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slideMasters/slideMaster21.xml" ContentType="application/vnd.openxmlformats-officedocument.presentationml.slideMaster+xml"/>
  <Override PartName="/ppt/slides/slide21.xml" ContentType="application/vnd.openxmlformats-officedocument.presentationml.slide+xml"/>
  <Override PartName="/ppt/slideMasters/slideMaster22.xml" ContentType="application/vnd.openxmlformats-officedocument.presentationml.slideMaster+xml"/>
  <Override PartName="/ppt/slides/slide22.xml" ContentType="application/vnd.openxmlformats-officedocument.presentationml.slide+xml"/>
  <Override PartName="/ppt/slideMasters/slideMaster23.xml" ContentType="application/vnd.openxmlformats-officedocument.presentationml.slideMaster+xml"/>
  <Override PartName="/ppt/slides/slide2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</p:sldIdLst>
  <p:notesMasterIdLst>
    <p:notesMasterId r:id="rId25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notesMaster" Target="notesMasters/notesMaster1.xml"/><Relationship Id="rId26" Type="http://schemas.openxmlformats.org/officeDocument/2006/relationships/presProps" Target="presProps.xml"/><Relationship Id="rId27" Type="http://schemas.openxmlformats.org/officeDocument/2006/relationships/viewProps" Target="viewProps.xml"/><Relationship Id="rId28" Type="http://schemas.openxmlformats.org/officeDocument/2006/relationships/theme" Target="theme/theme1.xml"/><Relationship Id="rId2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_rels/notesSlide2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1.xml"/>
		</Relationships>
</file>

<file path=ppt/notesSlides/_rels/notesSlide2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2.xml"/>
		</Relationships>
</file>

<file path=ppt/notesSlides/_rels/notesSlide2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3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53e33cdb85402c0427a54956114803a5f24b116c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7517e1f44a2a7809b9df2ed64281773775ac4172.png"/><Relationship Id="rId2" Type="http://schemas.openxmlformats.org/officeDocument/2006/relationships/image" Target="../media/b6ab9900df642c97c2d7a82481b2e8182894689f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7517e1f44a2a7809b9df2ed64281773775ac4172.png"/><Relationship Id="rId2" Type="http://schemas.openxmlformats.org/officeDocument/2006/relationships/image" Target="../media/b6ab9900df642c97c2d7a82481b2e8182894689f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208fda5b3148b5e88a2e46f099bd4a69335d2a8b.png"/><Relationship Id="rId2" Type="http://schemas.openxmlformats.org/officeDocument/2006/relationships/image" Target="../media/2108e7ca75892579212fcc19d555be11324d4493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0b6d5e9cdf24d9bbeeda6622f10a022eb5f57529.png"/><Relationship Id="rId2" Type="http://schemas.openxmlformats.org/officeDocument/2006/relationships/image" Target="../media/5d10f6d5d9df99434389378613b23bf5a99bf951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208fda5b3148b5e88a2e46f099bd4a69335d2a8b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208fda5b3148b5e88a2e46f099bd4a69335d2a8b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0b6d5e9cdf24d9bbeeda6622f10a022eb5f57529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208fda5b3148b5e88a2e46f099bd4a69335d2a8b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208fda5b3148b5e88a2e46f099bd4a69335d2a8b.png"/><Relationship Id="rId2" Type="http://schemas.openxmlformats.org/officeDocument/2006/relationships/image" Target="../media/134a324138067c7545355bc643d20b30e1fcff6a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208fda5b3148b5e88a2e46f099bd4a69335d2a8b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208fda5b3148b5e88a2e46f099bd4a69335d2a8b.png"/><Relationship Id="rId2" Type="http://schemas.openxmlformats.org/officeDocument/2006/relationships/image" Target="../media/c451089db5b6d0030c68fc47d7b0cbc20324ce8d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208fda5b3148b5e88a2e46f099bd4a69335d2a8b.png"/><Relationship Id="rId2" Type="http://schemas.openxmlformats.org/officeDocument/2006/relationships/image" Target="../media/73fc0bdfd62608eccdf9ca0e92636cd9a42cad03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208fda5b3148b5e88a2e46f099bd4a69335d2a8b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0b6d5e9cdf24d9bbeeda6622f10a022eb5f57529.png"/><Relationship Id="rId2" Type="http://schemas.openxmlformats.org/officeDocument/2006/relationships/image" Target="../media/8e6c3787f6ac3d45a0e40abeb8e7aeadfe9c5769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208fda5b3148b5e88a2e46f099bd4a69335d2a8b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0b6d5e9cdf24d9bbeeda6622f10a022eb5f57529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208fda5b3148b5e88a2e46f099bd4a69335d2a8b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208fda5b3148b5e88a2e46f099bd4a69335d2a8b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0b6d5e9cdf24d9bbeeda6622f10a022eb5f57529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image" Target="../media/208fda5b3148b5e88a2e46f099bd4a69335d2a8b.png"/><Relationship Id="rId2" Type="http://schemas.openxmlformats.org/officeDocument/2006/relationships/image" Target="../media/ddaae8eb488244e291dca0af1d3ff4a318becd98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image" Target="../media/208fda5b3148b5e88a2e46f099bd4a69335d2a8b.png"/><Relationship Id="rId2" Type="http://schemas.openxmlformats.org/officeDocument/2006/relationships/image" Target="../media/c6375aac937db214897a94a1144bae3485bfada0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image" Target="../media/208fda5b3148b5e88a2e46f099bd4a69335d2a8b.png"/><Relationship Id="rId2" Type="http://schemas.openxmlformats.org/officeDocument/2006/relationships/image" Target="../media/9dec61ee5380eb4738abad43d3e8ef55eb82c457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0" y="6858000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</a:path>
            </a:pathLst>
          </a:custGeom>
          <a:blipFill>
            <a:blip r:embed="rId1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439200" y="439200"/>
            <a:ext cx="11304000" cy="5950800"/>
          </a:xfrm>
          <a:custGeom>
            <a:avLst/>
            <a:gdLst/>
            <a:ahLst/>
            <a:cxnLst/>
            <a:rect l="l" t="t" r="r" b="b"/>
            <a:pathLst>
              <a:path w="11304000" h="5950800">
                <a:moveTo>
                  <a:pt x="182868" y="5950800"/>
                </a:moveTo>
                <a:cubicBezTo>
                  <a:pt x="81873" y="5950800"/>
                  <a:pt x="0" y="5868927"/>
                  <a:pt x="0" y="5767932"/>
                </a:cubicBezTo>
                <a:lnTo>
                  <a:pt x="0" y="182868"/>
                </a:lnTo>
                <a:cubicBezTo>
                  <a:pt x="0" y="81873"/>
                  <a:pt x="81873" y="0"/>
                  <a:pt x="182868" y="0"/>
                </a:cubicBezTo>
                <a:lnTo>
                  <a:pt x="11121132" y="0"/>
                </a:lnTo>
                <a:cubicBezTo>
                  <a:pt x="11222127" y="0"/>
                  <a:pt x="11304000" y="81873"/>
                  <a:pt x="11304000" y="182868"/>
                </a:cubicBezTo>
                <a:lnTo>
                  <a:pt x="11304000" y="5767932"/>
                </a:lnTo>
                <a:cubicBezTo>
                  <a:pt x="11304000" y="5868927"/>
                  <a:pt x="11222127" y="5950800"/>
                  <a:pt x="11121132" y="5950800"/>
                </a:cubicBezTo>
              </a:path>
            </a:pathLst>
          </a:custGeom>
          <a:solidFill>
            <a:srgbClr val="FFFFFF"/>
          </a:solidFill>
          <a:ln/>
          <a:effectLst>
            <a:outerShdw sx="100000" sy="100000" kx="0" ky="0" algn="bl" rotWithShape="0" blurRad="609600" dist="50800" dir="16200000">
              <a:srgbClr val="101828">
                <a:alpha val="10196"/>
              </a:srgbClr>
            </a:outerShdw>
          </a:effectLst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862800" y="864000"/>
            <a:ext cx="10465200" cy="3114613"/>
          </a:xfrm>
          <a:custGeom>
            <a:avLst/>
            <a:gdLst/>
            <a:ahLst/>
            <a:cxnLst/>
            <a:rect l="l" t="t" r="r" b="b"/>
            <a:pathLst>
              <a:path w="10465200" h="3114613">
                <a:moveTo>
                  <a:pt x="0" y="3114613"/>
                </a:moveTo>
                <a:lnTo>
                  <a:pt x="0" y="0"/>
                </a:lnTo>
                <a:lnTo>
                  <a:pt x="10465200" y="0"/>
                </a:lnTo>
                <a:lnTo>
                  <a:pt x="10465200" y="3114613"/>
                </a:lnTo>
                <a:lnTo>
                  <a:pt x="0" y="3114613"/>
                </a:lnTo>
              </a:path>
            </a:pathLst>
          </a:custGeom>
          <a:noFill/>
          <a:ln/>
        </p:spPr>
        <p:txBody>
          <a:bodyPr wrap="square" lIns="90000" tIns="46800" rIns="90000" bIns="365760" rtlCol="0" anchor="b"/>
          <a:lstStyle/>
          <a:p>
            <a:pPr algn="ctr" marL="0" indent="0">
              <a:lnSpc>
                <a:spcPct val="83333"/>
              </a:lnSpc>
              <a:spcBef>
                <a:spcPts val="1000"/>
              </a:spcBef>
              <a:buNone/>
            </a:pPr>
            <a:r>
              <a:rPr lang="en-US" sz="4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Enhancing Learning Through Differentiated Instruction</a:t>
            </a:r>
            <a:endParaRPr lang="en-US" sz="4400" dirty="0"/>
          </a:p>
        </p:txBody>
      </p:sp>
      <p:sp>
        <p:nvSpPr>
          <p:cNvPr id="5" name="Text 3"/>
          <p:cNvSpPr/>
          <p:nvPr/>
        </p:nvSpPr>
        <p:spPr>
          <a:xfrm>
            <a:off x="862800" y="3951979"/>
            <a:ext cx="10465200" cy="2015387"/>
          </a:xfrm>
          <a:custGeom>
            <a:avLst/>
            <a:gdLst/>
            <a:ahLst/>
            <a:cxnLst/>
            <a:rect l="l" t="t" r="r" b="b"/>
            <a:pathLst>
              <a:path w="10465200" h="2015387">
                <a:moveTo>
                  <a:pt x="0" y="2015387"/>
                </a:moveTo>
                <a:lnTo>
                  <a:pt x="0" y="0"/>
                </a:lnTo>
                <a:lnTo>
                  <a:pt x="10465200" y="0"/>
                </a:lnTo>
                <a:lnTo>
                  <a:pt x="10465200" y="2015387"/>
                </a:lnTo>
                <a:lnTo>
                  <a:pt x="0" y="2015387"/>
                </a:lnTo>
              </a:path>
            </a:pathLst>
          </a:custGeom>
          <a:noFill/>
          <a:ln/>
        </p:spPr>
        <p:txBody>
          <a:bodyPr wrap="square" lIns="90000" tIns="182880" rIns="90000" bIns="46800" rtlCol="0" anchor="t"/>
          <a:lstStyle/>
          <a:p>
            <a:pPr algn="ctr" marL="0" indent="0">
              <a:lnSpc>
                <a:spcPct val="91667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A Comprehensive Guide to Meeting Diverse Learner Needs</a:t>
            </a:r>
            <a:endParaRPr lang="en-US" sz="1600" dirty="0"/>
          </a:p>
        </p:txBody>
      </p:sp>
      <p:sp>
        <p:nvSpPr>
          <p:cNvPr id="6" name="Text 4"/>
          <p:cNvSpPr/>
          <p:nvPr/>
        </p:nvSpPr>
        <p:spPr>
          <a:xfrm>
            <a:off x="5410200" y="864000"/>
            <a:ext cx="1371600" cy="1371600"/>
          </a:xfrm>
          <a:custGeom>
            <a:avLst/>
            <a:gdLst/>
            <a:ahLst/>
            <a:cxnLst/>
            <a:rect l="l" t="t" r="r" b="b"/>
            <a:pathLst>
              <a:path w="1371600" h="1371600">
                <a:moveTo>
                  <a:pt x="0" y="1371600"/>
                </a:moveTo>
                <a:lnTo>
                  <a:pt x="0" y="0"/>
                </a:lnTo>
                <a:lnTo>
                  <a:pt x="1371600" y="0"/>
                </a:lnTo>
                <a:lnTo>
                  <a:pt x="1371600" y="1371600"/>
                </a:lnTo>
                <a:lnTo>
                  <a:pt x="0" y="13716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2743200" cy="6858000"/>
          </a:xfrm>
          <a:custGeom>
            <a:avLst/>
            <a:gdLst/>
            <a:ahLst/>
            <a:cxnLst/>
            <a:rect l="l" t="t" r="r" b="b"/>
            <a:pathLst>
              <a:path w="2743200" h="6858000">
                <a:moveTo>
                  <a:pt x="0" y="6858000"/>
                </a:moveTo>
                <a:lnTo>
                  <a:pt x="0" y="0"/>
                </a:lnTo>
                <a:lnTo>
                  <a:pt x="2743200" y="0"/>
                </a:lnTo>
                <a:lnTo>
                  <a:pt x="2743200" y="6858000"/>
                </a:lnTo>
                <a:lnTo>
                  <a:pt x="0" y="6858000"/>
                </a:lnTo>
              </a:path>
            </a:pathLst>
          </a:custGeom>
          <a:blipFill>
            <a:blip r:embed="rId1"/>
            <a:srcRect l="0" t="48" r="0" b="48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0"/>
            <a:ext cx="3175000" cy="6858000"/>
          </a:xfrm>
          <a:custGeom>
            <a:avLst/>
            <a:gdLst/>
            <a:ahLst/>
            <a:cxnLst/>
            <a:rect l="l" t="t" r="r" b="b"/>
            <a:pathLst>
              <a:path w="3175000" h="6858000">
                <a:moveTo>
                  <a:pt x="0" y="6858000"/>
                </a:moveTo>
                <a:lnTo>
                  <a:pt x="0" y="0"/>
                </a:lnTo>
                <a:lnTo>
                  <a:pt x="3175000" y="0"/>
                </a:lnTo>
                <a:lnTo>
                  <a:pt x="3175000" y="6858000"/>
                </a:lnTo>
                <a:lnTo>
                  <a:pt x="0" y="6858000"/>
                </a:lnTo>
              </a:path>
            </a:pathLst>
          </a:custGeom>
          <a:blipFill>
            <a:blip r:embed="rId2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3723640" y="1562583"/>
            <a:ext cx="6858000" cy="4734172"/>
          </a:xfrm>
          <a:custGeom>
            <a:avLst/>
            <a:gdLst/>
            <a:ahLst/>
            <a:cxnLst/>
            <a:rect l="l" t="t" r="r" b="b"/>
            <a:pathLst>
              <a:path w="6858000" h="4734172">
                <a:moveTo>
                  <a:pt x="0" y="4734172"/>
                </a:moveTo>
                <a:lnTo>
                  <a:pt x="0" y="0"/>
                </a:lnTo>
                <a:lnTo>
                  <a:pt x="6858000" y="0"/>
                </a:lnTo>
                <a:lnTo>
                  <a:pt x="6858000" y="4734172"/>
                </a:lnTo>
                <a:lnTo>
                  <a:pt x="0" y="4734172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83333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Title Slide</a:t>
            </a:r>
            <a:endParaRPr lang="en-US" sz="1800" dirty="0"/>
          </a:p>
          <a:p>
            <a:pPr algn="l" marL="0" indent="0">
              <a:lnSpc>
                <a:spcPct val="83333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Introduction to Differentiated Instruction</a:t>
            </a:r>
            <a:endParaRPr lang="en-US" sz="1800" dirty="0"/>
          </a:p>
          <a:p>
            <a:pPr algn="l" marL="0" indent="0">
              <a:lnSpc>
                <a:spcPct val="83333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Lesson Overview</a:t>
            </a:r>
            <a:endParaRPr lang="en-US" sz="1800" dirty="0"/>
          </a:p>
          <a:p>
            <a:pPr algn="l" marL="0" indent="0">
              <a:lnSpc>
                <a:spcPct val="83333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Learner Profile - Kinesthetic Learners</a:t>
            </a:r>
            <a:endParaRPr lang="en-US" sz="1800" dirty="0"/>
          </a:p>
          <a:p>
            <a:pPr algn="l" marL="0" indent="0">
              <a:lnSpc>
                <a:spcPct val="83333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Learner Profile - Visual Learners</a:t>
            </a:r>
            <a:endParaRPr lang="en-US" sz="1800" dirty="0"/>
          </a:p>
          <a:p>
            <a:pPr algn="l" marL="0" indent="0">
              <a:lnSpc>
                <a:spcPct val="83333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Learner Profile - English Language Learners</a:t>
            </a:r>
            <a:endParaRPr lang="en-US" sz="1800" dirty="0"/>
          </a:p>
          <a:p>
            <a:pPr algn="l" marL="0" indent="0">
              <a:lnSpc>
                <a:spcPct val="83333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Flexible Grouping Strategies</a:t>
            </a:r>
            <a:endParaRPr lang="en-US" sz="1800" dirty="0"/>
          </a:p>
          <a:p>
            <a:pPr algn="l" marL="0" indent="0">
              <a:lnSpc>
                <a:spcPct val="83333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Assessment Options</a:t>
            </a:r>
            <a:endParaRPr lang="en-US" sz="1800" dirty="0"/>
          </a:p>
          <a:p>
            <a:pPr algn="l" marL="0" indent="0">
              <a:lnSpc>
                <a:spcPct val="83333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Materials and Resources</a:t>
            </a:r>
            <a:endParaRPr lang="en-US" sz="1800" dirty="0"/>
          </a:p>
          <a:p>
            <a:pPr algn="l" marL="0" indent="0">
              <a:lnSpc>
                <a:spcPct val="83333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Reflection Questions</a:t>
            </a:r>
            <a:endParaRPr lang="en-US" sz="1800" dirty="0"/>
          </a:p>
          <a:p>
            <a:pPr algn="l" marL="0" indent="0">
              <a:lnSpc>
                <a:spcPct val="83333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Key Takeaways</a:t>
            </a:r>
            <a:endParaRPr lang="en-US" sz="1800" dirty="0"/>
          </a:p>
          <a:p>
            <a:pPr algn="l" marL="0" indent="0">
              <a:lnSpc>
                <a:spcPct val="83333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Closing Slide</a:t>
            </a:r>
            <a:endParaRPr lang="en-US" sz="1800" dirty="0"/>
          </a:p>
          <a:p>
            <a:pPr algn="l" marL="0" indent="0">
              <a:lnSpc>
                <a:spcPct val="83333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Additional Slide 1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10747126" y="1562583"/>
            <a:ext cx="896234" cy="4734172"/>
          </a:xfrm>
          <a:custGeom>
            <a:avLst/>
            <a:gdLst/>
            <a:ahLst/>
            <a:cxnLst/>
            <a:rect l="l" t="t" r="r" b="b"/>
            <a:pathLst>
              <a:path w="896234" h="4734172">
                <a:moveTo>
                  <a:pt x="0" y="4734172"/>
                </a:moveTo>
                <a:lnTo>
                  <a:pt x="0" y="0"/>
                </a:lnTo>
                <a:lnTo>
                  <a:pt x="896234" y="0"/>
                </a:lnTo>
                <a:lnTo>
                  <a:pt x="896234" y="4734172"/>
                </a:lnTo>
                <a:lnTo>
                  <a:pt x="0" y="4734172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r" marL="0" indent="0">
              <a:lnSpc>
                <a:spcPct val="83333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01</a:t>
            </a:r>
            <a:endParaRPr lang="en-US" sz="1800" dirty="0"/>
          </a:p>
          <a:p>
            <a:pPr algn="r" marL="0" indent="0">
              <a:lnSpc>
                <a:spcPct val="83333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02</a:t>
            </a:r>
            <a:endParaRPr lang="en-US" sz="1800" dirty="0"/>
          </a:p>
          <a:p>
            <a:pPr algn="r" marL="0" indent="0">
              <a:lnSpc>
                <a:spcPct val="83333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03</a:t>
            </a:r>
            <a:endParaRPr lang="en-US" sz="1800" dirty="0"/>
          </a:p>
          <a:p>
            <a:pPr algn="r" marL="0" indent="0">
              <a:lnSpc>
                <a:spcPct val="83333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04</a:t>
            </a:r>
            <a:endParaRPr lang="en-US" sz="1800" dirty="0"/>
          </a:p>
          <a:p>
            <a:pPr algn="r" marL="0" indent="0">
              <a:lnSpc>
                <a:spcPct val="83333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05</a:t>
            </a:r>
            <a:endParaRPr lang="en-US" sz="1800" dirty="0"/>
          </a:p>
          <a:p>
            <a:pPr algn="r" marL="0" indent="0">
              <a:lnSpc>
                <a:spcPct val="83333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06</a:t>
            </a:r>
            <a:endParaRPr lang="en-US" sz="1800" dirty="0"/>
          </a:p>
          <a:p>
            <a:pPr algn="r" marL="0" indent="0">
              <a:lnSpc>
                <a:spcPct val="83333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07</a:t>
            </a:r>
            <a:endParaRPr lang="en-US" sz="1800" dirty="0"/>
          </a:p>
          <a:p>
            <a:pPr algn="r" marL="0" indent="0">
              <a:lnSpc>
                <a:spcPct val="83333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08</a:t>
            </a:r>
            <a:endParaRPr lang="en-US" sz="1800" dirty="0"/>
          </a:p>
          <a:p>
            <a:pPr algn="r" marL="0" indent="0">
              <a:lnSpc>
                <a:spcPct val="83333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09</a:t>
            </a:r>
            <a:endParaRPr lang="en-US" sz="1800" dirty="0"/>
          </a:p>
          <a:p>
            <a:pPr algn="r" marL="0" indent="0">
              <a:lnSpc>
                <a:spcPct val="83333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10</a:t>
            </a:r>
            <a:endParaRPr lang="en-US" sz="1800" dirty="0"/>
          </a:p>
          <a:p>
            <a:pPr algn="r" marL="0" indent="0">
              <a:lnSpc>
                <a:spcPct val="83333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11</a:t>
            </a:r>
            <a:endParaRPr lang="en-US" sz="1800" dirty="0"/>
          </a:p>
          <a:p>
            <a:pPr algn="r" marL="0" indent="0">
              <a:lnSpc>
                <a:spcPct val="83333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12</a:t>
            </a:r>
            <a:endParaRPr lang="en-US" sz="1800" dirty="0"/>
          </a:p>
          <a:p>
            <a:pPr algn="r" marL="0" indent="0">
              <a:lnSpc>
                <a:spcPct val="83333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13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3723640" y="561245"/>
            <a:ext cx="6858000" cy="553998"/>
          </a:xfrm>
          <a:custGeom>
            <a:avLst/>
            <a:gdLst/>
            <a:ahLst/>
            <a:cxnLst/>
            <a:rect l="l" t="t" r="r" b="b"/>
            <a:pathLst>
              <a:path w="6858000" h="553998">
                <a:moveTo>
                  <a:pt x="0" y="553998"/>
                </a:moveTo>
                <a:lnTo>
                  <a:pt x="0" y="0"/>
                </a:lnTo>
                <a:lnTo>
                  <a:pt x="6858000" y="0"/>
                </a:lnTo>
                <a:lnTo>
                  <a:pt x="6858000" y="553998"/>
                </a:lnTo>
                <a:lnTo>
                  <a:pt x="0" y="553998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83333"/>
              </a:lnSpc>
              <a:spcBef>
                <a:spcPts val="1000"/>
              </a:spcBef>
              <a:buNone/>
            </a:pPr>
            <a:r>
              <a:rPr lang="en-US" sz="36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Table of contents</a:t>
            </a:r>
            <a:endParaRPr lang="en-US" sz="3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2743200" cy="6858000"/>
          </a:xfrm>
          <a:custGeom>
            <a:avLst/>
            <a:gdLst/>
            <a:ahLst/>
            <a:cxnLst/>
            <a:rect l="l" t="t" r="r" b="b"/>
            <a:pathLst>
              <a:path w="2743200" h="6858000">
                <a:moveTo>
                  <a:pt x="0" y="6858000"/>
                </a:moveTo>
                <a:lnTo>
                  <a:pt x="0" y="0"/>
                </a:lnTo>
                <a:lnTo>
                  <a:pt x="2743200" y="0"/>
                </a:lnTo>
                <a:lnTo>
                  <a:pt x="2743200" y="6858000"/>
                </a:lnTo>
                <a:lnTo>
                  <a:pt x="0" y="6858000"/>
                </a:lnTo>
              </a:path>
            </a:pathLst>
          </a:custGeom>
          <a:blipFill>
            <a:blip r:embed="rId1"/>
            <a:srcRect l="0" t="48" r="0" b="48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0"/>
            <a:ext cx="3175000" cy="6858000"/>
          </a:xfrm>
          <a:custGeom>
            <a:avLst/>
            <a:gdLst/>
            <a:ahLst/>
            <a:cxnLst/>
            <a:rect l="l" t="t" r="r" b="b"/>
            <a:pathLst>
              <a:path w="3175000" h="6858000">
                <a:moveTo>
                  <a:pt x="0" y="6858000"/>
                </a:moveTo>
                <a:lnTo>
                  <a:pt x="0" y="0"/>
                </a:lnTo>
                <a:lnTo>
                  <a:pt x="3175000" y="0"/>
                </a:lnTo>
                <a:lnTo>
                  <a:pt x="3175000" y="6858000"/>
                </a:lnTo>
                <a:lnTo>
                  <a:pt x="0" y="6858000"/>
                </a:lnTo>
              </a:path>
            </a:pathLst>
          </a:custGeom>
          <a:blipFill>
            <a:blip r:embed="rId2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3723640" y="1562583"/>
            <a:ext cx="6858000" cy="4734172"/>
          </a:xfrm>
          <a:custGeom>
            <a:avLst/>
            <a:gdLst/>
            <a:ahLst/>
            <a:cxnLst/>
            <a:rect l="l" t="t" r="r" b="b"/>
            <a:pathLst>
              <a:path w="6858000" h="4734172">
                <a:moveTo>
                  <a:pt x="0" y="4734172"/>
                </a:moveTo>
                <a:lnTo>
                  <a:pt x="0" y="0"/>
                </a:lnTo>
                <a:lnTo>
                  <a:pt x="6858000" y="0"/>
                </a:lnTo>
                <a:lnTo>
                  <a:pt x="6858000" y="4734172"/>
                </a:lnTo>
                <a:lnTo>
                  <a:pt x="0" y="4734172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83333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Additional Slide 2</a:t>
            </a:r>
            <a:endParaRPr lang="en-US" sz="1800" dirty="0"/>
          </a:p>
          <a:p>
            <a:pPr algn="l" marL="0" indent="0">
              <a:lnSpc>
                <a:spcPct val="83333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Additional Slide 3</a:t>
            </a:r>
            <a:endParaRPr lang="en-US" sz="1800" dirty="0"/>
          </a:p>
          <a:p>
            <a:pPr algn="l" marL="0" indent="0">
              <a:lnSpc>
                <a:spcPct val="83333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Additional Slide 4</a:t>
            </a:r>
            <a:endParaRPr lang="en-US" sz="1800" dirty="0"/>
          </a:p>
          <a:p>
            <a:pPr algn="l" marL="0" indent="0">
              <a:lnSpc>
                <a:spcPct val="83333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Additional Slide 5</a:t>
            </a:r>
            <a:endParaRPr lang="en-US" sz="1800" dirty="0"/>
          </a:p>
          <a:p>
            <a:pPr algn="l" marL="0" indent="0">
              <a:lnSpc>
                <a:spcPct val="83333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Additional Slide 6</a:t>
            </a:r>
            <a:endParaRPr lang="en-US" sz="1800" dirty="0"/>
          </a:p>
          <a:p>
            <a:pPr algn="l" marL="0" indent="0">
              <a:lnSpc>
                <a:spcPct val="83333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Additional Slide 7</a:t>
            </a:r>
            <a:endParaRPr lang="en-US" sz="1800" dirty="0"/>
          </a:p>
          <a:p>
            <a:pPr algn="l" marL="0" indent="0">
              <a:lnSpc>
                <a:spcPct val="83333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Additional Slide 8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10747126" y="1562583"/>
            <a:ext cx="896234" cy="4734172"/>
          </a:xfrm>
          <a:custGeom>
            <a:avLst/>
            <a:gdLst/>
            <a:ahLst/>
            <a:cxnLst/>
            <a:rect l="l" t="t" r="r" b="b"/>
            <a:pathLst>
              <a:path w="896234" h="4734172">
                <a:moveTo>
                  <a:pt x="0" y="4734172"/>
                </a:moveTo>
                <a:lnTo>
                  <a:pt x="0" y="0"/>
                </a:lnTo>
                <a:lnTo>
                  <a:pt x="896234" y="0"/>
                </a:lnTo>
                <a:lnTo>
                  <a:pt x="896234" y="4734172"/>
                </a:lnTo>
                <a:lnTo>
                  <a:pt x="0" y="4734172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r" marL="0" indent="0">
              <a:lnSpc>
                <a:spcPct val="83333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14</a:t>
            </a:r>
            <a:endParaRPr lang="en-US" sz="1800" dirty="0"/>
          </a:p>
          <a:p>
            <a:pPr algn="r" marL="0" indent="0">
              <a:lnSpc>
                <a:spcPct val="83333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15</a:t>
            </a:r>
            <a:endParaRPr lang="en-US" sz="1800" dirty="0"/>
          </a:p>
          <a:p>
            <a:pPr algn="r" marL="0" indent="0">
              <a:lnSpc>
                <a:spcPct val="83333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16</a:t>
            </a:r>
            <a:endParaRPr lang="en-US" sz="1800" dirty="0"/>
          </a:p>
          <a:p>
            <a:pPr algn="r" marL="0" indent="0">
              <a:lnSpc>
                <a:spcPct val="83333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17</a:t>
            </a:r>
            <a:endParaRPr lang="en-US" sz="1800" dirty="0"/>
          </a:p>
          <a:p>
            <a:pPr algn="r" marL="0" indent="0">
              <a:lnSpc>
                <a:spcPct val="83333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18</a:t>
            </a:r>
            <a:endParaRPr lang="en-US" sz="1800" dirty="0"/>
          </a:p>
          <a:p>
            <a:pPr algn="r" marL="0" indent="0">
              <a:lnSpc>
                <a:spcPct val="83333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19</a:t>
            </a:r>
            <a:endParaRPr lang="en-US" sz="1800" dirty="0"/>
          </a:p>
          <a:p>
            <a:pPr algn="r" marL="0" indent="0">
              <a:lnSpc>
                <a:spcPct val="83333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20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3723640" y="561245"/>
            <a:ext cx="6858000" cy="553998"/>
          </a:xfrm>
          <a:custGeom>
            <a:avLst/>
            <a:gdLst/>
            <a:ahLst/>
            <a:cxnLst/>
            <a:rect l="l" t="t" r="r" b="b"/>
            <a:pathLst>
              <a:path w="6858000" h="553998">
                <a:moveTo>
                  <a:pt x="0" y="553998"/>
                </a:moveTo>
                <a:lnTo>
                  <a:pt x="0" y="0"/>
                </a:lnTo>
                <a:lnTo>
                  <a:pt x="6858000" y="0"/>
                </a:lnTo>
                <a:lnTo>
                  <a:pt x="6858000" y="553998"/>
                </a:lnTo>
                <a:lnTo>
                  <a:pt x="0" y="553998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83333"/>
              </a:lnSpc>
              <a:spcBef>
                <a:spcPts val="1000"/>
              </a:spcBef>
              <a:buNone/>
            </a:pPr>
            <a:r>
              <a:rPr lang="en-US" sz="36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Table of contents</a:t>
            </a:r>
            <a:endParaRPr lang="en-US" sz="36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6217920"/>
            <a:ext cx="8077200" cy="640080"/>
          </a:xfrm>
          <a:custGeom>
            <a:avLst/>
            <a:gdLst/>
            <a:ahLst/>
            <a:cxnLst/>
            <a:rect l="l" t="t" r="r" b="b"/>
            <a:pathLst>
              <a:path w="8077200" h="640080">
                <a:moveTo>
                  <a:pt x="0" y="640080"/>
                </a:moveTo>
                <a:lnTo>
                  <a:pt x="0" y="0"/>
                </a:lnTo>
                <a:lnTo>
                  <a:pt x="8077200" y="0"/>
                </a:lnTo>
                <a:lnTo>
                  <a:pt x="8077200" y="640080"/>
                </a:lnTo>
                <a:lnTo>
                  <a:pt x="0" y="640080"/>
                </a:lnTo>
              </a:path>
            </a:pathLst>
          </a:custGeom>
          <a:blipFill>
            <a:blip r:embed="rId1"/>
            <a:srcRect l="79" t="0" r="79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548639" y="1585119"/>
            <a:ext cx="7108305" cy="4592162"/>
          </a:xfrm>
          <a:custGeom>
            <a:avLst/>
            <a:gdLst/>
            <a:ahLst/>
            <a:cxnLst/>
            <a:rect l="l" t="t" r="r" b="b"/>
            <a:pathLst>
              <a:path w="7108305" h="4592162">
                <a:moveTo>
                  <a:pt x="140612" y="4592162"/>
                </a:moveTo>
                <a:cubicBezTo>
                  <a:pt x="62954" y="4592162"/>
                  <a:pt x="0" y="4529208"/>
                  <a:pt x="0" y="4451550"/>
                </a:cubicBezTo>
                <a:lnTo>
                  <a:pt x="0" y="140612"/>
                </a:lnTo>
                <a:cubicBezTo>
                  <a:pt x="0" y="62954"/>
                  <a:pt x="62954" y="0"/>
                  <a:pt x="140612" y="0"/>
                </a:cubicBezTo>
                <a:lnTo>
                  <a:pt x="6967693" y="0"/>
                </a:lnTo>
                <a:cubicBezTo>
                  <a:pt x="7045351" y="0"/>
                  <a:pt x="7108305" y="62954"/>
                  <a:pt x="7108305" y="140612"/>
                </a:cubicBezTo>
                <a:lnTo>
                  <a:pt x="7108305" y="4451550"/>
                </a:lnTo>
                <a:cubicBezTo>
                  <a:pt x="7108305" y="4529208"/>
                  <a:pt x="7045351" y="4592162"/>
                  <a:pt x="6967693" y="4592162"/>
                </a:cubicBez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7034000" y="6318000"/>
            <a:ext cx="108375" cy="540000"/>
          </a:xfrm>
          <a:custGeom>
            <a:avLst/>
            <a:gdLst/>
            <a:ahLst/>
            <a:cxnLst/>
            <a:rect l="l" t="t" r="r" b="b"/>
            <a:pathLst>
              <a:path w="108375" h="540000">
                <a:moveTo>
                  <a:pt x="0" y="540000"/>
                </a:moveTo>
                <a:lnTo>
                  <a:pt x="0" y="0"/>
                </a:lnTo>
                <a:lnTo>
                  <a:pt x="108375" y="0"/>
                </a:lnTo>
                <a:lnTo>
                  <a:pt x="108375" y="540000"/>
                </a:lnTo>
                <a:lnTo>
                  <a:pt x="0" y="54000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83333"/>
              </a:lnSpc>
              <a:buNone/>
            </a:pPr>
            <a:r>
              <a:rPr lang="en-US" sz="800" dirty="0">
                <a:solidFill>
                  <a:srgbClr val="80808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 /</a:t>
            </a:r>
            <a:endParaRPr lang="en-US" sz="800" dirty="0"/>
          </a:p>
        </p:txBody>
      </p:sp>
      <p:sp>
        <p:nvSpPr>
          <p:cNvPr id="5" name="Text 3"/>
          <p:cNvSpPr/>
          <p:nvPr/>
        </p:nvSpPr>
        <p:spPr>
          <a:xfrm>
            <a:off x="7137562" y="6318250"/>
            <a:ext cx="460375" cy="539750"/>
          </a:xfrm>
          <a:custGeom>
            <a:avLst/>
            <a:gdLst/>
            <a:ahLst/>
            <a:cxnLst/>
            <a:rect l="l" t="t" r="r" b="b"/>
            <a:pathLst>
              <a:path w="460375" h="539750">
                <a:moveTo>
                  <a:pt x="0" y="539750"/>
                </a:moveTo>
                <a:lnTo>
                  <a:pt x="0" y="0"/>
                </a:lnTo>
                <a:lnTo>
                  <a:pt x="460375" y="0"/>
                </a:lnTo>
                <a:lnTo>
                  <a:pt x="460375" y="539750"/>
                </a:lnTo>
                <a:lnTo>
                  <a:pt x="0" y="53975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83333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1</a:t>
            </a:r>
            <a:endParaRPr lang="en-US" sz="800" dirty="0"/>
          </a:p>
        </p:txBody>
      </p:sp>
      <p:sp>
        <p:nvSpPr>
          <p:cNvPr id="6" name="Text 4"/>
          <p:cNvSpPr/>
          <p:nvPr/>
        </p:nvSpPr>
        <p:spPr>
          <a:xfrm>
            <a:off x="1518222" y="6318000"/>
            <a:ext cx="5515777" cy="540000"/>
          </a:xfrm>
          <a:custGeom>
            <a:avLst/>
            <a:gdLst/>
            <a:ahLst/>
            <a:cxnLst/>
            <a:rect l="l" t="t" r="r" b="b"/>
            <a:pathLst>
              <a:path w="5515777" h="540000">
                <a:moveTo>
                  <a:pt x="0" y="540000"/>
                </a:moveTo>
                <a:lnTo>
                  <a:pt x="0" y="0"/>
                </a:lnTo>
                <a:lnTo>
                  <a:pt x="5515777" y="0"/>
                </a:lnTo>
                <a:lnTo>
                  <a:pt x="5515777" y="540000"/>
                </a:lnTo>
                <a:lnTo>
                  <a:pt x="0" y="54000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83333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80808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Enhancing Learning Through Differentiated Instruction</a:t>
            </a:r>
            <a:endParaRPr lang="en-US" sz="800" dirty="0"/>
          </a:p>
        </p:txBody>
      </p:sp>
      <p:sp>
        <p:nvSpPr>
          <p:cNvPr id="7" name="Text 5"/>
          <p:cNvSpPr/>
          <p:nvPr/>
        </p:nvSpPr>
        <p:spPr>
          <a:xfrm>
            <a:off x="849086" y="6309360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8077200" y="0"/>
            <a:ext cx="4114800" cy="6857998"/>
          </a:xfrm>
          <a:custGeom>
            <a:avLst/>
            <a:gdLst/>
            <a:ahLst/>
            <a:cxnLst/>
            <a:rect l="l" t="t" r="r" b="b"/>
            <a:pathLst>
              <a:path w="4114800" h="6857998">
                <a:moveTo>
                  <a:pt x="0" y="6857998"/>
                </a:moveTo>
                <a:lnTo>
                  <a:pt x="0" y="0"/>
                </a:lnTo>
                <a:lnTo>
                  <a:pt x="4114800" y="0"/>
                </a:lnTo>
                <a:lnTo>
                  <a:pt x="4114800" y="6857998"/>
                </a:lnTo>
                <a:lnTo>
                  <a:pt x="0" y="6857998"/>
                </a:lnTo>
              </a:path>
            </a:pathLst>
          </a:custGeom>
          <a:blipFill>
            <a:blip r:embed="rId2"/>
            <a:srcRect l="29984" r="29984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548640" y="548639"/>
            <a:ext cx="7108304" cy="696501"/>
          </a:xfrm>
          <a:custGeom>
            <a:avLst/>
            <a:gdLst/>
            <a:ahLst/>
            <a:cxnLst/>
            <a:rect l="l" t="t" r="r" b="b"/>
            <a:pathLst>
              <a:path w="7108304" h="696501">
                <a:moveTo>
                  <a:pt x="0" y="696501"/>
                </a:moveTo>
                <a:lnTo>
                  <a:pt x="0" y="0"/>
                </a:lnTo>
                <a:lnTo>
                  <a:pt x="7108304" y="0"/>
                </a:lnTo>
                <a:lnTo>
                  <a:pt x="7108304" y="696501"/>
                </a:lnTo>
                <a:lnTo>
                  <a:pt x="0" y="6965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83333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Title Slide</a:t>
            </a:r>
            <a:endParaRPr lang="en-US" sz="2400" dirty="0"/>
          </a:p>
        </p:txBody>
      </p:sp>
      <p:sp>
        <p:nvSpPr>
          <p:cNvPr id="10" name="Text 8"/>
          <p:cNvSpPr/>
          <p:nvPr/>
        </p:nvSpPr>
        <p:spPr>
          <a:xfrm>
            <a:off x="849087" y="1925309"/>
            <a:ext cx="5989864" cy="637292"/>
          </a:xfrm>
          <a:custGeom>
            <a:avLst/>
            <a:gdLst/>
            <a:ahLst/>
            <a:cxnLst/>
            <a:rect l="l" t="t" r="r" b="b"/>
            <a:pathLst>
              <a:path w="5989864" h="637292">
                <a:moveTo>
                  <a:pt x="0" y="637292"/>
                </a:moveTo>
                <a:lnTo>
                  <a:pt x="0" y="0"/>
                </a:lnTo>
                <a:lnTo>
                  <a:pt x="5989864" y="0"/>
                </a:lnTo>
                <a:lnTo>
                  <a:pt x="5989864" y="637292"/>
                </a:lnTo>
                <a:lnTo>
                  <a:pt x="0" y="637292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75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Differentiated Lesson Plan: Photosynthesis for 6th Grade Science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849086" y="2562602"/>
            <a:ext cx="6469128" cy="3351556"/>
          </a:xfrm>
          <a:custGeom>
            <a:avLst/>
            <a:gdLst/>
            <a:ahLst/>
            <a:cxnLst/>
            <a:rect l="l" t="t" r="r" b="b"/>
            <a:pathLst>
              <a:path w="6469128" h="3351556">
                <a:moveTo>
                  <a:pt x="0" y="3351556"/>
                </a:moveTo>
                <a:lnTo>
                  <a:pt x="0" y="0"/>
                </a:lnTo>
                <a:lnTo>
                  <a:pt x="6469128" y="0"/>
                </a:lnTo>
                <a:lnTo>
                  <a:pt x="6469128" y="3351556"/>
                </a:lnTo>
                <a:lnTo>
                  <a:pt x="0" y="3351556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304800"/>
          <a:lstStyle/>
          <a:p>
            <a:pPr algn="l" marL="0" indent="0">
              <a:lnSpc>
                <a:spcPct val="83333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An Inclusive Approach to Learning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792000" cy="6858000"/>
          </a:xfrm>
          <a:custGeom>
            <a:avLst/>
            <a:gdLst/>
            <a:ahLst/>
            <a:cxnLst/>
            <a:rect l="l" t="t" r="r" b="b"/>
            <a:pathLst>
              <a:path w="792000" h="6858000">
                <a:moveTo>
                  <a:pt x="0" y="6858000"/>
                </a:moveTo>
                <a:lnTo>
                  <a:pt x="0" y="0"/>
                </a:lnTo>
                <a:lnTo>
                  <a:pt x="792000" y="0"/>
                </a:lnTo>
                <a:lnTo>
                  <a:pt x="792000" y="6858000"/>
                </a:lnTo>
                <a:lnTo>
                  <a:pt x="0" y="6858000"/>
                </a:lnTo>
              </a:path>
            </a:pathLst>
          </a:custGeom>
          <a:blipFill>
            <a:blip r:embed="rId1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11182560" y="6318000"/>
            <a:ext cx="108375" cy="540000"/>
          </a:xfrm>
          <a:custGeom>
            <a:avLst/>
            <a:gdLst/>
            <a:ahLst/>
            <a:cxnLst/>
            <a:rect l="l" t="t" r="r" b="b"/>
            <a:pathLst>
              <a:path w="108375" h="540000">
                <a:moveTo>
                  <a:pt x="0" y="540000"/>
                </a:moveTo>
                <a:lnTo>
                  <a:pt x="0" y="0"/>
                </a:lnTo>
                <a:lnTo>
                  <a:pt x="108375" y="0"/>
                </a:lnTo>
                <a:lnTo>
                  <a:pt x="108375" y="540000"/>
                </a:lnTo>
                <a:lnTo>
                  <a:pt x="0" y="54000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83333"/>
              </a:lnSpc>
              <a:buNone/>
            </a:pPr>
            <a:r>
              <a:rPr lang="en-US" sz="800" dirty="0">
                <a:solidFill>
                  <a:srgbClr val="80808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 /</a:t>
            </a:r>
            <a:endParaRPr lang="en-US" sz="800" dirty="0"/>
          </a:p>
        </p:txBody>
      </p:sp>
      <p:sp>
        <p:nvSpPr>
          <p:cNvPr id="4" name="Text 2"/>
          <p:cNvSpPr/>
          <p:nvPr/>
        </p:nvSpPr>
        <p:spPr>
          <a:xfrm>
            <a:off x="1340640" y="1206127"/>
            <a:ext cx="10302720" cy="0"/>
          </a:xfrm>
          <a:custGeom>
            <a:avLst/>
            <a:gdLst/>
            <a:ahLst/>
            <a:cxnLst/>
            <a:rect l="l" t="t" r="r" b="b"/>
            <a:pathLst>
              <a:path w="10302720" h="0">
                <a:moveTo>
                  <a:pt x="0" y="0"/>
                </a:moveTo>
                <a:lnTo>
                  <a:pt x="10302720" y="0"/>
                </a:lnTo>
              </a:path>
            </a:pathLst>
          </a:custGeom>
          <a:noFill/>
          <a:ln w="25400">
            <a:solidFill>
              <a:srgbClr val="101828">
                <a:alpha val="10196"/>
              </a:srgbClr>
            </a:solidFill>
          </a:ln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3819097" y="6318000"/>
            <a:ext cx="7363463" cy="540000"/>
          </a:xfrm>
          <a:custGeom>
            <a:avLst/>
            <a:gdLst/>
            <a:ahLst/>
            <a:cxnLst/>
            <a:rect l="l" t="t" r="r" b="b"/>
            <a:pathLst>
              <a:path w="7363463" h="540000">
                <a:moveTo>
                  <a:pt x="0" y="540000"/>
                </a:moveTo>
                <a:lnTo>
                  <a:pt x="0" y="0"/>
                </a:lnTo>
                <a:lnTo>
                  <a:pt x="7363463" y="0"/>
                </a:lnTo>
                <a:lnTo>
                  <a:pt x="7363463" y="540000"/>
                </a:lnTo>
                <a:lnTo>
                  <a:pt x="0" y="54000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83333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80808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Enhancing Learning Through Differentiated Instruction</a:t>
            </a:r>
            <a:endParaRPr lang="en-US" sz="800" dirty="0"/>
          </a:p>
        </p:txBody>
      </p:sp>
      <p:sp>
        <p:nvSpPr>
          <p:cNvPr id="6" name="Text 4"/>
          <p:cNvSpPr/>
          <p:nvPr/>
        </p:nvSpPr>
        <p:spPr>
          <a:xfrm>
            <a:off x="8442960" y="1573200"/>
            <a:ext cx="3200400" cy="4292577"/>
          </a:xfrm>
          <a:custGeom>
            <a:avLst/>
            <a:gdLst/>
            <a:ahLst/>
            <a:cxnLst/>
            <a:rect l="l" t="t" r="r" b="b"/>
            <a:pathLst>
              <a:path w="3200400" h="4292577">
                <a:moveTo>
                  <a:pt x="76202" y="4292577"/>
                </a:moveTo>
                <a:cubicBezTo>
                  <a:pt x="34117" y="4292577"/>
                  <a:pt x="0" y="4258460"/>
                  <a:pt x="0" y="4216375"/>
                </a:cubicBezTo>
                <a:lnTo>
                  <a:pt x="0" y="76202"/>
                </a:lnTo>
                <a:cubicBezTo>
                  <a:pt x="0" y="34117"/>
                  <a:pt x="34117" y="0"/>
                  <a:pt x="76202" y="0"/>
                </a:cubicBezTo>
                <a:lnTo>
                  <a:pt x="3124198" y="0"/>
                </a:lnTo>
                <a:cubicBezTo>
                  <a:pt x="3166283" y="0"/>
                  <a:pt x="3200400" y="34117"/>
                  <a:pt x="3200400" y="76202"/>
                </a:cubicBezTo>
                <a:lnTo>
                  <a:pt x="3200400" y="4216375"/>
                </a:lnTo>
                <a:cubicBezTo>
                  <a:pt x="3200400" y="4258460"/>
                  <a:pt x="3166283" y="4292577"/>
                  <a:pt x="3124198" y="4292577"/>
                </a:cubicBezTo>
              </a:path>
            </a:pathLst>
          </a:custGeom>
          <a:blipFill>
            <a:blip r:embed="rId2"/>
            <a:srcRect l="25303" r="25303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1340640" y="1573199"/>
            <a:ext cx="6723590" cy="4292575"/>
          </a:xfrm>
          <a:custGeom>
            <a:avLst/>
            <a:gdLst/>
            <a:ahLst/>
            <a:cxnLst/>
            <a:rect l="l" t="t" r="r" b="b"/>
            <a:pathLst>
              <a:path w="6723590" h="4292575">
                <a:moveTo>
                  <a:pt x="0" y="4292575"/>
                </a:moveTo>
                <a:lnTo>
                  <a:pt x="0" y="0"/>
                </a:lnTo>
                <a:lnTo>
                  <a:pt x="6723590" y="0"/>
                </a:lnTo>
                <a:lnTo>
                  <a:pt x="6723590" y="4292575"/>
                </a:lnTo>
                <a:lnTo>
                  <a:pt x="0" y="4292575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2" spcCol="306000"/>
          <a:lstStyle/>
          <a:p>
            <a:pPr algn="l" marL="0" indent="0">
              <a:lnSpc>
                <a:spcPct val="83333"/>
              </a:lnSpc>
              <a:spcBef>
                <a:spcPts val="24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What is Differentiated Instruction?</a:t>
            </a:r>
            <a:endParaRPr lang="en-US" sz="1400" dirty="0"/>
          </a:p>
          <a:p>
            <a:pPr algn="l" marL="0" indent="0">
              <a:lnSpc>
                <a:spcPct val="83333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Creates an inclusive learning environment</a:t>
            </a:r>
            <a:endParaRPr lang="en-US" sz="1400" dirty="0"/>
          </a:p>
          <a:p>
            <a:pPr algn="l" marL="0" indent="0">
              <a:lnSpc>
                <a:spcPct val="83333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Meets unique needs of all students</a:t>
            </a:r>
            <a:endParaRPr lang="en-US" sz="1400" dirty="0"/>
          </a:p>
          <a:p>
            <a:pPr algn="l" marL="0" indent="0">
              <a:lnSpc>
                <a:spcPct val="83333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Ensures access to complex scientific concepts</a:t>
            </a:r>
            <a:endParaRPr lang="en-US" sz="1400" dirty="0"/>
          </a:p>
        </p:txBody>
      </p:sp>
      <p:sp>
        <p:nvSpPr>
          <p:cNvPr id="8" name="Text 6"/>
          <p:cNvSpPr/>
          <p:nvPr/>
        </p:nvSpPr>
        <p:spPr>
          <a:xfrm>
            <a:off x="1340640" y="548640"/>
            <a:ext cx="10302720" cy="657486"/>
          </a:xfrm>
          <a:custGeom>
            <a:avLst/>
            <a:gdLst/>
            <a:ahLst/>
            <a:cxnLst/>
            <a:rect l="l" t="t" r="r" b="b"/>
            <a:pathLst>
              <a:path w="10302720" h="657486">
                <a:moveTo>
                  <a:pt x="0" y="657486"/>
                </a:moveTo>
                <a:lnTo>
                  <a:pt x="0" y="0"/>
                </a:lnTo>
                <a:lnTo>
                  <a:pt x="10302720" y="0"/>
                </a:lnTo>
                <a:lnTo>
                  <a:pt x="10302720" y="657486"/>
                </a:lnTo>
                <a:lnTo>
                  <a:pt x="0" y="657486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83333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Introduction to Differentiated Instruction</a:t>
            </a:r>
            <a:endParaRPr lang="en-US" sz="2400" dirty="0"/>
          </a:p>
        </p:txBody>
      </p:sp>
      <p:sp>
        <p:nvSpPr>
          <p:cNvPr id="9" name="Text 7"/>
          <p:cNvSpPr/>
          <p:nvPr/>
        </p:nvSpPr>
        <p:spPr>
          <a:xfrm>
            <a:off x="11290300" y="6318250"/>
            <a:ext cx="460375" cy="539750"/>
          </a:xfrm>
          <a:custGeom>
            <a:avLst/>
            <a:gdLst/>
            <a:ahLst/>
            <a:cxnLst/>
            <a:rect l="l" t="t" r="r" b="b"/>
            <a:pathLst>
              <a:path w="460375" h="539750">
                <a:moveTo>
                  <a:pt x="0" y="539750"/>
                </a:moveTo>
                <a:lnTo>
                  <a:pt x="0" y="0"/>
                </a:lnTo>
                <a:lnTo>
                  <a:pt x="460375" y="0"/>
                </a:lnTo>
                <a:lnTo>
                  <a:pt x="460375" y="539750"/>
                </a:lnTo>
                <a:lnTo>
                  <a:pt x="0" y="53975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83333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2</a:t>
            </a:r>
            <a:endParaRPr lang="en-US" sz="800" dirty="0"/>
          </a:p>
        </p:txBody>
      </p:sp>
      <p:sp>
        <p:nvSpPr>
          <p:cNvPr id="10" name="Text 8"/>
          <p:cNvSpPr/>
          <p:nvPr/>
        </p:nvSpPr>
        <p:spPr>
          <a:xfrm>
            <a:off x="1340640" y="6201920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1384680"/>
            <a:ext cx="2590800" cy="4599432"/>
          </a:xfrm>
          <a:custGeom>
            <a:avLst/>
            <a:gdLst/>
            <a:ahLst/>
            <a:cxnLst/>
            <a:rect l="l" t="t" r="r" b="b"/>
            <a:pathLst>
              <a:path w="2590800" h="4599432">
                <a:moveTo>
                  <a:pt x="72672" y="4599432"/>
                </a:moveTo>
                <a:cubicBezTo>
                  <a:pt x="32536" y="4599432"/>
                  <a:pt x="0" y="4566896"/>
                  <a:pt x="0" y="4526760"/>
                </a:cubicBezTo>
                <a:lnTo>
                  <a:pt x="0" y="72672"/>
                </a:lnTo>
                <a:cubicBezTo>
                  <a:pt x="0" y="32536"/>
                  <a:pt x="32536" y="0"/>
                  <a:pt x="72672" y="0"/>
                </a:cubicBezTo>
                <a:lnTo>
                  <a:pt x="2518128" y="0"/>
                </a:lnTo>
                <a:cubicBezTo>
                  <a:pt x="2558264" y="0"/>
                  <a:pt x="2590800" y="32536"/>
                  <a:pt x="2590800" y="72672"/>
                </a:cubicBezTo>
                <a:lnTo>
                  <a:pt x="2590800" y="4526760"/>
                </a:lnTo>
                <a:cubicBezTo>
                  <a:pt x="2590800" y="4566896"/>
                  <a:pt x="2558264" y="4599432"/>
                  <a:pt x="2518128" y="4599432"/>
                </a:cubicBez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548640" y="548639"/>
            <a:ext cx="11049000" cy="696501"/>
          </a:xfrm>
          <a:custGeom>
            <a:avLst/>
            <a:gdLst/>
            <a:ahLst/>
            <a:cxnLst/>
            <a:rect l="l" t="t" r="r" b="b"/>
            <a:pathLst>
              <a:path w="11049000" h="696501">
                <a:moveTo>
                  <a:pt x="0" y="696501"/>
                </a:moveTo>
                <a:lnTo>
                  <a:pt x="0" y="0"/>
                </a:lnTo>
                <a:lnTo>
                  <a:pt x="11049000" y="0"/>
                </a:lnTo>
                <a:lnTo>
                  <a:pt x="11049000" y="696501"/>
                </a:lnTo>
                <a:lnTo>
                  <a:pt x="0" y="6965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83333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Lesson Overview</a:t>
            </a:r>
            <a:endParaRPr lang="en-US" sz="2400" dirty="0"/>
          </a:p>
        </p:txBody>
      </p:sp>
      <p:sp>
        <p:nvSpPr>
          <p:cNvPr id="4" name="Text 2"/>
          <p:cNvSpPr/>
          <p:nvPr/>
        </p:nvSpPr>
        <p:spPr>
          <a:xfrm>
            <a:off x="0" y="6217920"/>
            <a:ext cx="12192000" cy="640080"/>
          </a:xfrm>
          <a:custGeom>
            <a:avLst/>
            <a:gdLst/>
            <a:ahLst/>
            <a:cxnLst/>
            <a:rect l="l" t="t" r="r" b="b"/>
            <a:pathLst>
              <a:path w="12192000" h="640080">
                <a:moveTo>
                  <a:pt x="0" y="640080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640080"/>
                </a:lnTo>
                <a:lnTo>
                  <a:pt x="0" y="640080"/>
                </a:lnTo>
              </a:path>
            </a:pathLst>
          </a:custGeom>
          <a:blipFill>
            <a:blip r:embed="rId1"/>
            <a:srcRect l="79" t="0" r="79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11182560" y="6318000"/>
            <a:ext cx="108375" cy="540000"/>
          </a:xfrm>
          <a:custGeom>
            <a:avLst/>
            <a:gdLst/>
            <a:ahLst/>
            <a:cxnLst/>
            <a:rect l="l" t="t" r="r" b="b"/>
            <a:pathLst>
              <a:path w="108375" h="540000">
                <a:moveTo>
                  <a:pt x="0" y="540000"/>
                </a:moveTo>
                <a:lnTo>
                  <a:pt x="0" y="0"/>
                </a:lnTo>
                <a:lnTo>
                  <a:pt x="108375" y="0"/>
                </a:lnTo>
                <a:lnTo>
                  <a:pt x="108375" y="540000"/>
                </a:lnTo>
                <a:lnTo>
                  <a:pt x="0" y="54000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83333"/>
              </a:lnSpc>
              <a:buNone/>
            </a:pPr>
            <a:r>
              <a:rPr lang="en-US" sz="800" dirty="0">
                <a:solidFill>
                  <a:srgbClr val="80808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 /</a:t>
            </a:r>
            <a:endParaRPr lang="en-US" sz="800" dirty="0"/>
          </a:p>
        </p:txBody>
      </p:sp>
      <p:sp>
        <p:nvSpPr>
          <p:cNvPr id="6" name="Text 4"/>
          <p:cNvSpPr/>
          <p:nvPr/>
        </p:nvSpPr>
        <p:spPr>
          <a:xfrm>
            <a:off x="746760" y="162489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48683" y="365760"/>
                </a:moveTo>
                <a:cubicBezTo>
                  <a:pt x="21796" y="365760"/>
                  <a:pt x="0" y="343964"/>
                  <a:pt x="0" y="317077"/>
                </a:cubicBezTo>
                <a:lnTo>
                  <a:pt x="0" y="48683"/>
                </a:lnTo>
                <a:cubicBezTo>
                  <a:pt x="0" y="21796"/>
                  <a:pt x="21796" y="0"/>
                  <a:pt x="48683" y="0"/>
                </a:cubicBezTo>
                <a:lnTo>
                  <a:pt x="317077" y="0"/>
                </a:lnTo>
                <a:cubicBezTo>
                  <a:pt x="343964" y="0"/>
                  <a:pt x="365760" y="21796"/>
                  <a:pt x="365760" y="48683"/>
                </a:cubicBezTo>
                <a:lnTo>
                  <a:pt x="365760" y="317077"/>
                </a:lnTo>
                <a:cubicBezTo>
                  <a:pt x="365760" y="343964"/>
                  <a:pt x="343964" y="365760"/>
                  <a:pt x="317077" y="365760"/>
                </a:cubicBezTo>
              </a:path>
            </a:pathLst>
          </a:custGeom>
          <a:solidFill>
            <a:srgbClr val="F8F9FC"/>
          </a:solidFill>
          <a:ln w="9525">
            <a:solidFill>
              <a:srgbClr val="ECF0FF"/>
            </a:solidFill>
          </a:ln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01</a:t>
            </a:r>
            <a:endParaRPr lang="en-US" sz="1400" dirty="0"/>
          </a:p>
        </p:txBody>
      </p:sp>
      <p:sp>
        <p:nvSpPr>
          <p:cNvPr id="7" name="Text 5"/>
          <p:cNvSpPr/>
          <p:nvPr/>
        </p:nvSpPr>
        <p:spPr>
          <a:xfrm>
            <a:off x="3368040" y="1384680"/>
            <a:ext cx="2590800" cy="4599432"/>
          </a:xfrm>
          <a:custGeom>
            <a:avLst/>
            <a:gdLst/>
            <a:ahLst/>
            <a:cxnLst/>
            <a:rect l="l" t="t" r="r" b="b"/>
            <a:pathLst>
              <a:path w="2590800" h="4599432">
                <a:moveTo>
                  <a:pt x="72672" y="4599432"/>
                </a:moveTo>
                <a:cubicBezTo>
                  <a:pt x="32536" y="4599432"/>
                  <a:pt x="0" y="4566896"/>
                  <a:pt x="0" y="4526760"/>
                </a:cubicBezTo>
                <a:lnTo>
                  <a:pt x="0" y="72672"/>
                </a:lnTo>
                <a:cubicBezTo>
                  <a:pt x="0" y="32536"/>
                  <a:pt x="32536" y="0"/>
                  <a:pt x="72672" y="0"/>
                </a:cubicBezTo>
                <a:lnTo>
                  <a:pt x="2518128" y="0"/>
                </a:lnTo>
                <a:cubicBezTo>
                  <a:pt x="2558264" y="0"/>
                  <a:pt x="2590800" y="32536"/>
                  <a:pt x="2590800" y="72672"/>
                </a:cubicBezTo>
                <a:lnTo>
                  <a:pt x="2590800" y="4526760"/>
                </a:lnTo>
                <a:cubicBezTo>
                  <a:pt x="2590800" y="4566896"/>
                  <a:pt x="2558264" y="4599432"/>
                  <a:pt x="2518128" y="4599432"/>
                </a:cubicBez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8" name="Text 6"/>
          <p:cNvSpPr/>
          <p:nvPr/>
        </p:nvSpPr>
        <p:spPr>
          <a:xfrm>
            <a:off x="3566160" y="162489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48683" y="365760"/>
                </a:moveTo>
                <a:cubicBezTo>
                  <a:pt x="21796" y="365760"/>
                  <a:pt x="0" y="343964"/>
                  <a:pt x="0" y="317077"/>
                </a:cubicBezTo>
                <a:lnTo>
                  <a:pt x="0" y="48683"/>
                </a:lnTo>
                <a:cubicBezTo>
                  <a:pt x="0" y="21796"/>
                  <a:pt x="21796" y="0"/>
                  <a:pt x="48683" y="0"/>
                </a:cubicBezTo>
                <a:lnTo>
                  <a:pt x="317077" y="0"/>
                </a:lnTo>
                <a:cubicBezTo>
                  <a:pt x="343964" y="0"/>
                  <a:pt x="365760" y="21796"/>
                  <a:pt x="365760" y="48683"/>
                </a:cubicBezTo>
                <a:lnTo>
                  <a:pt x="365760" y="317077"/>
                </a:lnTo>
                <a:cubicBezTo>
                  <a:pt x="365760" y="343964"/>
                  <a:pt x="343964" y="365760"/>
                  <a:pt x="317077" y="365760"/>
                </a:cubicBezTo>
              </a:path>
            </a:pathLst>
          </a:custGeom>
          <a:solidFill>
            <a:srgbClr val="F8F9FC"/>
          </a:solidFill>
          <a:ln w="9525">
            <a:solidFill>
              <a:srgbClr val="ECF0FF"/>
            </a:solidFill>
          </a:ln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02</a:t>
            </a:r>
            <a:endParaRPr lang="en-US" sz="1400" dirty="0"/>
          </a:p>
        </p:txBody>
      </p:sp>
      <p:sp>
        <p:nvSpPr>
          <p:cNvPr id="9" name="Text 7"/>
          <p:cNvSpPr/>
          <p:nvPr/>
        </p:nvSpPr>
        <p:spPr>
          <a:xfrm>
            <a:off x="6187440" y="1384680"/>
            <a:ext cx="2590800" cy="4599432"/>
          </a:xfrm>
          <a:custGeom>
            <a:avLst/>
            <a:gdLst/>
            <a:ahLst/>
            <a:cxnLst/>
            <a:rect l="l" t="t" r="r" b="b"/>
            <a:pathLst>
              <a:path w="2590800" h="4599432">
                <a:moveTo>
                  <a:pt x="72672" y="4599432"/>
                </a:moveTo>
                <a:cubicBezTo>
                  <a:pt x="32536" y="4599432"/>
                  <a:pt x="0" y="4566896"/>
                  <a:pt x="0" y="4526760"/>
                </a:cubicBezTo>
                <a:lnTo>
                  <a:pt x="0" y="72672"/>
                </a:lnTo>
                <a:cubicBezTo>
                  <a:pt x="0" y="32536"/>
                  <a:pt x="32536" y="0"/>
                  <a:pt x="72672" y="0"/>
                </a:cubicBezTo>
                <a:lnTo>
                  <a:pt x="2518128" y="0"/>
                </a:lnTo>
                <a:cubicBezTo>
                  <a:pt x="2558264" y="0"/>
                  <a:pt x="2590800" y="32536"/>
                  <a:pt x="2590800" y="72672"/>
                </a:cubicBezTo>
                <a:lnTo>
                  <a:pt x="2590800" y="4526760"/>
                </a:lnTo>
                <a:cubicBezTo>
                  <a:pt x="2590800" y="4566896"/>
                  <a:pt x="2558264" y="4599432"/>
                  <a:pt x="2518128" y="4599432"/>
                </a:cubicBez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10" name="Text 8"/>
          <p:cNvSpPr/>
          <p:nvPr/>
        </p:nvSpPr>
        <p:spPr>
          <a:xfrm>
            <a:off x="6385560" y="162489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48683" y="365760"/>
                </a:moveTo>
                <a:cubicBezTo>
                  <a:pt x="21796" y="365760"/>
                  <a:pt x="0" y="343964"/>
                  <a:pt x="0" y="317077"/>
                </a:cubicBezTo>
                <a:lnTo>
                  <a:pt x="0" y="48683"/>
                </a:lnTo>
                <a:cubicBezTo>
                  <a:pt x="0" y="21796"/>
                  <a:pt x="21796" y="0"/>
                  <a:pt x="48683" y="0"/>
                </a:cubicBezTo>
                <a:lnTo>
                  <a:pt x="317077" y="0"/>
                </a:lnTo>
                <a:cubicBezTo>
                  <a:pt x="343964" y="0"/>
                  <a:pt x="365760" y="21796"/>
                  <a:pt x="365760" y="48683"/>
                </a:cubicBezTo>
                <a:lnTo>
                  <a:pt x="365760" y="317077"/>
                </a:lnTo>
                <a:cubicBezTo>
                  <a:pt x="365760" y="343964"/>
                  <a:pt x="343964" y="365760"/>
                  <a:pt x="317077" y="365760"/>
                </a:cubicBezTo>
              </a:path>
            </a:pathLst>
          </a:custGeom>
          <a:solidFill>
            <a:srgbClr val="F8F9FC"/>
          </a:solidFill>
          <a:ln w="9525">
            <a:solidFill>
              <a:srgbClr val="ECF0FF"/>
            </a:solidFill>
          </a:ln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03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9006840" y="1384680"/>
            <a:ext cx="2590800" cy="4599432"/>
          </a:xfrm>
          <a:custGeom>
            <a:avLst/>
            <a:gdLst/>
            <a:ahLst/>
            <a:cxnLst/>
            <a:rect l="l" t="t" r="r" b="b"/>
            <a:pathLst>
              <a:path w="2590800" h="4599432">
                <a:moveTo>
                  <a:pt x="72672" y="4599432"/>
                </a:moveTo>
                <a:cubicBezTo>
                  <a:pt x="32536" y="4599432"/>
                  <a:pt x="0" y="4566896"/>
                  <a:pt x="0" y="4526760"/>
                </a:cubicBezTo>
                <a:lnTo>
                  <a:pt x="0" y="72672"/>
                </a:lnTo>
                <a:cubicBezTo>
                  <a:pt x="0" y="32536"/>
                  <a:pt x="32536" y="0"/>
                  <a:pt x="72672" y="0"/>
                </a:cubicBezTo>
                <a:lnTo>
                  <a:pt x="2518128" y="0"/>
                </a:lnTo>
                <a:cubicBezTo>
                  <a:pt x="2558264" y="0"/>
                  <a:pt x="2590800" y="32536"/>
                  <a:pt x="2590800" y="72672"/>
                </a:cubicBezTo>
                <a:lnTo>
                  <a:pt x="2590800" y="4526760"/>
                </a:lnTo>
                <a:cubicBezTo>
                  <a:pt x="2590800" y="4566896"/>
                  <a:pt x="2558264" y="4599432"/>
                  <a:pt x="2518128" y="4599432"/>
                </a:cubicBez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12" name="Text 10"/>
          <p:cNvSpPr/>
          <p:nvPr/>
        </p:nvSpPr>
        <p:spPr>
          <a:xfrm>
            <a:off x="9204960" y="162489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48683" y="365760"/>
                </a:moveTo>
                <a:cubicBezTo>
                  <a:pt x="21796" y="365760"/>
                  <a:pt x="0" y="343964"/>
                  <a:pt x="0" y="317077"/>
                </a:cubicBezTo>
                <a:lnTo>
                  <a:pt x="0" y="48683"/>
                </a:lnTo>
                <a:cubicBezTo>
                  <a:pt x="0" y="21796"/>
                  <a:pt x="21796" y="0"/>
                  <a:pt x="48683" y="0"/>
                </a:cubicBezTo>
                <a:lnTo>
                  <a:pt x="317077" y="0"/>
                </a:lnTo>
                <a:cubicBezTo>
                  <a:pt x="343964" y="0"/>
                  <a:pt x="365760" y="21796"/>
                  <a:pt x="365760" y="48683"/>
                </a:cubicBezTo>
                <a:lnTo>
                  <a:pt x="365760" y="317077"/>
                </a:lnTo>
                <a:cubicBezTo>
                  <a:pt x="365760" y="343964"/>
                  <a:pt x="343964" y="365760"/>
                  <a:pt x="317077" y="365760"/>
                </a:cubicBezTo>
              </a:path>
            </a:pathLst>
          </a:custGeom>
          <a:solidFill>
            <a:srgbClr val="F8F9FC"/>
          </a:solidFill>
          <a:ln w="9525">
            <a:solidFill>
              <a:srgbClr val="ECF0FF"/>
            </a:solidFill>
          </a:ln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04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11291360" y="6318250"/>
            <a:ext cx="460375" cy="539750"/>
          </a:xfrm>
          <a:custGeom>
            <a:avLst/>
            <a:gdLst/>
            <a:ahLst/>
            <a:cxnLst/>
            <a:rect l="l" t="t" r="r" b="b"/>
            <a:pathLst>
              <a:path w="460375" h="539750">
                <a:moveTo>
                  <a:pt x="0" y="539750"/>
                </a:moveTo>
                <a:lnTo>
                  <a:pt x="0" y="0"/>
                </a:lnTo>
                <a:lnTo>
                  <a:pt x="460375" y="0"/>
                </a:lnTo>
                <a:lnTo>
                  <a:pt x="460375" y="539750"/>
                </a:lnTo>
                <a:lnTo>
                  <a:pt x="0" y="53975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83333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3</a:t>
            </a:r>
            <a:endParaRPr lang="en-US" sz="800" dirty="0"/>
          </a:p>
        </p:txBody>
      </p:sp>
      <p:sp>
        <p:nvSpPr>
          <p:cNvPr id="14" name="Text 12"/>
          <p:cNvSpPr/>
          <p:nvPr/>
        </p:nvSpPr>
        <p:spPr>
          <a:xfrm>
            <a:off x="548639" y="6309360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1112519" y="6318000"/>
            <a:ext cx="10070041" cy="540000"/>
          </a:xfrm>
          <a:custGeom>
            <a:avLst/>
            <a:gdLst/>
            <a:ahLst/>
            <a:cxnLst/>
            <a:rect l="l" t="t" r="r" b="b"/>
            <a:pathLst>
              <a:path w="10070041" h="540000">
                <a:moveTo>
                  <a:pt x="0" y="540000"/>
                </a:moveTo>
                <a:lnTo>
                  <a:pt x="0" y="0"/>
                </a:lnTo>
                <a:lnTo>
                  <a:pt x="10070041" y="0"/>
                </a:lnTo>
                <a:lnTo>
                  <a:pt x="10070041" y="540000"/>
                </a:lnTo>
                <a:lnTo>
                  <a:pt x="0" y="54000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83333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80808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Enhancing Learning Through Differentiated Instruction</a:t>
            </a:r>
            <a:endParaRPr lang="en-US" sz="800" dirty="0"/>
          </a:p>
        </p:txBody>
      </p:sp>
      <p:sp>
        <p:nvSpPr>
          <p:cNvPr id="16" name="Text 14"/>
          <p:cNvSpPr/>
          <p:nvPr/>
        </p:nvSpPr>
        <p:spPr>
          <a:xfrm>
            <a:off x="746760" y="2652341"/>
            <a:ext cx="2194560" cy="3121539"/>
          </a:xfrm>
          <a:custGeom>
            <a:avLst/>
            <a:gdLst/>
            <a:ahLst/>
            <a:cxnLst/>
            <a:rect l="l" t="t" r="r" b="b"/>
            <a:pathLst>
              <a:path w="2194560" h="3121539">
                <a:moveTo>
                  <a:pt x="0" y="3121539"/>
                </a:moveTo>
                <a:lnTo>
                  <a:pt x="0" y="0"/>
                </a:lnTo>
                <a:lnTo>
                  <a:pt x="2194560" y="0"/>
                </a:lnTo>
                <a:lnTo>
                  <a:pt x="2194560" y="3121539"/>
                </a:lnTo>
                <a:lnTo>
                  <a:pt x="0" y="3121539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83333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6th Grade</a:t>
            </a:r>
            <a:endParaRPr lang="en-US" sz="1100" dirty="0"/>
          </a:p>
        </p:txBody>
      </p:sp>
      <p:sp>
        <p:nvSpPr>
          <p:cNvPr id="17" name="Text 15"/>
          <p:cNvSpPr/>
          <p:nvPr/>
        </p:nvSpPr>
        <p:spPr>
          <a:xfrm>
            <a:off x="746760" y="2130194"/>
            <a:ext cx="2194560" cy="457521"/>
          </a:xfrm>
          <a:custGeom>
            <a:avLst/>
            <a:gdLst/>
            <a:ahLst/>
            <a:cxnLst/>
            <a:rect l="l" t="t" r="r" b="b"/>
            <a:pathLst>
              <a:path w="2194560" h="457521">
                <a:moveTo>
                  <a:pt x="0" y="457521"/>
                </a:moveTo>
                <a:lnTo>
                  <a:pt x="0" y="0"/>
                </a:lnTo>
                <a:lnTo>
                  <a:pt x="2194560" y="0"/>
                </a:lnTo>
                <a:lnTo>
                  <a:pt x="2194560" y="457521"/>
                </a:lnTo>
                <a:lnTo>
                  <a:pt x="0" y="45752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7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Grade Level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3566160" y="2652341"/>
            <a:ext cx="2194560" cy="3121539"/>
          </a:xfrm>
          <a:custGeom>
            <a:avLst/>
            <a:gdLst/>
            <a:ahLst/>
            <a:cxnLst/>
            <a:rect l="l" t="t" r="r" b="b"/>
            <a:pathLst>
              <a:path w="2194560" h="3121539">
                <a:moveTo>
                  <a:pt x="0" y="3121539"/>
                </a:moveTo>
                <a:lnTo>
                  <a:pt x="0" y="0"/>
                </a:lnTo>
                <a:lnTo>
                  <a:pt x="2194560" y="0"/>
                </a:lnTo>
                <a:lnTo>
                  <a:pt x="2194560" y="3121539"/>
                </a:lnTo>
                <a:lnTo>
                  <a:pt x="0" y="3121539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83333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Science</a:t>
            </a:r>
            <a:endParaRPr lang="en-US" sz="1100" dirty="0"/>
          </a:p>
        </p:txBody>
      </p:sp>
      <p:sp>
        <p:nvSpPr>
          <p:cNvPr id="19" name="Text 17"/>
          <p:cNvSpPr/>
          <p:nvPr/>
        </p:nvSpPr>
        <p:spPr>
          <a:xfrm>
            <a:off x="3566160" y="2130194"/>
            <a:ext cx="2194560" cy="457521"/>
          </a:xfrm>
          <a:custGeom>
            <a:avLst/>
            <a:gdLst/>
            <a:ahLst/>
            <a:cxnLst/>
            <a:rect l="l" t="t" r="r" b="b"/>
            <a:pathLst>
              <a:path w="2194560" h="457521">
                <a:moveTo>
                  <a:pt x="0" y="457521"/>
                </a:moveTo>
                <a:lnTo>
                  <a:pt x="0" y="0"/>
                </a:lnTo>
                <a:lnTo>
                  <a:pt x="2194560" y="0"/>
                </a:lnTo>
                <a:lnTo>
                  <a:pt x="2194560" y="457521"/>
                </a:lnTo>
                <a:lnTo>
                  <a:pt x="0" y="45752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7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Subject</a:t>
            </a:r>
            <a:endParaRPr lang="en-US" sz="1200" dirty="0"/>
          </a:p>
        </p:txBody>
      </p:sp>
      <p:sp>
        <p:nvSpPr>
          <p:cNvPr id="20" name="Text 18"/>
          <p:cNvSpPr/>
          <p:nvPr/>
        </p:nvSpPr>
        <p:spPr>
          <a:xfrm>
            <a:off x="6385560" y="2652341"/>
            <a:ext cx="2194560" cy="3121539"/>
          </a:xfrm>
          <a:custGeom>
            <a:avLst/>
            <a:gdLst/>
            <a:ahLst/>
            <a:cxnLst/>
            <a:rect l="l" t="t" r="r" b="b"/>
            <a:pathLst>
              <a:path w="2194560" h="3121539">
                <a:moveTo>
                  <a:pt x="0" y="3121539"/>
                </a:moveTo>
                <a:lnTo>
                  <a:pt x="0" y="0"/>
                </a:lnTo>
                <a:lnTo>
                  <a:pt x="2194560" y="0"/>
                </a:lnTo>
                <a:lnTo>
                  <a:pt x="2194560" y="3121539"/>
                </a:lnTo>
                <a:lnTo>
                  <a:pt x="0" y="3121539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83333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Photosynthesis</a:t>
            </a:r>
            <a:endParaRPr lang="en-US" sz="1100" dirty="0"/>
          </a:p>
        </p:txBody>
      </p:sp>
      <p:sp>
        <p:nvSpPr>
          <p:cNvPr id="21" name="Text 19"/>
          <p:cNvSpPr/>
          <p:nvPr/>
        </p:nvSpPr>
        <p:spPr>
          <a:xfrm>
            <a:off x="6385560" y="2130194"/>
            <a:ext cx="2194560" cy="457521"/>
          </a:xfrm>
          <a:custGeom>
            <a:avLst/>
            <a:gdLst/>
            <a:ahLst/>
            <a:cxnLst/>
            <a:rect l="l" t="t" r="r" b="b"/>
            <a:pathLst>
              <a:path w="2194560" h="457521">
                <a:moveTo>
                  <a:pt x="0" y="457521"/>
                </a:moveTo>
                <a:lnTo>
                  <a:pt x="0" y="0"/>
                </a:lnTo>
                <a:lnTo>
                  <a:pt x="2194560" y="0"/>
                </a:lnTo>
                <a:lnTo>
                  <a:pt x="2194560" y="457521"/>
                </a:lnTo>
                <a:lnTo>
                  <a:pt x="0" y="45752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7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Topic</a:t>
            </a:r>
            <a:endParaRPr lang="en-US" sz="1200" dirty="0"/>
          </a:p>
        </p:txBody>
      </p:sp>
      <p:sp>
        <p:nvSpPr>
          <p:cNvPr id="22" name="Text 20"/>
          <p:cNvSpPr/>
          <p:nvPr/>
        </p:nvSpPr>
        <p:spPr>
          <a:xfrm>
            <a:off x="9204960" y="2652341"/>
            <a:ext cx="2194560" cy="3121539"/>
          </a:xfrm>
          <a:custGeom>
            <a:avLst/>
            <a:gdLst/>
            <a:ahLst/>
            <a:cxnLst/>
            <a:rect l="l" t="t" r="r" b="b"/>
            <a:pathLst>
              <a:path w="2194560" h="3121539">
                <a:moveTo>
                  <a:pt x="0" y="3121539"/>
                </a:moveTo>
                <a:lnTo>
                  <a:pt x="0" y="0"/>
                </a:lnTo>
                <a:lnTo>
                  <a:pt x="2194560" y="0"/>
                </a:lnTo>
                <a:lnTo>
                  <a:pt x="2194560" y="3121539"/>
                </a:lnTo>
                <a:lnTo>
                  <a:pt x="0" y="3121539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83333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Understand the Process of Photosynthesis</a:t>
            </a:r>
            <a:endParaRPr lang="en-US" sz="1100" dirty="0"/>
          </a:p>
        </p:txBody>
      </p:sp>
      <p:sp>
        <p:nvSpPr>
          <p:cNvPr id="23" name="Text 21"/>
          <p:cNvSpPr/>
          <p:nvPr/>
        </p:nvSpPr>
        <p:spPr>
          <a:xfrm>
            <a:off x="9204960" y="2130194"/>
            <a:ext cx="2194560" cy="457521"/>
          </a:xfrm>
          <a:custGeom>
            <a:avLst/>
            <a:gdLst/>
            <a:ahLst/>
            <a:cxnLst/>
            <a:rect l="l" t="t" r="r" b="b"/>
            <a:pathLst>
              <a:path w="2194560" h="457521">
                <a:moveTo>
                  <a:pt x="0" y="457521"/>
                </a:moveTo>
                <a:lnTo>
                  <a:pt x="0" y="0"/>
                </a:lnTo>
                <a:lnTo>
                  <a:pt x="2194560" y="0"/>
                </a:lnTo>
                <a:lnTo>
                  <a:pt x="2194560" y="457521"/>
                </a:lnTo>
                <a:lnTo>
                  <a:pt x="0" y="45752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7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Learning Objective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6217920"/>
            <a:ext cx="12192022" cy="640080"/>
          </a:xfrm>
          <a:custGeom>
            <a:avLst/>
            <a:gdLst/>
            <a:ahLst/>
            <a:cxnLst/>
            <a:rect l="l" t="t" r="r" b="b"/>
            <a:pathLst>
              <a:path w="12192022" h="640080">
                <a:moveTo>
                  <a:pt x="0" y="640080"/>
                </a:moveTo>
                <a:lnTo>
                  <a:pt x="0" y="0"/>
                </a:lnTo>
                <a:lnTo>
                  <a:pt x="12192022" y="0"/>
                </a:lnTo>
                <a:lnTo>
                  <a:pt x="12192022" y="640080"/>
                </a:lnTo>
                <a:lnTo>
                  <a:pt x="0" y="640080"/>
                </a:lnTo>
              </a:path>
            </a:pathLst>
          </a:custGeom>
          <a:blipFill>
            <a:blip r:embed="rId1"/>
            <a:srcRect l="79" t="0" r="79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11182560" y="6318000"/>
            <a:ext cx="108375" cy="540000"/>
          </a:xfrm>
          <a:custGeom>
            <a:avLst/>
            <a:gdLst/>
            <a:ahLst/>
            <a:cxnLst/>
            <a:rect l="l" t="t" r="r" b="b"/>
            <a:pathLst>
              <a:path w="108375" h="540000">
                <a:moveTo>
                  <a:pt x="0" y="540000"/>
                </a:moveTo>
                <a:lnTo>
                  <a:pt x="0" y="0"/>
                </a:lnTo>
                <a:lnTo>
                  <a:pt x="108375" y="0"/>
                </a:lnTo>
                <a:lnTo>
                  <a:pt x="108375" y="540000"/>
                </a:lnTo>
                <a:lnTo>
                  <a:pt x="0" y="54000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83333"/>
              </a:lnSpc>
              <a:buNone/>
            </a:pPr>
            <a:r>
              <a:rPr lang="en-US" sz="800" dirty="0">
                <a:solidFill>
                  <a:srgbClr val="80808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 /</a:t>
            </a:r>
            <a:endParaRPr lang="en-US" sz="800" dirty="0"/>
          </a:p>
        </p:txBody>
      </p:sp>
      <p:sp>
        <p:nvSpPr>
          <p:cNvPr id="4" name="Text 2"/>
          <p:cNvSpPr/>
          <p:nvPr/>
        </p:nvSpPr>
        <p:spPr>
          <a:xfrm>
            <a:off x="6258562" y="1506600"/>
            <a:ext cx="5384800" cy="4376040"/>
          </a:xfrm>
          <a:custGeom>
            <a:avLst/>
            <a:gdLst/>
            <a:ahLst/>
            <a:cxnLst/>
            <a:rect l="l" t="t" r="r" b="b"/>
            <a:pathLst>
              <a:path w="5384800" h="4376040">
                <a:moveTo>
                  <a:pt x="122748" y="4376040"/>
                </a:moveTo>
                <a:cubicBezTo>
                  <a:pt x="54956" y="4376040"/>
                  <a:pt x="0" y="4321084"/>
                  <a:pt x="0" y="4253292"/>
                </a:cubicBezTo>
                <a:lnTo>
                  <a:pt x="0" y="122748"/>
                </a:lnTo>
                <a:cubicBezTo>
                  <a:pt x="0" y="54956"/>
                  <a:pt x="54956" y="0"/>
                  <a:pt x="122748" y="0"/>
                </a:cubicBezTo>
                <a:lnTo>
                  <a:pt x="5262052" y="0"/>
                </a:lnTo>
                <a:cubicBezTo>
                  <a:pt x="5329844" y="0"/>
                  <a:pt x="5384800" y="54956"/>
                  <a:pt x="5384800" y="122748"/>
                </a:cubicBezTo>
                <a:lnTo>
                  <a:pt x="5384800" y="4253292"/>
                </a:lnTo>
                <a:cubicBezTo>
                  <a:pt x="5384800" y="4321084"/>
                  <a:pt x="5329844" y="4376040"/>
                  <a:pt x="5262052" y="4376040"/>
                </a:cubicBez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1506600"/>
            <a:ext cx="5384800" cy="4376040"/>
          </a:xfrm>
          <a:custGeom>
            <a:avLst/>
            <a:gdLst/>
            <a:ahLst/>
            <a:cxnLst/>
            <a:rect l="l" t="t" r="r" b="b"/>
            <a:pathLst>
              <a:path w="5384800" h="4376040">
                <a:moveTo>
                  <a:pt x="122748" y="4376040"/>
                </a:moveTo>
                <a:cubicBezTo>
                  <a:pt x="54956" y="4376040"/>
                  <a:pt x="0" y="4321084"/>
                  <a:pt x="0" y="4253292"/>
                </a:cubicBezTo>
                <a:lnTo>
                  <a:pt x="0" y="122748"/>
                </a:lnTo>
                <a:cubicBezTo>
                  <a:pt x="0" y="54956"/>
                  <a:pt x="54956" y="0"/>
                  <a:pt x="122748" y="0"/>
                </a:cubicBezTo>
                <a:lnTo>
                  <a:pt x="5262052" y="0"/>
                </a:lnTo>
                <a:cubicBezTo>
                  <a:pt x="5329844" y="0"/>
                  <a:pt x="5384800" y="54956"/>
                  <a:pt x="5384800" y="122748"/>
                </a:cubicBezTo>
                <a:lnTo>
                  <a:pt x="5384800" y="4253292"/>
                </a:lnTo>
                <a:cubicBezTo>
                  <a:pt x="5384800" y="4321084"/>
                  <a:pt x="5329844" y="4376040"/>
                  <a:pt x="5262052" y="4376040"/>
                </a:cubicBez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838200" y="1702796"/>
            <a:ext cx="429842" cy="411753"/>
          </a:xfrm>
          <a:custGeom>
            <a:avLst/>
            <a:gdLst/>
            <a:ahLst/>
            <a:cxnLst/>
            <a:rect l="l" t="t" r="r" b="b"/>
            <a:pathLst>
              <a:path w="429842" h="411753">
                <a:moveTo>
                  <a:pt x="54804" y="411753"/>
                </a:moveTo>
                <a:cubicBezTo>
                  <a:pt x="24537" y="411753"/>
                  <a:pt x="0" y="387216"/>
                  <a:pt x="0" y="356949"/>
                </a:cubicBezTo>
                <a:lnTo>
                  <a:pt x="0" y="54804"/>
                </a:lnTo>
                <a:cubicBezTo>
                  <a:pt x="0" y="24537"/>
                  <a:pt x="24537" y="0"/>
                  <a:pt x="54804" y="0"/>
                </a:cubicBezTo>
                <a:lnTo>
                  <a:pt x="375038" y="0"/>
                </a:lnTo>
                <a:cubicBezTo>
                  <a:pt x="405305" y="0"/>
                  <a:pt x="429842" y="24537"/>
                  <a:pt x="429842" y="54804"/>
                </a:cubicBezTo>
                <a:lnTo>
                  <a:pt x="429842" y="356949"/>
                </a:lnTo>
                <a:cubicBezTo>
                  <a:pt x="429842" y="387216"/>
                  <a:pt x="405305" y="411753"/>
                  <a:pt x="375038" y="411753"/>
                </a:cubicBezTo>
              </a:path>
            </a:pathLst>
          </a:custGeom>
          <a:solidFill>
            <a:srgbClr val="F8F9FC"/>
          </a:solidFill>
          <a:ln w="9525">
            <a:solidFill>
              <a:srgbClr val="ECF0FF"/>
            </a:solidFill>
          </a:ln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01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6548122" y="1702796"/>
            <a:ext cx="429842" cy="411753"/>
          </a:xfrm>
          <a:custGeom>
            <a:avLst/>
            <a:gdLst/>
            <a:ahLst/>
            <a:cxnLst/>
            <a:rect l="l" t="t" r="r" b="b"/>
            <a:pathLst>
              <a:path w="429842" h="411753">
                <a:moveTo>
                  <a:pt x="54804" y="411753"/>
                </a:moveTo>
                <a:cubicBezTo>
                  <a:pt x="24537" y="411753"/>
                  <a:pt x="0" y="387216"/>
                  <a:pt x="0" y="356949"/>
                </a:cubicBezTo>
                <a:lnTo>
                  <a:pt x="0" y="54804"/>
                </a:lnTo>
                <a:cubicBezTo>
                  <a:pt x="0" y="24537"/>
                  <a:pt x="24537" y="0"/>
                  <a:pt x="54804" y="0"/>
                </a:cubicBezTo>
                <a:lnTo>
                  <a:pt x="375038" y="0"/>
                </a:lnTo>
                <a:cubicBezTo>
                  <a:pt x="405305" y="0"/>
                  <a:pt x="429842" y="24537"/>
                  <a:pt x="429842" y="54804"/>
                </a:cubicBezTo>
                <a:lnTo>
                  <a:pt x="429842" y="356949"/>
                </a:lnTo>
                <a:cubicBezTo>
                  <a:pt x="429842" y="387216"/>
                  <a:pt x="405305" y="411753"/>
                  <a:pt x="375038" y="411753"/>
                </a:cubicBezTo>
              </a:path>
            </a:pathLst>
          </a:custGeom>
          <a:solidFill>
            <a:srgbClr val="F8F9FC"/>
          </a:solidFill>
          <a:ln w="9525">
            <a:solidFill>
              <a:srgbClr val="ECF0FF"/>
            </a:solidFill>
          </a:ln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02</a:t>
            </a:r>
            <a:endParaRPr lang="en-US" sz="2000" dirty="0"/>
          </a:p>
        </p:txBody>
      </p:sp>
      <p:sp>
        <p:nvSpPr>
          <p:cNvPr id="8" name="Text 6"/>
          <p:cNvSpPr/>
          <p:nvPr/>
        </p:nvSpPr>
        <p:spPr>
          <a:xfrm>
            <a:off x="3819097" y="6318000"/>
            <a:ext cx="7363463" cy="540000"/>
          </a:xfrm>
          <a:custGeom>
            <a:avLst/>
            <a:gdLst/>
            <a:ahLst/>
            <a:cxnLst/>
            <a:rect l="l" t="t" r="r" b="b"/>
            <a:pathLst>
              <a:path w="7363463" h="540000">
                <a:moveTo>
                  <a:pt x="0" y="540000"/>
                </a:moveTo>
                <a:lnTo>
                  <a:pt x="0" y="0"/>
                </a:lnTo>
                <a:lnTo>
                  <a:pt x="7363463" y="0"/>
                </a:lnTo>
                <a:lnTo>
                  <a:pt x="7363463" y="540000"/>
                </a:lnTo>
                <a:lnTo>
                  <a:pt x="0" y="54000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83333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80808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Enhancing Learning Through Differentiated Instruction</a:t>
            </a:r>
            <a:endParaRPr lang="en-US" sz="800" dirty="0"/>
          </a:p>
        </p:txBody>
      </p:sp>
      <p:sp>
        <p:nvSpPr>
          <p:cNvPr id="9" name="Text 7"/>
          <p:cNvSpPr/>
          <p:nvPr/>
        </p:nvSpPr>
        <p:spPr>
          <a:xfrm>
            <a:off x="548640" y="548639"/>
            <a:ext cx="10414000" cy="696501"/>
          </a:xfrm>
          <a:custGeom>
            <a:avLst/>
            <a:gdLst/>
            <a:ahLst/>
            <a:cxnLst/>
            <a:rect l="l" t="t" r="r" b="b"/>
            <a:pathLst>
              <a:path w="10414000" h="696501">
                <a:moveTo>
                  <a:pt x="0" y="696501"/>
                </a:moveTo>
                <a:lnTo>
                  <a:pt x="0" y="0"/>
                </a:lnTo>
                <a:lnTo>
                  <a:pt x="10414000" y="0"/>
                </a:lnTo>
                <a:lnTo>
                  <a:pt x="10414000" y="696501"/>
                </a:lnTo>
                <a:lnTo>
                  <a:pt x="0" y="6965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83333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Learner Profile - Kinesthetic Learners</a:t>
            </a:r>
            <a:endParaRPr lang="en-US" sz="2400" dirty="0"/>
          </a:p>
        </p:txBody>
      </p:sp>
      <p:sp>
        <p:nvSpPr>
          <p:cNvPr id="10" name="Text 8"/>
          <p:cNvSpPr/>
          <p:nvPr/>
        </p:nvSpPr>
        <p:spPr>
          <a:xfrm>
            <a:off x="11291360" y="6318250"/>
            <a:ext cx="460375" cy="539750"/>
          </a:xfrm>
          <a:custGeom>
            <a:avLst/>
            <a:gdLst/>
            <a:ahLst/>
            <a:cxnLst/>
            <a:rect l="l" t="t" r="r" b="b"/>
            <a:pathLst>
              <a:path w="460375" h="539750">
                <a:moveTo>
                  <a:pt x="0" y="539750"/>
                </a:moveTo>
                <a:lnTo>
                  <a:pt x="0" y="0"/>
                </a:lnTo>
                <a:lnTo>
                  <a:pt x="460375" y="0"/>
                </a:lnTo>
                <a:lnTo>
                  <a:pt x="460375" y="539750"/>
                </a:lnTo>
                <a:lnTo>
                  <a:pt x="0" y="53975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83333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4</a:t>
            </a:r>
            <a:endParaRPr lang="en-US" sz="800" dirty="0"/>
          </a:p>
        </p:txBody>
      </p:sp>
      <p:sp>
        <p:nvSpPr>
          <p:cNvPr id="11" name="Text 9"/>
          <p:cNvSpPr/>
          <p:nvPr/>
        </p:nvSpPr>
        <p:spPr>
          <a:xfrm>
            <a:off x="548639" y="6309360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838200" y="2718276"/>
            <a:ext cx="4780280" cy="2886960"/>
          </a:xfrm>
          <a:custGeom>
            <a:avLst/>
            <a:gdLst/>
            <a:ahLst/>
            <a:cxnLst/>
            <a:rect l="l" t="t" r="r" b="b"/>
            <a:pathLst>
              <a:path w="4780280" h="2886960">
                <a:moveTo>
                  <a:pt x="0" y="2886960"/>
                </a:moveTo>
                <a:lnTo>
                  <a:pt x="0" y="0"/>
                </a:lnTo>
                <a:lnTo>
                  <a:pt x="4780280" y="0"/>
                </a:lnTo>
                <a:lnTo>
                  <a:pt x="4780280" y="2886960"/>
                </a:lnTo>
                <a:lnTo>
                  <a:pt x="0" y="28869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83333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Active Learning Stations</a:t>
            </a:r>
            <a:endParaRPr lang="en-US" sz="1100" dirty="0"/>
          </a:p>
          <a:p>
            <a:pPr algn="l" marL="0" indent="0">
              <a:lnSpc>
                <a:spcPct val="83333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Plant Process Movement Activity</a:t>
            </a:r>
            <a:endParaRPr lang="en-US" sz="1100" dirty="0"/>
          </a:p>
          <a:p>
            <a:pPr algn="l" marL="0" indent="0">
              <a:lnSpc>
                <a:spcPct val="83333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Human Photosynthesis Model</a:t>
            </a:r>
            <a:endParaRPr lang="en-US" sz="1100" dirty="0"/>
          </a:p>
        </p:txBody>
      </p:sp>
      <p:sp>
        <p:nvSpPr>
          <p:cNvPr id="13" name="Text 11"/>
          <p:cNvSpPr/>
          <p:nvPr/>
        </p:nvSpPr>
        <p:spPr>
          <a:xfrm>
            <a:off x="838200" y="2252114"/>
            <a:ext cx="4780280" cy="457521"/>
          </a:xfrm>
          <a:custGeom>
            <a:avLst/>
            <a:gdLst/>
            <a:ahLst/>
            <a:cxnLst/>
            <a:rect l="l" t="t" r="r" b="b"/>
            <a:pathLst>
              <a:path w="4780280" h="457521">
                <a:moveTo>
                  <a:pt x="0" y="457521"/>
                </a:moveTo>
                <a:lnTo>
                  <a:pt x="0" y="0"/>
                </a:lnTo>
                <a:lnTo>
                  <a:pt x="4780280" y="0"/>
                </a:lnTo>
                <a:lnTo>
                  <a:pt x="4780280" y="457521"/>
                </a:lnTo>
                <a:lnTo>
                  <a:pt x="0" y="45752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75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Instructional Strategies</a:t>
            </a:r>
            <a:endParaRPr lang="en-US" sz="1600" dirty="0"/>
          </a:p>
        </p:txBody>
      </p:sp>
      <p:sp>
        <p:nvSpPr>
          <p:cNvPr id="14" name="Text 12"/>
          <p:cNvSpPr/>
          <p:nvPr/>
        </p:nvSpPr>
        <p:spPr>
          <a:xfrm>
            <a:off x="6548122" y="2718276"/>
            <a:ext cx="4780280" cy="2886960"/>
          </a:xfrm>
          <a:custGeom>
            <a:avLst/>
            <a:gdLst/>
            <a:ahLst/>
            <a:cxnLst/>
            <a:rect l="l" t="t" r="r" b="b"/>
            <a:pathLst>
              <a:path w="4780280" h="2886960">
                <a:moveTo>
                  <a:pt x="0" y="2886960"/>
                </a:moveTo>
                <a:lnTo>
                  <a:pt x="0" y="0"/>
                </a:lnTo>
                <a:lnTo>
                  <a:pt x="4780280" y="0"/>
                </a:lnTo>
                <a:lnTo>
                  <a:pt x="4780280" y="2886960"/>
                </a:lnTo>
                <a:lnTo>
                  <a:pt x="0" y="28869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83333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3D Photosynthesis Model Creation</a:t>
            </a:r>
            <a:endParaRPr lang="en-US" sz="1100" dirty="0"/>
          </a:p>
          <a:p>
            <a:pPr algn="l" marL="0" indent="0">
              <a:lnSpc>
                <a:spcPct val="83333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Using Clay</a:t>
            </a:r>
            <a:endParaRPr lang="en-US" sz="1100" dirty="0"/>
          </a:p>
          <a:p>
            <a:pPr algn="l" marL="0" indent="0">
              <a:lnSpc>
                <a:spcPct val="83333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Pipe Cleaners</a:t>
            </a:r>
            <a:endParaRPr lang="en-US" sz="1100" dirty="0"/>
          </a:p>
          <a:p>
            <a:pPr algn="l" marL="0" indent="0">
              <a:lnSpc>
                <a:spcPct val="83333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Interactive Movement Sequences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6548122" y="2252114"/>
            <a:ext cx="4780280" cy="457521"/>
          </a:xfrm>
          <a:custGeom>
            <a:avLst/>
            <a:gdLst/>
            <a:ahLst/>
            <a:cxnLst/>
            <a:rect l="l" t="t" r="r" b="b"/>
            <a:pathLst>
              <a:path w="4780280" h="457521">
                <a:moveTo>
                  <a:pt x="0" y="457521"/>
                </a:moveTo>
                <a:lnTo>
                  <a:pt x="0" y="0"/>
                </a:lnTo>
                <a:lnTo>
                  <a:pt x="4780280" y="0"/>
                </a:lnTo>
                <a:lnTo>
                  <a:pt x="4780280" y="457521"/>
                </a:lnTo>
                <a:lnTo>
                  <a:pt x="0" y="45752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75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Key Activities</a:t>
            </a:r>
            <a:endParaRPr lang="en-US" sz="16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792000" cy="6858000"/>
          </a:xfrm>
          <a:custGeom>
            <a:avLst/>
            <a:gdLst/>
            <a:ahLst/>
            <a:cxnLst/>
            <a:rect l="l" t="t" r="r" b="b"/>
            <a:pathLst>
              <a:path w="792000" h="6858000">
                <a:moveTo>
                  <a:pt x="0" y="6858000"/>
                </a:moveTo>
                <a:lnTo>
                  <a:pt x="0" y="0"/>
                </a:lnTo>
                <a:lnTo>
                  <a:pt x="792000" y="0"/>
                </a:lnTo>
                <a:lnTo>
                  <a:pt x="792000" y="6858000"/>
                </a:lnTo>
                <a:lnTo>
                  <a:pt x="0" y="6858000"/>
                </a:lnTo>
              </a:path>
            </a:pathLst>
          </a:custGeom>
          <a:blipFill>
            <a:blip r:embed="rId1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1340640" y="1206127"/>
            <a:ext cx="10302720" cy="0"/>
          </a:xfrm>
          <a:custGeom>
            <a:avLst/>
            <a:gdLst/>
            <a:ahLst/>
            <a:cxnLst/>
            <a:rect l="l" t="t" r="r" b="b"/>
            <a:pathLst>
              <a:path w="10302720" h="0">
                <a:moveTo>
                  <a:pt x="0" y="0"/>
                </a:moveTo>
                <a:lnTo>
                  <a:pt x="10302720" y="0"/>
                </a:lnTo>
              </a:path>
            </a:pathLst>
          </a:custGeom>
          <a:noFill/>
          <a:ln w="25400">
            <a:solidFill>
              <a:srgbClr val="101828">
                <a:alpha val="10196"/>
              </a:srgbClr>
            </a:solidFill>
          </a:ln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11182560" y="6318000"/>
            <a:ext cx="108375" cy="540000"/>
          </a:xfrm>
          <a:custGeom>
            <a:avLst/>
            <a:gdLst/>
            <a:ahLst/>
            <a:cxnLst/>
            <a:rect l="l" t="t" r="r" b="b"/>
            <a:pathLst>
              <a:path w="108375" h="540000">
                <a:moveTo>
                  <a:pt x="0" y="540000"/>
                </a:moveTo>
                <a:lnTo>
                  <a:pt x="0" y="0"/>
                </a:lnTo>
                <a:lnTo>
                  <a:pt x="108375" y="0"/>
                </a:lnTo>
                <a:lnTo>
                  <a:pt x="108375" y="540000"/>
                </a:lnTo>
                <a:lnTo>
                  <a:pt x="0" y="54000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83333"/>
              </a:lnSpc>
              <a:buNone/>
            </a:pPr>
            <a:r>
              <a:rPr lang="en-US" sz="800" dirty="0">
                <a:solidFill>
                  <a:srgbClr val="80808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 /</a:t>
            </a:r>
            <a:endParaRPr lang="en-US" sz="800" dirty="0"/>
          </a:p>
        </p:txBody>
      </p:sp>
      <p:sp>
        <p:nvSpPr>
          <p:cNvPr id="5" name="Text 3"/>
          <p:cNvSpPr/>
          <p:nvPr/>
        </p:nvSpPr>
        <p:spPr>
          <a:xfrm>
            <a:off x="1340640" y="548640"/>
            <a:ext cx="10302720" cy="657486"/>
          </a:xfrm>
          <a:custGeom>
            <a:avLst/>
            <a:gdLst/>
            <a:ahLst/>
            <a:cxnLst/>
            <a:rect l="l" t="t" r="r" b="b"/>
            <a:pathLst>
              <a:path w="10302720" h="657486">
                <a:moveTo>
                  <a:pt x="0" y="657486"/>
                </a:moveTo>
                <a:lnTo>
                  <a:pt x="0" y="0"/>
                </a:lnTo>
                <a:lnTo>
                  <a:pt x="10302720" y="0"/>
                </a:lnTo>
                <a:lnTo>
                  <a:pt x="10302720" y="657486"/>
                </a:lnTo>
                <a:lnTo>
                  <a:pt x="0" y="657486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83333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Learner Profile - Visual Learners</a:t>
            </a:r>
            <a:endParaRPr lang="en-US" sz="2400" dirty="0"/>
          </a:p>
        </p:txBody>
      </p:sp>
      <p:sp>
        <p:nvSpPr>
          <p:cNvPr id="6" name="Text 4"/>
          <p:cNvSpPr/>
          <p:nvPr/>
        </p:nvSpPr>
        <p:spPr>
          <a:xfrm>
            <a:off x="3819097" y="6318000"/>
            <a:ext cx="7363463" cy="540000"/>
          </a:xfrm>
          <a:custGeom>
            <a:avLst/>
            <a:gdLst/>
            <a:ahLst/>
            <a:cxnLst/>
            <a:rect l="l" t="t" r="r" b="b"/>
            <a:pathLst>
              <a:path w="7363463" h="540000">
                <a:moveTo>
                  <a:pt x="0" y="540000"/>
                </a:moveTo>
                <a:lnTo>
                  <a:pt x="0" y="0"/>
                </a:lnTo>
                <a:lnTo>
                  <a:pt x="7363463" y="0"/>
                </a:lnTo>
                <a:lnTo>
                  <a:pt x="7363463" y="540000"/>
                </a:lnTo>
                <a:lnTo>
                  <a:pt x="0" y="54000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83333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80808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Enhancing Learning Through Differentiated Instruction</a:t>
            </a:r>
            <a:endParaRPr lang="en-US" sz="800" dirty="0"/>
          </a:p>
        </p:txBody>
      </p:sp>
      <p:sp>
        <p:nvSpPr>
          <p:cNvPr id="7" name="Text 5"/>
          <p:cNvSpPr/>
          <p:nvPr/>
        </p:nvSpPr>
        <p:spPr>
          <a:xfrm>
            <a:off x="1340639" y="1573199"/>
            <a:ext cx="10302719" cy="4292575"/>
          </a:xfrm>
          <a:custGeom>
            <a:avLst/>
            <a:gdLst/>
            <a:ahLst/>
            <a:cxnLst/>
            <a:rect l="l" t="t" r="r" b="b"/>
            <a:pathLst>
              <a:path w="10302719" h="4292575">
                <a:moveTo>
                  <a:pt x="0" y="4292575"/>
                </a:moveTo>
                <a:lnTo>
                  <a:pt x="0" y="0"/>
                </a:lnTo>
                <a:lnTo>
                  <a:pt x="10302719" y="0"/>
                </a:lnTo>
                <a:lnTo>
                  <a:pt x="10302719" y="4292575"/>
                </a:lnTo>
                <a:lnTo>
                  <a:pt x="0" y="4292575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3" spcCol="304800"/>
          <a:lstStyle/>
          <a:p>
            <a:pPr algn="l" marL="0" indent="0">
              <a:lnSpc>
                <a:spcPct val="83333"/>
              </a:lnSpc>
              <a:spcBef>
                <a:spcPts val="24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Instructional Strategies</a:t>
            </a:r>
            <a:endParaRPr lang="en-US" sz="1400" dirty="0"/>
          </a:p>
          <a:p>
            <a:pPr algn="l" marL="0" indent="0">
              <a:lnSpc>
                <a:spcPct val="83333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Graphic Visualization</a:t>
            </a:r>
            <a:endParaRPr lang="en-US" sz="1400" dirty="0"/>
          </a:p>
          <a:p>
            <a:pPr algn="l" marL="0" indent="0">
              <a:lnSpc>
                <a:spcPct val="83333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Detailed Color-Coded Diagrams</a:t>
            </a:r>
            <a:endParaRPr lang="en-US" sz="1400" dirty="0"/>
          </a:p>
          <a:p>
            <a:pPr algn="l" marL="0" indent="0">
              <a:lnSpc>
                <a:spcPct val="83333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Infographic Creation</a:t>
            </a:r>
            <a:endParaRPr lang="en-US" sz="1400" dirty="0"/>
          </a:p>
          <a:p>
            <a:pPr algn="l" marL="0" indent="0">
              <a:lnSpc>
                <a:spcPct val="83333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Digital Animation Exploration</a:t>
            </a:r>
            <a:endParaRPr lang="en-US" sz="1400" dirty="0"/>
          </a:p>
          <a:p>
            <a:pPr algn="l" marL="0" indent="0">
              <a:lnSpc>
                <a:spcPct val="83333"/>
              </a:lnSpc>
              <a:spcBef>
                <a:spcPts val="24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Key Activities</a:t>
            </a:r>
            <a:endParaRPr lang="en-US" sz="1400" dirty="0"/>
          </a:p>
          <a:p>
            <a:pPr algn="l" marL="0" indent="0">
              <a:lnSpc>
                <a:spcPct val="83333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Photosynthesis Comic Strip Design</a:t>
            </a:r>
            <a:endParaRPr lang="en-US" sz="1400" dirty="0"/>
          </a:p>
          <a:p>
            <a:pPr algn="l" marL="0" indent="0">
              <a:lnSpc>
                <a:spcPct val="83333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Digital Flowchart Creation</a:t>
            </a:r>
            <a:endParaRPr lang="en-US" sz="1400" dirty="0"/>
          </a:p>
          <a:p>
            <a:pPr algn="l" marL="0" indent="0">
              <a:lnSpc>
                <a:spcPct val="83333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Augmented Reality Plant Biology Apps</a:t>
            </a:r>
            <a:endParaRPr lang="en-US" sz="1400" dirty="0"/>
          </a:p>
        </p:txBody>
      </p:sp>
      <p:sp>
        <p:nvSpPr>
          <p:cNvPr id="8" name="Text 6"/>
          <p:cNvSpPr/>
          <p:nvPr/>
        </p:nvSpPr>
        <p:spPr>
          <a:xfrm>
            <a:off x="11290300" y="6318250"/>
            <a:ext cx="460375" cy="539750"/>
          </a:xfrm>
          <a:custGeom>
            <a:avLst/>
            <a:gdLst/>
            <a:ahLst/>
            <a:cxnLst/>
            <a:rect l="l" t="t" r="r" b="b"/>
            <a:pathLst>
              <a:path w="460375" h="539750">
                <a:moveTo>
                  <a:pt x="0" y="539750"/>
                </a:moveTo>
                <a:lnTo>
                  <a:pt x="0" y="0"/>
                </a:lnTo>
                <a:lnTo>
                  <a:pt x="460375" y="0"/>
                </a:lnTo>
                <a:lnTo>
                  <a:pt x="460375" y="539750"/>
                </a:lnTo>
                <a:lnTo>
                  <a:pt x="0" y="53975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83333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5</a:t>
            </a:r>
            <a:endParaRPr lang="en-US" sz="800" dirty="0"/>
          </a:p>
        </p:txBody>
      </p:sp>
      <p:sp>
        <p:nvSpPr>
          <p:cNvPr id="9" name="Text 7"/>
          <p:cNvSpPr/>
          <p:nvPr/>
        </p:nvSpPr>
        <p:spPr>
          <a:xfrm>
            <a:off x="1340640" y="6201920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6217920"/>
            <a:ext cx="12192000" cy="640080"/>
          </a:xfrm>
          <a:custGeom>
            <a:avLst/>
            <a:gdLst/>
            <a:ahLst/>
            <a:cxnLst/>
            <a:rect l="l" t="t" r="r" b="b"/>
            <a:pathLst>
              <a:path w="12192000" h="640080">
                <a:moveTo>
                  <a:pt x="0" y="640080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640080"/>
                </a:lnTo>
                <a:lnTo>
                  <a:pt x="0" y="640080"/>
                </a:lnTo>
              </a:path>
            </a:pathLst>
          </a:custGeom>
          <a:blipFill>
            <a:blip r:embed="rId1"/>
            <a:srcRect l="79" t="0" r="79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11182560" y="6318000"/>
            <a:ext cx="108375" cy="540000"/>
          </a:xfrm>
          <a:custGeom>
            <a:avLst/>
            <a:gdLst/>
            <a:ahLst/>
            <a:cxnLst/>
            <a:rect l="l" t="t" r="r" b="b"/>
            <a:pathLst>
              <a:path w="108375" h="540000">
                <a:moveTo>
                  <a:pt x="0" y="540000"/>
                </a:moveTo>
                <a:lnTo>
                  <a:pt x="0" y="0"/>
                </a:lnTo>
                <a:lnTo>
                  <a:pt x="108375" y="0"/>
                </a:lnTo>
                <a:lnTo>
                  <a:pt x="108375" y="540000"/>
                </a:lnTo>
                <a:lnTo>
                  <a:pt x="0" y="54000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83333"/>
              </a:lnSpc>
              <a:buNone/>
            </a:pPr>
            <a:r>
              <a:rPr lang="en-US" sz="800" dirty="0">
                <a:solidFill>
                  <a:srgbClr val="80808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 /</a:t>
            </a:r>
            <a:endParaRPr lang="en-US" sz="800" dirty="0"/>
          </a:p>
        </p:txBody>
      </p:sp>
      <p:sp>
        <p:nvSpPr>
          <p:cNvPr id="4" name="Text 2"/>
          <p:cNvSpPr/>
          <p:nvPr/>
        </p:nvSpPr>
        <p:spPr>
          <a:xfrm>
            <a:off x="548640" y="1554480"/>
            <a:ext cx="2103120" cy="4226560"/>
          </a:xfrm>
          <a:custGeom>
            <a:avLst/>
            <a:gdLst/>
            <a:ahLst/>
            <a:cxnLst/>
            <a:rect l="l" t="t" r="r" b="b"/>
            <a:pathLst>
              <a:path w="2103120" h="4226560">
                <a:moveTo>
                  <a:pt x="58993" y="4226560"/>
                </a:moveTo>
                <a:cubicBezTo>
                  <a:pt x="26412" y="4226560"/>
                  <a:pt x="0" y="4200148"/>
                  <a:pt x="0" y="4167567"/>
                </a:cubicBezTo>
                <a:lnTo>
                  <a:pt x="0" y="58993"/>
                </a:lnTo>
                <a:cubicBezTo>
                  <a:pt x="0" y="26412"/>
                  <a:pt x="26412" y="0"/>
                  <a:pt x="58993" y="0"/>
                </a:cubicBezTo>
                <a:lnTo>
                  <a:pt x="2044127" y="0"/>
                </a:lnTo>
                <a:cubicBezTo>
                  <a:pt x="2076708" y="0"/>
                  <a:pt x="2103120" y="26412"/>
                  <a:pt x="2103120" y="58993"/>
                </a:cubicBezTo>
                <a:lnTo>
                  <a:pt x="2103120" y="4167567"/>
                </a:lnTo>
                <a:cubicBezTo>
                  <a:pt x="2103120" y="4200148"/>
                  <a:pt x="2076708" y="4226560"/>
                  <a:pt x="2044127" y="4226560"/>
                </a:cubicBez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702310" y="1736654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42597" y="320040"/>
                </a:moveTo>
                <a:cubicBezTo>
                  <a:pt x="19071" y="320040"/>
                  <a:pt x="0" y="300969"/>
                  <a:pt x="0" y="277443"/>
                </a:cubicBezTo>
                <a:lnTo>
                  <a:pt x="0" y="42597"/>
                </a:lnTo>
                <a:cubicBezTo>
                  <a:pt x="0" y="19071"/>
                  <a:pt x="19071" y="0"/>
                  <a:pt x="42597" y="0"/>
                </a:cubicBezTo>
                <a:lnTo>
                  <a:pt x="277443" y="0"/>
                </a:lnTo>
                <a:cubicBezTo>
                  <a:pt x="300969" y="0"/>
                  <a:pt x="320040" y="19071"/>
                  <a:pt x="320040" y="42597"/>
                </a:cubicBezTo>
                <a:lnTo>
                  <a:pt x="320040" y="277443"/>
                </a:lnTo>
                <a:cubicBezTo>
                  <a:pt x="320040" y="300969"/>
                  <a:pt x="300969" y="320040"/>
                  <a:pt x="277443" y="320040"/>
                </a:cubicBezTo>
              </a:path>
            </a:pathLst>
          </a:custGeom>
          <a:solidFill>
            <a:srgbClr val="F8F9FC"/>
          </a:solidFill>
          <a:ln w="9525">
            <a:solidFill>
              <a:srgbClr val="ECF0FF"/>
            </a:solidFill>
          </a:ln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01</a:t>
            </a:r>
            <a:endParaRPr lang="en-US" sz="1200" dirty="0"/>
          </a:p>
        </p:txBody>
      </p:sp>
      <p:sp>
        <p:nvSpPr>
          <p:cNvPr id="6" name="Text 4"/>
          <p:cNvSpPr/>
          <p:nvPr/>
        </p:nvSpPr>
        <p:spPr>
          <a:xfrm>
            <a:off x="2785110" y="1554480"/>
            <a:ext cx="2103120" cy="4226560"/>
          </a:xfrm>
          <a:custGeom>
            <a:avLst/>
            <a:gdLst/>
            <a:ahLst/>
            <a:cxnLst/>
            <a:rect l="l" t="t" r="r" b="b"/>
            <a:pathLst>
              <a:path w="2103120" h="4226560">
                <a:moveTo>
                  <a:pt x="58993" y="4226560"/>
                </a:moveTo>
                <a:cubicBezTo>
                  <a:pt x="26412" y="4226560"/>
                  <a:pt x="0" y="4200148"/>
                  <a:pt x="0" y="4167567"/>
                </a:cubicBezTo>
                <a:lnTo>
                  <a:pt x="0" y="58993"/>
                </a:lnTo>
                <a:cubicBezTo>
                  <a:pt x="0" y="26412"/>
                  <a:pt x="26412" y="0"/>
                  <a:pt x="58993" y="0"/>
                </a:cubicBezTo>
                <a:lnTo>
                  <a:pt x="2044127" y="0"/>
                </a:lnTo>
                <a:cubicBezTo>
                  <a:pt x="2076708" y="0"/>
                  <a:pt x="2103120" y="26412"/>
                  <a:pt x="2103120" y="58993"/>
                </a:cubicBezTo>
                <a:lnTo>
                  <a:pt x="2103120" y="4167567"/>
                </a:lnTo>
                <a:cubicBezTo>
                  <a:pt x="2103120" y="4200148"/>
                  <a:pt x="2076708" y="4226560"/>
                  <a:pt x="2044127" y="4226560"/>
                </a:cubicBez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7" name="Text 5"/>
          <p:cNvSpPr/>
          <p:nvPr/>
        </p:nvSpPr>
        <p:spPr>
          <a:xfrm>
            <a:off x="2938780" y="1736654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42597" y="320040"/>
                </a:moveTo>
                <a:cubicBezTo>
                  <a:pt x="19071" y="320040"/>
                  <a:pt x="0" y="300969"/>
                  <a:pt x="0" y="277443"/>
                </a:cubicBezTo>
                <a:lnTo>
                  <a:pt x="0" y="42597"/>
                </a:lnTo>
                <a:cubicBezTo>
                  <a:pt x="0" y="19071"/>
                  <a:pt x="19071" y="0"/>
                  <a:pt x="42597" y="0"/>
                </a:cubicBezTo>
                <a:lnTo>
                  <a:pt x="277443" y="0"/>
                </a:lnTo>
                <a:cubicBezTo>
                  <a:pt x="300969" y="0"/>
                  <a:pt x="320040" y="19071"/>
                  <a:pt x="320040" y="42597"/>
                </a:cubicBezTo>
                <a:lnTo>
                  <a:pt x="320040" y="277443"/>
                </a:lnTo>
                <a:cubicBezTo>
                  <a:pt x="320040" y="300969"/>
                  <a:pt x="300969" y="320040"/>
                  <a:pt x="277443" y="320040"/>
                </a:cubicBezTo>
              </a:path>
            </a:pathLst>
          </a:custGeom>
          <a:solidFill>
            <a:srgbClr val="F8F9FC"/>
          </a:solidFill>
          <a:ln w="9525">
            <a:solidFill>
              <a:srgbClr val="ECF0FF"/>
            </a:solidFill>
          </a:ln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02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5031313" y="1554480"/>
            <a:ext cx="2103120" cy="4226560"/>
          </a:xfrm>
          <a:custGeom>
            <a:avLst/>
            <a:gdLst/>
            <a:ahLst/>
            <a:cxnLst/>
            <a:rect l="l" t="t" r="r" b="b"/>
            <a:pathLst>
              <a:path w="2103120" h="4226560">
                <a:moveTo>
                  <a:pt x="58993" y="4226560"/>
                </a:moveTo>
                <a:cubicBezTo>
                  <a:pt x="26412" y="4226560"/>
                  <a:pt x="0" y="4200148"/>
                  <a:pt x="0" y="4167567"/>
                </a:cubicBezTo>
                <a:lnTo>
                  <a:pt x="0" y="58993"/>
                </a:lnTo>
                <a:cubicBezTo>
                  <a:pt x="0" y="26412"/>
                  <a:pt x="26412" y="0"/>
                  <a:pt x="58993" y="0"/>
                </a:cubicBezTo>
                <a:lnTo>
                  <a:pt x="2044127" y="0"/>
                </a:lnTo>
                <a:cubicBezTo>
                  <a:pt x="2076708" y="0"/>
                  <a:pt x="2103120" y="26412"/>
                  <a:pt x="2103120" y="58993"/>
                </a:cubicBezTo>
                <a:lnTo>
                  <a:pt x="2103120" y="4167567"/>
                </a:lnTo>
                <a:cubicBezTo>
                  <a:pt x="2103120" y="4200148"/>
                  <a:pt x="2076708" y="4226560"/>
                  <a:pt x="2044127" y="4226560"/>
                </a:cubicBez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5184983" y="1736654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42597" y="320040"/>
                </a:moveTo>
                <a:cubicBezTo>
                  <a:pt x="19071" y="320040"/>
                  <a:pt x="0" y="300969"/>
                  <a:pt x="0" y="277443"/>
                </a:cubicBezTo>
                <a:lnTo>
                  <a:pt x="0" y="42597"/>
                </a:lnTo>
                <a:cubicBezTo>
                  <a:pt x="0" y="19071"/>
                  <a:pt x="19071" y="0"/>
                  <a:pt x="42597" y="0"/>
                </a:cubicBezTo>
                <a:lnTo>
                  <a:pt x="277443" y="0"/>
                </a:lnTo>
                <a:cubicBezTo>
                  <a:pt x="300969" y="0"/>
                  <a:pt x="320040" y="19071"/>
                  <a:pt x="320040" y="42597"/>
                </a:cubicBezTo>
                <a:lnTo>
                  <a:pt x="320040" y="277443"/>
                </a:lnTo>
                <a:cubicBezTo>
                  <a:pt x="320040" y="300969"/>
                  <a:pt x="300969" y="320040"/>
                  <a:pt x="277443" y="320040"/>
                </a:cubicBezTo>
              </a:path>
            </a:pathLst>
          </a:custGeom>
          <a:solidFill>
            <a:srgbClr val="F8F9FC"/>
          </a:solidFill>
          <a:ln w="9525">
            <a:solidFill>
              <a:srgbClr val="ECF0FF"/>
            </a:solidFill>
          </a:ln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03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7277516" y="1554480"/>
            <a:ext cx="2103120" cy="4226560"/>
          </a:xfrm>
          <a:custGeom>
            <a:avLst/>
            <a:gdLst/>
            <a:ahLst/>
            <a:cxnLst/>
            <a:rect l="l" t="t" r="r" b="b"/>
            <a:pathLst>
              <a:path w="2103120" h="4226560">
                <a:moveTo>
                  <a:pt x="58993" y="4226560"/>
                </a:moveTo>
                <a:cubicBezTo>
                  <a:pt x="26412" y="4226560"/>
                  <a:pt x="0" y="4200148"/>
                  <a:pt x="0" y="4167567"/>
                </a:cubicBezTo>
                <a:lnTo>
                  <a:pt x="0" y="58993"/>
                </a:lnTo>
                <a:cubicBezTo>
                  <a:pt x="0" y="26412"/>
                  <a:pt x="26412" y="0"/>
                  <a:pt x="58993" y="0"/>
                </a:cubicBezTo>
                <a:lnTo>
                  <a:pt x="2044127" y="0"/>
                </a:lnTo>
                <a:cubicBezTo>
                  <a:pt x="2076708" y="0"/>
                  <a:pt x="2103120" y="26412"/>
                  <a:pt x="2103120" y="58993"/>
                </a:cubicBezTo>
                <a:lnTo>
                  <a:pt x="2103120" y="4167567"/>
                </a:lnTo>
                <a:cubicBezTo>
                  <a:pt x="2103120" y="4200148"/>
                  <a:pt x="2076708" y="4226560"/>
                  <a:pt x="2044127" y="4226560"/>
                </a:cubicBez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11" name="Text 9"/>
          <p:cNvSpPr/>
          <p:nvPr/>
        </p:nvSpPr>
        <p:spPr>
          <a:xfrm>
            <a:off x="7431186" y="1736654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42597" y="320040"/>
                </a:moveTo>
                <a:cubicBezTo>
                  <a:pt x="19071" y="320040"/>
                  <a:pt x="0" y="300969"/>
                  <a:pt x="0" y="277443"/>
                </a:cubicBezTo>
                <a:lnTo>
                  <a:pt x="0" y="42597"/>
                </a:lnTo>
                <a:cubicBezTo>
                  <a:pt x="0" y="19071"/>
                  <a:pt x="19071" y="0"/>
                  <a:pt x="42597" y="0"/>
                </a:cubicBezTo>
                <a:lnTo>
                  <a:pt x="277443" y="0"/>
                </a:lnTo>
                <a:cubicBezTo>
                  <a:pt x="300969" y="0"/>
                  <a:pt x="320040" y="19071"/>
                  <a:pt x="320040" y="42597"/>
                </a:cubicBezTo>
                <a:lnTo>
                  <a:pt x="320040" y="277443"/>
                </a:lnTo>
                <a:cubicBezTo>
                  <a:pt x="320040" y="300969"/>
                  <a:pt x="300969" y="320040"/>
                  <a:pt x="277443" y="320040"/>
                </a:cubicBezTo>
              </a:path>
            </a:pathLst>
          </a:custGeom>
          <a:solidFill>
            <a:srgbClr val="F8F9FC"/>
          </a:solidFill>
          <a:ln w="9525">
            <a:solidFill>
              <a:srgbClr val="ECF0FF"/>
            </a:solidFill>
          </a:ln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04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9523719" y="1554480"/>
            <a:ext cx="2103120" cy="4226560"/>
          </a:xfrm>
          <a:custGeom>
            <a:avLst/>
            <a:gdLst/>
            <a:ahLst/>
            <a:cxnLst/>
            <a:rect l="l" t="t" r="r" b="b"/>
            <a:pathLst>
              <a:path w="2103120" h="4226560">
                <a:moveTo>
                  <a:pt x="58993" y="4226560"/>
                </a:moveTo>
                <a:cubicBezTo>
                  <a:pt x="26412" y="4226560"/>
                  <a:pt x="0" y="4200148"/>
                  <a:pt x="0" y="4167567"/>
                </a:cubicBezTo>
                <a:lnTo>
                  <a:pt x="0" y="58993"/>
                </a:lnTo>
                <a:cubicBezTo>
                  <a:pt x="0" y="26412"/>
                  <a:pt x="26412" y="0"/>
                  <a:pt x="58993" y="0"/>
                </a:cubicBezTo>
                <a:lnTo>
                  <a:pt x="2044127" y="0"/>
                </a:lnTo>
                <a:cubicBezTo>
                  <a:pt x="2076708" y="0"/>
                  <a:pt x="2103120" y="26412"/>
                  <a:pt x="2103120" y="58993"/>
                </a:cubicBezTo>
                <a:lnTo>
                  <a:pt x="2103120" y="4167567"/>
                </a:lnTo>
                <a:cubicBezTo>
                  <a:pt x="2103120" y="4200148"/>
                  <a:pt x="2076708" y="4226560"/>
                  <a:pt x="2044127" y="4226560"/>
                </a:cubicBez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13" name="Text 11"/>
          <p:cNvSpPr/>
          <p:nvPr/>
        </p:nvSpPr>
        <p:spPr>
          <a:xfrm>
            <a:off x="11291360" y="6318250"/>
            <a:ext cx="460375" cy="539750"/>
          </a:xfrm>
          <a:custGeom>
            <a:avLst/>
            <a:gdLst/>
            <a:ahLst/>
            <a:cxnLst/>
            <a:rect l="l" t="t" r="r" b="b"/>
            <a:pathLst>
              <a:path w="460375" h="539750">
                <a:moveTo>
                  <a:pt x="0" y="539750"/>
                </a:moveTo>
                <a:lnTo>
                  <a:pt x="0" y="0"/>
                </a:lnTo>
                <a:lnTo>
                  <a:pt x="460375" y="0"/>
                </a:lnTo>
                <a:lnTo>
                  <a:pt x="460375" y="539750"/>
                </a:lnTo>
                <a:lnTo>
                  <a:pt x="0" y="53975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83333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6</a:t>
            </a:r>
            <a:endParaRPr lang="en-US" sz="800" dirty="0"/>
          </a:p>
        </p:txBody>
      </p:sp>
      <p:sp>
        <p:nvSpPr>
          <p:cNvPr id="14" name="Text 12"/>
          <p:cNvSpPr/>
          <p:nvPr/>
        </p:nvSpPr>
        <p:spPr>
          <a:xfrm>
            <a:off x="1310639" y="6318000"/>
            <a:ext cx="9871921" cy="540000"/>
          </a:xfrm>
          <a:custGeom>
            <a:avLst/>
            <a:gdLst/>
            <a:ahLst/>
            <a:cxnLst/>
            <a:rect l="l" t="t" r="r" b="b"/>
            <a:pathLst>
              <a:path w="9871921" h="540000">
                <a:moveTo>
                  <a:pt x="0" y="540000"/>
                </a:moveTo>
                <a:lnTo>
                  <a:pt x="0" y="0"/>
                </a:lnTo>
                <a:lnTo>
                  <a:pt x="9871921" y="0"/>
                </a:lnTo>
                <a:lnTo>
                  <a:pt x="9871921" y="540000"/>
                </a:lnTo>
                <a:lnTo>
                  <a:pt x="0" y="54000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83333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80808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Enhancing Learning Through Differentiated Instruction</a:t>
            </a:r>
            <a:endParaRPr lang="en-US" sz="800" dirty="0"/>
          </a:p>
        </p:txBody>
      </p:sp>
      <p:sp>
        <p:nvSpPr>
          <p:cNvPr id="15" name="Text 13"/>
          <p:cNvSpPr/>
          <p:nvPr/>
        </p:nvSpPr>
        <p:spPr>
          <a:xfrm>
            <a:off x="548640" y="548639"/>
            <a:ext cx="11049000" cy="696501"/>
          </a:xfrm>
          <a:custGeom>
            <a:avLst/>
            <a:gdLst/>
            <a:ahLst/>
            <a:cxnLst/>
            <a:rect l="l" t="t" r="r" b="b"/>
            <a:pathLst>
              <a:path w="11049000" h="696501">
                <a:moveTo>
                  <a:pt x="0" y="696501"/>
                </a:moveTo>
                <a:lnTo>
                  <a:pt x="0" y="0"/>
                </a:lnTo>
                <a:lnTo>
                  <a:pt x="11049000" y="0"/>
                </a:lnTo>
                <a:lnTo>
                  <a:pt x="11049000" y="696501"/>
                </a:lnTo>
                <a:lnTo>
                  <a:pt x="0" y="6965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83333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Learner Profile - English Language Learners</a:t>
            </a:r>
            <a:endParaRPr lang="en-US" sz="2400" dirty="0"/>
          </a:p>
        </p:txBody>
      </p:sp>
      <p:sp>
        <p:nvSpPr>
          <p:cNvPr id="16" name="Text 14"/>
          <p:cNvSpPr/>
          <p:nvPr/>
        </p:nvSpPr>
        <p:spPr>
          <a:xfrm>
            <a:off x="548639" y="6309360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691723" y="2708116"/>
            <a:ext cx="1816955" cy="2926080"/>
          </a:xfrm>
          <a:custGeom>
            <a:avLst/>
            <a:gdLst/>
            <a:ahLst/>
            <a:cxnLst/>
            <a:rect l="l" t="t" r="r" b="b"/>
            <a:pathLst>
              <a:path w="1816955" h="2926080">
                <a:moveTo>
                  <a:pt x="0" y="2926080"/>
                </a:moveTo>
                <a:lnTo>
                  <a:pt x="0" y="0"/>
                </a:lnTo>
                <a:lnTo>
                  <a:pt x="1816955" y="0"/>
                </a:lnTo>
                <a:lnTo>
                  <a:pt x="1816955" y="2926080"/>
                </a:lnTo>
                <a:lnTo>
                  <a:pt x="0" y="292608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8" name="Text 16"/>
          <p:cNvSpPr/>
          <p:nvPr/>
        </p:nvSpPr>
        <p:spPr>
          <a:xfrm>
            <a:off x="691723" y="2185968"/>
            <a:ext cx="1816955" cy="457521"/>
          </a:xfrm>
          <a:custGeom>
            <a:avLst/>
            <a:gdLst/>
            <a:ahLst/>
            <a:cxnLst/>
            <a:rect l="l" t="t" r="r" b="b"/>
            <a:pathLst>
              <a:path w="1816955" h="457521">
                <a:moveTo>
                  <a:pt x="0" y="457521"/>
                </a:moveTo>
                <a:lnTo>
                  <a:pt x="0" y="0"/>
                </a:lnTo>
                <a:lnTo>
                  <a:pt x="1816955" y="0"/>
                </a:lnTo>
                <a:lnTo>
                  <a:pt x="1816955" y="457521"/>
                </a:lnTo>
                <a:lnTo>
                  <a:pt x="0" y="45752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7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Bilingual Vocabulary Cards</a:t>
            </a:r>
            <a:endParaRPr lang="en-US" sz="1200" dirty="0"/>
          </a:p>
        </p:txBody>
      </p:sp>
      <p:sp>
        <p:nvSpPr>
          <p:cNvPr id="19" name="Text 17"/>
          <p:cNvSpPr/>
          <p:nvPr/>
        </p:nvSpPr>
        <p:spPr>
          <a:xfrm>
            <a:off x="2928193" y="2708116"/>
            <a:ext cx="1816955" cy="2926080"/>
          </a:xfrm>
          <a:custGeom>
            <a:avLst/>
            <a:gdLst/>
            <a:ahLst/>
            <a:cxnLst/>
            <a:rect l="l" t="t" r="r" b="b"/>
            <a:pathLst>
              <a:path w="1816955" h="2926080">
                <a:moveTo>
                  <a:pt x="0" y="2926080"/>
                </a:moveTo>
                <a:lnTo>
                  <a:pt x="0" y="0"/>
                </a:lnTo>
                <a:lnTo>
                  <a:pt x="1816955" y="0"/>
                </a:lnTo>
                <a:lnTo>
                  <a:pt x="1816955" y="2926080"/>
                </a:lnTo>
                <a:lnTo>
                  <a:pt x="0" y="292608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0" name="Text 18"/>
          <p:cNvSpPr/>
          <p:nvPr/>
        </p:nvSpPr>
        <p:spPr>
          <a:xfrm>
            <a:off x="2928193" y="2185968"/>
            <a:ext cx="1816955" cy="457521"/>
          </a:xfrm>
          <a:custGeom>
            <a:avLst/>
            <a:gdLst/>
            <a:ahLst/>
            <a:cxnLst/>
            <a:rect l="l" t="t" r="r" b="b"/>
            <a:pathLst>
              <a:path w="1816955" h="457521">
                <a:moveTo>
                  <a:pt x="0" y="457521"/>
                </a:moveTo>
                <a:lnTo>
                  <a:pt x="0" y="0"/>
                </a:lnTo>
                <a:lnTo>
                  <a:pt x="1816955" y="0"/>
                </a:lnTo>
                <a:lnTo>
                  <a:pt x="1816955" y="457521"/>
                </a:lnTo>
                <a:lnTo>
                  <a:pt x="0" y="45752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7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Visual Word Walls</a:t>
            </a:r>
            <a:endParaRPr lang="en-US" sz="1200" dirty="0"/>
          </a:p>
        </p:txBody>
      </p:sp>
      <p:sp>
        <p:nvSpPr>
          <p:cNvPr id="21" name="Text 19"/>
          <p:cNvSpPr/>
          <p:nvPr/>
        </p:nvSpPr>
        <p:spPr>
          <a:xfrm>
            <a:off x="5174396" y="2708116"/>
            <a:ext cx="1816955" cy="2926080"/>
          </a:xfrm>
          <a:custGeom>
            <a:avLst/>
            <a:gdLst/>
            <a:ahLst/>
            <a:cxnLst/>
            <a:rect l="l" t="t" r="r" b="b"/>
            <a:pathLst>
              <a:path w="1816955" h="2926080">
                <a:moveTo>
                  <a:pt x="0" y="2926080"/>
                </a:moveTo>
                <a:lnTo>
                  <a:pt x="0" y="0"/>
                </a:lnTo>
                <a:lnTo>
                  <a:pt x="1816955" y="0"/>
                </a:lnTo>
                <a:lnTo>
                  <a:pt x="1816955" y="2926080"/>
                </a:lnTo>
                <a:lnTo>
                  <a:pt x="0" y="292608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2" name="Text 20"/>
          <p:cNvSpPr/>
          <p:nvPr/>
        </p:nvSpPr>
        <p:spPr>
          <a:xfrm>
            <a:off x="5174396" y="2185968"/>
            <a:ext cx="1816955" cy="457521"/>
          </a:xfrm>
          <a:custGeom>
            <a:avLst/>
            <a:gdLst/>
            <a:ahLst/>
            <a:cxnLst/>
            <a:rect l="l" t="t" r="r" b="b"/>
            <a:pathLst>
              <a:path w="1816955" h="457521">
                <a:moveTo>
                  <a:pt x="0" y="457521"/>
                </a:moveTo>
                <a:lnTo>
                  <a:pt x="0" y="0"/>
                </a:lnTo>
                <a:lnTo>
                  <a:pt x="1816955" y="0"/>
                </a:lnTo>
                <a:lnTo>
                  <a:pt x="1816955" y="457521"/>
                </a:lnTo>
                <a:lnTo>
                  <a:pt x="0" y="45752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7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Simplified Scientific Language</a:t>
            </a:r>
            <a:endParaRPr lang="en-US" sz="1200" dirty="0"/>
          </a:p>
        </p:txBody>
      </p:sp>
      <p:sp>
        <p:nvSpPr>
          <p:cNvPr id="23" name="Text 21"/>
          <p:cNvSpPr/>
          <p:nvPr/>
        </p:nvSpPr>
        <p:spPr>
          <a:xfrm>
            <a:off x="7420599" y="2708116"/>
            <a:ext cx="1816955" cy="2926080"/>
          </a:xfrm>
          <a:custGeom>
            <a:avLst/>
            <a:gdLst/>
            <a:ahLst/>
            <a:cxnLst/>
            <a:rect l="l" t="t" r="r" b="b"/>
            <a:pathLst>
              <a:path w="1816955" h="2926080">
                <a:moveTo>
                  <a:pt x="0" y="2926080"/>
                </a:moveTo>
                <a:lnTo>
                  <a:pt x="0" y="0"/>
                </a:lnTo>
                <a:lnTo>
                  <a:pt x="1816955" y="0"/>
                </a:lnTo>
                <a:lnTo>
                  <a:pt x="1816955" y="2926080"/>
                </a:lnTo>
                <a:lnTo>
                  <a:pt x="0" y="292608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4" name="Text 22"/>
          <p:cNvSpPr/>
          <p:nvPr/>
        </p:nvSpPr>
        <p:spPr>
          <a:xfrm>
            <a:off x="7420599" y="2185968"/>
            <a:ext cx="1816955" cy="457521"/>
          </a:xfrm>
          <a:custGeom>
            <a:avLst/>
            <a:gdLst/>
            <a:ahLst/>
            <a:cxnLst/>
            <a:rect l="l" t="t" r="r" b="b"/>
            <a:pathLst>
              <a:path w="1816955" h="457521">
                <a:moveTo>
                  <a:pt x="0" y="457521"/>
                </a:moveTo>
                <a:lnTo>
                  <a:pt x="0" y="0"/>
                </a:lnTo>
                <a:lnTo>
                  <a:pt x="1816955" y="0"/>
                </a:lnTo>
                <a:lnTo>
                  <a:pt x="1816955" y="457521"/>
                </a:lnTo>
                <a:lnTo>
                  <a:pt x="0" y="45752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7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Photosynthesis Vocabulary Matching Game</a:t>
            </a:r>
            <a:endParaRPr lang="en-US" sz="1200" dirty="0"/>
          </a:p>
        </p:txBody>
      </p:sp>
      <p:sp>
        <p:nvSpPr>
          <p:cNvPr id="25" name="Text 23"/>
          <p:cNvSpPr/>
          <p:nvPr/>
        </p:nvSpPr>
        <p:spPr>
          <a:xfrm>
            <a:off x="9666802" y="2708116"/>
            <a:ext cx="1816955" cy="2926080"/>
          </a:xfrm>
          <a:custGeom>
            <a:avLst/>
            <a:gdLst/>
            <a:ahLst/>
            <a:cxnLst/>
            <a:rect l="l" t="t" r="r" b="b"/>
            <a:pathLst>
              <a:path w="1816955" h="2926080">
                <a:moveTo>
                  <a:pt x="0" y="2926080"/>
                </a:moveTo>
                <a:lnTo>
                  <a:pt x="0" y="0"/>
                </a:lnTo>
                <a:lnTo>
                  <a:pt x="1816955" y="0"/>
                </a:lnTo>
                <a:lnTo>
                  <a:pt x="1816955" y="2926080"/>
                </a:lnTo>
                <a:lnTo>
                  <a:pt x="0" y="292608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6" name="Text 24"/>
          <p:cNvSpPr/>
          <p:nvPr/>
        </p:nvSpPr>
        <p:spPr>
          <a:xfrm>
            <a:off x="9666802" y="2185968"/>
            <a:ext cx="1816955" cy="457521"/>
          </a:xfrm>
          <a:custGeom>
            <a:avLst/>
            <a:gdLst/>
            <a:ahLst/>
            <a:cxnLst/>
            <a:rect l="l" t="t" r="r" b="b"/>
            <a:pathLst>
              <a:path w="1816955" h="457521">
                <a:moveTo>
                  <a:pt x="0" y="457521"/>
                </a:moveTo>
                <a:lnTo>
                  <a:pt x="0" y="0"/>
                </a:lnTo>
                <a:lnTo>
                  <a:pt x="1816955" y="0"/>
                </a:lnTo>
                <a:lnTo>
                  <a:pt x="1816955" y="457521"/>
                </a:lnTo>
                <a:lnTo>
                  <a:pt x="0" y="45752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7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Labeled Diagrams with Multiple Language Supports</a:t>
            </a:r>
            <a:endParaRPr lang="en-US" sz="1200" dirty="0"/>
          </a:p>
        </p:txBody>
      </p:sp>
      <p:sp>
        <p:nvSpPr>
          <p:cNvPr id="27" name="Text 25"/>
          <p:cNvSpPr/>
          <p:nvPr/>
        </p:nvSpPr>
        <p:spPr>
          <a:xfrm>
            <a:off x="9677389" y="1736654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42597" y="320040"/>
                </a:moveTo>
                <a:cubicBezTo>
                  <a:pt x="19071" y="320040"/>
                  <a:pt x="0" y="300969"/>
                  <a:pt x="0" y="277443"/>
                </a:cubicBezTo>
                <a:lnTo>
                  <a:pt x="0" y="42597"/>
                </a:lnTo>
                <a:cubicBezTo>
                  <a:pt x="0" y="19071"/>
                  <a:pt x="19071" y="0"/>
                  <a:pt x="42597" y="0"/>
                </a:cubicBezTo>
                <a:lnTo>
                  <a:pt x="277443" y="0"/>
                </a:lnTo>
                <a:cubicBezTo>
                  <a:pt x="300969" y="0"/>
                  <a:pt x="320040" y="19071"/>
                  <a:pt x="320040" y="42597"/>
                </a:cubicBezTo>
                <a:lnTo>
                  <a:pt x="320040" y="277443"/>
                </a:lnTo>
                <a:cubicBezTo>
                  <a:pt x="320040" y="300969"/>
                  <a:pt x="300969" y="320040"/>
                  <a:pt x="277443" y="320040"/>
                </a:cubicBezTo>
              </a:path>
            </a:pathLst>
          </a:custGeom>
          <a:solidFill>
            <a:srgbClr val="F8F9FC"/>
          </a:solidFill>
          <a:ln w="9525">
            <a:solidFill>
              <a:srgbClr val="ECF0FF"/>
            </a:solidFill>
          </a:ln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05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6217920"/>
            <a:ext cx="8077200" cy="640080"/>
          </a:xfrm>
          <a:custGeom>
            <a:avLst/>
            <a:gdLst/>
            <a:ahLst/>
            <a:cxnLst/>
            <a:rect l="l" t="t" r="r" b="b"/>
            <a:pathLst>
              <a:path w="8077200" h="640080">
                <a:moveTo>
                  <a:pt x="0" y="640080"/>
                </a:moveTo>
                <a:lnTo>
                  <a:pt x="0" y="0"/>
                </a:lnTo>
                <a:lnTo>
                  <a:pt x="8077200" y="0"/>
                </a:lnTo>
                <a:lnTo>
                  <a:pt x="8077200" y="640080"/>
                </a:lnTo>
                <a:lnTo>
                  <a:pt x="0" y="640080"/>
                </a:lnTo>
              </a:path>
            </a:pathLst>
          </a:custGeom>
          <a:blipFill>
            <a:blip r:embed="rId1"/>
            <a:srcRect l="79" t="0" r="79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548639" y="1585119"/>
            <a:ext cx="7108305" cy="4592162"/>
          </a:xfrm>
          <a:custGeom>
            <a:avLst/>
            <a:gdLst/>
            <a:ahLst/>
            <a:cxnLst/>
            <a:rect l="l" t="t" r="r" b="b"/>
            <a:pathLst>
              <a:path w="7108305" h="4592162">
                <a:moveTo>
                  <a:pt x="140612" y="4592162"/>
                </a:moveTo>
                <a:cubicBezTo>
                  <a:pt x="62954" y="4592162"/>
                  <a:pt x="0" y="4529208"/>
                  <a:pt x="0" y="4451550"/>
                </a:cubicBezTo>
                <a:lnTo>
                  <a:pt x="0" y="140612"/>
                </a:lnTo>
                <a:cubicBezTo>
                  <a:pt x="0" y="62954"/>
                  <a:pt x="62954" y="0"/>
                  <a:pt x="140612" y="0"/>
                </a:cubicBezTo>
                <a:lnTo>
                  <a:pt x="6967693" y="0"/>
                </a:lnTo>
                <a:cubicBezTo>
                  <a:pt x="7045351" y="0"/>
                  <a:pt x="7108305" y="62954"/>
                  <a:pt x="7108305" y="140612"/>
                </a:cubicBezTo>
                <a:lnTo>
                  <a:pt x="7108305" y="4451550"/>
                </a:lnTo>
                <a:cubicBezTo>
                  <a:pt x="7108305" y="4529208"/>
                  <a:pt x="7045351" y="4592162"/>
                  <a:pt x="6967693" y="4592162"/>
                </a:cubicBez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7034000" y="6318000"/>
            <a:ext cx="108375" cy="540000"/>
          </a:xfrm>
          <a:custGeom>
            <a:avLst/>
            <a:gdLst/>
            <a:ahLst/>
            <a:cxnLst/>
            <a:rect l="l" t="t" r="r" b="b"/>
            <a:pathLst>
              <a:path w="108375" h="540000">
                <a:moveTo>
                  <a:pt x="0" y="540000"/>
                </a:moveTo>
                <a:lnTo>
                  <a:pt x="0" y="0"/>
                </a:lnTo>
                <a:lnTo>
                  <a:pt x="108375" y="0"/>
                </a:lnTo>
                <a:lnTo>
                  <a:pt x="108375" y="540000"/>
                </a:lnTo>
                <a:lnTo>
                  <a:pt x="0" y="54000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83333"/>
              </a:lnSpc>
              <a:buNone/>
            </a:pPr>
            <a:r>
              <a:rPr lang="en-US" sz="800" dirty="0">
                <a:solidFill>
                  <a:srgbClr val="80808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 /</a:t>
            </a:r>
            <a:endParaRPr lang="en-US" sz="800" dirty="0"/>
          </a:p>
        </p:txBody>
      </p:sp>
      <p:sp>
        <p:nvSpPr>
          <p:cNvPr id="5" name="Text 3"/>
          <p:cNvSpPr/>
          <p:nvPr/>
        </p:nvSpPr>
        <p:spPr>
          <a:xfrm>
            <a:off x="7137562" y="6318250"/>
            <a:ext cx="460375" cy="539750"/>
          </a:xfrm>
          <a:custGeom>
            <a:avLst/>
            <a:gdLst/>
            <a:ahLst/>
            <a:cxnLst/>
            <a:rect l="l" t="t" r="r" b="b"/>
            <a:pathLst>
              <a:path w="460375" h="539750">
                <a:moveTo>
                  <a:pt x="0" y="539750"/>
                </a:moveTo>
                <a:lnTo>
                  <a:pt x="0" y="0"/>
                </a:lnTo>
                <a:lnTo>
                  <a:pt x="460375" y="0"/>
                </a:lnTo>
                <a:lnTo>
                  <a:pt x="460375" y="539750"/>
                </a:lnTo>
                <a:lnTo>
                  <a:pt x="0" y="53975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83333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7</a:t>
            </a:r>
            <a:endParaRPr lang="en-US" sz="800" dirty="0"/>
          </a:p>
        </p:txBody>
      </p:sp>
      <p:sp>
        <p:nvSpPr>
          <p:cNvPr id="6" name="Text 4"/>
          <p:cNvSpPr/>
          <p:nvPr/>
        </p:nvSpPr>
        <p:spPr>
          <a:xfrm>
            <a:off x="1518222" y="6318000"/>
            <a:ext cx="5515777" cy="540000"/>
          </a:xfrm>
          <a:custGeom>
            <a:avLst/>
            <a:gdLst/>
            <a:ahLst/>
            <a:cxnLst/>
            <a:rect l="l" t="t" r="r" b="b"/>
            <a:pathLst>
              <a:path w="5515777" h="540000">
                <a:moveTo>
                  <a:pt x="0" y="540000"/>
                </a:moveTo>
                <a:lnTo>
                  <a:pt x="0" y="0"/>
                </a:lnTo>
                <a:lnTo>
                  <a:pt x="5515777" y="0"/>
                </a:lnTo>
                <a:lnTo>
                  <a:pt x="5515777" y="540000"/>
                </a:lnTo>
                <a:lnTo>
                  <a:pt x="0" y="54000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83333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80808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Enhancing Learning Through Differentiated Instruction</a:t>
            </a:r>
            <a:endParaRPr lang="en-US" sz="800" dirty="0"/>
          </a:p>
        </p:txBody>
      </p:sp>
      <p:sp>
        <p:nvSpPr>
          <p:cNvPr id="7" name="Text 5"/>
          <p:cNvSpPr/>
          <p:nvPr/>
        </p:nvSpPr>
        <p:spPr>
          <a:xfrm>
            <a:off x="849086" y="6309360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8077200" y="0"/>
            <a:ext cx="4114800" cy="6857998"/>
          </a:xfrm>
          <a:custGeom>
            <a:avLst/>
            <a:gdLst/>
            <a:ahLst/>
            <a:cxnLst/>
            <a:rect l="l" t="t" r="r" b="b"/>
            <a:pathLst>
              <a:path w="4114800" h="6857998">
                <a:moveTo>
                  <a:pt x="0" y="6857998"/>
                </a:moveTo>
                <a:lnTo>
                  <a:pt x="0" y="0"/>
                </a:lnTo>
                <a:lnTo>
                  <a:pt x="4114800" y="0"/>
                </a:lnTo>
                <a:lnTo>
                  <a:pt x="4114800" y="6857998"/>
                </a:lnTo>
                <a:lnTo>
                  <a:pt x="0" y="6857998"/>
                </a:lnTo>
              </a:path>
            </a:pathLst>
          </a:custGeom>
          <a:blipFill>
            <a:blip r:embed="rId2"/>
            <a:srcRect l="30008" r="30008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548640" y="548639"/>
            <a:ext cx="7108304" cy="696501"/>
          </a:xfrm>
          <a:custGeom>
            <a:avLst/>
            <a:gdLst/>
            <a:ahLst/>
            <a:cxnLst/>
            <a:rect l="l" t="t" r="r" b="b"/>
            <a:pathLst>
              <a:path w="7108304" h="696501">
                <a:moveTo>
                  <a:pt x="0" y="696501"/>
                </a:moveTo>
                <a:lnTo>
                  <a:pt x="0" y="0"/>
                </a:lnTo>
                <a:lnTo>
                  <a:pt x="7108304" y="0"/>
                </a:lnTo>
                <a:lnTo>
                  <a:pt x="7108304" y="696501"/>
                </a:lnTo>
                <a:lnTo>
                  <a:pt x="0" y="6965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83333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Flexible Grouping Strategies</a:t>
            </a:r>
            <a:endParaRPr lang="en-US" sz="2400" dirty="0"/>
          </a:p>
        </p:txBody>
      </p:sp>
      <p:sp>
        <p:nvSpPr>
          <p:cNvPr id="10" name="Text 8"/>
          <p:cNvSpPr/>
          <p:nvPr/>
        </p:nvSpPr>
        <p:spPr>
          <a:xfrm>
            <a:off x="849087" y="1925309"/>
            <a:ext cx="5989864" cy="637292"/>
          </a:xfrm>
          <a:custGeom>
            <a:avLst/>
            <a:gdLst/>
            <a:ahLst/>
            <a:cxnLst/>
            <a:rect l="l" t="t" r="r" b="b"/>
            <a:pathLst>
              <a:path w="5989864" h="637292">
                <a:moveTo>
                  <a:pt x="0" y="637292"/>
                </a:moveTo>
                <a:lnTo>
                  <a:pt x="0" y="0"/>
                </a:lnTo>
                <a:lnTo>
                  <a:pt x="5989864" y="0"/>
                </a:lnTo>
                <a:lnTo>
                  <a:pt x="5989864" y="637292"/>
                </a:lnTo>
                <a:lnTo>
                  <a:pt x="0" y="637292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75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Collaborative Learning Approaches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849086" y="2562602"/>
            <a:ext cx="6469128" cy="3351556"/>
          </a:xfrm>
          <a:custGeom>
            <a:avLst/>
            <a:gdLst/>
            <a:ahLst/>
            <a:cxnLst/>
            <a:rect l="l" t="t" r="r" b="b"/>
            <a:pathLst>
              <a:path w="6469128" h="3351556">
                <a:moveTo>
                  <a:pt x="0" y="3351556"/>
                </a:moveTo>
                <a:lnTo>
                  <a:pt x="0" y="0"/>
                </a:lnTo>
                <a:lnTo>
                  <a:pt x="6469128" y="0"/>
                </a:lnTo>
                <a:lnTo>
                  <a:pt x="6469128" y="3351556"/>
                </a:lnTo>
                <a:lnTo>
                  <a:pt x="0" y="3351556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304800"/>
          <a:lstStyle/>
          <a:p>
            <a:pPr algn="l" marL="0" indent="0">
              <a:lnSpc>
                <a:spcPct val="83333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Heterogeneous Learning Groups</a:t>
            </a:r>
            <a:endParaRPr lang="en-US" sz="1200" dirty="0"/>
          </a:p>
          <a:p>
            <a:pPr algn="l" marL="0" indent="0">
              <a:lnSpc>
                <a:spcPct val="83333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Rotating Learning Stations</a:t>
            </a:r>
            <a:endParaRPr lang="en-US" sz="1200" dirty="0"/>
          </a:p>
          <a:p>
            <a:pPr algn="l" marL="0" indent="0">
              <a:lnSpc>
                <a:spcPct val="83333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Peer Teaching Opportunities</a:t>
            </a:r>
            <a:endParaRPr lang="en-US" sz="1200" dirty="0"/>
          </a:p>
          <a:p>
            <a:pPr algn="l" marL="0" indent="0">
              <a:lnSpc>
                <a:spcPct val="83333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Mixed-Ability Collaborative Projects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6217920"/>
            <a:ext cx="12192022" cy="640080"/>
          </a:xfrm>
          <a:custGeom>
            <a:avLst/>
            <a:gdLst/>
            <a:ahLst/>
            <a:cxnLst/>
            <a:rect l="l" t="t" r="r" b="b"/>
            <a:pathLst>
              <a:path w="12192022" h="640080">
                <a:moveTo>
                  <a:pt x="0" y="640080"/>
                </a:moveTo>
                <a:lnTo>
                  <a:pt x="0" y="0"/>
                </a:lnTo>
                <a:lnTo>
                  <a:pt x="12192022" y="0"/>
                </a:lnTo>
                <a:lnTo>
                  <a:pt x="12192022" y="640080"/>
                </a:lnTo>
                <a:lnTo>
                  <a:pt x="0" y="640080"/>
                </a:lnTo>
              </a:path>
            </a:pathLst>
          </a:custGeom>
          <a:blipFill>
            <a:blip r:embed="rId1"/>
            <a:srcRect l="79" t="0" r="79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11182560" y="6318000"/>
            <a:ext cx="108375" cy="540000"/>
          </a:xfrm>
          <a:custGeom>
            <a:avLst/>
            <a:gdLst/>
            <a:ahLst/>
            <a:cxnLst/>
            <a:rect l="l" t="t" r="r" b="b"/>
            <a:pathLst>
              <a:path w="108375" h="540000">
                <a:moveTo>
                  <a:pt x="0" y="540000"/>
                </a:moveTo>
                <a:lnTo>
                  <a:pt x="0" y="0"/>
                </a:lnTo>
                <a:lnTo>
                  <a:pt x="108375" y="0"/>
                </a:lnTo>
                <a:lnTo>
                  <a:pt x="108375" y="540000"/>
                </a:lnTo>
                <a:lnTo>
                  <a:pt x="0" y="54000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83333"/>
              </a:lnSpc>
              <a:buNone/>
            </a:pPr>
            <a:r>
              <a:rPr lang="en-US" sz="800" dirty="0">
                <a:solidFill>
                  <a:srgbClr val="80808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 /</a:t>
            </a:r>
            <a:endParaRPr lang="en-US" sz="800" dirty="0"/>
          </a:p>
        </p:txBody>
      </p:sp>
      <p:sp>
        <p:nvSpPr>
          <p:cNvPr id="4" name="Text 2"/>
          <p:cNvSpPr/>
          <p:nvPr/>
        </p:nvSpPr>
        <p:spPr>
          <a:xfrm>
            <a:off x="6258562" y="1506600"/>
            <a:ext cx="5384800" cy="4376040"/>
          </a:xfrm>
          <a:custGeom>
            <a:avLst/>
            <a:gdLst/>
            <a:ahLst/>
            <a:cxnLst/>
            <a:rect l="l" t="t" r="r" b="b"/>
            <a:pathLst>
              <a:path w="5384800" h="4376040">
                <a:moveTo>
                  <a:pt x="122748" y="4376040"/>
                </a:moveTo>
                <a:cubicBezTo>
                  <a:pt x="54956" y="4376040"/>
                  <a:pt x="0" y="4321084"/>
                  <a:pt x="0" y="4253292"/>
                </a:cubicBezTo>
                <a:lnTo>
                  <a:pt x="0" y="122748"/>
                </a:lnTo>
                <a:cubicBezTo>
                  <a:pt x="0" y="54956"/>
                  <a:pt x="54956" y="0"/>
                  <a:pt x="122748" y="0"/>
                </a:cubicBezTo>
                <a:lnTo>
                  <a:pt x="5262052" y="0"/>
                </a:lnTo>
                <a:cubicBezTo>
                  <a:pt x="5329844" y="0"/>
                  <a:pt x="5384800" y="54956"/>
                  <a:pt x="5384800" y="122748"/>
                </a:cubicBezTo>
                <a:lnTo>
                  <a:pt x="5384800" y="4253292"/>
                </a:lnTo>
                <a:cubicBezTo>
                  <a:pt x="5384800" y="4321084"/>
                  <a:pt x="5329844" y="4376040"/>
                  <a:pt x="5262052" y="4376040"/>
                </a:cubicBez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1506600"/>
            <a:ext cx="5384800" cy="4376040"/>
          </a:xfrm>
          <a:custGeom>
            <a:avLst/>
            <a:gdLst/>
            <a:ahLst/>
            <a:cxnLst/>
            <a:rect l="l" t="t" r="r" b="b"/>
            <a:pathLst>
              <a:path w="5384800" h="4376040">
                <a:moveTo>
                  <a:pt x="122748" y="4376040"/>
                </a:moveTo>
                <a:cubicBezTo>
                  <a:pt x="54956" y="4376040"/>
                  <a:pt x="0" y="4321084"/>
                  <a:pt x="0" y="4253292"/>
                </a:cubicBezTo>
                <a:lnTo>
                  <a:pt x="0" y="122748"/>
                </a:lnTo>
                <a:cubicBezTo>
                  <a:pt x="0" y="54956"/>
                  <a:pt x="54956" y="0"/>
                  <a:pt x="122748" y="0"/>
                </a:cubicBezTo>
                <a:lnTo>
                  <a:pt x="5262052" y="0"/>
                </a:lnTo>
                <a:cubicBezTo>
                  <a:pt x="5329844" y="0"/>
                  <a:pt x="5384800" y="54956"/>
                  <a:pt x="5384800" y="122748"/>
                </a:cubicBezTo>
                <a:lnTo>
                  <a:pt x="5384800" y="4253292"/>
                </a:lnTo>
                <a:cubicBezTo>
                  <a:pt x="5384800" y="4321084"/>
                  <a:pt x="5329844" y="4376040"/>
                  <a:pt x="5262052" y="4376040"/>
                </a:cubicBez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838200" y="1702796"/>
            <a:ext cx="429842" cy="411753"/>
          </a:xfrm>
          <a:custGeom>
            <a:avLst/>
            <a:gdLst/>
            <a:ahLst/>
            <a:cxnLst/>
            <a:rect l="l" t="t" r="r" b="b"/>
            <a:pathLst>
              <a:path w="429842" h="411753">
                <a:moveTo>
                  <a:pt x="54804" y="411753"/>
                </a:moveTo>
                <a:cubicBezTo>
                  <a:pt x="24537" y="411753"/>
                  <a:pt x="0" y="387216"/>
                  <a:pt x="0" y="356949"/>
                </a:cubicBezTo>
                <a:lnTo>
                  <a:pt x="0" y="54804"/>
                </a:lnTo>
                <a:cubicBezTo>
                  <a:pt x="0" y="24537"/>
                  <a:pt x="24537" y="0"/>
                  <a:pt x="54804" y="0"/>
                </a:cubicBezTo>
                <a:lnTo>
                  <a:pt x="375038" y="0"/>
                </a:lnTo>
                <a:cubicBezTo>
                  <a:pt x="405305" y="0"/>
                  <a:pt x="429842" y="24537"/>
                  <a:pt x="429842" y="54804"/>
                </a:cubicBezTo>
                <a:lnTo>
                  <a:pt x="429842" y="356949"/>
                </a:lnTo>
                <a:cubicBezTo>
                  <a:pt x="429842" y="387216"/>
                  <a:pt x="405305" y="411753"/>
                  <a:pt x="375038" y="411753"/>
                </a:cubicBezTo>
              </a:path>
            </a:pathLst>
          </a:custGeom>
          <a:solidFill>
            <a:srgbClr val="F8F9FC"/>
          </a:solidFill>
          <a:ln w="9525">
            <a:solidFill>
              <a:srgbClr val="ECF0FF"/>
            </a:solidFill>
          </a:ln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01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6548122" y="1702796"/>
            <a:ext cx="429842" cy="411753"/>
          </a:xfrm>
          <a:custGeom>
            <a:avLst/>
            <a:gdLst/>
            <a:ahLst/>
            <a:cxnLst/>
            <a:rect l="l" t="t" r="r" b="b"/>
            <a:pathLst>
              <a:path w="429842" h="411753">
                <a:moveTo>
                  <a:pt x="54804" y="411753"/>
                </a:moveTo>
                <a:cubicBezTo>
                  <a:pt x="24537" y="411753"/>
                  <a:pt x="0" y="387216"/>
                  <a:pt x="0" y="356949"/>
                </a:cubicBezTo>
                <a:lnTo>
                  <a:pt x="0" y="54804"/>
                </a:lnTo>
                <a:cubicBezTo>
                  <a:pt x="0" y="24537"/>
                  <a:pt x="24537" y="0"/>
                  <a:pt x="54804" y="0"/>
                </a:cubicBezTo>
                <a:lnTo>
                  <a:pt x="375038" y="0"/>
                </a:lnTo>
                <a:cubicBezTo>
                  <a:pt x="405305" y="0"/>
                  <a:pt x="429842" y="24537"/>
                  <a:pt x="429842" y="54804"/>
                </a:cubicBezTo>
                <a:lnTo>
                  <a:pt x="429842" y="356949"/>
                </a:lnTo>
                <a:cubicBezTo>
                  <a:pt x="429842" y="387216"/>
                  <a:pt x="405305" y="411753"/>
                  <a:pt x="375038" y="411753"/>
                </a:cubicBezTo>
              </a:path>
            </a:pathLst>
          </a:custGeom>
          <a:solidFill>
            <a:srgbClr val="F8F9FC"/>
          </a:solidFill>
          <a:ln w="9525">
            <a:solidFill>
              <a:srgbClr val="ECF0FF"/>
            </a:solidFill>
          </a:ln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02</a:t>
            </a:r>
            <a:endParaRPr lang="en-US" sz="2000" dirty="0"/>
          </a:p>
        </p:txBody>
      </p:sp>
      <p:sp>
        <p:nvSpPr>
          <p:cNvPr id="8" name="Text 6"/>
          <p:cNvSpPr/>
          <p:nvPr/>
        </p:nvSpPr>
        <p:spPr>
          <a:xfrm>
            <a:off x="3819097" y="6318000"/>
            <a:ext cx="7363463" cy="540000"/>
          </a:xfrm>
          <a:custGeom>
            <a:avLst/>
            <a:gdLst/>
            <a:ahLst/>
            <a:cxnLst/>
            <a:rect l="l" t="t" r="r" b="b"/>
            <a:pathLst>
              <a:path w="7363463" h="540000">
                <a:moveTo>
                  <a:pt x="0" y="540000"/>
                </a:moveTo>
                <a:lnTo>
                  <a:pt x="0" y="0"/>
                </a:lnTo>
                <a:lnTo>
                  <a:pt x="7363463" y="0"/>
                </a:lnTo>
                <a:lnTo>
                  <a:pt x="7363463" y="540000"/>
                </a:lnTo>
                <a:lnTo>
                  <a:pt x="0" y="54000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83333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80808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Enhancing Learning Through Differentiated Instruction</a:t>
            </a:r>
            <a:endParaRPr lang="en-US" sz="800" dirty="0"/>
          </a:p>
        </p:txBody>
      </p:sp>
      <p:sp>
        <p:nvSpPr>
          <p:cNvPr id="9" name="Text 7"/>
          <p:cNvSpPr/>
          <p:nvPr/>
        </p:nvSpPr>
        <p:spPr>
          <a:xfrm>
            <a:off x="548640" y="548639"/>
            <a:ext cx="10414000" cy="696501"/>
          </a:xfrm>
          <a:custGeom>
            <a:avLst/>
            <a:gdLst/>
            <a:ahLst/>
            <a:cxnLst/>
            <a:rect l="l" t="t" r="r" b="b"/>
            <a:pathLst>
              <a:path w="10414000" h="696501">
                <a:moveTo>
                  <a:pt x="0" y="696501"/>
                </a:moveTo>
                <a:lnTo>
                  <a:pt x="0" y="0"/>
                </a:lnTo>
                <a:lnTo>
                  <a:pt x="10414000" y="0"/>
                </a:lnTo>
                <a:lnTo>
                  <a:pt x="10414000" y="696501"/>
                </a:lnTo>
                <a:lnTo>
                  <a:pt x="0" y="6965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83333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Assessment Options</a:t>
            </a:r>
            <a:endParaRPr lang="en-US" sz="2400" dirty="0"/>
          </a:p>
        </p:txBody>
      </p:sp>
      <p:sp>
        <p:nvSpPr>
          <p:cNvPr id="10" name="Text 8"/>
          <p:cNvSpPr/>
          <p:nvPr/>
        </p:nvSpPr>
        <p:spPr>
          <a:xfrm>
            <a:off x="11291360" y="6318250"/>
            <a:ext cx="460375" cy="539750"/>
          </a:xfrm>
          <a:custGeom>
            <a:avLst/>
            <a:gdLst/>
            <a:ahLst/>
            <a:cxnLst/>
            <a:rect l="l" t="t" r="r" b="b"/>
            <a:pathLst>
              <a:path w="460375" h="539750">
                <a:moveTo>
                  <a:pt x="0" y="539750"/>
                </a:moveTo>
                <a:lnTo>
                  <a:pt x="0" y="0"/>
                </a:lnTo>
                <a:lnTo>
                  <a:pt x="460375" y="0"/>
                </a:lnTo>
                <a:lnTo>
                  <a:pt x="460375" y="539750"/>
                </a:lnTo>
                <a:lnTo>
                  <a:pt x="0" y="53975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83333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8</a:t>
            </a:r>
            <a:endParaRPr lang="en-US" sz="800" dirty="0"/>
          </a:p>
        </p:txBody>
      </p:sp>
      <p:sp>
        <p:nvSpPr>
          <p:cNvPr id="11" name="Text 9"/>
          <p:cNvSpPr/>
          <p:nvPr/>
        </p:nvSpPr>
        <p:spPr>
          <a:xfrm>
            <a:off x="548639" y="6309360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838200" y="2718276"/>
            <a:ext cx="4780280" cy="2886960"/>
          </a:xfrm>
          <a:custGeom>
            <a:avLst/>
            <a:gdLst/>
            <a:ahLst/>
            <a:cxnLst/>
            <a:rect l="l" t="t" r="r" b="b"/>
            <a:pathLst>
              <a:path w="4780280" h="2886960">
                <a:moveTo>
                  <a:pt x="0" y="2886960"/>
                </a:moveTo>
                <a:lnTo>
                  <a:pt x="0" y="0"/>
                </a:lnTo>
                <a:lnTo>
                  <a:pt x="4780280" y="0"/>
                </a:lnTo>
                <a:lnTo>
                  <a:pt x="4780280" y="2886960"/>
                </a:lnTo>
                <a:lnTo>
                  <a:pt x="0" y="28869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83333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Interactive Digital Quizzes</a:t>
            </a:r>
            <a:endParaRPr lang="en-US" sz="1100" dirty="0"/>
          </a:p>
          <a:p>
            <a:pPr algn="l" marL="0" indent="0">
              <a:lnSpc>
                <a:spcPct val="83333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Quick Sketch Explanations</a:t>
            </a:r>
            <a:endParaRPr lang="en-US" sz="1100" dirty="0"/>
          </a:p>
          <a:p>
            <a:pPr algn="l" marL="0" indent="0">
              <a:lnSpc>
                <a:spcPct val="83333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Exit Ticket Reflections</a:t>
            </a:r>
            <a:endParaRPr lang="en-US" sz="1100" dirty="0"/>
          </a:p>
          <a:p>
            <a:pPr algn="l" marL="0" indent="0">
              <a:lnSpc>
                <a:spcPct val="83333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Peer Explanation Demonstrations</a:t>
            </a:r>
            <a:endParaRPr lang="en-US" sz="1100" dirty="0"/>
          </a:p>
        </p:txBody>
      </p:sp>
      <p:sp>
        <p:nvSpPr>
          <p:cNvPr id="13" name="Text 11"/>
          <p:cNvSpPr/>
          <p:nvPr/>
        </p:nvSpPr>
        <p:spPr>
          <a:xfrm>
            <a:off x="838200" y="2252114"/>
            <a:ext cx="4780280" cy="457521"/>
          </a:xfrm>
          <a:custGeom>
            <a:avLst/>
            <a:gdLst/>
            <a:ahLst/>
            <a:cxnLst/>
            <a:rect l="l" t="t" r="r" b="b"/>
            <a:pathLst>
              <a:path w="4780280" h="457521">
                <a:moveTo>
                  <a:pt x="0" y="457521"/>
                </a:moveTo>
                <a:lnTo>
                  <a:pt x="0" y="0"/>
                </a:lnTo>
                <a:lnTo>
                  <a:pt x="4780280" y="0"/>
                </a:lnTo>
                <a:lnTo>
                  <a:pt x="4780280" y="457521"/>
                </a:lnTo>
                <a:lnTo>
                  <a:pt x="0" y="45752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75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Formative Assessments</a:t>
            </a:r>
            <a:endParaRPr lang="en-US" sz="1600" dirty="0"/>
          </a:p>
        </p:txBody>
      </p:sp>
      <p:sp>
        <p:nvSpPr>
          <p:cNvPr id="14" name="Text 12"/>
          <p:cNvSpPr/>
          <p:nvPr/>
        </p:nvSpPr>
        <p:spPr>
          <a:xfrm>
            <a:off x="6548122" y="2718276"/>
            <a:ext cx="4780280" cy="2886960"/>
          </a:xfrm>
          <a:custGeom>
            <a:avLst/>
            <a:gdLst/>
            <a:ahLst/>
            <a:cxnLst/>
            <a:rect l="l" t="t" r="r" b="b"/>
            <a:pathLst>
              <a:path w="4780280" h="2886960">
                <a:moveTo>
                  <a:pt x="0" y="2886960"/>
                </a:moveTo>
                <a:lnTo>
                  <a:pt x="0" y="0"/>
                </a:lnTo>
                <a:lnTo>
                  <a:pt x="4780280" y="0"/>
                </a:lnTo>
                <a:lnTo>
                  <a:pt x="4780280" y="2886960"/>
                </a:lnTo>
                <a:lnTo>
                  <a:pt x="0" y="28869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83333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Multimedia Presentation</a:t>
            </a:r>
            <a:endParaRPr lang="en-US" sz="1100" dirty="0"/>
          </a:p>
          <a:p>
            <a:pPr algn="l" marL="0" indent="0">
              <a:lnSpc>
                <a:spcPct val="83333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Scientific Model Creation</a:t>
            </a:r>
            <a:endParaRPr lang="en-US" sz="1100" dirty="0"/>
          </a:p>
          <a:p>
            <a:pPr algn="l" marL="0" indent="0">
              <a:lnSpc>
                <a:spcPct val="83333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Concept Mapping</a:t>
            </a:r>
            <a:endParaRPr lang="en-US" sz="1100" dirty="0"/>
          </a:p>
          <a:p>
            <a:pPr algn="l" marL="0" indent="0">
              <a:lnSpc>
                <a:spcPct val="83333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Written or Video Explanation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6548122" y="2252114"/>
            <a:ext cx="4780280" cy="457521"/>
          </a:xfrm>
          <a:custGeom>
            <a:avLst/>
            <a:gdLst/>
            <a:ahLst/>
            <a:cxnLst/>
            <a:rect l="l" t="t" r="r" b="b"/>
            <a:pathLst>
              <a:path w="4780280" h="457521">
                <a:moveTo>
                  <a:pt x="0" y="457521"/>
                </a:moveTo>
                <a:lnTo>
                  <a:pt x="0" y="0"/>
                </a:lnTo>
                <a:lnTo>
                  <a:pt x="4780280" y="0"/>
                </a:lnTo>
                <a:lnTo>
                  <a:pt x="4780280" y="457521"/>
                </a:lnTo>
                <a:lnTo>
                  <a:pt x="0" y="45752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75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Summative Assessments</a:t>
            </a:r>
            <a:endParaRPr lang="en-US" sz="16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165740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2" y="4357317"/>
                  <a:pt x="0" y="4324015"/>
                  <a:pt x="0" y="4282935"/>
                </a:cubicBezTo>
                <a:lnTo>
                  <a:pt x="0" y="74382"/>
                </a:lnTo>
                <a:cubicBezTo>
                  <a:pt x="0" y="33302"/>
                  <a:pt x="33302" y="0"/>
                  <a:pt x="74382" y="0"/>
                </a:cubicBezTo>
                <a:lnTo>
                  <a:pt x="2577377" y="0"/>
                </a:lnTo>
                <a:cubicBezTo>
                  <a:pt x="2618457" y="0"/>
                  <a:pt x="2651759" y="33302"/>
                  <a:pt x="2651759" y="74382"/>
                </a:cubicBezTo>
                <a:lnTo>
                  <a:pt x="2651759" y="4282935"/>
                </a:lnTo>
                <a:cubicBezTo>
                  <a:pt x="2651759" y="4324015"/>
                  <a:pt x="2618457" y="4357317"/>
                  <a:pt x="2577377" y="4357317"/>
                </a:cubicBez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0" y="6217920"/>
            <a:ext cx="8991602" cy="640080"/>
          </a:xfrm>
          <a:custGeom>
            <a:avLst/>
            <a:gdLst/>
            <a:ahLst/>
            <a:cxnLst/>
            <a:rect l="l" t="t" r="r" b="b"/>
            <a:pathLst>
              <a:path w="8991602" h="640080">
                <a:moveTo>
                  <a:pt x="0" y="640080"/>
                </a:moveTo>
                <a:lnTo>
                  <a:pt x="0" y="0"/>
                </a:lnTo>
                <a:lnTo>
                  <a:pt x="8991602" y="0"/>
                </a:lnTo>
                <a:lnTo>
                  <a:pt x="8991602" y="640080"/>
                </a:lnTo>
                <a:lnTo>
                  <a:pt x="0" y="640080"/>
                </a:lnTo>
              </a:path>
            </a:pathLst>
          </a:custGeom>
          <a:blipFill>
            <a:blip r:embed="rId1"/>
            <a:srcRect l="79" t="0" r="79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8350375" y="6318000"/>
            <a:ext cx="108375" cy="540000"/>
          </a:xfrm>
          <a:custGeom>
            <a:avLst/>
            <a:gdLst/>
            <a:ahLst/>
            <a:cxnLst/>
            <a:rect l="l" t="t" r="r" b="b"/>
            <a:pathLst>
              <a:path w="108375" h="540000">
                <a:moveTo>
                  <a:pt x="0" y="540000"/>
                </a:moveTo>
                <a:lnTo>
                  <a:pt x="0" y="0"/>
                </a:lnTo>
                <a:lnTo>
                  <a:pt x="108375" y="0"/>
                </a:lnTo>
                <a:lnTo>
                  <a:pt x="108375" y="540000"/>
                </a:lnTo>
                <a:lnTo>
                  <a:pt x="0" y="54000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83333"/>
              </a:lnSpc>
              <a:buNone/>
            </a:pPr>
            <a:r>
              <a:rPr lang="en-US" sz="800" dirty="0">
                <a:solidFill>
                  <a:srgbClr val="80808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 /</a:t>
            </a:r>
            <a:endParaRPr lang="en-US" sz="800" dirty="0"/>
          </a:p>
        </p:txBody>
      </p:sp>
      <p:sp>
        <p:nvSpPr>
          <p:cNvPr id="5" name="Text 3"/>
          <p:cNvSpPr/>
          <p:nvPr/>
        </p:nvSpPr>
        <p:spPr>
          <a:xfrm>
            <a:off x="702269" y="180151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48683" y="365760"/>
                </a:moveTo>
                <a:cubicBezTo>
                  <a:pt x="21796" y="365760"/>
                  <a:pt x="0" y="343964"/>
                  <a:pt x="0" y="317077"/>
                </a:cubicBezTo>
                <a:lnTo>
                  <a:pt x="0" y="48683"/>
                </a:lnTo>
                <a:cubicBezTo>
                  <a:pt x="0" y="21796"/>
                  <a:pt x="21796" y="0"/>
                  <a:pt x="48683" y="0"/>
                </a:cubicBezTo>
                <a:lnTo>
                  <a:pt x="317077" y="0"/>
                </a:lnTo>
                <a:cubicBezTo>
                  <a:pt x="343964" y="0"/>
                  <a:pt x="365760" y="21796"/>
                  <a:pt x="365760" y="48683"/>
                </a:cubicBezTo>
                <a:lnTo>
                  <a:pt x="365760" y="317077"/>
                </a:lnTo>
                <a:cubicBezTo>
                  <a:pt x="365760" y="343964"/>
                  <a:pt x="343964" y="365760"/>
                  <a:pt x="317077" y="365760"/>
                </a:cubicBezTo>
              </a:path>
            </a:pathLst>
          </a:custGeom>
          <a:solidFill>
            <a:srgbClr val="F8F9FC"/>
          </a:solidFill>
          <a:ln w="9525">
            <a:solidFill>
              <a:srgbClr val="ECF0FF"/>
            </a:solidFill>
          </a:ln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01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548640" y="548639"/>
            <a:ext cx="8262535" cy="696501"/>
          </a:xfrm>
          <a:custGeom>
            <a:avLst/>
            <a:gdLst/>
            <a:ahLst/>
            <a:cxnLst/>
            <a:rect l="l" t="t" r="r" b="b"/>
            <a:pathLst>
              <a:path w="8262535" h="696501">
                <a:moveTo>
                  <a:pt x="0" y="696501"/>
                </a:moveTo>
                <a:lnTo>
                  <a:pt x="0" y="0"/>
                </a:lnTo>
                <a:lnTo>
                  <a:pt x="8262535" y="0"/>
                </a:lnTo>
                <a:lnTo>
                  <a:pt x="8262535" y="696501"/>
                </a:lnTo>
                <a:lnTo>
                  <a:pt x="0" y="6965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83333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Materials and Resources</a:t>
            </a:r>
            <a:endParaRPr lang="en-US" sz="2400" dirty="0"/>
          </a:p>
        </p:txBody>
      </p:sp>
      <p:sp>
        <p:nvSpPr>
          <p:cNvPr id="7" name="Text 5"/>
          <p:cNvSpPr/>
          <p:nvPr/>
        </p:nvSpPr>
        <p:spPr>
          <a:xfrm>
            <a:off x="3354028" y="165740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2" y="4357317"/>
                  <a:pt x="0" y="4324015"/>
                  <a:pt x="0" y="4282935"/>
                </a:cubicBezTo>
                <a:lnTo>
                  <a:pt x="0" y="74382"/>
                </a:lnTo>
                <a:cubicBezTo>
                  <a:pt x="0" y="33302"/>
                  <a:pt x="33302" y="0"/>
                  <a:pt x="74382" y="0"/>
                </a:cubicBezTo>
                <a:lnTo>
                  <a:pt x="2577377" y="0"/>
                </a:lnTo>
                <a:cubicBezTo>
                  <a:pt x="2618457" y="0"/>
                  <a:pt x="2651759" y="33302"/>
                  <a:pt x="2651759" y="74382"/>
                </a:cubicBezTo>
                <a:lnTo>
                  <a:pt x="2651759" y="4282935"/>
                </a:lnTo>
                <a:cubicBezTo>
                  <a:pt x="2651759" y="4324015"/>
                  <a:pt x="2618457" y="4357317"/>
                  <a:pt x="2577377" y="4357317"/>
                </a:cubicBez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8" name="Text 6"/>
          <p:cNvSpPr/>
          <p:nvPr/>
        </p:nvSpPr>
        <p:spPr>
          <a:xfrm>
            <a:off x="3507657" y="180151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48683" y="365760"/>
                </a:moveTo>
                <a:cubicBezTo>
                  <a:pt x="21796" y="365760"/>
                  <a:pt x="0" y="343964"/>
                  <a:pt x="0" y="317077"/>
                </a:cubicBezTo>
                <a:lnTo>
                  <a:pt x="0" y="48683"/>
                </a:lnTo>
                <a:cubicBezTo>
                  <a:pt x="0" y="21796"/>
                  <a:pt x="21796" y="0"/>
                  <a:pt x="48683" y="0"/>
                </a:cubicBezTo>
                <a:lnTo>
                  <a:pt x="317077" y="0"/>
                </a:lnTo>
                <a:cubicBezTo>
                  <a:pt x="343964" y="0"/>
                  <a:pt x="365760" y="21796"/>
                  <a:pt x="365760" y="48683"/>
                </a:cubicBezTo>
                <a:lnTo>
                  <a:pt x="365760" y="317077"/>
                </a:lnTo>
                <a:cubicBezTo>
                  <a:pt x="365760" y="343964"/>
                  <a:pt x="343964" y="365760"/>
                  <a:pt x="317077" y="365760"/>
                </a:cubicBezTo>
              </a:path>
            </a:pathLst>
          </a:custGeom>
          <a:solidFill>
            <a:srgbClr val="F8F9FC"/>
          </a:solidFill>
          <a:ln w="9525">
            <a:solidFill>
              <a:srgbClr val="ECF0FF"/>
            </a:solidFill>
          </a:ln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02</a:t>
            </a:r>
            <a:endParaRPr lang="en-US" sz="1400" dirty="0"/>
          </a:p>
        </p:txBody>
      </p:sp>
      <p:sp>
        <p:nvSpPr>
          <p:cNvPr id="9" name="Text 7"/>
          <p:cNvSpPr/>
          <p:nvPr/>
        </p:nvSpPr>
        <p:spPr>
          <a:xfrm>
            <a:off x="6159416" y="165740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2" y="4357317"/>
                  <a:pt x="0" y="4324015"/>
                  <a:pt x="0" y="4282935"/>
                </a:cubicBezTo>
                <a:lnTo>
                  <a:pt x="0" y="74382"/>
                </a:lnTo>
                <a:cubicBezTo>
                  <a:pt x="0" y="33302"/>
                  <a:pt x="33302" y="0"/>
                  <a:pt x="74382" y="0"/>
                </a:cubicBezTo>
                <a:lnTo>
                  <a:pt x="2577377" y="0"/>
                </a:lnTo>
                <a:cubicBezTo>
                  <a:pt x="2618457" y="0"/>
                  <a:pt x="2651759" y="33302"/>
                  <a:pt x="2651759" y="74382"/>
                </a:cubicBezTo>
                <a:lnTo>
                  <a:pt x="2651759" y="4282935"/>
                </a:lnTo>
                <a:cubicBezTo>
                  <a:pt x="2651759" y="4324015"/>
                  <a:pt x="2618457" y="4357317"/>
                  <a:pt x="2577377" y="4357317"/>
                </a:cubicBez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10" name="Text 8"/>
          <p:cNvSpPr/>
          <p:nvPr/>
        </p:nvSpPr>
        <p:spPr>
          <a:xfrm>
            <a:off x="6313045" y="180151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48683" y="365760"/>
                </a:moveTo>
                <a:cubicBezTo>
                  <a:pt x="21796" y="365760"/>
                  <a:pt x="0" y="343964"/>
                  <a:pt x="0" y="317077"/>
                </a:cubicBezTo>
                <a:lnTo>
                  <a:pt x="0" y="48683"/>
                </a:lnTo>
                <a:cubicBezTo>
                  <a:pt x="0" y="21796"/>
                  <a:pt x="21796" y="0"/>
                  <a:pt x="48683" y="0"/>
                </a:cubicBezTo>
                <a:lnTo>
                  <a:pt x="317077" y="0"/>
                </a:lnTo>
                <a:cubicBezTo>
                  <a:pt x="343964" y="0"/>
                  <a:pt x="365760" y="21796"/>
                  <a:pt x="365760" y="48683"/>
                </a:cubicBezTo>
                <a:lnTo>
                  <a:pt x="365760" y="317077"/>
                </a:lnTo>
                <a:cubicBezTo>
                  <a:pt x="365760" y="343964"/>
                  <a:pt x="343964" y="365760"/>
                  <a:pt x="317077" y="365760"/>
                </a:cubicBezTo>
              </a:path>
            </a:pathLst>
          </a:custGeom>
          <a:solidFill>
            <a:srgbClr val="F8F9FC"/>
          </a:solidFill>
          <a:ln w="9525">
            <a:solidFill>
              <a:srgbClr val="ECF0FF"/>
            </a:solidFill>
          </a:ln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03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8991602" y="0"/>
            <a:ext cx="3200397" cy="6857998"/>
          </a:xfrm>
          <a:custGeom>
            <a:avLst/>
            <a:gdLst/>
            <a:ahLst/>
            <a:cxnLst/>
            <a:rect l="l" t="t" r="r" b="b"/>
            <a:pathLst>
              <a:path w="3200397" h="6857998">
                <a:moveTo>
                  <a:pt x="0" y="6857998"/>
                </a:moveTo>
                <a:lnTo>
                  <a:pt x="0" y="0"/>
                </a:lnTo>
                <a:lnTo>
                  <a:pt x="3200397" y="0"/>
                </a:lnTo>
                <a:lnTo>
                  <a:pt x="3200397" y="6857998"/>
                </a:lnTo>
                <a:lnTo>
                  <a:pt x="0" y="6857998"/>
                </a:lnTo>
              </a:path>
            </a:pathLst>
          </a:custGeom>
          <a:blipFill>
            <a:blip r:embed="rId2"/>
            <a:srcRect l="34451" r="34451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8459175" y="6318250"/>
            <a:ext cx="460375" cy="539750"/>
          </a:xfrm>
          <a:custGeom>
            <a:avLst/>
            <a:gdLst/>
            <a:ahLst/>
            <a:cxnLst/>
            <a:rect l="l" t="t" r="r" b="b"/>
            <a:pathLst>
              <a:path w="460375" h="539750">
                <a:moveTo>
                  <a:pt x="0" y="539750"/>
                </a:moveTo>
                <a:lnTo>
                  <a:pt x="0" y="0"/>
                </a:lnTo>
                <a:lnTo>
                  <a:pt x="460375" y="0"/>
                </a:lnTo>
                <a:lnTo>
                  <a:pt x="460375" y="539750"/>
                </a:lnTo>
                <a:lnTo>
                  <a:pt x="0" y="53975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83333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9</a:t>
            </a:r>
            <a:endParaRPr lang="en-US" sz="800" dirty="0"/>
          </a:p>
        </p:txBody>
      </p:sp>
      <p:sp>
        <p:nvSpPr>
          <p:cNvPr id="13" name="Text 11"/>
          <p:cNvSpPr/>
          <p:nvPr/>
        </p:nvSpPr>
        <p:spPr>
          <a:xfrm>
            <a:off x="548639" y="6309360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1186266" y="6318000"/>
            <a:ext cx="7164109" cy="540000"/>
          </a:xfrm>
          <a:custGeom>
            <a:avLst/>
            <a:gdLst/>
            <a:ahLst/>
            <a:cxnLst/>
            <a:rect l="l" t="t" r="r" b="b"/>
            <a:pathLst>
              <a:path w="7164109" h="540000">
                <a:moveTo>
                  <a:pt x="0" y="540000"/>
                </a:moveTo>
                <a:lnTo>
                  <a:pt x="0" y="0"/>
                </a:lnTo>
                <a:lnTo>
                  <a:pt x="7164109" y="0"/>
                </a:lnTo>
                <a:lnTo>
                  <a:pt x="7164109" y="540000"/>
                </a:lnTo>
                <a:lnTo>
                  <a:pt x="0" y="54000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83333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80808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Enhancing Learning Through Differentiated Instruction</a:t>
            </a:r>
            <a:endParaRPr lang="en-US" sz="800" dirty="0"/>
          </a:p>
        </p:txBody>
      </p:sp>
      <p:sp>
        <p:nvSpPr>
          <p:cNvPr id="15" name="Text 13"/>
          <p:cNvSpPr/>
          <p:nvPr/>
        </p:nvSpPr>
        <p:spPr>
          <a:xfrm>
            <a:off x="702269" y="2311386"/>
            <a:ext cx="2339759" cy="365760"/>
          </a:xfrm>
          <a:custGeom>
            <a:avLst/>
            <a:gdLst/>
            <a:ahLst/>
            <a:cxnLst/>
            <a:rect l="l" t="t" r="r" b="b"/>
            <a:pathLst>
              <a:path w="2339759" h="365760">
                <a:moveTo>
                  <a:pt x="0" y="36576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83333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Physical Materials</a:t>
            </a:r>
            <a:endParaRPr lang="en-US" sz="1100" dirty="0"/>
          </a:p>
        </p:txBody>
      </p:sp>
      <p:sp>
        <p:nvSpPr>
          <p:cNvPr id="16" name="Text 14"/>
          <p:cNvSpPr/>
          <p:nvPr/>
        </p:nvSpPr>
        <p:spPr>
          <a:xfrm>
            <a:off x="702270" y="2821258"/>
            <a:ext cx="2339759" cy="2968601"/>
          </a:xfrm>
          <a:custGeom>
            <a:avLst/>
            <a:gdLst/>
            <a:ahLst/>
            <a:cxnLst/>
            <a:rect l="l" t="t" r="r" b="b"/>
            <a:pathLst>
              <a:path w="2339759" h="2968601">
                <a:moveTo>
                  <a:pt x="0" y="2968601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2968601"/>
                </a:lnTo>
                <a:lnTo>
                  <a:pt x="0" y="29686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83333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Plant Specimens</a:t>
            </a:r>
            <a:endParaRPr lang="en-US" sz="1100" dirty="0"/>
          </a:p>
          <a:p>
            <a:pPr algn="l" marL="0" indent="0">
              <a:lnSpc>
                <a:spcPct val="83333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Colored Markers</a:t>
            </a:r>
            <a:endParaRPr lang="en-US" sz="1100" dirty="0"/>
          </a:p>
          <a:p>
            <a:pPr algn="l" marL="0" indent="0">
              <a:lnSpc>
                <a:spcPct val="83333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Modeling Clay</a:t>
            </a:r>
            <a:endParaRPr lang="en-US" sz="1100" dirty="0"/>
          </a:p>
          <a:p>
            <a:pPr algn="l" marL="0" indent="0">
              <a:lnSpc>
                <a:spcPct val="83333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Large Poster Paper</a:t>
            </a:r>
            <a:endParaRPr lang="en-US" sz="1100" dirty="0"/>
          </a:p>
        </p:txBody>
      </p:sp>
      <p:sp>
        <p:nvSpPr>
          <p:cNvPr id="17" name="Text 15"/>
          <p:cNvSpPr/>
          <p:nvPr/>
        </p:nvSpPr>
        <p:spPr>
          <a:xfrm>
            <a:off x="3507657" y="2311386"/>
            <a:ext cx="2339759" cy="365760"/>
          </a:xfrm>
          <a:custGeom>
            <a:avLst/>
            <a:gdLst/>
            <a:ahLst/>
            <a:cxnLst/>
            <a:rect l="l" t="t" r="r" b="b"/>
            <a:pathLst>
              <a:path w="2339759" h="365760">
                <a:moveTo>
                  <a:pt x="0" y="36576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83333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Digital Resources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3507658" y="2821258"/>
            <a:ext cx="2339759" cy="2968601"/>
          </a:xfrm>
          <a:custGeom>
            <a:avLst/>
            <a:gdLst/>
            <a:ahLst/>
            <a:cxnLst/>
            <a:rect l="l" t="t" r="r" b="b"/>
            <a:pathLst>
              <a:path w="2339759" h="2968601">
                <a:moveTo>
                  <a:pt x="0" y="2968601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2968601"/>
                </a:lnTo>
                <a:lnTo>
                  <a:pt x="0" y="29686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83333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Science Simulation Software</a:t>
            </a:r>
            <a:endParaRPr lang="en-US" sz="1100" dirty="0"/>
          </a:p>
          <a:p>
            <a:pPr algn="l" marL="0" indent="0">
              <a:lnSpc>
                <a:spcPct val="83333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Augmented Reality Apps</a:t>
            </a:r>
            <a:endParaRPr lang="en-US" sz="1100" dirty="0"/>
          </a:p>
          <a:p>
            <a:pPr algn="l" marL="0" indent="0">
              <a:lnSpc>
                <a:spcPct val="83333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Multilingual Translation Tools</a:t>
            </a:r>
            <a:endParaRPr lang="en-US" sz="1100" dirty="0"/>
          </a:p>
        </p:txBody>
      </p:sp>
      <p:sp>
        <p:nvSpPr>
          <p:cNvPr id="19" name="Text 17"/>
          <p:cNvSpPr/>
          <p:nvPr/>
        </p:nvSpPr>
        <p:spPr>
          <a:xfrm>
            <a:off x="6313045" y="2311386"/>
            <a:ext cx="2339759" cy="365760"/>
          </a:xfrm>
          <a:custGeom>
            <a:avLst/>
            <a:gdLst/>
            <a:ahLst/>
            <a:cxnLst/>
            <a:rect l="l" t="t" r="r" b="b"/>
            <a:pathLst>
              <a:path w="2339759" h="365760">
                <a:moveTo>
                  <a:pt x="0" y="36576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83333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Assistive Technologies</a:t>
            </a:r>
            <a:endParaRPr lang="en-US" sz="1100" dirty="0"/>
          </a:p>
        </p:txBody>
      </p:sp>
      <p:sp>
        <p:nvSpPr>
          <p:cNvPr id="20" name="Text 18"/>
          <p:cNvSpPr/>
          <p:nvPr/>
        </p:nvSpPr>
        <p:spPr>
          <a:xfrm>
            <a:off x="6313046" y="2821258"/>
            <a:ext cx="2339759" cy="2968601"/>
          </a:xfrm>
          <a:custGeom>
            <a:avLst/>
            <a:gdLst/>
            <a:ahLst/>
            <a:cxnLst/>
            <a:rect l="l" t="t" r="r" b="b"/>
            <a:pathLst>
              <a:path w="2339759" h="2968601">
                <a:moveTo>
                  <a:pt x="0" y="2968601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2968601"/>
                </a:lnTo>
                <a:lnTo>
                  <a:pt x="0" y="29686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83333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Text-to-Speech Software</a:t>
            </a:r>
            <a:endParaRPr lang="en-US" sz="1100" dirty="0"/>
          </a:p>
          <a:p>
            <a:pPr algn="l" marL="0" indent="0">
              <a:lnSpc>
                <a:spcPct val="83333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Visual Translation Apps</a:t>
            </a:r>
            <a:endParaRPr lang="en-US" sz="1100" dirty="0"/>
          </a:p>
          <a:p>
            <a:pPr algn="l" marL="0" indent="0">
              <a:lnSpc>
                <a:spcPct val="83333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Adaptive Input Devices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6217920"/>
            <a:ext cx="8077200" cy="640080"/>
          </a:xfrm>
          <a:custGeom>
            <a:avLst/>
            <a:gdLst/>
            <a:ahLst/>
            <a:cxnLst/>
            <a:rect l="l" t="t" r="r" b="b"/>
            <a:pathLst>
              <a:path w="8077200" h="640080">
                <a:moveTo>
                  <a:pt x="0" y="640080"/>
                </a:moveTo>
                <a:lnTo>
                  <a:pt x="0" y="0"/>
                </a:lnTo>
                <a:lnTo>
                  <a:pt x="8077200" y="0"/>
                </a:lnTo>
                <a:lnTo>
                  <a:pt x="8077200" y="640080"/>
                </a:lnTo>
                <a:lnTo>
                  <a:pt x="0" y="640080"/>
                </a:lnTo>
              </a:path>
            </a:pathLst>
          </a:custGeom>
          <a:blipFill>
            <a:blip r:embed="rId1"/>
            <a:srcRect l="79" t="0" r="79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548639" y="1585119"/>
            <a:ext cx="7108305" cy="4592162"/>
          </a:xfrm>
          <a:custGeom>
            <a:avLst/>
            <a:gdLst/>
            <a:ahLst/>
            <a:cxnLst/>
            <a:rect l="l" t="t" r="r" b="b"/>
            <a:pathLst>
              <a:path w="7108305" h="4592162">
                <a:moveTo>
                  <a:pt x="140612" y="4592162"/>
                </a:moveTo>
                <a:cubicBezTo>
                  <a:pt x="62954" y="4592162"/>
                  <a:pt x="0" y="4529208"/>
                  <a:pt x="0" y="4451550"/>
                </a:cubicBezTo>
                <a:lnTo>
                  <a:pt x="0" y="140612"/>
                </a:lnTo>
                <a:cubicBezTo>
                  <a:pt x="0" y="62954"/>
                  <a:pt x="62954" y="0"/>
                  <a:pt x="140612" y="0"/>
                </a:cubicBezTo>
                <a:lnTo>
                  <a:pt x="6967693" y="0"/>
                </a:lnTo>
                <a:cubicBezTo>
                  <a:pt x="7045351" y="0"/>
                  <a:pt x="7108305" y="62954"/>
                  <a:pt x="7108305" y="140612"/>
                </a:cubicBezTo>
                <a:lnTo>
                  <a:pt x="7108305" y="4451550"/>
                </a:lnTo>
                <a:cubicBezTo>
                  <a:pt x="7108305" y="4529208"/>
                  <a:pt x="7045351" y="4592162"/>
                  <a:pt x="6967693" y="4592162"/>
                </a:cubicBez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7034000" y="6318000"/>
            <a:ext cx="108375" cy="540000"/>
          </a:xfrm>
          <a:custGeom>
            <a:avLst/>
            <a:gdLst/>
            <a:ahLst/>
            <a:cxnLst/>
            <a:rect l="l" t="t" r="r" b="b"/>
            <a:pathLst>
              <a:path w="108375" h="540000">
                <a:moveTo>
                  <a:pt x="0" y="540000"/>
                </a:moveTo>
                <a:lnTo>
                  <a:pt x="0" y="0"/>
                </a:lnTo>
                <a:lnTo>
                  <a:pt x="108375" y="0"/>
                </a:lnTo>
                <a:lnTo>
                  <a:pt x="108375" y="540000"/>
                </a:lnTo>
                <a:lnTo>
                  <a:pt x="0" y="54000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83333"/>
              </a:lnSpc>
              <a:buNone/>
            </a:pPr>
            <a:r>
              <a:rPr lang="en-US" sz="800" dirty="0">
                <a:solidFill>
                  <a:srgbClr val="80808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 /</a:t>
            </a:r>
            <a:endParaRPr lang="en-US" sz="800" dirty="0"/>
          </a:p>
        </p:txBody>
      </p:sp>
      <p:sp>
        <p:nvSpPr>
          <p:cNvPr id="5" name="Text 3"/>
          <p:cNvSpPr/>
          <p:nvPr/>
        </p:nvSpPr>
        <p:spPr>
          <a:xfrm>
            <a:off x="7137562" y="6318250"/>
            <a:ext cx="460375" cy="539750"/>
          </a:xfrm>
          <a:custGeom>
            <a:avLst/>
            <a:gdLst/>
            <a:ahLst/>
            <a:cxnLst/>
            <a:rect l="l" t="t" r="r" b="b"/>
            <a:pathLst>
              <a:path w="460375" h="539750">
                <a:moveTo>
                  <a:pt x="0" y="539750"/>
                </a:moveTo>
                <a:lnTo>
                  <a:pt x="0" y="0"/>
                </a:lnTo>
                <a:lnTo>
                  <a:pt x="460375" y="0"/>
                </a:lnTo>
                <a:lnTo>
                  <a:pt x="460375" y="539750"/>
                </a:lnTo>
                <a:lnTo>
                  <a:pt x="0" y="53975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83333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10</a:t>
            </a:r>
            <a:endParaRPr lang="en-US" sz="800" dirty="0"/>
          </a:p>
        </p:txBody>
      </p:sp>
      <p:sp>
        <p:nvSpPr>
          <p:cNvPr id="6" name="Text 4"/>
          <p:cNvSpPr/>
          <p:nvPr/>
        </p:nvSpPr>
        <p:spPr>
          <a:xfrm>
            <a:off x="1518222" y="6318000"/>
            <a:ext cx="5515777" cy="540000"/>
          </a:xfrm>
          <a:custGeom>
            <a:avLst/>
            <a:gdLst/>
            <a:ahLst/>
            <a:cxnLst/>
            <a:rect l="l" t="t" r="r" b="b"/>
            <a:pathLst>
              <a:path w="5515777" h="540000">
                <a:moveTo>
                  <a:pt x="0" y="540000"/>
                </a:moveTo>
                <a:lnTo>
                  <a:pt x="0" y="0"/>
                </a:lnTo>
                <a:lnTo>
                  <a:pt x="5515777" y="0"/>
                </a:lnTo>
                <a:lnTo>
                  <a:pt x="5515777" y="540000"/>
                </a:lnTo>
                <a:lnTo>
                  <a:pt x="0" y="54000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83333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80808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Enhancing Learning Through Differentiated Instruction</a:t>
            </a:r>
            <a:endParaRPr lang="en-US" sz="800" dirty="0"/>
          </a:p>
        </p:txBody>
      </p:sp>
      <p:sp>
        <p:nvSpPr>
          <p:cNvPr id="7" name="Text 5"/>
          <p:cNvSpPr/>
          <p:nvPr/>
        </p:nvSpPr>
        <p:spPr>
          <a:xfrm>
            <a:off x="849086" y="6309360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8077200" y="0"/>
            <a:ext cx="4114800" cy="6857998"/>
          </a:xfrm>
          <a:custGeom>
            <a:avLst/>
            <a:gdLst/>
            <a:ahLst/>
            <a:cxnLst/>
            <a:rect l="l" t="t" r="r" b="b"/>
            <a:pathLst>
              <a:path w="4114800" h="6857998">
                <a:moveTo>
                  <a:pt x="0" y="6857998"/>
                </a:moveTo>
                <a:lnTo>
                  <a:pt x="0" y="0"/>
                </a:lnTo>
                <a:lnTo>
                  <a:pt x="4114800" y="0"/>
                </a:lnTo>
                <a:lnTo>
                  <a:pt x="4114800" y="6857998"/>
                </a:lnTo>
                <a:lnTo>
                  <a:pt x="0" y="6857998"/>
                </a:lnTo>
              </a:path>
            </a:pathLst>
          </a:custGeom>
          <a:blipFill>
            <a:blip r:embed="rId2"/>
            <a:srcRect l="33125" r="33125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548640" y="548639"/>
            <a:ext cx="7108304" cy="696501"/>
          </a:xfrm>
          <a:custGeom>
            <a:avLst/>
            <a:gdLst/>
            <a:ahLst/>
            <a:cxnLst/>
            <a:rect l="l" t="t" r="r" b="b"/>
            <a:pathLst>
              <a:path w="7108304" h="696501">
                <a:moveTo>
                  <a:pt x="0" y="696501"/>
                </a:moveTo>
                <a:lnTo>
                  <a:pt x="0" y="0"/>
                </a:lnTo>
                <a:lnTo>
                  <a:pt x="7108304" y="0"/>
                </a:lnTo>
                <a:lnTo>
                  <a:pt x="7108304" y="696501"/>
                </a:lnTo>
                <a:lnTo>
                  <a:pt x="0" y="6965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83333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Reflection Questions</a:t>
            </a:r>
            <a:endParaRPr lang="en-US" sz="2400" dirty="0"/>
          </a:p>
        </p:txBody>
      </p:sp>
      <p:sp>
        <p:nvSpPr>
          <p:cNvPr id="10" name="Text 8"/>
          <p:cNvSpPr/>
          <p:nvPr/>
        </p:nvSpPr>
        <p:spPr>
          <a:xfrm>
            <a:off x="849087" y="1925309"/>
            <a:ext cx="5989864" cy="637292"/>
          </a:xfrm>
          <a:custGeom>
            <a:avLst/>
            <a:gdLst/>
            <a:ahLst/>
            <a:cxnLst/>
            <a:rect l="l" t="t" r="r" b="b"/>
            <a:pathLst>
              <a:path w="5989864" h="637292">
                <a:moveTo>
                  <a:pt x="0" y="637292"/>
                </a:moveTo>
                <a:lnTo>
                  <a:pt x="0" y="0"/>
                </a:lnTo>
                <a:lnTo>
                  <a:pt x="5989864" y="0"/>
                </a:lnTo>
                <a:lnTo>
                  <a:pt x="5989864" y="637292"/>
                </a:lnTo>
                <a:lnTo>
                  <a:pt x="0" y="637292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75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Reflection Questions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849086" y="2562602"/>
            <a:ext cx="6469128" cy="3351556"/>
          </a:xfrm>
          <a:custGeom>
            <a:avLst/>
            <a:gdLst/>
            <a:ahLst/>
            <a:cxnLst/>
            <a:rect l="l" t="t" r="r" b="b"/>
            <a:pathLst>
              <a:path w="6469128" h="3351556">
                <a:moveTo>
                  <a:pt x="0" y="3351556"/>
                </a:moveTo>
                <a:lnTo>
                  <a:pt x="0" y="0"/>
                </a:lnTo>
                <a:lnTo>
                  <a:pt x="6469128" y="0"/>
                </a:lnTo>
                <a:lnTo>
                  <a:pt x="6469128" y="3351556"/>
                </a:lnTo>
                <a:lnTo>
                  <a:pt x="0" y="3351556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304800"/>
          <a:lstStyle/>
          <a:p>
            <a:pPr algn="l" marL="0" indent="0">
              <a:lnSpc>
                <a:spcPct val="83333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How did students with different learning styles engage with photosynthesis content?</a:t>
            </a:r>
            <a:endParaRPr lang="en-US" sz="1200" dirty="0"/>
          </a:p>
          <a:p>
            <a:pPr algn="l" marL="0" indent="0">
              <a:lnSpc>
                <a:spcPct val="83333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What adaptations were most effective in supporting diverse learners?</a:t>
            </a:r>
            <a:endParaRPr lang="en-US" sz="1200" dirty="0"/>
          </a:p>
          <a:p>
            <a:pPr algn="l" marL="0" indent="0">
              <a:lnSpc>
                <a:spcPct val="83333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How can future lessons build upon the differentiated approach?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1384680"/>
            <a:ext cx="3566160" cy="4599432"/>
          </a:xfrm>
          <a:custGeom>
            <a:avLst/>
            <a:gdLst/>
            <a:ahLst/>
            <a:cxnLst/>
            <a:rect l="l" t="t" r="r" b="b"/>
            <a:pathLst>
              <a:path w="3566160" h="4599432">
                <a:moveTo>
                  <a:pt x="100031" y="4599432"/>
                </a:moveTo>
                <a:cubicBezTo>
                  <a:pt x="44785" y="4599432"/>
                  <a:pt x="0" y="4554647"/>
                  <a:pt x="0" y="4499401"/>
                </a:cubicBezTo>
                <a:lnTo>
                  <a:pt x="0" y="100031"/>
                </a:lnTo>
                <a:cubicBezTo>
                  <a:pt x="0" y="44785"/>
                  <a:pt x="44785" y="0"/>
                  <a:pt x="100031" y="0"/>
                </a:cubicBezTo>
                <a:lnTo>
                  <a:pt x="3466129" y="0"/>
                </a:lnTo>
                <a:cubicBezTo>
                  <a:pt x="3521375" y="0"/>
                  <a:pt x="3566160" y="44785"/>
                  <a:pt x="3566160" y="100031"/>
                </a:cubicBezTo>
                <a:lnTo>
                  <a:pt x="3566160" y="4499401"/>
                </a:lnTo>
                <a:cubicBezTo>
                  <a:pt x="3566160" y="4554647"/>
                  <a:pt x="3521375" y="4599432"/>
                  <a:pt x="3466129" y="4599432"/>
                </a:cubicBez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4311667" y="1384680"/>
            <a:ext cx="3566160" cy="4599432"/>
          </a:xfrm>
          <a:custGeom>
            <a:avLst/>
            <a:gdLst/>
            <a:ahLst/>
            <a:cxnLst/>
            <a:rect l="l" t="t" r="r" b="b"/>
            <a:pathLst>
              <a:path w="3566160" h="4599432">
                <a:moveTo>
                  <a:pt x="100031" y="4599432"/>
                </a:moveTo>
                <a:cubicBezTo>
                  <a:pt x="44785" y="4599432"/>
                  <a:pt x="0" y="4554647"/>
                  <a:pt x="0" y="4499401"/>
                </a:cubicBezTo>
                <a:lnTo>
                  <a:pt x="0" y="100031"/>
                </a:lnTo>
                <a:cubicBezTo>
                  <a:pt x="0" y="44785"/>
                  <a:pt x="44785" y="0"/>
                  <a:pt x="100031" y="0"/>
                </a:cubicBezTo>
                <a:lnTo>
                  <a:pt x="3466129" y="0"/>
                </a:lnTo>
                <a:cubicBezTo>
                  <a:pt x="3521375" y="0"/>
                  <a:pt x="3566160" y="44785"/>
                  <a:pt x="3566160" y="100031"/>
                </a:cubicBezTo>
                <a:lnTo>
                  <a:pt x="3566160" y="4499401"/>
                </a:lnTo>
                <a:cubicBezTo>
                  <a:pt x="3566160" y="4554647"/>
                  <a:pt x="3521375" y="4599432"/>
                  <a:pt x="3466129" y="4599432"/>
                </a:cubicBez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8074694" y="1384680"/>
            <a:ext cx="3566160" cy="4599432"/>
          </a:xfrm>
          <a:custGeom>
            <a:avLst/>
            <a:gdLst/>
            <a:ahLst/>
            <a:cxnLst/>
            <a:rect l="l" t="t" r="r" b="b"/>
            <a:pathLst>
              <a:path w="3566160" h="4599432">
                <a:moveTo>
                  <a:pt x="100031" y="4599432"/>
                </a:moveTo>
                <a:cubicBezTo>
                  <a:pt x="44785" y="4599432"/>
                  <a:pt x="0" y="4554647"/>
                  <a:pt x="0" y="4499401"/>
                </a:cubicBezTo>
                <a:lnTo>
                  <a:pt x="0" y="100031"/>
                </a:lnTo>
                <a:cubicBezTo>
                  <a:pt x="0" y="44785"/>
                  <a:pt x="44785" y="0"/>
                  <a:pt x="100031" y="0"/>
                </a:cubicBezTo>
                <a:lnTo>
                  <a:pt x="3466129" y="0"/>
                </a:lnTo>
                <a:cubicBezTo>
                  <a:pt x="3521375" y="0"/>
                  <a:pt x="3566160" y="44785"/>
                  <a:pt x="3566160" y="100031"/>
                </a:cubicBezTo>
                <a:lnTo>
                  <a:pt x="3566160" y="4499401"/>
                </a:lnTo>
                <a:cubicBezTo>
                  <a:pt x="3566160" y="4554647"/>
                  <a:pt x="3521375" y="4599432"/>
                  <a:pt x="3466129" y="4599432"/>
                </a:cubicBez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0" y="6217920"/>
            <a:ext cx="12192000" cy="640080"/>
          </a:xfrm>
          <a:custGeom>
            <a:avLst/>
            <a:gdLst/>
            <a:ahLst/>
            <a:cxnLst/>
            <a:rect l="l" t="t" r="r" b="b"/>
            <a:pathLst>
              <a:path w="12192000" h="640080">
                <a:moveTo>
                  <a:pt x="0" y="640080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640080"/>
                </a:lnTo>
                <a:lnTo>
                  <a:pt x="0" y="640080"/>
                </a:lnTo>
              </a:path>
            </a:pathLst>
          </a:custGeom>
          <a:blipFill>
            <a:blip r:embed="rId1"/>
            <a:srcRect l="79" t="0" r="79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11182560" y="6318000"/>
            <a:ext cx="108375" cy="540000"/>
          </a:xfrm>
          <a:custGeom>
            <a:avLst/>
            <a:gdLst/>
            <a:ahLst/>
            <a:cxnLst/>
            <a:rect l="l" t="t" r="r" b="b"/>
            <a:pathLst>
              <a:path w="108375" h="540000">
                <a:moveTo>
                  <a:pt x="0" y="540000"/>
                </a:moveTo>
                <a:lnTo>
                  <a:pt x="0" y="0"/>
                </a:lnTo>
                <a:lnTo>
                  <a:pt x="108375" y="0"/>
                </a:lnTo>
                <a:lnTo>
                  <a:pt x="108375" y="540000"/>
                </a:lnTo>
                <a:lnTo>
                  <a:pt x="0" y="54000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83333"/>
              </a:lnSpc>
              <a:buNone/>
            </a:pPr>
            <a:r>
              <a:rPr lang="en-US" sz="800" dirty="0">
                <a:solidFill>
                  <a:srgbClr val="80808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 /</a:t>
            </a:r>
            <a:endParaRPr lang="en-US" sz="800" dirty="0"/>
          </a:p>
        </p:txBody>
      </p:sp>
      <p:sp>
        <p:nvSpPr>
          <p:cNvPr id="7" name="Text 5"/>
          <p:cNvSpPr/>
          <p:nvPr/>
        </p:nvSpPr>
        <p:spPr>
          <a:xfrm>
            <a:off x="777240" y="162489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48683" y="365760"/>
                </a:moveTo>
                <a:cubicBezTo>
                  <a:pt x="21796" y="365760"/>
                  <a:pt x="0" y="343964"/>
                  <a:pt x="0" y="317077"/>
                </a:cubicBezTo>
                <a:lnTo>
                  <a:pt x="0" y="48683"/>
                </a:lnTo>
                <a:cubicBezTo>
                  <a:pt x="0" y="21796"/>
                  <a:pt x="21796" y="0"/>
                  <a:pt x="48683" y="0"/>
                </a:cubicBezTo>
                <a:lnTo>
                  <a:pt x="317077" y="0"/>
                </a:lnTo>
                <a:cubicBezTo>
                  <a:pt x="343964" y="0"/>
                  <a:pt x="365760" y="21796"/>
                  <a:pt x="365760" y="48683"/>
                </a:cubicBezTo>
                <a:lnTo>
                  <a:pt x="365760" y="317077"/>
                </a:lnTo>
                <a:cubicBezTo>
                  <a:pt x="365760" y="343964"/>
                  <a:pt x="343964" y="365760"/>
                  <a:pt x="317077" y="365760"/>
                </a:cubicBezTo>
              </a:path>
            </a:pathLst>
          </a:custGeom>
          <a:solidFill>
            <a:srgbClr val="F8F9FC"/>
          </a:solidFill>
          <a:ln w="9525">
            <a:solidFill>
              <a:srgbClr val="ECF0FF"/>
            </a:solidFill>
          </a:ln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01</a:t>
            </a:r>
            <a:endParaRPr lang="en-US" sz="1400" dirty="0"/>
          </a:p>
        </p:txBody>
      </p:sp>
      <p:sp>
        <p:nvSpPr>
          <p:cNvPr id="8" name="Text 6"/>
          <p:cNvSpPr/>
          <p:nvPr/>
        </p:nvSpPr>
        <p:spPr>
          <a:xfrm>
            <a:off x="4540267" y="162489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48683" y="365760"/>
                </a:moveTo>
                <a:cubicBezTo>
                  <a:pt x="21796" y="365760"/>
                  <a:pt x="0" y="343964"/>
                  <a:pt x="0" y="317077"/>
                </a:cubicBezTo>
                <a:lnTo>
                  <a:pt x="0" y="48683"/>
                </a:lnTo>
                <a:cubicBezTo>
                  <a:pt x="0" y="21796"/>
                  <a:pt x="21796" y="0"/>
                  <a:pt x="48683" y="0"/>
                </a:cubicBezTo>
                <a:lnTo>
                  <a:pt x="317077" y="0"/>
                </a:lnTo>
                <a:cubicBezTo>
                  <a:pt x="343964" y="0"/>
                  <a:pt x="365760" y="21796"/>
                  <a:pt x="365760" y="48683"/>
                </a:cubicBezTo>
                <a:lnTo>
                  <a:pt x="365760" y="317077"/>
                </a:lnTo>
                <a:cubicBezTo>
                  <a:pt x="365760" y="343964"/>
                  <a:pt x="343964" y="365760"/>
                  <a:pt x="317077" y="365760"/>
                </a:cubicBezTo>
              </a:path>
            </a:pathLst>
          </a:custGeom>
          <a:solidFill>
            <a:srgbClr val="F8F9FC"/>
          </a:solidFill>
          <a:ln w="9525">
            <a:solidFill>
              <a:srgbClr val="ECF0FF"/>
            </a:solidFill>
          </a:ln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02</a:t>
            </a:r>
            <a:endParaRPr lang="en-US" sz="1400" dirty="0"/>
          </a:p>
        </p:txBody>
      </p:sp>
      <p:sp>
        <p:nvSpPr>
          <p:cNvPr id="9" name="Text 7"/>
          <p:cNvSpPr/>
          <p:nvPr/>
        </p:nvSpPr>
        <p:spPr>
          <a:xfrm>
            <a:off x="8303294" y="162489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48683" y="365760"/>
                </a:moveTo>
                <a:cubicBezTo>
                  <a:pt x="21796" y="365760"/>
                  <a:pt x="0" y="343964"/>
                  <a:pt x="0" y="317077"/>
                </a:cubicBezTo>
                <a:lnTo>
                  <a:pt x="0" y="48683"/>
                </a:lnTo>
                <a:cubicBezTo>
                  <a:pt x="0" y="21796"/>
                  <a:pt x="21796" y="0"/>
                  <a:pt x="48683" y="0"/>
                </a:cubicBezTo>
                <a:lnTo>
                  <a:pt x="317077" y="0"/>
                </a:lnTo>
                <a:cubicBezTo>
                  <a:pt x="343964" y="0"/>
                  <a:pt x="365760" y="21796"/>
                  <a:pt x="365760" y="48683"/>
                </a:cubicBezTo>
                <a:lnTo>
                  <a:pt x="365760" y="317077"/>
                </a:lnTo>
                <a:cubicBezTo>
                  <a:pt x="365760" y="343964"/>
                  <a:pt x="343964" y="365760"/>
                  <a:pt x="317077" y="365760"/>
                </a:cubicBezTo>
              </a:path>
            </a:pathLst>
          </a:custGeom>
          <a:solidFill>
            <a:srgbClr val="F8F9FC"/>
          </a:solidFill>
          <a:ln w="9525">
            <a:solidFill>
              <a:srgbClr val="ECF0FF"/>
            </a:solidFill>
          </a:ln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03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548640" y="548639"/>
            <a:ext cx="10414000" cy="696501"/>
          </a:xfrm>
          <a:custGeom>
            <a:avLst/>
            <a:gdLst/>
            <a:ahLst/>
            <a:cxnLst/>
            <a:rect l="l" t="t" r="r" b="b"/>
            <a:pathLst>
              <a:path w="10414000" h="696501">
                <a:moveTo>
                  <a:pt x="0" y="696501"/>
                </a:moveTo>
                <a:lnTo>
                  <a:pt x="0" y="0"/>
                </a:lnTo>
                <a:lnTo>
                  <a:pt x="10414000" y="0"/>
                </a:lnTo>
                <a:lnTo>
                  <a:pt x="10414000" y="696501"/>
                </a:lnTo>
                <a:lnTo>
                  <a:pt x="0" y="6965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83333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Key Takeaways</a:t>
            </a:r>
            <a:endParaRPr lang="en-US" sz="2400" dirty="0"/>
          </a:p>
        </p:txBody>
      </p:sp>
      <p:sp>
        <p:nvSpPr>
          <p:cNvPr id="11" name="Text 9"/>
          <p:cNvSpPr/>
          <p:nvPr/>
        </p:nvSpPr>
        <p:spPr>
          <a:xfrm>
            <a:off x="1280159" y="6318000"/>
            <a:ext cx="9902401" cy="540000"/>
          </a:xfrm>
          <a:custGeom>
            <a:avLst/>
            <a:gdLst/>
            <a:ahLst/>
            <a:cxnLst/>
            <a:rect l="l" t="t" r="r" b="b"/>
            <a:pathLst>
              <a:path w="9902401" h="540000">
                <a:moveTo>
                  <a:pt x="0" y="540000"/>
                </a:moveTo>
                <a:lnTo>
                  <a:pt x="0" y="0"/>
                </a:lnTo>
                <a:lnTo>
                  <a:pt x="9902401" y="0"/>
                </a:lnTo>
                <a:lnTo>
                  <a:pt x="9902401" y="540000"/>
                </a:lnTo>
                <a:lnTo>
                  <a:pt x="0" y="54000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83333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80808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Enhancing Learning Through Differentiated Instruction</a:t>
            </a:r>
            <a:endParaRPr lang="en-US" sz="800" dirty="0"/>
          </a:p>
        </p:txBody>
      </p:sp>
      <p:sp>
        <p:nvSpPr>
          <p:cNvPr id="12" name="Text 10"/>
          <p:cNvSpPr/>
          <p:nvPr/>
        </p:nvSpPr>
        <p:spPr>
          <a:xfrm>
            <a:off x="11291360" y="6318250"/>
            <a:ext cx="460375" cy="539750"/>
          </a:xfrm>
          <a:custGeom>
            <a:avLst/>
            <a:gdLst/>
            <a:ahLst/>
            <a:cxnLst/>
            <a:rect l="l" t="t" r="r" b="b"/>
            <a:pathLst>
              <a:path w="460375" h="539750">
                <a:moveTo>
                  <a:pt x="0" y="539750"/>
                </a:moveTo>
                <a:lnTo>
                  <a:pt x="0" y="0"/>
                </a:lnTo>
                <a:lnTo>
                  <a:pt x="460375" y="0"/>
                </a:lnTo>
                <a:lnTo>
                  <a:pt x="460375" y="539750"/>
                </a:lnTo>
                <a:lnTo>
                  <a:pt x="0" y="53975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83333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11</a:t>
            </a:r>
            <a:endParaRPr lang="en-US" sz="800" dirty="0"/>
          </a:p>
        </p:txBody>
      </p:sp>
      <p:sp>
        <p:nvSpPr>
          <p:cNvPr id="13" name="Text 11"/>
          <p:cNvSpPr/>
          <p:nvPr/>
        </p:nvSpPr>
        <p:spPr>
          <a:xfrm>
            <a:off x="548639" y="6309360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777240" y="2596356"/>
            <a:ext cx="3108960" cy="3121538"/>
          </a:xfrm>
          <a:custGeom>
            <a:avLst/>
            <a:gdLst/>
            <a:ahLst/>
            <a:cxnLst/>
            <a:rect l="l" t="t" r="r" b="b"/>
            <a:pathLst>
              <a:path w="3108960" h="3121538">
                <a:moveTo>
                  <a:pt x="0" y="3121538"/>
                </a:moveTo>
                <a:lnTo>
                  <a:pt x="0" y="0"/>
                </a:lnTo>
                <a:lnTo>
                  <a:pt x="3108960" y="0"/>
                </a:lnTo>
                <a:lnTo>
                  <a:pt x="3108960" y="3121538"/>
                </a:lnTo>
                <a:lnTo>
                  <a:pt x="0" y="3121538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83333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Essential for catering to diverse learning needs.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777240" y="2130194"/>
            <a:ext cx="3108960" cy="457521"/>
          </a:xfrm>
          <a:custGeom>
            <a:avLst/>
            <a:gdLst/>
            <a:ahLst/>
            <a:cxnLst/>
            <a:rect l="l" t="t" r="r" b="b"/>
            <a:pathLst>
              <a:path w="3108960" h="457521">
                <a:moveTo>
                  <a:pt x="0" y="457521"/>
                </a:moveTo>
                <a:lnTo>
                  <a:pt x="0" y="0"/>
                </a:lnTo>
                <a:lnTo>
                  <a:pt x="3108960" y="0"/>
                </a:lnTo>
                <a:lnTo>
                  <a:pt x="3108960" y="457521"/>
                </a:lnTo>
                <a:lnTo>
                  <a:pt x="0" y="45752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7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Differentiated Instruction</a:t>
            </a:r>
            <a:endParaRPr lang="en-US" sz="1300" dirty="0"/>
          </a:p>
        </p:txBody>
      </p:sp>
      <p:sp>
        <p:nvSpPr>
          <p:cNvPr id="16" name="Text 14"/>
          <p:cNvSpPr/>
          <p:nvPr/>
        </p:nvSpPr>
        <p:spPr>
          <a:xfrm>
            <a:off x="4540267" y="2596356"/>
            <a:ext cx="3108960" cy="3121538"/>
          </a:xfrm>
          <a:custGeom>
            <a:avLst/>
            <a:gdLst/>
            <a:ahLst/>
            <a:cxnLst/>
            <a:rect l="l" t="t" r="r" b="b"/>
            <a:pathLst>
              <a:path w="3108960" h="3121538">
                <a:moveTo>
                  <a:pt x="0" y="3121538"/>
                </a:moveTo>
                <a:lnTo>
                  <a:pt x="0" y="0"/>
                </a:lnTo>
                <a:lnTo>
                  <a:pt x="3108960" y="0"/>
                </a:lnTo>
                <a:lnTo>
                  <a:pt x="3108960" y="3121538"/>
                </a:lnTo>
                <a:lnTo>
                  <a:pt x="0" y="3121538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83333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Effectively support a wide range of students.</a:t>
            </a:r>
            <a:endParaRPr lang="en-US" sz="1100" dirty="0"/>
          </a:p>
        </p:txBody>
      </p:sp>
      <p:sp>
        <p:nvSpPr>
          <p:cNvPr id="17" name="Text 15"/>
          <p:cNvSpPr/>
          <p:nvPr/>
        </p:nvSpPr>
        <p:spPr>
          <a:xfrm>
            <a:off x="4540267" y="2130194"/>
            <a:ext cx="3108960" cy="457521"/>
          </a:xfrm>
          <a:custGeom>
            <a:avLst/>
            <a:gdLst/>
            <a:ahLst/>
            <a:cxnLst/>
            <a:rect l="l" t="t" r="r" b="b"/>
            <a:pathLst>
              <a:path w="3108960" h="457521">
                <a:moveTo>
                  <a:pt x="0" y="457521"/>
                </a:moveTo>
                <a:lnTo>
                  <a:pt x="0" y="0"/>
                </a:lnTo>
                <a:lnTo>
                  <a:pt x="3108960" y="0"/>
                </a:lnTo>
                <a:lnTo>
                  <a:pt x="3108960" y="457521"/>
                </a:lnTo>
                <a:lnTo>
                  <a:pt x="0" y="45752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7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Multiple Learning Approaches</a:t>
            </a:r>
            <a:endParaRPr lang="en-US" sz="1300" dirty="0"/>
          </a:p>
        </p:txBody>
      </p:sp>
      <p:sp>
        <p:nvSpPr>
          <p:cNvPr id="18" name="Text 16"/>
          <p:cNvSpPr/>
          <p:nvPr/>
        </p:nvSpPr>
        <p:spPr>
          <a:xfrm>
            <a:off x="8303294" y="2596356"/>
            <a:ext cx="3108960" cy="3121538"/>
          </a:xfrm>
          <a:custGeom>
            <a:avLst/>
            <a:gdLst/>
            <a:ahLst/>
            <a:cxnLst/>
            <a:rect l="l" t="t" r="r" b="b"/>
            <a:pathLst>
              <a:path w="3108960" h="3121538">
                <a:moveTo>
                  <a:pt x="0" y="3121538"/>
                </a:moveTo>
                <a:lnTo>
                  <a:pt x="0" y="0"/>
                </a:lnTo>
                <a:lnTo>
                  <a:pt x="3108960" y="0"/>
                </a:lnTo>
                <a:lnTo>
                  <a:pt x="3108960" y="3121538"/>
                </a:lnTo>
                <a:lnTo>
                  <a:pt x="0" y="3121538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83333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Crucial role in the success of differentiated instruction.</a:t>
            </a:r>
            <a:endParaRPr lang="en-US" sz="1100" dirty="0"/>
          </a:p>
        </p:txBody>
      </p:sp>
      <p:sp>
        <p:nvSpPr>
          <p:cNvPr id="19" name="Text 17"/>
          <p:cNvSpPr/>
          <p:nvPr/>
        </p:nvSpPr>
        <p:spPr>
          <a:xfrm>
            <a:off x="8303294" y="2130194"/>
            <a:ext cx="3108960" cy="457521"/>
          </a:xfrm>
          <a:custGeom>
            <a:avLst/>
            <a:gdLst/>
            <a:ahLst/>
            <a:cxnLst/>
            <a:rect l="l" t="t" r="r" b="b"/>
            <a:pathLst>
              <a:path w="3108960" h="457521">
                <a:moveTo>
                  <a:pt x="0" y="457521"/>
                </a:moveTo>
                <a:lnTo>
                  <a:pt x="0" y="0"/>
                </a:lnTo>
                <a:lnTo>
                  <a:pt x="3108960" y="0"/>
                </a:lnTo>
                <a:lnTo>
                  <a:pt x="3108960" y="457521"/>
                </a:lnTo>
                <a:lnTo>
                  <a:pt x="0" y="45752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7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Flexibility and Observation</a:t>
            </a:r>
            <a:endParaRPr lang="en-US" sz="13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792000" cy="6858000"/>
          </a:xfrm>
          <a:custGeom>
            <a:avLst/>
            <a:gdLst/>
            <a:ahLst/>
            <a:cxnLst/>
            <a:rect l="l" t="t" r="r" b="b"/>
            <a:pathLst>
              <a:path w="792000" h="6858000">
                <a:moveTo>
                  <a:pt x="0" y="6858000"/>
                </a:moveTo>
                <a:lnTo>
                  <a:pt x="0" y="0"/>
                </a:lnTo>
                <a:lnTo>
                  <a:pt x="792000" y="0"/>
                </a:lnTo>
                <a:lnTo>
                  <a:pt x="792000" y="6858000"/>
                </a:lnTo>
                <a:lnTo>
                  <a:pt x="0" y="6858000"/>
                </a:lnTo>
              </a:path>
            </a:pathLst>
          </a:custGeom>
          <a:blipFill>
            <a:blip r:embed="rId1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11182560" y="6318000"/>
            <a:ext cx="108375" cy="540000"/>
          </a:xfrm>
          <a:custGeom>
            <a:avLst/>
            <a:gdLst/>
            <a:ahLst/>
            <a:cxnLst/>
            <a:rect l="l" t="t" r="r" b="b"/>
            <a:pathLst>
              <a:path w="108375" h="540000">
                <a:moveTo>
                  <a:pt x="0" y="540000"/>
                </a:moveTo>
                <a:lnTo>
                  <a:pt x="0" y="0"/>
                </a:lnTo>
                <a:lnTo>
                  <a:pt x="108375" y="0"/>
                </a:lnTo>
                <a:lnTo>
                  <a:pt x="108375" y="540000"/>
                </a:lnTo>
                <a:lnTo>
                  <a:pt x="0" y="54000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83333"/>
              </a:lnSpc>
              <a:buNone/>
            </a:pPr>
            <a:r>
              <a:rPr lang="en-US" sz="800" dirty="0">
                <a:solidFill>
                  <a:srgbClr val="80808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 /</a:t>
            </a:r>
            <a:endParaRPr lang="en-US" sz="800" dirty="0"/>
          </a:p>
        </p:txBody>
      </p:sp>
      <p:sp>
        <p:nvSpPr>
          <p:cNvPr id="4" name="Text 2"/>
          <p:cNvSpPr/>
          <p:nvPr/>
        </p:nvSpPr>
        <p:spPr>
          <a:xfrm>
            <a:off x="1340640" y="1206127"/>
            <a:ext cx="10302720" cy="0"/>
          </a:xfrm>
          <a:custGeom>
            <a:avLst/>
            <a:gdLst/>
            <a:ahLst/>
            <a:cxnLst/>
            <a:rect l="l" t="t" r="r" b="b"/>
            <a:pathLst>
              <a:path w="10302720" h="0">
                <a:moveTo>
                  <a:pt x="0" y="0"/>
                </a:moveTo>
                <a:lnTo>
                  <a:pt x="10302720" y="0"/>
                </a:lnTo>
              </a:path>
            </a:pathLst>
          </a:custGeom>
          <a:noFill/>
          <a:ln w="25400">
            <a:solidFill>
              <a:srgbClr val="101828">
                <a:alpha val="10196"/>
              </a:srgbClr>
            </a:solidFill>
          </a:ln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3819097" y="6318000"/>
            <a:ext cx="7363463" cy="540000"/>
          </a:xfrm>
          <a:custGeom>
            <a:avLst/>
            <a:gdLst/>
            <a:ahLst/>
            <a:cxnLst/>
            <a:rect l="l" t="t" r="r" b="b"/>
            <a:pathLst>
              <a:path w="7363463" h="540000">
                <a:moveTo>
                  <a:pt x="0" y="540000"/>
                </a:moveTo>
                <a:lnTo>
                  <a:pt x="0" y="0"/>
                </a:lnTo>
                <a:lnTo>
                  <a:pt x="7363463" y="0"/>
                </a:lnTo>
                <a:lnTo>
                  <a:pt x="7363463" y="540000"/>
                </a:lnTo>
                <a:lnTo>
                  <a:pt x="0" y="54000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83333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80808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Enhancing Learning Through Differentiated Instruction</a:t>
            </a:r>
            <a:endParaRPr lang="en-US" sz="800" dirty="0"/>
          </a:p>
        </p:txBody>
      </p:sp>
      <p:sp>
        <p:nvSpPr>
          <p:cNvPr id="6" name="Text 4"/>
          <p:cNvSpPr/>
          <p:nvPr/>
        </p:nvSpPr>
        <p:spPr>
          <a:xfrm>
            <a:off x="8442960" y="1573200"/>
            <a:ext cx="3200400" cy="4292577"/>
          </a:xfrm>
          <a:custGeom>
            <a:avLst/>
            <a:gdLst/>
            <a:ahLst/>
            <a:cxnLst/>
            <a:rect l="l" t="t" r="r" b="b"/>
            <a:pathLst>
              <a:path w="3200400" h="4292577">
                <a:moveTo>
                  <a:pt x="76202" y="4292577"/>
                </a:moveTo>
                <a:cubicBezTo>
                  <a:pt x="34117" y="4292577"/>
                  <a:pt x="0" y="4258460"/>
                  <a:pt x="0" y="4216375"/>
                </a:cubicBezTo>
                <a:lnTo>
                  <a:pt x="0" y="76202"/>
                </a:lnTo>
                <a:cubicBezTo>
                  <a:pt x="0" y="34117"/>
                  <a:pt x="34117" y="0"/>
                  <a:pt x="76202" y="0"/>
                </a:cubicBezTo>
                <a:lnTo>
                  <a:pt x="3124198" y="0"/>
                </a:lnTo>
                <a:cubicBezTo>
                  <a:pt x="3166283" y="0"/>
                  <a:pt x="3200400" y="34117"/>
                  <a:pt x="3200400" y="76202"/>
                </a:cubicBezTo>
                <a:lnTo>
                  <a:pt x="3200400" y="4216375"/>
                </a:lnTo>
                <a:cubicBezTo>
                  <a:pt x="3200400" y="4258460"/>
                  <a:pt x="3166283" y="4292577"/>
                  <a:pt x="3124198" y="4292577"/>
                </a:cubicBezTo>
              </a:path>
            </a:pathLst>
          </a:custGeom>
          <a:blipFill>
            <a:blip r:embed="rId2"/>
            <a:srcRect l="25449" r="25449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1340640" y="1573199"/>
            <a:ext cx="6723590" cy="4292575"/>
          </a:xfrm>
          <a:custGeom>
            <a:avLst/>
            <a:gdLst/>
            <a:ahLst/>
            <a:cxnLst/>
            <a:rect l="l" t="t" r="r" b="b"/>
            <a:pathLst>
              <a:path w="6723590" h="4292575">
                <a:moveTo>
                  <a:pt x="0" y="4292575"/>
                </a:moveTo>
                <a:lnTo>
                  <a:pt x="0" y="0"/>
                </a:lnTo>
                <a:lnTo>
                  <a:pt x="6723590" y="0"/>
                </a:lnTo>
                <a:lnTo>
                  <a:pt x="6723590" y="4292575"/>
                </a:lnTo>
                <a:lnTo>
                  <a:pt x="0" y="4292575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2" spcCol="306000"/>
          <a:lstStyle/>
          <a:p>
            <a:pPr algn="l" marL="0" indent="0">
              <a:lnSpc>
                <a:spcPct val="83333"/>
              </a:lnSpc>
              <a:spcBef>
                <a:spcPts val="24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Thank You</a:t>
            </a:r>
            <a:endParaRPr lang="en-US" sz="1400" dirty="0"/>
          </a:p>
          <a:p>
            <a:pPr algn="l" marL="0" indent="0">
              <a:lnSpc>
                <a:spcPct val="83333"/>
              </a:lnSpc>
              <a:spcBef>
                <a:spcPts val="24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Questions?</a:t>
            </a:r>
            <a:endParaRPr lang="en-US" sz="1400" dirty="0"/>
          </a:p>
          <a:p>
            <a:pPr algn="l" marL="0" indent="0">
              <a:lnSpc>
                <a:spcPct val="83333"/>
              </a:lnSpc>
              <a:spcBef>
                <a:spcPts val="24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Additional Resources Available</a:t>
            </a:r>
            <a:endParaRPr lang="en-US" sz="1400" dirty="0"/>
          </a:p>
        </p:txBody>
      </p:sp>
      <p:sp>
        <p:nvSpPr>
          <p:cNvPr id="8" name="Text 6"/>
          <p:cNvSpPr/>
          <p:nvPr/>
        </p:nvSpPr>
        <p:spPr>
          <a:xfrm>
            <a:off x="1340640" y="548640"/>
            <a:ext cx="10302720" cy="657486"/>
          </a:xfrm>
          <a:custGeom>
            <a:avLst/>
            <a:gdLst/>
            <a:ahLst/>
            <a:cxnLst/>
            <a:rect l="l" t="t" r="r" b="b"/>
            <a:pathLst>
              <a:path w="10302720" h="657486">
                <a:moveTo>
                  <a:pt x="0" y="657486"/>
                </a:moveTo>
                <a:lnTo>
                  <a:pt x="0" y="0"/>
                </a:lnTo>
                <a:lnTo>
                  <a:pt x="10302720" y="0"/>
                </a:lnTo>
                <a:lnTo>
                  <a:pt x="10302720" y="657486"/>
                </a:lnTo>
                <a:lnTo>
                  <a:pt x="0" y="657486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83333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Closing Slide</a:t>
            </a:r>
            <a:endParaRPr lang="en-US" sz="2400" dirty="0"/>
          </a:p>
        </p:txBody>
      </p:sp>
      <p:sp>
        <p:nvSpPr>
          <p:cNvPr id="9" name="Text 7"/>
          <p:cNvSpPr/>
          <p:nvPr/>
        </p:nvSpPr>
        <p:spPr>
          <a:xfrm>
            <a:off x="11290300" y="6318250"/>
            <a:ext cx="460375" cy="539750"/>
          </a:xfrm>
          <a:custGeom>
            <a:avLst/>
            <a:gdLst/>
            <a:ahLst/>
            <a:cxnLst/>
            <a:rect l="l" t="t" r="r" b="b"/>
            <a:pathLst>
              <a:path w="460375" h="539750">
                <a:moveTo>
                  <a:pt x="0" y="539750"/>
                </a:moveTo>
                <a:lnTo>
                  <a:pt x="0" y="0"/>
                </a:lnTo>
                <a:lnTo>
                  <a:pt x="460375" y="0"/>
                </a:lnTo>
                <a:lnTo>
                  <a:pt x="460375" y="539750"/>
                </a:lnTo>
                <a:lnTo>
                  <a:pt x="0" y="53975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83333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12</a:t>
            </a:r>
            <a:endParaRPr lang="en-US" sz="800" dirty="0"/>
          </a:p>
        </p:txBody>
      </p:sp>
      <p:sp>
        <p:nvSpPr>
          <p:cNvPr id="10" name="Text 8"/>
          <p:cNvSpPr/>
          <p:nvPr/>
        </p:nvSpPr>
        <p:spPr>
          <a:xfrm>
            <a:off x="1340640" y="6201920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39" y="1535769"/>
            <a:ext cx="11094722" cy="4489111"/>
          </a:xfrm>
          <a:custGeom>
            <a:avLst/>
            <a:gdLst/>
            <a:ahLst/>
            <a:cxnLst/>
            <a:rect l="l" t="t" r="r" b="b"/>
            <a:pathLst>
              <a:path w="11094722" h="4489111">
                <a:moveTo>
                  <a:pt x="137457" y="4489111"/>
                </a:moveTo>
                <a:cubicBezTo>
                  <a:pt x="61541" y="4489111"/>
                  <a:pt x="0" y="4427570"/>
                  <a:pt x="0" y="4351654"/>
                </a:cubicBezTo>
                <a:lnTo>
                  <a:pt x="0" y="137457"/>
                </a:lnTo>
                <a:cubicBezTo>
                  <a:pt x="0" y="61541"/>
                  <a:pt x="61541" y="0"/>
                  <a:pt x="137457" y="0"/>
                </a:cubicBezTo>
                <a:lnTo>
                  <a:pt x="10957265" y="0"/>
                </a:lnTo>
                <a:cubicBezTo>
                  <a:pt x="11033181" y="0"/>
                  <a:pt x="11094722" y="61541"/>
                  <a:pt x="11094722" y="137457"/>
                </a:cubicBezTo>
                <a:lnTo>
                  <a:pt x="11094722" y="4351654"/>
                </a:lnTo>
                <a:cubicBezTo>
                  <a:pt x="11094722" y="4427570"/>
                  <a:pt x="11033181" y="4489111"/>
                  <a:pt x="10957265" y="4489111"/>
                </a:cubicBez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0" y="6217920"/>
            <a:ext cx="12192022" cy="640080"/>
          </a:xfrm>
          <a:custGeom>
            <a:avLst/>
            <a:gdLst/>
            <a:ahLst/>
            <a:cxnLst/>
            <a:rect l="l" t="t" r="r" b="b"/>
            <a:pathLst>
              <a:path w="12192022" h="640080">
                <a:moveTo>
                  <a:pt x="0" y="640080"/>
                </a:moveTo>
                <a:lnTo>
                  <a:pt x="0" y="0"/>
                </a:lnTo>
                <a:lnTo>
                  <a:pt x="12192022" y="0"/>
                </a:lnTo>
                <a:lnTo>
                  <a:pt x="12192022" y="640080"/>
                </a:lnTo>
                <a:lnTo>
                  <a:pt x="0" y="640080"/>
                </a:lnTo>
              </a:path>
            </a:pathLst>
          </a:custGeom>
          <a:blipFill>
            <a:blip r:embed="rId1"/>
            <a:srcRect l="79" t="0" r="79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11182560" y="6318000"/>
            <a:ext cx="108375" cy="540000"/>
          </a:xfrm>
          <a:custGeom>
            <a:avLst/>
            <a:gdLst/>
            <a:ahLst/>
            <a:cxnLst/>
            <a:rect l="l" t="t" r="r" b="b"/>
            <a:pathLst>
              <a:path w="108375" h="540000">
                <a:moveTo>
                  <a:pt x="0" y="540000"/>
                </a:moveTo>
                <a:lnTo>
                  <a:pt x="0" y="0"/>
                </a:lnTo>
                <a:lnTo>
                  <a:pt x="108375" y="0"/>
                </a:lnTo>
                <a:lnTo>
                  <a:pt x="108375" y="540000"/>
                </a:lnTo>
                <a:lnTo>
                  <a:pt x="0" y="54000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83333"/>
              </a:lnSpc>
              <a:buNone/>
            </a:pPr>
            <a:r>
              <a:rPr lang="en-US" sz="800" dirty="0">
                <a:solidFill>
                  <a:srgbClr val="80808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 /</a:t>
            </a:r>
            <a:endParaRPr lang="en-US" sz="800" dirty="0"/>
          </a:p>
        </p:txBody>
      </p:sp>
      <p:sp>
        <p:nvSpPr>
          <p:cNvPr id="5" name="Text 3"/>
          <p:cNvSpPr/>
          <p:nvPr/>
        </p:nvSpPr>
        <p:spPr>
          <a:xfrm>
            <a:off x="3819097" y="6318000"/>
            <a:ext cx="7363463" cy="540000"/>
          </a:xfrm>
          <a:custGeom>
            <a:avLst/>
            <a:gdLst/>
            <a:ahLst/>
            <a:cxnLst/>
            <a:rect l="l" t="t" r="r" b="b"/>
            <a:pathLst>
              <a:path w="7363463" h="540000">
                <a:moveTo>
                  <a:pt x="0" y="540000"/>
                </a:moveTo>
                <a:lnTo>
                  <a:pt x="0" y="0"/>
                </a:lnTo>
                <a:lnTo>
                  <a:pt x="7363463" y="0"/>
                </a:lnTo>
                <a:lnTo>
                  <a:pt x="7363463" y="540000"/>
                </a:lnTo>
                <a:lnTo>
                  <a:pt x="0" y="54000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83333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80808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Enhancing Learning Through Differentiated Instruction</a:t>
            </a:r>
            <a:endParaRPr lang="en-US" sz="800" dirty="0"/>
          </a:p>
        </p:txBody>
      </p:sp>
      <p:sp>
        <p:nvSpPr>
          <p:cNvPr id="6" name="Text 4"/>
          <p:cNvSpPr/>
          <p:nvPr/>
        </p:nvSpPr>
        <p:spPr>
          <a:xfrm>
            <a:off x="548640" y="548639"/>
            <a:ext cx="10633920" cy="696501"/>
          </a:xfrm>
          <a:custGeom>
            <a:avLst/>
            <a:gdLst/>
            <a:ahLst/>
            <a:cxnLst/>
            <a:rect l="l" t="t" r="r" b="b"/>
            <a:pathLst>
              <a:path w="10633920" h="696501">
                <a:moveTo>
                  <a:pt x="0" y="696501"/>
                </a:moveTo>
                <a:lnTo>
                  <a:pt x="0" y="0"/>
                </a:lnTo>
                <a:lnTo>
                  <a:pt x="10633920" y="0"/>
                </a:lnTo>
                <a:lnTo>
                  <a:pt x="10633920" y="696501"/>
                </a:lnTo>
                <a:lnTo>
                  <a:pt x="0" y="6965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83333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Additional Slide 1</a:t>
            </a:r>
            <a:endParaRPr lang="en-US" sz="2400" dirty="0"/>
          </a:p>
        </p:txBody>
      </p:sp>
      <p:sp>
        <p:nvSpPr>
          <p:cNvPr id="7" name="Text 5"/>
          <p:cNvSpPr/>
          <p:nvPr/>
        </p:nvSpPr>
        <p:spPr>
          <a:xfrm>
            <a:off x="11291360" y="6318250"/>
            <a:ext cx="460375" cy="539750"/>
          </a:xfrm>
          <a:custGeom>
            <a:avLst/>
            <a:gdLst/>
            <a:ahLst/>
            <a:cxnLst/>
            <a:rect l="l" t="t" r="r" b="b"/>
            <a:pathLst>
              <a:path w="460375" h="539750">
                <a:moveTo>
                  <a:pt x="0" y="539750"/>
                </a:moveTo>
                <a:lnTo>
                  <a:pt x="0" y="0"/>
                </a:lnTo>
                <a:lnTo>
                  <a:pt x="460375" y="0"/>
                </a:lnTo>
                <a:lnTo>
                  <a:pt x="460375" y="539750"/>
                </a:lnTo>
                <a:lnTo>
                  <a:pt x="0" y="53975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83333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13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548639" y="6309360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849085" y="1875959"/>
            <a:ext cx="5989864" cy="637292"/>
          </a:xfrm>
          <a:custGeom>
            <a:avLst/>
            <a:gdLst/>
            <a:ahLst/>
            <a:cxnLst/>
            <a:rect l="l" t="t" r="r" b="b"/>
            <a:pathLst>
              <a:path w="5989864" h="637292">
                <a:moveTo>
                  <a:pt x="0" y="637292"/>
                </a:moveTo>
                <a:lnTo>
                  <a:pt x="0" y="0"/>
                </a:lnTo>
                <a:lnTo>
                  <a:pt x="5989864" y="0"/>
                </a:lnTo>
                <a:lnTo>
                  <a:pt x="5989864" y="637292"/>
                </a:lnTo>
                <a:lnTo>
                  <a:pt x="0" y="637292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75000"/>
              </a:lnSpc>
              <a:spcBef>
                <a:spcPts val="1000"/>
              </a:spcBef>
              <a:buNone/>
            </a:pPr>
            <a:r>
              <a:rPr lang="en-US" sz="18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Differentiated Instruction Benefits</a:t>
            </a:r>
            <a:endParaRPr lang="en-US" sz="1800" dirty="0"/>
          </a:p>
        </p:txBody>
      </p:sp>
      <p:sp>
        <p:nvSpPr>
          <p:cNvPr id="10" name="Text 8"/>
          <p:cNvSpPr/>
          <p:nvPr/>
        </p:nvSpPr>
        <p:spPr>
          <a:xfrm>
            <a:off x="849085" y="2513251"/>
            <a:ext cx="10333475" cy="2974599"/>
          </a:xfrm>
          <a:custGeom>
            <a:avLst/>
            <a:gdLst/>
            <a:ahLst/>
            <a:cxnLst/>
            <a:rect l="l" t="t" r="r" b="b"/>
            <a:pathLst>
              <a:path w="10333475" h="2974599">
                <a:moveTo>
                  <a:pt x="0" y="2974599"/>
                </a:moveTo>
                <a:lnTo>
                  <a:pt x="0" y="0"/>
                </a:lnTo>
                <a:lnTo>
                  <a:pt x="10333475" y="0"/>
                </a:lnTo>
                <a:lnTo>
                  <a:pt x="10333475" y="2974599"/>
                </a:lnTo>
                <a:lnTo>
                  <a:pt x="0" y="2974599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306000"/>
          <a:lstStyle/>
          <a:p>
            <a:pPr algn="l" marL="0" indent="0">
              <a:lnSpc>
                <a:spcPct val="83333"/>
              </a:lnSpc>
              <a:spcBef>
                <a:spcPts val="14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Personalized Learning Experiences</a:t>
            </a:r>
            <a:endParaRPr lang="en-US" sz="1400" dirty="0"/>
          </a:p>
          <a:p>
            <a:pPr algn="l" marL="0" indent="0">
              <a:lnSpc>
                <a:spcPct val="83333"/>
              </a:lnSpc>
              <a:spcBef>
                <a:spcPts val="14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Increased Student Engagement</a:t>
            </a:r>
            <a:endParaRPr lang="en-US" sz="1400" dirty="0"/>
          </a:p>
          <a:p>
            <a:pPr algn="l" marL="0" indent="0">
              <a:lnSpc>
                <a:spcPct val="83333"/>
              </a:lnSpc>
              <a:spcBef>
                <a:spcPts val="14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Improved Academic Performance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792000" cy="6858000"/>
          </a:xfrm>
          <a:custGeom>
            <a:avLst/>
            <a:gdLst/>
            <a:ahLst/>
            <a:cxnLst/>
            <a:rect l="l" t="t" r="r" b="b"/>
            <a:pathLst>
              <a:path w="792000" h="6858000">
                <a:moveTo>
                  <a:pt x="0" y="6858000"/>
                </a:moveTo>
                <a:lnTo>
                  <a:pt x="0" y="0"/>
                </a:lnTo>
                <a:lnTo>
                  <a:pt x="792000" y="0"/>
                </a:lnTo>
                <a:lnTo>
                  <a:pt x="792000" y="6858000"/>
                </a:lnTo>
                <a:lnTo>
                  <a:pt x="0" y="6858000"/>
                </a:lnTo>
              </a:path>
            </a:pathLst>
          </a:custGeom>
          <a:blipFill>
            <a:blip r:embed="rId1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1340640" y="1206127"/>
            <a:ext cx="10302720" cy="0"/>
          </a:xfrm>
          <a:custGeom>
            <a:avLst/>
            <a:gdLst/>
            <a:ahLst/>
            <a:cxnLst/>
            <a:rect l="l" t="t" r="r" b="b"/>
            <a:pathLst>
              <a:path w="10302720" h="0">
                <a:moveTo>
                  <a:pt x="0" y="0"/>
                </a:moveTo>
                <a:lnTo>
                  <a:pt x="10302720" y="0"/>
                </a:lnTo>
              </a:path>
            </a:pathLst>
          </a:custGeom>
          <a:noFill/>
          <a:ln w="25400">
            <a:solidFill>
              <a:srgbClr val="101828">
                <a:alpha val="10196"/>
              </a:srgbClr>
            </a:solidFill>
          </a:ln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11182560" y="6318000"/>
            <a:ext cx="108375" cy="540000"/>
          </a:xfrm>
          <a:custGeom>
            <a:avLst/>
            <a:gdLst/>
            <a:ahLst/>
            <a:cxnLst/>
            <a:rect l="l" t="t" r="r" b="b"/>
            <a:pathLst>
              <a:path w="108375" h="540000">
                <a:moveTo>
                  <a:pt x="0" y="540000"/>
                </a:moveTo>
                <a:lnTo>
                  <a:pt x="0" y="0"/>
                </a:lnTo>
                <a:lnTo>
                  <a:pt x="108375" y="0"/>
                </a:lnTo>
                <a:lnTo>
                  <a:pt x="108375" y="540000"/>
                </a:lnTo>
                <a:lnTo>
                  <a:pt x="0" y="54000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83333"/>
              </a:lnSpc>
              <a:buNone/>
            </a:pPr>
            <a:r>
              <a:rPr lang="en-US" sz="800" dirty="0">
                <a:solidFill>
                  <a:srgbClr val="80808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 /</a:t>
            </a:r>
            <a:endParaRPr lang="en-US" sz="800" dirty="0"/>
          </a:p>
        </p:txBody>
      </p:sp>
      <p:sp>
        <p:nvSpPr>
          <p:cNvPr id="5" name="Text 3"/>
          <p:cNvSpPr/>
          <p:nvPr/>
        </p:nvSpPr>
        <p:spPr>
          <a:xfrm>
            <a:off x="1340640" y="548640"/>
            <a:ext cx="10302720" cy="657486"/>
          </a:xfrm>
          <a:custGeom>
            <a:avLst/>
            <a:gdLst/>
            <a:ahLst/>
            <a:cxnLst/>
            <a:rect l="l" t="t" r="r" b="b"/>
            <a:pathLst>
              <a:path w="10302720" h="657486">
                <a:moveTo>
                  <a:pt x="0" y="657486"/>
                </a:moveTo>
                <a:lnTo>
                  <a:pt x="0" y="0"/>
                </a:lnTo>
                <a:lnTo>
                  <a:pt x="10302720" y="0"/>
                </a:lnTo>
                <a:lnTo>
                  <a:pt x="10302720" y="657486"/>
                </a:lnTo>
                <a:lnTo>
                  <a:pt x="0" y="657486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83333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Additional Slide 2</a:t>
            </a:r>
            <a:endParaRPr lang="en-US" sz="2400" dirty="0"/>
          </a:p>
        </p:txBody>
      </p:sp>
      <p:sp>
        <p:nvSpPr>
          <p:cNvPr id="6" name="Text 4"/>
          <p:cNvSpPr/>
          <p:nvPr/>
        </p:nvSpPr>
        <p:spPr>
          <a:xfrm>
            <a:off x="3819097" y="6318000"/>
            <a:ext cx="7363463" cy="540000"/>
          </a:xfrm>
          <a:custGeom>
            <a:avLst/>
            <a:gdLst/>
            <a:ahLst/>
            <a:cxnLst/>
            <a:rect l="l" t="t" r="r" b="b"/>
            <a:pathLst>
              <a:path w="7363463" h="540000">
                <a:moveTo>
                  <a:pt x="0" y="540000"/>
                </a:moveTo>
                <a:lnTo>
                  <a:pt x="0" y="0"/>
                </a:lnTo>
                <a:lnTo>
                  <a:pt x="7363463" y="0"/>
                </a:lnTo>
                <a:lnTo>
                  <a:pt x="7363463" y="540000"/>
                </a:lnTo>
                <a:lnTo>
                  <a:pt x="0" y="54000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83333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80808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Enhancing Learning Through Differentiated Instruction</a:t>
            </a:r>
            <a:endParaRPr lang="en-US" sz="800" dirty="0"/>
          </a:p>
        </p:txBody>
      </p:sp>
      <p:sp>
        <p:nvSpPr>
          <p:cNvPr id="7" name="Text 5"/>
          <p:cNvSpPr/>
          <p:nvPr/>
        </p:nvSpPr>
        <p:spPr>
          <a:xfrm>
            <a:off x="1340639" y="1573199"/>
            <a:ext cx="10302719" cy="4292575"/>
          </a:xfrm>
          <a:custGeom>
            <a:avLst/>
            <a:gdLst/>
            <a:ahLst/>
            <a:cxnLst/>
            <a:rect l="l" t="t" r="r" b="b"/>
            <a:pathLst>
              <a:path w="10302719" h="4292575">
                <a:moveTo>
                  <a:pt x="0" y="4292575"/>
                </a:moveTo>
                <a:lnTo>
                  <a:pt x="0" y="0"/>
                </a:lnTo>
                <a:lnTo>
                  <a:pt x="10302719" y="0"/>
                </a:lnTo>
                <a:lnTo>
                  <a:pt x="10302719" y="4292575"/>
                </a:lnTo>
                <a:lnTo>
                  <a:pt x="0" y="4292575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3" spcCol="304800"/>
          <a:lstStyle/>
          <a:p>
            <a:pPr algn="l" marL="0" indent="0">
              <a:lnSpc>
                <a:spcPct val="83333"/>
              </a:lnSpc>
              <a:spcBef>
                <a:spcPts val="24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What is Differentiated Instruction?</a:t>
            </a:r>
            <a:endParaRPr lang="en-US" sz="1400" dirty="0"/>
          </a:p>
          <a:p>
            <a:pPr algn="l" marL="0" indent="0">
              <a:lnSpc>
                <a:spcPct val="83333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Creates an inclusive learning environment</a:t>
            </a:r>
            <a:endParaRPr lang="en-US" sz="1400" dirty="0"/>
          </a:p>
          <a:p>
            <a:pPr algn="l" marL="0" indent="0">
              <a:lnSpc>
                <a:spcPct val="83333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Meets unique needs of all students</a:t>
            </a:r>
            <a:endParaRPr lang="en-US" sz="1400" dirty="0"/>
          </a:p>
          <a:p>
            <a:pPr algn="l" marL="0" indent="0">
              <a:lnSpc>
                <a:spcPct val="83333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Ensures access to complex scientific concepts</a:t>
            </a:r>
            <a:endParaRPr lang="en-US" sz="1400" dirty="0"/>
          </a:p>
        </p:txBody>
      </p:sp>
      <p:sp>
        <p:nvSpPr>
          <p:cNvPr id="8" name="Text 6"/>
          <p:cNvSpPr/>
          <p:nvPr/>
        </p:nvSpPr>
        <p:spPr>
          <a:xfrm>
            <a:off x="11290300" y="6318250"/>
            <a:ext cx="460375" cy="539750"/>
          </a:xfrm>
          <a:custGeom>
            <a:avLst/>
            <a:gdLst/>
            <a:ahLst/>
            <a:cxnLst/>
            <a:rect l="l" t="t" r="r" b="b"/>
            <a:pathLst>
              <a:path w="460375" h="539750">
                <a:moveTo>
                  <a:pt x="0" y="539750"/>
                </a:moveTo>
                <a:lnTo>
                  <a:pt x="0" y="0"/>
                </a:lnTo>
                <a:lnTo>
                  <a:pt x="460375" y="0"/>
                </a:lnTo>
                <a:lnTo>
                  <a:pt x="460375" y="539750"/>
                </a:lnTo>
                <a:lnTo>
                  <a:pt x="0" y="53975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83333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14</a:t>
            </a:r>
            <a:endParaRPr lang="en-US" sz="800" dirty="0"/>
          </a:p>
        </p:txBody>
      </p:sp>
      <p:sp>
        <p:nvSpPr>
          <p:cNvPr id="9" name="Text 7"/>
          <p:cNvSpPr/>
          <p:nvPr/>
        </p:nvSpPr>
        <p:spPr>
          <a:xfrm>
            <a:off x="1340640" y="6201920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39" y="1535769"/>
            <a:ext cx="11094722" cy="4489111"/>
          </a:xfrm>
          <a:custGeom>
            <a:avLst/>
            <a:gdLst/>
            <a:ahLst/>
            <a:cxnLst/>
            <a:rect l="l" t="t" r="r" b="b"/>
            <a:pathLst>
              <a:path w="11094722" h="4489111">
                <a:moveTo>
                  <a:pt x="137457" y="4489111"/>
                </a:moveTo>
                <a:cubicBezTo>
                  <a:pt x="61541" y="4489111"/>
                  <a:pt x="0" y="4427570"/>
                  <a:pt x="0" y="4351654"/>
                </a:cubicBezTo>
                <a:lnTo>
                  <a:pt x="0" y="137457"/>
                </a:lnTo>
                <a:cubicBezTo>
                  <a:pt x="0" y="61541"/>
                  <a:pt x="61541" y="0"/>
                  <a:pt x="137457" y="0"/>
                </a:cubicBezTo>
                <a:lnTo>
                  <a:pt x="10957265" y="0"/>
                </a:lnTo>
                <a:cubicBezTo>
                  <a:pt x="11033181" y="0"/>
                  <a:pt x="11094722" y="61541"/>
                  <a:pt x="11094722" y="137457"/>
                </a:cubicBezTo>
                <a:lnTo>
                  <a:pt x="11094722" y="4351654"/>
                </a:lnTo>
                <a:cubicBezTo>
                  <a:pt x="11094722" y="4427570"/>
                  <a:pt x="11033181" y="4489111"/>
                  <a:pt x="10957265" y="4489111"/>
                </a:cubicBez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0" y="6217920"/>
            <a:ext cx="12192022" cy="640080"/>
          </a:xfrm>
          <a:custGeom>
            <a:avLst/>
            <a:gdLst/>
            <a:ahLst/>
            <a:cxnLst/>
            <a:rect l="l" t="t" r="r" b="b"/>
            <a:pathLst>
              <a:path w="12192022" h="640080">
                <a:moveTo>
                  <a:pt x="0" y="640080"/>
                </a:moveTo>
                <a:lnTo>
                  <a:pt x="0" y="0"/>
                </a:lnTo>
                <a:lnTo>
                  <a:pt x="12192022" y="0"/>
                </a:lnTo>
                <a:lnTo>
                  <a:pt x="12192022" y="640080"/>
                </a:lnTo>
                <a:lnTo>
                  <a:pt x="0" y="640080"/>
                </a:lnTo>
              </a:path>
            </a:pathLst>
          </a:custGeom>
          <a:blipFill>
            <a:blip r:embed="rId1"/>
            <a:srcRect l="79" t="0" r="79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11182560" y="6318000"/>
            <a:ext cx="108375" cy="540000"/>
          </a:xfrm>
          <a:custGeom>
            <a:avLst/>
            <a:gdLst/>
            <a:ahLst/>
            <a:cxnLst/>
            <a:rect l="l" t="t" r="r" b="b"/>
            <a:pathLst>
              <a:path w="108375" h="540000">
                <a:moveTo>
                  <a:pt x="0" y="540000"/>
                </a:moveTo>
                <a:lnTo>
                  <a:pt x="0" y="0"/>
                </a:lnTo>
                <a:lnTo>
                  <a:pt x="108375" y="0"/>
                </a:lnTo>
                <a:lnTo>
                  <a:pt x="108375" y="540000"/>
                </a:lnTo>
                <a:lnTo>
                  <a:pt x="0" y="54000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83333"/>
              </a:lnSpc>
              <a:buNone/>
            </a:pPr>
            <a:r>
              <a:rPr lang="en-US" sz="800" dirty="0">
                <a:solidFill>
                  <a:srgbClr val="80808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 /</a:t>
            </a:r>
            <a:endParaRPr lang="en-US" sz="800" dirty="0"/>
          </a:p>
        </p:txBody>
      </p:sp>
      <p:sp>
        <p:nvSpPr>
          <p:cNvPr id="5" name="Text 3"/>
          <p:cNvSpPr/>
          <p:nvPr/>
        </p:nvSpPr>
        <p:spPr>
          <a:xfrm>
            <a:off x="3819097" y="6318000"/>
            <a:ext cx="7363463" cy="540000"/>
          </a:xfrm>
          <a:custGeom>
            <a:avLst/>
            <a:gdLst/>
            <a:ahLst/>
            <a:cxnLst/>
            <a:rect l="l" t="t" r="r" b="b"/>
            <a:pathLst>
              <a:path w="7363463" h="540000">
                <a:moveTo>
                  <a:pt x="0" y="540000"/>
                </a:moveTo>
                <a:lnTo>
                  <a:pt x="0" y="0"/>
                </a:lnTo>
                <a:lnTo>
                  <a:pt x="7363463" y="0"/>
                </a:lnTo>
                <a:lnTo>
                  <a:pt x="7363463" y="540000"/>
                </a:lnTo>
                <a:lnTo>
                  <a:pt x="0" y="54000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83333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80808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Enhancing Learning Through Differentiated Instruction</a:t>
            </a:r>
            <a:endParaRPr lang="en-US" sz="800" dirty="0"/>
          </a:p>
        </p:txBody>
      </p:sp>
      <p:sp>
        <p:nvSpPr>
          <p:cNvPr id="6" name="Text 4"/>
          <p:cNvSpPr/>
          <p:nvPr/>
        </p:nvSpPr>
        <p:spPr>
          <a:xfrm>
            <a:off x="548640" y="548639"/>
            <a:ext cx="10633920" cy="696501"/>
          </a:xfrm>
          <a:custGeom>
            <a:avLst/>
            <a:gdLst/>
            <a:ahLst/>
            <a:cxnLst/>
            <a:rect l="l" t="t" r="r" b="b"/>
            <a:pathLst>
              <a:path w="10633920" h="696501">
                <a:moveTo>
                  <a:pt x="0" y="696501"/>
                </a:moveTo>
                <a:lnTo>
                  <a:pt x="0" y="0"/>
                </a:lnTo>
                <a:lnTo>
                  <a:pt x="10633920" y="0"/>
                </a:lnTo>
                <a:lnTo>
                  <a:pt x="10633920" y="696501"/>
                </a:lnTo>
                <a:lnTo>
                  <a:pt x="0" y="6965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83333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Additional Slide 3</a:t>
            </a:r>
            <a:endParaRPr lang="en-US" sz="2400" dirty="0"/>
          </a:p>
        </p:txBody>
      </p:sp>
      <p:sp>
        <p:nvSpPr>
          <p:cNvPr id="7" name="Text 5"/>
          <p:cNvSpPr/>
          <p:nvPr/>
        </p:nvSpPr>
        <p:spPr>
          <a:xfrm>
            <a:off x="11291360" y="6318250"/>
            <a:ext cx="460375" cy="539750"/>
          </a:xfrm>
          <a:custGeom>
            <a:avLst/>
            <a:gdLst/>
            <a:ahLst/>
            <a:cxnLst/>
            <a:rect l="l" t="t" r="r" b="b"/>
            <a:pathLst>
              <a:path w="460375" h="539750">
                <a:moveTo>
                  <a:pt x="0" y="539750"/>
                </a:moveTo>
                <a:lnTo>
                  <a:pt x="0" y="0"/>
                </a:lnTo>
                <a:lnTo>
                  <a:pt x="460375" y="0"/>
                </a:lnTo>
                <a:lnTo>
                  <a:pt x="460375" y="539750"/>
                </a:lnTo>
                <a:lnTo>
                  <a:pt x="0" y="53975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83333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15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548639" y="6309360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849085" y="1875959"/>
            <a:ext cx="5989864" cy="637292"/>
          </a:xfrm>
          <a:custGeom>
            <a:avLst/>
            <a:gdLst/>
            <a:ahLst/>
            <a:cxnLst/>
            <a:rect l="l" t="t" r="r" b="b"/>
            <a:pathLst>
              <a:path w="5989864" h="637292">
                <a:moveTo>
                  <a:pt x="0" y="637292"/>
                </a:moveTo>
                <a:lnTo>
                  <a:pt x="0" y="0"/>
                </a:lnTo>
                <a:lnTo>
                  <a:pt x="5989864" y="0"/>
                </a:lnTo>
                <a:lnTo>
                  <a:pt x="5989864" y="637292"/>
                </a:lnTo>
                <a:lnTo>
                  <a:pt x="0" y="637292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75000"/>
              </a:lnSpc>
              <a:spcBef>
                <a:spcPts val="1000"/>
              </a:spcBef>
              <a:buNone/>
            </a:pPr>
            <a:r>
              <a:rPr lang="en-US" sz="18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Differentiated Instruction Strategies</a:t>
            </a:r>
            <a:endParaRPr lang="en-US" sz="1800" dirty="0"/>
          </a:p>
        </p:txBody>
      </p:sp>
      <p:sp>
        <p:nvSpPr>
          <p:cNvPr id="10" name="Text 8"/>
          <p:cNvSpPr/>
          <p:nvPr/>
        </p:nvSpPr>
        <p:spPr>
          <a:xfrm>
            <a:off x="849085" y="2513251"/>
            <a:ext cx="10333475" cy="2974599"/>
          </a:xfrm>
          <a:custGeom>
            <a:avLst/>
            <a:gdLst/>
            <a:ahLst/>
            <a:cxnLst/>
            <a:rect l="l" t="t" r="r" b="b"/>
            <a:pathLst>
              <a:path w="10333475" h="2974599">
                <a:moveTo>
                  <a:pt x="0" y="2974599"/>
                </a:moveTo>
                <a:lnTo>
                  <a:pt x="0" y="0"/>
                </a:lnTo>
                <a:lnTo>
                  <a:pt x="10333475" y="0"/>
                </a:lnTo>
                <a:lnTo>
                  <a:pt x="10333475" y="2974599"/>
                </a:lnTo>
                <a:lnTo>
                  <a:pt x="0" y="2974599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306000"/>
          <a:lstStyle/>
          <a:p>
            <a:pPr algn="l" marL="0" indent="0">
              <a:lnSpc>
                <a:spcPct val="83333"/>
              </a:lnSpc>
              <a:spcBef>
                <a:spcPts val="14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Active Learning Stations</a:t>
            </a:r>
            <a:endParaRPr lang="en-US" sz="1400" dirty="0"/>
          </a:p>
          <a:p>
            <a:pPr algn="l" marL="0" indent="0">
              <a:lnSpc>
                <a:spcPct val="83333"/>
              </a:lnSpc>
              <a:spcBef>
                <a:spcPts val="14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Plant Process Movement Activity</a:t>
            </a:r>
            <a:endParaRPr lang="en-US" sz="1400" dirty="0"/>
          </a:p>
          <a:p>
            <a:pPr algn="l" marL="0" indent="0">
              <a:lnSpc>
                <a:spcPct val="83333"/>
              </a:lnSpc>
              <a:spcBef>
                <a:spcPts val="14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Human Photosynthesis Model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6217920"/>
            <a:ext cx="12192022" cy="640080"/>
          </a:xfrm>
          <a:custGeom>
            <a:avLst/>
            <a:gdLst/>
            <a:ahLst/>
            <a:cxnLst/>
            <a:rect l="l" t="t" r="r" b="b"/>
            <a:pathLst>
              <a:path w="12192022" h="640080">
                <a:moveTo>
                  <a:pt x="0" y="640080"/>
                </a:moveTo>
                <a:lnTo>
                  <a:pt x="0" y="0"/>
                </a:lnTo>
                <a:lnTo>
                  <a:pt x="12192022" y="0"/>
                </a:lnTo>
                <a:lnTo>
                  <a:pt x="12192022" y="640080"/>
                </a:lnTo>
                <a:lnTo>
                  <a:pt x="0" y="640080"/>
                </a:lnTo>
              </a:path>
            </a:pathLst>
          </a:custGeom>
          <a:blipFill>
            <a:blip r:embed="rId1"/>
            <a:srcRect l="79" t="0" r="79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11182560" y="6318000"/>
            <a:ext cx="108375" cy="540000"/>
          </a:xfrm>
          <a:custGeom>
            <a:avLst/>
            <a:gdLst/>
            <a:ahLst/>
            <a:cxnLst/>
            <a:rect l="l" t="t" r="r" b="b"/>
            <a:pathLst>
              <a:path w="108375" h="540000">
                <a:moveTo>
                  <a:pt x="0" y="540000"/>
                </a:moveTo>
                <a:lnTo>
                  <a:pt x="0" y="0"/>
                </a:lnTo>
                <a:lnTo>
                  <a:pt x="108375" y="0"/>
                </a:lnTo>
                <a:lnTo>
                  <a:pt x="108375" y="540000"/>
                </a:lnTo>
                <a:lnTo>
                  <a:pt x="0" y="54000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83333"/>
              </a:lnSpc>
              <a:buNone/>
            </a:pPr>
            <a:r>
              <a:rPr lang="en-US" sz="800" dirty="0">
                <a:solidFill>
                  <a:srgbClr val="80808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 /</a:t>
            </a:r>
            <a:endParaRPr lang="en-US" sz="800" dirty="0"/>
          </a:p>
        </p:txBody>
      </p:sp>
      <p:sp>
        <p:nvSpPr>
          <p:cNvPr id="4" name="Text 2"/>
          <p:cNvSpPr/>
          <p:nvPr/>
        </p:nvSpPr>
        <p:spPr>
          <a:xfrm>
            <a:off x="6258562" y="1506600"/>
            <a:ext cx="5384800" cy="4376040"/>
          </a:xfrm>
          <a:custGeom>
            <a:avLst/>
            <a:gdLst/>
            <a:ahLst/>
            <a:cxnLst/>
            <a:rect l="l" t="t" r="r" b="b"/>
            <a:pathLst>
              <a:path w="5384800" h="4376040">
                <a:moveTo>
                  <a:pt x="122748" y="4376040"/>
                </a:moveTo>
                <a:cubicBezTo>
                  <a:pt x="54956" y="4376040"/>
                  <a:pt x="0" y="4321084"/>
                  <a:pt x="0" y="4253292"/>
                </a:cubicBezTo>
                <a:lnTo>
                  <a:pt x="0" y="122748"/>
                </a:lnTo>
                <a:cubicBezTo>
                  <a:pt x="0" y="54956"/>
                  <a:pt x="54956" y="0"/>
                  <a:pt x="122748" y="0"/>
                </a:cubicBezTo>
                <a:lnTo>
                  <a:pt x="5262052" y="0"/>
                </a:lnTo>
                <a:cubicBezTo>
                  <a:pt x="5329844" y="0"/>
                  <a:pt x="5384800" y="54956"/>
                  <a:pt x="5384800" y="122748"/>
                </a:cubicBezTo>
                <a:lnTo>
                  <a:pt x="5384800" y="4253292"/>
                </a:lnTo>
                <a:cubicBezTo>
                  <a:pt x="5384800" y="4321084"/>
                  <a:pt x="5329844" y="4376040"/>
                  <a:pt x="5262052" y="4376040"/>
                </a:cubicBez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1506600"/>
            <a:ext cx="5384800" cy="4376040"/>
          </a:xfrm>
          <a:custGeom>
            <a:avLst/>
            <a:gdLst/>
            <a:ahLst/>
            <a:cxnLst/>
            <a:rect l="l" t="t" r="r" b="b"/>
            <a:pathLst>
              <a:path w="5384800" h="4376040">
                <a:moveTo>
                  <a:pt x="122748" y="4376040"/>
                </a:moveTo>
                <a:cubicBezTo>
                  <a:pt x="54956" y="4376040"/>
                  <a:pt x="0" y="4321084"/>
                  <a:pt x="0" y="4253292"/>
                </a:cubicBezTo>
                <a:lnTo>
                  <a:pt x="0" y="122748"/>
                </a:lnTo>
                <a:cubicBezTo>
                  <a:pt x="0" y="54956"/>
                  <a:pt x="54956" y="0"/>
                  <a:pt x="122748" y="0"/>
                </a:cubicBezTo>
                <a:lnTo>
                  <a:pt x="5262052" y="0"/>
                </a:lnTo>
                <a:cubicBezTo>
                  <a:pt x="5329844" y="0"/>
                  <a:pt x="5384800" y="54956"/>
                  <a:pt x="5384800" y="122748"/>
                </a:cubicBezTo>
                <a:lnTo>
                  <a:pt x="5384800" y="4253292"/>
                </a:lnTo>
                <a:cubicBezTo>
                  <a:pt x="5384800" y="4321084"/>
                  <a:pt x="5329844" y="4376040"/>
                  <a:pt x="5262052" y="4376040"/>
                </a:cubicBez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838200" y="1702796"/>
            <a:ext cx="429842" cy="411753"/>
          </a:xfrm>
          <a:custGeom>
            <a:avLst/>
            <a:gdLst/>
            <a:ahLst/>
            <a:cxnLst/>
            <a:rect l="l" t="t" r="r" b="b"/>
            <a:pathLst>
              <a:path w="429842" h="411753">
                <a:moveTo>
                  <a:pt x="54804" y="411753"/>
                </a:moveTo>
                <a:cubicBezTo>
                  <a:pt x="24537" y="411753"/>
                  <a:pt x="0" y="387216"/>
                  <a:pt x="0" y="356949"/>
                </a:cubicBezTo>
                <a:lnTo>
                  <a:pt x="0" y="54804"/>
                </a:lnTo>
                <a:cubicBezTo>
                  <a:pt x="0" y="24537"/>
                  <a:pt x="24537" y="0"/>
                  <a:pt x="54804" y="0"/>
                </a:cubicBezTo>
                <a:lnTo>
                  <a:pt x="375038" y="0"/>
                </a:lnTo>
                <a:cubicBezTo>
                  <a:pt x="405305" y="0"/>
                  <a:pt x="429842" y="24537"/>
                  <a:pt x="429842" y="54804"/>
                </a:cubicBezTo>
                <a:lnTo>
                  <a:pt x="429842" y="356949"/>
                </a:lnTo>
                <a:cubicBezTo>
                  <a:pt x="429842" y="387216"/>
                  <a:pt x="405305" y="411753"/>
                  <a:pt x="375038" y="411753"/>
                </a:cubicBezTo>
              </a:path>
            </a:pathLst>
          </a:custGeom>
          <a:solidFill>
            <a:srgbClr val="F8F9FC"/>
          </a:solidFill>
          <a:ln w="9525">
            <a:solidFill>
              <a:srgbClr val="ECF0FF"/>
            </a:solidFill>
          </a:ln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01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6548122" y="1702796"/>
            <a:ext cx="429842" cy="411753"/>
          </a:xfrm>
          <a:custGeom>
            <a:avLst/>
            <a:gdLst/>
            <a:ahLst/>
            <a:cxnLst/>
            <a:rect l="l" t="t" r="r" b="b"/>
            <a:pathLst>
              <a:path w="429842" h="411753">
                <a:moveTo>
                  <a:pt x="54804" y="411753"/>
                </a:moveTo>
                <a:cubicBezTo>
                  <a:pt x="24537" y="411753"/>
                  <a:pt x="0" y="387216"/>
                  <a:pt x="0" y="356949"/>
                </a:cubicBezTo>
                <a:lnTo>
                  <a:pt x="0" y="54804"/>
                </a:lnTo>
                <a:cubicBezTo>
                  <a:pt x="0" y="24537"/>
                  <a:pt x="24537" y="0"/>
                  <a:pt x="54804" y="0"/>
                </a:cubicBezTo>
                <a:lnTo>
                  <a:pt x="375038" y="0"/>
                </a:lnTo>
                <a:cubicBezTo>
                  <a:pt x="405305" y="0"/>
                  <a:pt x="429842" y="24537"/>
                  <a:pt x="429842" y="54804"/>
                </a:cubicBezTo>
                <a:lnTo>
                  <a:pt x="429842" y="356949"/>
                </a:lnTo>
                <a:cubicBezTo>
                  <a:pt x="429842" y="387216"/>
                  <a:pt x="405305" y="411753"/>
                  <a:pt x="375038" y="411753"/>
                </a:cubicBezTo>
              </a:path>
            </a:pathLst>
          </a:custGeom>
          <a:solidFill>
            <a:srgbClr val="F8F9FC"/>
          </a:solidFill>
          <a:ln w="9525">
            <a:solidFill>
              <a:srgbClr val="ECF0FF"/>
            </a:solidFill>
          </a:ln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02</a:t>
            </a:r>
            <a:endParaRPr lang="en-US" sz="2000" dirty="0"/>
          </a:p>
        </p:txBody>
      </p:sp>
      <p:sp>
        <p:nvSpPr>
          <p:cNvPr id="8" name="Text 6"/>
          <p:cNvSpPr/>
          <p:nvPr/>
        </p:nvSpPr>
        <p:spPr>
          <a:xfrm>
            <a:off x="3819097" y="6318000"/>
            <a:ext cx="7363463" cy="540000"/>
          </a:xfrm>
          <a:custGeom>
            <a:avLst/>
            <a:gdLst/>
            <a:ahLst/>
            <a:cxnLst/>
            <a:rect l="l" t="t" r="r" b="b"/>
            <a:pathLst>
              <a:path w="7363463" h="540000">
                <a:moveTo>
                  <a:pt x="0" y="540000"/>
                </a:moveTo>
                <a:lnTo>
                  <a:pt x="0" y="0"/>
                </a:lnTo>
                <a:lnTo>
                  <a:pt x="7363463" y="0"/>
                </a:lnTo>
                <a:lnTo>
                  <a:pt x="7363463" y="540000"/>
                </a:lnTo>
                <a:lnTo>
                  <a:pt x="0" y="54000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83333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80808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Enhancing Learning Through Differentiated Instruction</a:t>
            </a:r>
            <a:endParaRPr lang="en-US" sz="800" dirty="0"/>
          </a:p>
        </p:txBody>
      </p:sp>
      <p:sp>
        <p:nvSpPr>
          <p:cNvPr id="9" name="Text 7"/>
          <p:cNvSpPr/>
          <p:nvPr/>
        </p:nvSpPr>
        <p:spPr>
          <a:xfrm>
            <a:off x="548640" y="548639"/>
            <a:ext cx="10414000" cy="696501"/>
          </a:xfrm>
          <a:custGeom>
            <a:avLst/>
            <a:gdLst/>
            <a:ahLst/>
            <a:cxnLst/>
            <a:rect l="l" t="t" r="r" b="b"/>
            <a:pathLst>
              <a:path w="10414000" h="696501">
                <a:moveTo>
                  <a:pt x="0" y="696501"/>
                </a:moveTo>
                <a:lnTo>
                  <a:pt x="0" y="0"/>
                </a:lnTo>
                <a:lnTo>
                  <a:pt x="10414000" y="0"/>
                </a:lnTo>
                <a:lnTo>
                  <a:pt x="10414000" y="696501"/>
                </a:lnTo>
                <a:lnTo>
                  <a:pt x="0" y="6965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83333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Additional Slide 4</a:t>
            </a:r>
            <a:endParaRPr lang="en-US" sz="2400" dirty="0"/>
          </a:p>
        </p:txBody>
      </p:sp>
      <p:sp>
        <p:nvSpPr>
          <p:cNvPr id="10" name="Text 8"/>
          <p:cNvSpPr/>
          <p:nvPr/>
        </p:nvSpPr>
        <p:spPr>
          <a:xfrm>
            <a:off x="11291360" y="6318250"/>
            <a:ext cx="460375" cy="539750"/>
          </a:xfrm>
          <a:custGeom>
            <a:avLst/>
            <a:gdLst/>
            <a:ahLst/>
            <a:cxnLst/>
            <a:rect l="l" t="t" r="r" b="b"/>
            <a:pathLst>
              <a:path w="460375" h="539750">
                <a:moveTo>
                  <a:pt x="0" y="539750"/>
                </a:moveTo>
                <a:lnTo>
                  <a:pt x="0" y="0"/>
                </a:lnTo>
                <a:lnTo>
                  <a:pt x="460375" y="0"/>
                </a:lnTo>
                <a:lnTo>
                  <a:pt x="460375" y="539750"/>
                </a:lnTo>
                <a:lnTo>
                  <a:pt x="0" y="53975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83333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16</a:t>
            </a:r>
            <a:endParaRPr lang="en-US" sz="800" dirty="0"/>
          </a:p>
        </p:txBody>
      </p:sp>
      <p:sp>
        <p:nvSpPr>
          <p:cNvPr id="11" name="Text 9"/>
          <p:cNvSpPr/>
          <p:nvPr/>
        </p:nvSpPr>
        <p:spPr>
          <a:xfrm>
            <a:off x="548639" y="6309360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838200" y="2718276"/>
            <a:ext cx="4780280" cy="2886960"/>
          </a:xfrm>
          <a:custGeom>
            <a:avLst/>
            <a:gdLst/>
            <a:ahLst/>
            <a:cxnLst/>
            <a:rect l="l" t="t" r="r" b="b"/>
            <a:pathLst>
              <a:path w="4780280" h="2886960">
                <a:moveTo>
                  <a:pt x="0" y="2886960"/>
                </a:moveTo>
                <a:lnTo>
                  <a:pt x="0" y="0"/>
                </a:lnTo>
                <a:lnTo>
                  <a:pt x="4780280" y="0"/>
                </a:lnTo>
                <a:lnTo>
                  <a:pt x="4780280" y="2886960"/>
                </a:lnTo>
                <a:lnTo>
                  <a:pt x="0" y="28869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83333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Active Learning Stations</a:t>
            </a:r>
            <a:endParaRPr lang="en-US" sz="1100" dirty="0"/>
          </a:p>
          <a:p>
            <a:pPr algn="l" marL="0" indent="0">
              <a:lnSpc>
                <a:spcPct val="83333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Plant Process Movement Activity</a:t>
            </a:r>
            <a:endParaRPr lang="en-US" sz="1100" dirty="0"/>
          </a:p>
          <a:p>
            <a:pPr algn="l" marL="0" indent="0">
              <a:lnSpc>
                <a:spcPct val="83333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Human Photosynthesis Model</a:t>
            </a:r>
            <a:endParaRPr lang="en-US" sz="1100" dirty="0"/>
          </a:p>
        </p:txBody>
      </p:sp>
      <p:sp>
        <p:nvSpPr>
          <p:cNvPr id="13" name="Text 11"/>
          <p:cNvSpPr/>
          <p:nvPr/>
        </p:nvSpPr>
        <p:spPr>
          <a:xfrm>
            <a:off x="838200" y="2252114"/>
            <a:ext cx="4780280" cy="457521"/>
          </a:xfrm>
          <a:custGeom>
            <a:avLst/>
            <a:gdLst/>
            <a:ahLst/>
            <a:cxnLst/>
            <a:rect l="l" t="t" r="r" b="b"/>
            <a:pathLst>
              <a:path w="4780280" h="457521">
                <a:moveTo>
                  <a:pt x="0" y="457521"/>
                </a:moveTo>
                <a:lnTo>
                  <a:pt x="0" y="0"/>
                </a:lnTo>
                <a:lnTo>
                  <a:pt x="4780280" y="0"/>
                </a:lnTo>
                <a:lnTo>
                  <a:pt x="4780280" y="457521"/>
                </a:lnTo>
                <a:lnTo>
                  <a:pt x="0" y="45752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75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Instructional Strategies</a:t>
            </a:r>
            <a:endParaRPr lang="en-US" sz="1600" dirty="0"/>
          </a:p>
        </p:txBody>
      </p:sp>
      <p:sp>
        <p:nvSpPr>
          <p:cNvPr id="14" name="Text 12"/>
          <p:cNvSpPr/>
          <p:nvPr/>
        </p:nvSpPr>
        <p:spPr>
          <a:xfrm>
            <a:off x="6548122" y="2718276"/>
            <a:ext cx="4780280" cy="2886960"/>
          </a:xfrm>
          <a:custGeom>
            <a:avLst/>
            <a:gdLst/>
            <a:ahLst/>
            <a:cxnLst/>
            <a:rect l="l" t="t" r="r" b="b"/>
            <a:pathLst>
              <a:path w="4780280" h="2886960">
                <a:moveTo>
                  <a:pt x="0" y="2886960"/>
                </a:moveTo>
                <a:lnTo>
                  <a:pt x="0" y="0"/>
                </a:lnTo>
                <a:lnTo>
                  <a:pt x="4780280" y="0"/>
                </a:lnTo>
                <a:lnTo>
                  <a:pt x="4780280" y="2886960"/>
                </a:lnTo>
                <a:lnTo>
                  <a:pt x="0" y="28869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83333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3D Photosynthesis Model Creation</a:t>
            </a:r>
            <a:endParaRPr lang="en-US" sz="1100" dirty="0"/>
          </a:p>
          <a:p>
            <a:pPr algn="l" marL="0" indent="0">
              <a:lnSpc>
                <a:spcPct val="83333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Using Clay</a:t>
            </a:r>
            <a:endParaRPr lang="en-US" sz="1100" dirty="0"/>
          </a:p>
          <a:p>
            <a:pPr algn="l" marL="0" indent="0">
              <a:lnSpc>
                <a:spcPct val="83333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Pipe Cleaners</a:t>
            </a:r>
            <a:endParaRPr lang="en-US" sz="1100" dirty="0"/>
          </a:p>
          <a:p>
            <a:pPr algn="l" marL="0" indent="0">
              <a:lnSpc>
                <a:spcPct val="83333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Interactive Movement Sequences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6548122" y="2252114"/>
            <a:ext cx="4780280" cy="457521"/>
          </a:xfrm>
          <a:custGeom>
            <a:avLst/>
            <a:gdLst/>
            <a:ahLst/>
            <a:cxnLst/>
            <a:rect l="l" t="t" r="r" b="b"/>
            <a:pathLst>
              <a:path w="4780280" h="457521">
                <a:moveTo>
                  <a:pt x="0" y="457521"/>
                </a:moveTo>
                <a:lnTo>
                  <a:pt x="0" y="0"/>
                </a:lnTo>
                <a:lnTo>
                  <a:pt x="4780280" y="0"/>
                </a:lnTo>
                <a:lnTo>
                  <a:pt x="4780280" y="457521"/>
                </a:lnTo>
                <a:lnTo>
                  <a:pt x="0" y="45752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75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Key Activities</a:t>
            </a:r>
            <a:endParaRPr lang="en-US" sz="16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792000" cy="6858000"/>
          </a:xfrm>
          <a:custGeom>
            <a:avLst/>
            <a:gdLst/>
            <a:ahLst/>
            <a:cxnLst/>
            <a:rect l="l" t="t" r="r" b="b"/>
            <a:pathLst>
              <a:path w="792000" h="6858000">
                <a:moveTo>
                  <a:pt x="0" y="6858000"/>
                </a:moveTo>
                <a:lnTo>
                  <a:pt x="0" y="0"/>
                </a:lnTo>
                <a:lnTo>
                  <a:pt x="792000" y="0"/>
                </a:lnTo>
                <a:lnTo>
                  <a:pt x="792000" y="6858000"/>
                </a:lnTo>
                <a:lnTo>
                  <a:pt x="0" y="6858000"/>
                </a:lnTo>
              </a:path>
            </a:pathLst>
          </a:custGeom>
          <a:blipFill>
            <a:blip r:embed="rId1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1340640" y="1206127"/>
            <a:ext cx="10302720" cy="0"/>
          </a:xfrm>
          <a:custGeom>
            <a:avLst/>
            <a:gdLst/>
            <a:ahLst/>
            <a:cxnLst/>
            <a:rect l="l" t="t" r="r" b="b"/>
            <a:pathLst>
              <a:path w="10302720" h="0">
                <a:moveTo>
                  <a:pt x="0" y="0"/>
                </a:moveTo>
                <a:lnTo>
                  <a:pt x="10302720" y="0"/>
                </a:lnTo>
              </a:path>
            </a:pathLst>
          </a:custGeom>
          <a:noFill/>
          <a:ln w="25400">
            <a:solidFill>
              <a:srgbClr val="101828">
                <a:alpha val="10196"/>
              </a:srgbClr>
            </a:solidFill>
          </a:ln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11182560" y="6318000"/>
            <a:ext cx="108375" cy="540000"/>
          </a:xfrm>
          <a:custGeom>
            <a:avLst/>
            <a:gdLst/>
            <a:ahLst/>
            <a:cxnLst/>
            <a:rect l="l" t="t" r="r" b="b"/>
            <a:pathLst>
              <a:path w="108375" h="540000">
                <a:moveTo>
                  <a:pt x="0" y="540000"/>
                </a:moveTo>
                <a:lnTo>
                  <a:pt x="0" y="0"/>
                </a:lnTo>
                <a:lnTo>
                  <a:pt x="108375" y="0"/>
                </a:lnTo>
                <a:lnTo>
                  <a:pt x="108375" y="540000"/>
                </a:lnTo>
                <a:lnTo>
                  <a:pt x="0" y="54000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83333"/>
              </a:lnSpc>
              <a:buNone/>
            </a:pPr>
            <a:r>
              <a:rPr lang="en-US" sz="800" dirty="0">
                <a:solidFill>
                  <a:srgbClr val="80808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 /</a:t>
            </a:r>
            <a:endParaRPr lang="en-US" sz="800" dirty="0"/>
          </a:p>
        </p:txBody>
      </p:sp>
      <p:sp>
        <p:nvSpPr>
          <p:cNvPr id="5" name="Text 3"/>
          <p:cNvSpPr/>
          <p:nvPr/>
        </p:nvSpPr>
        <p:spPr>
          <a:xfrm>
            <a:off x="1340640" y="548640"/>
            <a:ext cx="10302720" cy="657486"/>
          </a:xfrm>
          <a:custGeom>
            <a:avLst/>
            <a:gdLst/>
            <a:ahLst/>
            <a:cxnLst/>
            <a:rect l="l" t="t" r="r" b="b"/>
            <a:pathLst>
              <a:path w="10302720" h="657486">
                <a:moveTo>
                  <a:pt x="0" y="657486"/>
                </a:moveTo>
                <a:lnTo>
                  <a:pt x="0" y="0"/>
                </a:lnTo>
                <a:lnTo>
                  <a:pt x="10302720" y="0"/>
                </a:lnTo>
                <a:lnTo>
                  <a:pt x="10302720" y="657486"/>
                </a:lnTo>
                <a:lnTo>
                  <a:pt x="0" y="657486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83333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Additional Slide 5</a:t>
            </a:r>
            <a:endParaRPr lang="en-US" sz="2400" dirty="0"/>
          </a:p>
        </p:txBody>
      </p:sp>
      <p:sp>
        <p:nvSpPr>
          <p:cNvPr id="6" name="Text 4"/>
          <p:cNvSpPr/>
          <p:nvPr/>
        </p:nvSpPr>
        <p:spPr>
          <a:xfrm>
            <a:off x="3819097" y="6318000"/>
            <a:ext cx="7363463" cy="540000"/>
          </a:xfrm>
          <a:custGeom>
            <a:avLst/>
            <a:gdLst/>
            <a:ahLst/>
            <a:cxnLst/>
            <a:rect l="l" t="t" r="r" b="b"/>
            <a:pathLst>
              <a:path w="7363463" h="540000">
                <a:moveTo>
                  <a:pt x="0" y="540000"/>
                </a:moveTo>
                <a:lnTo>
                  <a:pt x="0" y="0"/>
                </a:lnTo>
                <a:lnTo>
                  <a:pt x="7363463" y="0"/>
                </a:lnTo>
                <a:lnTo>
                  <a:pt x="7363463" y="540000"/>
                </a:lnTo>
                <a:lnTo>
                  <a:pt x="0" y="54000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83333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80808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Enhancing Learning Through Differentiated Instruction</a:t>
            </a:r>
            <a:endParaRPr lang="en-US" sz="800" dirty="0"/>
          </a:p>
        </p:txBody>
      </p:sp>
      <p:sp>
        <p:nvSpPr>
          <p:cNvPr id="7" name="Text 5"/>
          <p:cNvSpPr/>
          <p:nvPr/>
        </p:nvSpPr>
        <p:spPr>
          <a:xfrm>
            <a:off x="1340639" y="1573199"/>
            <a:ext cx="10302719" cy="4292575"/>
          </a:xfrm>
          <a:custGeom>
            <a:avLst/>
            <a:gdLst/>
            <a:ahLst/>
            <a:cxnLst/>
            <a:rect l="l" t="t" r="r" b="b"/>
            <a:pathLst>
              <a:path w="10302719" h="4292575">
                <a:moveTo>
                  <a:pt x="0" y="4292575"/>
                </a:moveTo>
                <a:lnTo>
                  <a:pt x="0" y="0"/>
                </a:lnTo>
                <a:lnTo>
                  <a:pt x="10302719" y="0"/>
                </a:lnTo>
                <a:lnTo>
                  <a:pt x="10302719" y="4292575"/>
                </a:lnTo>
                <a:lnTo>
                  <a:pt x="0" y="4292575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3" spcCol="304800"/>
          <a:lstStyle/>
          <a:p>
            <a:pPr algn="l" marL="0" indent="0">
              <a:lnSpc>
                <a:spcPct val="83333"/>
              </a:lnSpc>
              <a:spcBef>
                <a:spcPts val="24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Instructional Strategies</a:t>
            </a:r>
            <a:endParaRPr lang="en-US" sz="1400" dirty="0"/>
          </a:p>
          <a:p>
            <a:pPr algn="l" marL="0" indent="0">
              <a:lnSpc>
                <a:spcPct val="83333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Graphic Visualization</a:t>
            </a:r>
            <a:endParaRPr lang="en-US" sz="1400" dirty="0"/>
          </a:p>
          <a:p>
            <a:pPr algn="l" marL="0" indent="0">
              <a:lnSpc>
                <a:spcPct val="83333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Detailed Color-Coded Diagrams</a:t>
            </a:r>
            <a:endParaRPr lang="en-US" sz="1400" dirty="0"/>
          </a:p>
          <a:p>
            <a:pPr algn="l" marL="0" indent="0">
              <a:lnSpc>
                <a:spcPct val="83333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Infographic Creation</a:t>
            </a:r>
            <a:endParaRPr lang="en-US" sz="1400" dirty="0"/>
          </a:p>
          <a:p>
            <a:pPr algn="l" marL="0" indent="0">
              <a:lnSpc>
                <a:spcPct val="83333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Digital Animation Exploration</a:t>
            </a:r>
            <a:endParaRPr lang="en-US" sz="1400" dirty="0"/>
          </a:p>
          <a:p>
            <a:pPr algn="l" marL="0" indent="0">
              <a:lnSpc>
                <a:spcPct val="83333"/>
              </a:lnSpc>
              <a:spcBef>
                <a:spcPts val="24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Key Activities</a:t>
            </a:r>
            <a:endParaRPr lang="en-US" sz="1400" dirty="0"/>
          </a:p>
          <a:p>
            <a:pPr algn="l" marL="0" indent="0">
              <a:lnSpc>
                <a:spcPct val="83333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Photosynthesis Comic Strip Design</a:t>
            </a:r>
            <a:endParaRPr lang="en-US" sz="1400" dirty="0"/>
          </a:p>
          <a:p>
            <a:pPr algn="l" marL="0" indent="0">
              <a:lnSpc>
                <a:spcPct val="83333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Digital Flowchart Creation</a:t>
            </a:r>
            <a:endParaRPr lang="en-US" sz="1400" dirty="0"/>
          </a:p>
          <a:p>
            <a:pPr algn="l" marL="0" indent="0">
              <a:lnSpc>
                <a:spcPct val="83333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Augmented Reality Plant Biology Apps</a:t>
            </a:r>
            <a:endParaRPr lang="en-US" sz="1400" dirty="0"/>
          </a:p>
        </p:txBody>
      </p:sp>
      <p:sp>
        <p:nvSpPr>
          <p:cNvPr id="8" name="Text 6"/>
          <p:cNvSpPr/>
          <p:nvPr/>
        </p:nvSpPr>
        <p:spPr>
          <a:xfrm>
            <a:off x="11290300" y="6318250"/>
            <a:ext cx="460375" cy="539750"/>
          </a:xfrm>
          <a:custGeom>
            <a:avLst/>
            <a:gdLst/>
            <a:ahLst/>
            <a:cxnLst/>
            <a:rect l="l" t="t" r="r" b="b"/>
            <a:pathLst>
              <a:path w="460375" h="539750">
                <a:moveTo>
                  <a:pt x="0" y="539750"/>
                </a:moveTo>
                <a:lnTo>
                  <a:pt x="0" y="0"/>
                </a:lnTo>
                <a:lnTo>
                  <a:pt x="460375" y="0"/>
                </a:lnTo>
                <a:lnTo>
                  <a:pt x="460375" y="539750"/>
                </a:lnTo>
                <a:lnTo>
                  <a:pt x="0" y="53975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83333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17</a:t>
            </a:r>
            <a:endParaRPr lang="en-US" sz="800" dirty="0"/>
          </a:p>
        </p:txBody>
      </p:sp>
      <p:sp>
        <p:nvSpPr>
          <p:cNvPr id="9" name="Text 7"/>
          <p:cNvSpPr/>
          <p:nvPr/>
        </p:nvSpPr>
        <p:spPr>
          <a:xfrm>
            <a:off x="1340640" y="6201920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657600" y="6217920"/>
            <a:ext cx="8534400" cy="640080"/>
          </a:xfrm>
          <a:custGeom>
            <a:avLst/>
            <a:gdLst/>
            <a:ahLst/>
            <a:cxnLst/>
            <a:rect l="l" t="t" r="r" b="b"/>
            <a:pathLst>
              <a:path w="8534400" h="640080">
                <a:moveTo>
                  <a:pt x="0" y="640080"/>
                </a:moveTo>
                <a:lnTo>
                  <a:pt x="0" y="0"/>
                </a:lnTo>
                <a:lnTo>
                  <a:pt x="8534400" y="0"/>
                </a:lnTo>
                <a:lnTo>
                  <a:pt x="8534400" y="640080"/>
                </a:lnTo>
                <a:lnTo>
                  <a:pt x="0" y="640080"/>
                </a:lnTo>
              </a:path>
            </a:pathLst>
          </a:custGeom>
          <a:blipFill>
            <a:blip r:embed="rId1"/>
            <a:srcRect l="79" t="0" r="79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11182560" y="6318000"/>
            <a:ext cx="108375" cy="540000"/>
          </a:xfrm>
          <a:custGeom>
            <a:avLst/>
            <a:gdLst/>
            <a:ahLst/>
            <a:cxnLst/>
            <a:rect l="l" t="t" r="r" b="b"/>
            <a:pathLst>
              <a:path w="108375" h="540000">
                <a:moveTo>
                  <a:pt x="0" y="540000"/>
                </a:moveTo>
                <a:lnTo>
                  <a:pt x="0" y="0"/>
                </a:lnTo>
                <a:lnTo>
                  <a:pt x="108375" y="0"/>
                </a:lnTo>
                <a:lnTo>
                  <a:pt x="108375" y="540000"/>
                </a:lnTo>
                <a:lnTo>
                  <a:pt x="0" y="54000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83333"/>
              </a:lnSpc>
              <a:buNone/>
            </a:pPr>
            <a:r>
              <a:rPr lang="en-US" sz="800" dirty="0">
                <a:solidFill>
                  <a:srgbClr val="80808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 /</a:t>
            </a:r>
            <a:endParaRPr lang="en-US" sz="800" dirty="0"/>
          </a:p>
        </p:txBody>
      </p:sp>
      <p:sp>
        <p:nvSpPr>
          <p:cNvPr id="4" name="Text 2"/>
          <p:cNvSpPr/>
          <p:nvPr/>
        </p:nvSpPr>
        <p:spPr>
          <a:xfrm>
            <a:off x="4085861" y="1471875"/>
            <a:ext cx="7557497" cy="2194560"/>
          </a:xfrm>
          <a:custGeom>
            <a:avLst/>
            <a:gdLst/>
            <a:ahLst/>
            <a:cxnLst/>
            <a:rect l="l" t="t" r="r" b="b"/>
            <a:pathLst>
              <a:path w="7557497" h="2194560">
                <a:moveTo>
                  <a:pt x="61557" y="2194560"/>
                </a:moveTo>
                <a:cubicBezTo>
                  <a:pt x="27560" y="2194560"/>
                  <a:pt x="0" y="2167000"/>
                  <a:pt x="0" y="2133003"/>
                </a:cubicBezTo>
                <a:lnTo>
                  <a:pt x="0" y="61557"/>
                </a:lnTo>
                <a:cubicBezTo>
                  <a:pt x="0" y="27560"/>
                  <a:pt x="27560" y="0"/>
                  <a:pt x="61557" y="0"/>
                </a:cubicBezTo>
                <a:lnTo>
                  <a:pt x="7495940" y="0"/>
                </a:lnTo>
                <a:cubicBezTo>
                  <a:pt x="7529937" y="0"/>
                  <a:pt x="7557497" y="27560"/>
                  <a:pt x="7557497" y="61557"/>
                </a:cubicBezTo>
                <a:lnTo>
                  <a:pt x="7557497" y="2133003"/>
                </a:lnTo>
                <a:cubicBezTo>
                  <a:pt x="7557497" y="2167000"/>
                  <a:pt x="7529937" y="2194560"/>
                  <a:pt x="7495940" y="2194560"/>
                </a:cubicBez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4261227" y="1683747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48683" y="365760"/>
                </a:moveTo>
                <a:cubicBezTo>
                  <a:pt x="21796" y="365760"/>
                  <a:pt x="0" y="343964"/>
                  <a:pt x="0" y="317077"/>
                </a:cubicBezTo>
                <a:lnTo>
                  <a:pt x="0" y="48683"/>
                </a:lnTo>
                <a:cubicBezTo>
                  <a:pt x="0" y="21796"/>
                  <a:pt x="21796" y="0"/>
                  <a:pt x="48683" y="0"/>
                </a:cubicBezTo>
                <a:lnTo>
                  <a:pt x="317077" y="0"/>
                </a:lnTo>
                <a:cubicBezTo>
                  <a:pt x="343964" y="0"/>
                  <a:pt x="365760" y="21796"/>
                  <a:pt x="365760" y="48683"/>
                </a:cubicBezTo>
                <a:lnTo>
                  <a:pt x="365760" y="317077"/>
                </a:lnTo>
                <a:cubicBezTo>
                  <a:pt x="365760" y="343964"/>
                  <a:pt x="343964" y="365760"/>
                  <a:pt x="317077" y="365760"/>
                </a:cubicBezTo>
              </a:path>
            </a:pathLst>
          </a:custGeom>
          <a:solidFill>
            <a:srgbClr val="F8F9FC"/>
          </a:solidFill>
          <a:ln w="9525">
            <a:solidFill>
              <a:srgbClr val="ECF0FF"/>
            </a:solidFill>
          </a:ln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01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085861" y="3863755"/>
            <a:ext cx="7557497" cy="2194560"/>
          </a:xfrm>
          <a:custGeom>
            <a:avLst/>
            <a:gdLst/>
            <a:ahLst/>
            <a:cxnLst/>
            <a:rect l="l" t="t" r="r" b="b"/>
            <a:pathLst>
              <a:path w="7557497" h="2194560">
                <a:moveTo>
                  <a:pt x="61557" y="2194560"/>
                </a:moveTo>
                <a:cubicBezTo>
                  <a:pt x="27560" y="2194560"/>
                  <a:pt x="0" y="2167000"/>
                  <a:pt x="0" y="2133003"/>
                </a:cubicBezTo>
                <a:lnTo>
                  <a:pt x="0" y="61557"/>
                </a:lnTo>
                <a:cubicBezTo>
                  <a:pt x="0" y="27560"/>
                  <a:pt x="27560" y="0"/>
                  <a:pt x="61557" y="0"/>
                </a:cubicBezTo>
                <a:lnTo>
                  <a:pt x="7495940" y="0"/>
                </a:lnTo>
                <a:cubicBezTo>
                  <a:pt x="7529937" y="0"/>
                  <a:pt x="7557497" y="27560"/>
                  <a:pt x="7557497" y="61557"/>
                </a:cubicBezTo>
                <a:lnTo>
                  <a:pt x="7557497" y="2133003"/>
                </a:lnTo>
                <a:cubicBezTo>
                  <a:pt x="7557497" y="2167000"/>
                  <a:pt x="7529937" y="2194560"/>
                  <a:pt x="7495940" y="2194560"/>
                </a:cubicBez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7" name="Text 5"/>
          <p:cNvSpPr/>
          <p:nvPr/>
        </p:nvSpPr>
        <p:spPr>
          <a:xfrm>
            <a:off x="4261227" y="4075627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48683" y="365760"/>
                </a:moveTo>
                <a:cubicBezTo>
                  <a:pt x="21796" y="365760"/>
                  <a:pt x="0" y="343964"/>
                  <a:pt x="0" y="317077"/>
                </a:cubicBezTo>
                <a:lnTo>
                  <a:pt x="0" y="48683"/>
                </a:lnTo>
                <a:cubicBezTo>
                  <a:pt x="0" y="21796"/>
                  <a:pt x="21796" y="0"/>
                  <a:pt x="48683" y="0"/>
                </a:cubicBezTo>
                <a:lnTo>
                  <a:pt x="317077" y="0"/>
                </a:lnTo>
                <a:cubicBezTo>
                  <a:pt x="343964" y="0"/>
                  <a:pt x="365760" y="21796"/>
                  <a:pt x="365760" y="48683"/>
                </a:cubicBezTo>
                <a:lnTo>
                  <a:pt x="365760" y="317077"/>
                </a:lnTo>
                <a:cubicBezTo>
                  <a:pt x="365760" y="343964"/>
                  <a:pt x="343964" y="365760"/>
                  <a:pt x="317077" y="365760"/>
                </a:cubicBezTo>
              </a:path>
            </a:pathLst>
          </a:custGeom>
          <a:solidFill>
            <a:srgbClr val="F8F9FC"/>
          </a:solidFill>
          <a:ln w="9525">
            <a:solidFill>
              <a:srgbClr val="ECF0FF"/>
            </a:solidFill>
          </a:ln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02</a:t>
            </a:r>
            <a:endParaRPr lang="en-US" sz="1400" dirty="0"/>
          </a:p>
        </p:txBody>
      </p:sp>
      <p:sp>
        <p:nvSpPr>
          <p:cNvPr id="8" name="Text 6"/>
          <p:cNvSpPr/>
          <p:nvPr/>
        </p:nvSpPr>
        <p:spPr>
          <a:xfrm>
            <a:off x="11291360" y="6318250"/>
            <a:ext cx="460375" cy="539750"/>
          </a:xfrm>
          <a:custGeom>
            <a:avLst/>
            <a:gdLst/>
            <a:ahLst/>
            <a:cxnLst/>
            <a:rect l="l" t="t" r="r" b="b"/>
            <a:pathLst>
              <a:path w="460375" h="539750">
                <a:moveTo>
                  <a:pt x="0" y="539750"/>
                </a:moveTo>
                <a:lnTo>
                  <a:pt x="0" y="0"/>
                </a:lnTo>
                <a:lnTo>
                  <a:pt x="460375" y="0"/>
                </a:lnTo>
                <a:lnTo>
                  <a:pt x="460375" y="539750"/>
                </a:lnTo>
                <a:lnTo>
                  <a:pt x="0" y="53975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83333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18</a:t>
            </a:r>
            <a:endParaRPr lang="en-US" sz="800" dirty="0"/>
          </a:p>
        </p:txBody>
      </p:sp>
      <p:sp>
        <p:nvSpPr>
          <p:cNvPr id="9" name="Text 7"/>
          <p:cNvSpPr/>
          <p:nvPr/>
        </p:nvSpPr>
        <p:spPr>
          <a:xfrm>
            <a:off x="4085862" y="548639"/>
            <a:ext cx="7557498" cy="696501"/>
          </a:xfrm>
          <a:custGeom>
            <a:avLst/>
            <a:gdLst/>
            <a:ahLst/>
            <a:cxnLst/>
            <a:rect l="l" t="t" r="r" b="b"/>
            <a:pathLst>
              <a:path w="7557498" h="696501">
                <a:moveTo>
                  <a:pt x="0" y="696501"/>
                </a:moveTo>
                <a:lnTo>
                  <a:pt x="0" y="0"/>
                </a:lnTo>
                <a:lnTo>
                  <a:pt x="7557498" y="0"/>
                </a:lnTo>
                <a:lnTo>
                  <a:pt x="7557498" y="696501"/>
                </a:lnTo>
                <a:lnTo>
                  <a:pt x="0" y="6965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83333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Additional Slide 6</a:t>
            </a:r>
            <a:endParaRPr lang="en-US" sz="2400" dirty="0"/>
          </a:p>
        </p:txBody>
      </p:sp>
      <p:sp>
        <p:nvSpPr>
          <p:cNvPr id="10" name="Text 8"/>
          <p:cNvSpPr/>
          <p:nvPr/>
        </p:nvSpPr>
        <p:spPr>
          <a:xfrm>
            <a:off x="0" y="0"/>
            <a:ext cx="3657600" cy="6857998"/>
          </a:xfrm>
          <a:custGeom>
            <a:avLst/>
            <a:gdLst/>
            <a:ahLst/>
            <a:cxnLst/>
            <a:rect l="l" t="t" r="r" b="b"/>
            <a:pathLst>
              <a:path w="3657600" h="6857998">
                <a:moveTo>
                  <a:pt x="0" y="6857998"/>
                </a:moveTo>
                <a:lnTo>
                  <a:pt x="0" y="0"/>
                </a:lnTo>
                <a:lnTo>
                  <a:pt x="3657600" y="0"/>
                </a:lnTo>
                <a:lnTo>
                  <a:pt x="3657600" y="6857998"/>
                </a:lnTo>
                <a:lnTo>
                  <a:pt x="0" y="6857998"/>
                </a:lnTo>
              </a:path>
            </a:pathLst>
          </a:custGeom>
          <a:blipFill>
            <a:blip r:embed="rId2"/>
            <a:srcRect l="32292" r="32292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085861" y="6309360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4747260" y="6318000"/>
            <a:ext cx="6435300" cy="540000"/>
          </a:xfrm>
          <a:custGeom>
            <a:avLst/>
            <a:gdLst/>
            <a:ahLst/>
            <a:cxnLst/>
            <a:rect l="l" t="t" r="r" b="b"/>
            <a:pathLst>
              <a:path w="6435300" h="540000">
                <a:moveTo>
                  <a:pt x="0" y="540000"/>
                </a:moveTo>
                <a:lnTo>
                  <a:pt x="0" y="0"/>
                </a:lnTo>
                <a:lnTo>
                  <a:pt x="6435300" y="0"/>
                </a:lnTo>
                <a:lnTo>
                  <a:pt x="6435300" y="540000"/>
                </a:lnTo>
                <a:lnTo>
                  <a:pt x="0" y="54000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83333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80808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Enhancing Learning Through Differentiated Instruction</a:t>
            </a:r>
            <a:endParaRPr lang="en-US" sz="800" dirty="0"/>
          </a:p>
        </p:txBody>
      </p:sp>
      <p:sp>
        <p:nvSpPr>
          <p:cNvPr id="13" name="Text 11"/>
          <p:cNvSpPr/>
          <p:nvPr/>
        </p:nvSpPr>
        <p:spPr>
          <a:xfrm>
            <a:off x="4747260" y="2149911"/>
            <a:ext cx="6720730" cy="1325880"/>
          </a:xfrm>
          <a:custGeom>
            <a:avLst/>
            <a:gdLst/>
            <a:ahLst/>
            <a:cxnLst/>
            <a:rect l="l" t="t" r="r" b="b"/>
            <a:pathLst>
              <a:path w="6720730" h="1325880">
                <a:moveTo>
                  <a:pt x="0" y="1325880"/>
                </a:moveTo>
                <a:lnTo>
                  <a:pt x="0" y="0"/>
                </a:lnTo>
                <a:lnTo>
                  <a:pt x="6720730" y="0"/>
                </a:lnTo>
                <a:lnTo>
                  <a:pt x="6720730" y="1325880"/>
                </a:lnTo>
                <a:lnTo>
                  <a:pt x="0" y="132588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83333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Bilingual Vocabulary Cards</a:t>
            </a:r>
            <a:endParaRPr lang="en-US" sz="1100" dirty="0"/>
          </a:p>
          <a:p>
            <a:pPr algn="l" marL="0" indent="0">
              <a:lnSpc>
                <a:spcPct val="83333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Visual Word Walls</a:t>
            </a:r>
            <a:endParaRPr lang="en-US" sz="1100" dirty="0"/>
          </a:p>
          <a:p>
            <a:pPr algn="l" marL="0" indent="0">
              <a:lnSpc>
                <a:spcPct val="83333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Simplified Scientific Language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4747260" y="1664699"/>
            <a:ext cx="6720730" cy="457521"/>
          </a:xfrm>
          <a:custGeom>
            <a:avLst/>
            <a:gdLst/>
            <a:ahLst/>
            <a:cxnLst/>
            <a:rect l="l" t="t" r="r" b="b"/>
            <a:pathLst>
              <a:path w="6720730" h="457521">
                <a:moveTo>
                  <a:pt x="0" y="457521"/>
                </a:moveTo>
                <a:lnTo>
                  <a:pt x="0" y="0"/>
                </a:lnTo>
                <a:lnTo>
                  <a:pt x="6720730" y="0"/>
                </a:lnTo>
                <a:lnTo>
                  <a:pt x="6720730" y="457521"/>
                </a:lnTo>
                <a:lnTo>
                  <a:pt x="0" y="457521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75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Multilingual Support Strategies for English Language Learners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4747260" y="4541791"/>
            <a:ext cx="6720730" cy="1325880"/>
          </a:xfrm>
          <a:custGeom>
            <a:avLst/>
            <a:gdLst/>
            <a:ahLst/>
            <a:cxnLst/>
            <a:rect l="l" t="t" r="r" b="b"/>
            <a:pathLst>
              <a:path w="6720730" h="1325880">
                <a:moveTo>
                  <a:pt x="0" y="1325880"/>
                </a:moveTo>
                <a:lnTo>
                  <a:pt x="0" y="0"/>
                </a:lnTo>
                <a:lnTo>
                  <a:pt x="6720730" y="0"/>
                </a:lnTo>
                <a:lnTo>
                  <a:pt x="6720730" y="1325880"/>
                </a:lnTo>
                <a:lnTo>
                  <a:pt x="0" y="132588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83333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Photosynthesis Vocabulary Matching Game</a:t>
            </a:r>
            <a:endParaRPr lang="en-US" sz="1100" dirty="0"/>
          </a:p>
          <a:p>
            <a:pPr algn="l" marL="0" indent="0">
              <a:lnSpc>
                <a:spcPct val="83333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Labeled Diagrams with Multiple Language Supports</a:t>
            </a:r>
            <a:endParaRPr lang="en-US" sz="1100" dirty="0"/>
          </a:p>
          <a:p>
            <a:pPr algn="l" marL="0" indent="0">
              <a:lnSpc>
                <a:spcPct val="83333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Collaborative Translation of Key Concepts</a:t>
            </a:r>
            <a:endParaRPr lang="en-US" sz="1100" dirty="0"/>
          </a:p>
        </p:txBody>
      </p:sp>
      <p:sp>
        <p:nvSpPr>
          <p:cNvPr id="16" name="Text 14"/>
          <p:cNvSpPr/>
          <p:nvPr/>
        </p:nvSpPr>
        <p:spPr>
          <a:xfrm>
            <a:off x="4747260" y="4056579"/>
            <a:ext cx="6720730" cy="457521"/>
          </a:xfrm>
          <a:custGeom>
            <a:avLst/>
            <a:gdLst/>
            <a:ahLst/>
            <a:cxnLst/>
            <a:rect l="l" t="t" r="r" b="b"/>
            <a:pathLst>
              <a:path w="6720730" h="457521">
                <a:moveTo>
                  <a:pt x="0" y="457521"/>
                </a:moveTo>
                <a:lnTo>
                  <a:pt x="0" y="0"/>
                </a:lnTo>
                <a:lnTo>
                  <a:pt x="6720730" y="0"/>
                </a:lnTo>
                <a:lnTo>
                  <a:pt x="6720730" y="457521"/>
                </a:lnTo>
                <a:lnTo>
                  <a:pt x="0" y="457521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75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Supportive Activities</a:t>
            </a:r>
            <a:endParaRPr lang="en-US" sz="1400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6217920"/>
            <a:ext cx="8077200" cy="640080"/>
          </a:xfrm>
          <a:custGeom>
            <a:avLst/>
            <a:gdLst/>
            <a:ahLst/>
            <a:cxnLst/>
            <a:rect l="l" t="t" r="r" b="b"/>
            <a:pathLst>
              <a:path w="8077200" h="640080">
                <a:moveTo>
                  <a:pt x="0" y="640080"/>
                </a:moveTo>
                <a:lnTo>
                  <a:pt x="0" y="0"/>
                </a:lnTo>
                <a:lnTo>
                  <a:pt x="8077200" y="0"/>
                </a:lnTo>
                <a:lnTo>
                  <a:pt x="8077200" y="640080"/>
                </a:lnTo>
                <a:lnTo>
                  <a:pt x="0" y="640080"/>
                </a:lnTo>
              </a:path>
            </a:pathLst>
          </a:custGeom>
          <a:blipFill>
            <a:blip r:embed="rId1"/>
            <a:srcRect l="79" t="0" r="79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548639" y="1585119"/>
            <a:ext cx="7108305" cy="4592162"/>
          </a:xfrm>
          <a:custGeom>
            <a:avLst/>
            <a:gdLst/>
            <a:ahLst/>
            <a:cxnLst/>
            <a:rect l="l" t="t" r="r" b="b"/>
            <a:pathLst>
              <a:path w="7108305" h="4592162">
                <a:moveTo>
                  <a:pt x="140612" y="4592162"/>
                </a:moveTo>
                <a:cubicBezTo>
                  <a:pt x="62954" y="4592162"/>
                  <a:pt x="0" y="4529208"/>
                  <a:pt x="0" y="4451550"/>
                </a:cubicBezTo>
                <a:lnTo>
                  <a:pt x="0" y="140612"/>
                </a:lnTo>
                <a:cubicBezTo>
                  <a:pt x="0" y="62954"/>
                  <a:pt x="62954" y="0"/>
                  <a:pt x="140612" y="0"/>
                </a:cubicBezTo>
                <a:lnTo>
                  <a:pt x="6967693" y="0"/>
                </a:lnTo>
                <a:cubicBezTo>
                  <a:pt x="7045351" y="0"/>
                  <a:pt x="7108305" y="62954"/>
                  <a:pt x="7108305" y="140612"/>
                </a:cubicBezTo>
                <a:lnTo>
                  <a:pt x="7108305" y="4451550"/>
                </a:lnTo>
                <a:cubicBezTo>
                  <a:pt x="7108305" y="4529208"/>
                  <a:pt x="7045351" y="4592162"/>
                  <a:pt x="6967693" y="4592162"/>
                </a:cubicBez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7034000" y="6318000"/>
            <a:ext cx="108375" cy="540000"/>
          </a:xfrm>
          <a:custGeom>
            <a:avLst/>
            <a:gdLst/>
            <a:ahLst/>
            <a:cxnLst/>
            <a:rect l="l" t="t" r="r" b="b"/>
            <a:pathLst>
              <a:path w="108375" h="540000">
                <a:moveTo>
                  <a:pt x="0" y="540000"/>
                </a:moveTo>
                <a:lnTo>
                  <a:pt x="0" y="0"/>
                </a:lnTo>
                <a:lnTo>
                  <a:pt x="108375" y="0"/>
                </a:lnTo>
                <a:lnTo>
                  <a:pt x="108375" y="540000"/>
                </a:lnTo>
                <a:lnTo>
                  <a:pt x="0" y="54000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83333"/>
              </a:lnSpc>
              <a:buNone/>
            </a:pPr>
            <a:r>
              <a:rPr lang="en-US" sz="800" dirty="0">
                <a:solidFill>
                  <a:srgbClr val="80808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 /</a:t>
            </a:r>
            <a:endParaRPr lang="en-US" sz="800" dirty="0"/>
          </a:p>
        </p:txBody>
      </p:sp>
      <p:sp>
        <p:nvSpPr>
          <p:cNvPr id="5" name="Text 3"/>
          <p:cNvSpPr/>
          <p:nvPr/>
        </p:nvSpPr>
        <p:spPr>
          <a:xfrm>
            <a:off x="7137562" y="6318250"/>
            <a:ext cx="460375" cy="539750"/>
          </a:xfrm>
          <a:custGeom>
            <a:avLst/>
            <a:gdLst/>
            <a:ahLst/>
            <a:cxnLst/>
            <a:rect l="l" t="t" r="r" b="b"/>
            <a:pathLst>
              <a:path w="460375" h="539750">
                <a:moveTo>
                  <a:pt x="0" y="539750"/>
                </a:moveTo>
                <a:lnTo>
                  <a:pt x="0" y="0"/>
                </a:lnTo>
                <a:lnTo>
                  <a:pt x="460375" y="0"/>
                </a:lnTo>
                <a:lnTo>
                  <a:pt x="460375" y="539750"/>
                </a:lnTo>
                <a:lnTo>
                  <a:pt x="0" y="53975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83333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19</a:t>
            </a:r>
            <a:endParaRPr lang="en-US" sz="800" dirty="0"/>
          </a:p>
        </p:txBody>
      </p:sp>
      <p:sp>
        <p:nvSpPr>
          <p:cNvPr id="6" name="Text 4"/>
          <p:cNvSpPr/>
          <p:nvPr/>
        </p:nvSpPr>
        <p:spPr>
          <a:xfrm>
            <a:off x="1518222" y="6318000"/>
            <a:ext cx="5515777" cy="540000"/>
          </a:xfrm>
          <a:custGeom>
            <a:avLst/>
            <a:gdLst/>
            <a:ahLst/>
            <a:cxnLst/>
            <a:rect l="l" t="t" r="r" b="b"/>
            <a:pathLst>
              <a:path w="5515777" h="540000">
                <a:moveTo>
                  <a:pt x="0" y="540000"/>
                </a:moveTo>
                <a:lnTo>
                  <a:pt x="0" y="0"/>
                </a:lnTo>
                <a:lnTo>
                  <a:pt x="5515777" y="0"/>
                </a:lnTo>
                <a:lnTo>
                  <a:pt x="5515777" y="540000"/>
                </a:lnTo>
                <a:lnTo>
                  <a:pt x="0" y="54000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83333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80808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Enhancing Learning Through Differentiated Instruction</a:t>
            </a:r>
            <a:endParaRPr lang="en-US" sz="800" dirty="0"/>
          </a:p>
        </p:txBody>
      </p:sp>
      <p:sp>
        <p:nvSpPr>
          <p:cNvPr id="7" name="Text 5"/>
          <p:cNvSpPr/>
          <p:nvPr/>
        </p:nvSpPr>
        <p:spPr>
          <a:xfrm>
            <a:off x="849086" y="6309360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8077200" y="0"/>
            <a:ext cx="4114800" cy="6857998"/>
          </a:xfrm>
          <a:custGeom>
            <a:avLst/>
            <a:gdLst/>
            <a:ahLst/>
            <a:cxnLst/>
            <a:rect l="l" t="t" r="r" b="b"/>
            <a:pathLst>
              <a:path w="4114800" h="6857998">
                <a:moveTo>
                  <a:pt x="0" y="6857998"/>
                </a:moveTo>
                <a:lnTo>
                  <a:pt x="0" y="0"/>
                </a:lnTo>
                <a:lnTo>
                  <a:pt x="4114800" y="0"/>
                </a:lnTo>
                <a:lnTo>
                  <a:pt x="4114800" y="6857998"/>
                </a:lnTo>
                <a:lnTo>
                  <a:pt x="0" y="6857998"/>
                </a:lnTo>
              </a:path>
            </a:pathLst>
          </a:custGeom>
          <a:blipFill>
            <a:blip r:embed="rId2"/>
            <a:srcRect l="30008" r="30008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548640" y="548639"/>
            <a:ext cx="7108304" cy="696501"/>
          </a:xfrm>
          <a:custGeom>
            <a:avLst/>
            <a:gdLst/>
            <a:ahLst/>
            <a:cxnLst/>
            <a:rect l="l" t="t" r="r" b="b"/>
            <a:pathLst>
              <a:path w="7108304" h="696501">
                <a:moveTo>
                  <a:pt x="0" y="696501"/>
                </a:moveTo>
                <a:lnTo>
                  <a:pt x="0" y="0"/>
                </a:lnTo>
                <a:lnTo>
                  <a:pt x="7108304" y="0"/>
                </a:lnTo>
                <a:lnTo>
                  <a:pt x="7108304" y="696501"/>
                </a:lnTo>
                <a:lnTo>
                  <a:pt x="0" y="6965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83333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Additional Slide 7</a:t>
            </a:r>
            <a:endParaRPr lang="en-US" sz="2400" dirty="0"/>
          </a:p>
        </p:txBody>
      </p:sp>
      <p:sp>
        <p:nvSpPr>
          <p:cNvPr id="10" name="Text 8"/>
          <p:cNvSpPr/>
          <p:nvPr/>
        </p:nvSpPr>
        <p:spPr>
          <a:xfrm>
            <a:off x="849087" y="1925309"/>
            <a:ext cx="5989864" cy="637292"/>
          </a:xfrm>
          <a:custGeom>
            <a:avLst/>
            <a:gdLst/>
            <a:ahLst/>
            <a:cxnLst/>
            <a:rect l="l" t="t" r="r" b="b"/>
            <a:pathLst>
              <a:path w="5989864" h="637292">
                <a:moveTo>
                  <a:pt x="0" y="637292"/>
                </a:moveTo>
                <a:lnTo>
                  <a:pt x="0" y="0"/>
                </a:lnTo>
                <a:lnTo>
                  <a:pt x="5989864" y="0"/>
                </a:lnTo>
                <a:lnTo>
                  <a:pt x="5989864" y="637292"/>
                </a:lnTo>
                <a:lnTo>
                  <a:pt x="0" y="637292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75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Collaborative Learning Approaches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849086" y="2562602"/>
            <a:ext cx="6469128" cy="3351556"/>
          </a:xfrm>
          <a:custGeom>
            <a:avLst/>
            <a:gdLst/>
            <a:ahLst/>
            <a:cxnLst/>
            <a:rect l="l" t="t" r="r" b="b"/>
            <a:pathLst>
              <a:path w="6469128" h="3351556">
                <a:moveTo>
                  <a:pt x="0" y="3351556"/>
                </a:moveTo>
                <a:lnTo>
                  <a:pt x="0" y="0"/>
                </a:lnTo>
                <a:lnTo>
                  <a:pt x="6469128" y="0"/>
                </a:lnTo>
                <a:lnTo>
                  <a:pt x="6469128" y="3351556"/>
                </a:lnTo>
                <a:lnTo>
                  <a:pt x="0" y="3351556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304800"/>
          <a:lstStyle/>
          <a:p>
            <a:pPr algn="l" marL="0" indent="0">
              <a:lnSpc>
                <a:spcPct val="83333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Heterogeneous Learning Groups</a:t>
            </a:r>
            <a:endParaRPr lang="en-US" sz="1200" dirty="0"/>
          </a:p>
          <a:p>
            <a:pPr algn="l" marL="0" indent="0">
              <a:lnSpc>
                <a:spcPct val="83333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Rotating Learning Stations</a:t>
            </a:r>
            <a:endParaRPr lang="en-US" sz="1200" dirty="0"/>
          </a:p>
          <a:p>
            <a:pPr algn="l" marL="0" indent="0">
              <a:lnSpc>
                <a:spcPct val="83333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Peer Teaching Opportunities</a:t>
            </a:r>
            <a:endParaRPr lang="en-US" sz="1200" dirty="0"/>
          </a:p>
          <a:p>
            <a:pPr algn="l" marL="0" indent="0">
              <a:lnSpc>
                <a:spcPct val="83333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Mixed-Ability Collaborative Projects</a:t>
            </a:r>
            <a:endParaRPr lang="en-US" sz="1200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657600" y="6217920"/>
            <a:ext cx="8534400" cy="640080"/>
          </a:xfrm>
          <a:custGeom>
            <a:avLst/>
            <a:gdLst/>
            <a:ahLst/>
            <a:cxnLst/>
            <a:rect l="l" t="t" r="r" b="b"/>
            <a:pathLst>
              <a:path w="8534400" h="640080">
                <a:moveTo>
                  <a:pt x="0" y="640080"/>
                </a:moveTo>
                <a:lnTo>
                  <a:pt x="0" y="0"/>
                </a:lnTo>
                <a:lnTo>
                  <a:pt x="8534400" y="0"/>
                </a:lnTo>
                <a:lnTo>
                  <a:pt x="8534400" y="640080"/>
                </a:lnTo>
                <a:lnTo>
                  <a:pt x="0" y="640080"/>
                </a:lnTo>
              </a:path>
            </a:pathLst>
          </a:custGeom>
          <a:blipFill>
            <a:blip r:embed="rId1"/>
            <a:srcRect l="79" t="0" r="79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11182560" y="6318000"/>
            <a:ext cx="108375" cy="540000"/>
          </a:xfrm>
          <a:custGeom>
            <a:avLst/>
            <a:gdLst/>
            <a:ahLst/>
            <a:cxnLst/>
            <a:rect l="l" t="t" r="r" b="b"/>
            <a:pathLst>
              <a:path w="108375" h="540000">
                <a:moveTo>
                  <a:pt x="0" y="540000"/>
                </a:moveTo>
                <a:lnTo>
                  <a:pt x="0" y="0"/>
                </a:lnTo>
                <a:lnTo>
                  <a:pt x="108375" y="0"/>
                </a:lnTo>
                <a:lnTo>
                  <a:pt x="108375" y="540000"/>
                </a:lnTo>
                <a:lnTo>
                  <a:pt x="0" y="54000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83333"/>
              </a:lnSpc>
              <a:buNone/>
            </a:pPr>
            <a:r>
              <a:rPr lang="en-US" sz="800" dirty="0">
                <a:solidFill>
                  <a:srgbClr val="80808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 /</a:t>
            </a:r>
            <a:endParaRPr lang="en-US" sz="800" dirty="0"/>
          </a:p>
        </p:txBody>
      </p:sp>
      <p:sp>
        <p:nvSpPr>
          <p:cNvPr id="4" name="Text 2"/>
          <p:cNvSpPr/>
          <p:nvPr/>
        </p:nvSpPr>
        <p:spPr>
          <a:xfrm>
            <a:off x="4085861" y="1471875"/>
            <a:ext cx="7557497" cy="2194560"/>
          </a:xfrm>
          <a:custGeom>
            <a:avLst/>
            <a:gdLst/>
            <a:ahLst/>
            <a:cxnLst/>
            <a:rect l="l" t="t" r="r" b="b"/>
            <a:pathLst>
              <a:path w="7557497" h="2194560">
                <a:moveTo>
                  <a:pt x="61557" y="2194560"/>
                </a:moveTo>
                <a:cubicBezTo>
                  <a:pt x="27560" y="2194560"/>
                  <a:pt x="0" y="2167000"/>
                  <a:pt x="0" y="2133003"/>
                </a:cubicBezTo>
                <a:lnTo>
                  <a:pt x="0" y="61557"/>
                </a:lnTo>
                <a:cubicBezTo>
                  <a:pt x="0" y="27560"/>
                  <a:pt x="27560" y="0"/>
                  <a:pt x="61557" y="0"/>
                </a:cubicBezTo>
                <a:lnTo>
                  <a:pt x="7495940" y="0"/>
                </a:lnTo>
                <a:cubicBezTo>
                  <a:pt x="7529937" y="0"/>
                  <a:pt x="7557497" y="27560"/>
                  <a:pt x="7557497" y="61557"/>
                </a:cubicBezTo>
                <a:lnTo>
                  <a:pt x="7557497" y="2133003"/>
                </a:lnTo>
                <a:cubicBezTo>
                  <a:pt x="7557497" y="2167000"/>
                  <a:pt x="7529937" y="2194560"/>
                  <a:pt x="7495940" y="2194560"/>
                </a:cubicBez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4261227" y="1683747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48683" y="365760"/>
                </a:moveTo>
                <a:cubicBezTo>
                  <a:pt x="21796" y="365760"/>
                  <a:pt x="0" y="343964"/>
                  <a:pt x="0" y="317077"/>
                </a:cubicBezTo>
                <a:lnTo>
                  <a:pt x="0" y="48683"/>
                </a:lnTo>
                <a:cubicBezTo>
                  <a:pt x="0" y="21796"/>
                  <a:pt x="21796" y="0"/>
                  <a:pt x="48683" y="0"/>
                </a:cubicBezTo>
                <a:lnTo>
                  <a:pt x="317077" y="0"/>
                </a:lnTo>
                <a:cubicBezTo>
                  <a:pt x="343964" y="0"/>
                  <a:pt x="365760" y="21796"/>
                  <a:pt x="365760" y="48683"/>
                </a:cubicBezTo>
                <a:lnTo>
                  <a:pt x="365760" y="317077"/>
                </a:lnTo>
                <a:cubicBezTo>
                  <a:pt x="365760" y="343964"/>
                  <a:pt x="343964" y="365760"/>
                  <a:pt x="317077" y="365760"/>
                </a:cubicBezTo>
              </a:path>
            </a:pathLst>
          </a:custGeom>
          <a:solidFill>
            <a:srgbClr val="F8F9FC"/>
          </a:solidFill>
          <a:ln w="9525">
            <a:solidFill>
              <a:srgbClr val="ECF0FF"/>
            </a:solidFill>
          </a:ln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01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085861" y="3863755"/>
            <a:ext cx="7557497" cy="2194560"/>
          </a:xfrm>
          <a:custGeom>
            <a:avLst/>
            <a:gdLst/>
            <a:ahLst/>
            <a:cxnLst/>
            <a:rect l="l" t="t" r="r" b="b"/>
            <a:pathLst>
              <a:path w="7557497" h="2194560">
                <a:moveTo>
                  <a:pt x="61557" y="2194560"/>
                </a:moveTo>
                <a:cubicBezTo>
                  <a:pt x="27560" y="2194560"/>
                  <a:pt x="0" y="2167000"/>
                  <a:pt x="0" y="2133003"/>
                </a:cubicBezTo>
                <a:lnTo>
                  <a:pt x="0" y="61557"/>
                </a:lnTo>
                <a:cubicBezTo>
                  <a:pt x="0" y="27560"/>
                  <a:pt x="27560" y="0"/>
                  <a:pt x="61557" y="0"/>
                </a:cubicBezTo>
                <a:lnTo>
                  <a:pt x="7495940" y="0"/>
                </a:lnTo>
                <a:cubicBezTo>
                  <a:pt x="7529937" y="0"/>
                  <a:pt x="7557497" y="27560"/>
                  <a:pt x="7557497" y="61557"/>
                </a:cubicBezTo>
                <a:lnTo>
                  <a:pt x="7557497" y="2133003"/>
                </a:lnTo>
                <a:cubicBezTo>
                  <a:pt x="7557497" y="2167000"/>
                  <a:pt x="7529937" y="2194560"/>
                  <a:pt x="7495940" y="2194560"/>
                </a:cubicBez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7" name="Text 5"/>
          <p:cNvSpPr/>
          <p:nvPr/>
        </p:nvSpPr>
        <p:spPr>
          <a:xfrm>
            <a:off x="4261227" y="4075627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48683" y="365760"/>
                </a:moveTo>
                <a:cubicBezTo>
                  <a:pt x="21796" y="365760"/>
                  <a:pt x="0" y="343964"/>
                  <a:pt x="0" y="317077"/>
                </a:cubicBezTo>
                <a:lnTo>
                  <a:pt x="0" y="48683"/>
                </a:lnTo>
                <a:cubicBezTo>
                  <a:pt x="0" y="21796"/>
                  <a:pt x="21796" y="0"/>
                  <a:pt x="48683" y="0"/>
                </a:cubicBezTo>
                <a:lnTo>
                  <a:pt x="317077" y="0"/>
                </a:lnTo>
                <a:cubicBezTo>
                  <a:pt x="343964" y="0"/>
                  <a:pt x="365760" y="21796"/>
                  <a:pt x="365760" y="48683"/>
                </a:cubicBezTo>
                <a:lnTo>
                  <a:pt x="365760" y="317077"/>
                </a:lnTo>
                <a:cubicBezTo>
                  <a:pt x="365760" y="343964"/>
                  <a:pt x="343964" y="365760"/>
                  <a:pt x="317077" y="365760"/>
                </a:cubicBezTo>
              </a:path>
            </a:pathLst>
          </a:custGeom>
          <a:solidFill>
            <a:srgbClr val="F8F9FC"/>
          </a:solidFill>
          <a:ln w="9525">
            <a:solidFill>
              <a:srgbClr val="ECF0FF"/>
            </a:solidFill>
          </a:ln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02</a:t>
            </a:r>
            <a:endParaRPr lang="en-US" sz="1400" dirty="0"/>
          </a:p>
        </p:txBody>
      </p:sp>
      <p:sp>
        <p:nvSpPr>
          <p:cNvPr id="8" name="Text 6"/>
          <p:cNvSpPr/>
          <p:nvPr/>
        </p:nvSpPr>
        <p:spPr>
          <a:xfrm>
            <a:off x="11291360" y="6318250"/>
            <a:ext cx="460375" cy="539750"/>
          </a:xfrm>
          <a:custGeom>
            <a:avLst/>
            <a:gdLst/>
            <a:ahLst/>
            <a:cxnLst/>
            <a:rect l="l" t="t" r="r" b="b"/>
            <a:pathLst>
              <a:path w="460375" h="539750">
                <a:moveTo>
                  <a:pt x="0" y="539750"/>
                </a:moveTo>
                <a:lnTo>
                  <a:pt x="0" y="0"/>
                </a:lnTo>
                <a:lnTo>
                  <a:pt x="460375" y="0"/>
                </a:lnTo>
                <a:lnTo>
                  <a:pt x="460375" y="539750"/>
                </a:lnTo>
                <a:lnTo>
                  <a:pt x="0" y="53975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83333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20</a:t>
            </a:r>
            <a:endParaRPr lang="en-US" sz="800" dirty="0"/>
          </a:p>
        </p:txBody>
      </p:sp>
      <p:sp>
        <p:nvSpPr>
          <p:cNvPr id="9" name="Text 7"/>
          <p:cNvSpPr/>
          <p:nvPr/>
        </p:nvSpPr>
        <p:spPr>
          <a:xfrm>
            <a:off x="4085862" y="548639"/>
            <a:ext cx="7557498" cy="696501"/>
          </a:xfrm>
          <a:custGeom>
            <a:avLst/>
            <a:gdLst/>
            <a:ahLst/>
            <a:cxnLst/>
            <a:rect l="l" t="t" r="r" b="b"/>
            <a:pathLst>
              <a:path w="7557498" h="696501">
                <a:moveTo>
                  <a:pt x="0" y="696501"/>
                </a:moveTo>
                <a:lnTo>
                  <a:pt x="0" y="0"/>
                </a:lnTo>
                <a:lnTo>
                  <a:pt x="7557498" y="0"/>
                </a:lnTo>
                <a:lnTo>
                  <a:pt x="7557498" y="696501"/>
                </a:lnTo>
                <a:lnTo>
                  <a:pt x="0" y="6965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83333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Additional Slide 8</a:t>
            </a:r>
            <a:endParaRPr lang="en-US" sz="2400" dirty="0"/>
          </a:p>
        </p:txBody>
      </p:sp>
      <p:sp>
        <p:nvSpPr>
          <p:cNvPr id="10" name="Text 8"/>
          <p:cNvSpPr/>
          <p:nvPr/>
        </p:nvSpPr>
        <p:spPr>
          <a:xfrm>
            <a:off x="0" y="0"/>
            <a:ext cx="3657600" cy="6857998"/>
          </a:xfrm>
          <a:custGeom>
            <a:avLst/>
            <a:gdLst/>
            <a:ahLst/>
            <a:cxnLst/>
            <a:rect l="l" t="t" r="r" b="b"/>
            <a:pathLst>
              <a:path w="3657600" h="6857998">
                <a:moveTo>
                  <a:pt x="0" y="6857998"/>
                </a:moveTo>
                <a:lnTo>
                  <a:pt x="0" y="0"/>
                </a:lnTo>
                <a:lnTo>
                  <a:pt x="3657600" y="0"/>
                </a:lnTo>
                <a:lnTo>
                  <a:pt x="3657600" y="6857998"/>
                </a:lnTo>
                <a:lnTo>
                  <a:pt x="0" y="6857998"/>
                </a:lnTo>
              </a:path>
            </a:pathLst>
          </a:custGeom>
          <a:blipFill>
            <a:blip r:embed="rId2"/>
            <a:srcRect l="30000" r="30000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085861" y="6309360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4747260" y="6318000"/>
            <a:ext cx="6435300" cy="540000"/>
          </a:xfrm>
          <a:custGeom>
            <a:avLst/>
            <a:gdLst/>
            <a:ahLst/>
            <a:cxnLst/>
            <a:rect l="l" t="t" r="r" b="b"/>
            <a:pathLst>
              <a:path w="6435300" h="540000">
                <a:moveTo>
                  <a:pt x="0" y="540000"/>
                </a:moveTo>
                <a:lnTo>
                  <a:pt x="0" y="0"/>
                </a:lnTo>
                <a:lnTo>
                  <a:pt x="6435300" y="0"/>
                </a:lnTo>
                <a:lnTo>
                  <a:pt x="6435300" y="540000"/>
                </a:lnTo>
                <a:lnTo>
                  <a:pt x="0" y="54000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83333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80808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Enhancing Learning Through Differentiated Instruction</a:t>
            </a:r>
            <a:endParaRPr lang="en-US" sz="800" dirty="0"/>
          </a:p>
        </p:txBody>
      </p:sp>
      <p:sp>
        <p:nvSpPr>
          <p:cNvPr id="13" name="Text 11"/>
          <p:cNvSpPr/>
          <p:nvPr/>
        </p:nvSpPr>
        <p:spPr>
          <a:xfrm>
            <a:off x="4747260" y="2149911"/>
            <a:ext cx="6720730" cy="1325880"/>
          </a:xfrm>
          <a:custGeom>
            <a:avLst/>
            <a:gdLst/>
            <a:ahLst/>
            <a:cxnLst/>
            <a:rect l="l" t="t" r="r" b="b"/>
            <a:pathLst>
              <a:path w="6720730" h="1325880">
                <a:moveTo>
                  <a:pt x="0" y="1325880"/>
                </a:moveTo>
                <a:lnTo>
                  <a:pt x="0" y="0"/>
                </a:lnTo>
                <a:lnTo>
                  <a:pt x="6720730" y="0"/>
                </a:lnTo>
                <a:lnTo>
                  <a:pt x="6720730" y="1325880"/>
                </a:lnTo>
                <a:lnTo>
                  <a:pt x="0" y="132588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83333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Interactive Digital Quizzes</a:t>
            </a:r>
            <a:endParaRPr lang="en-US" sz="1100" dirty="0"/>
          </a:p>
          <a:p>
            <a:pPr algn="l" marL="0" indent="0">
              <a:lnSpc>
                <a:spcPct val="83333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Quick Sketch Explanations</a:t>
            </a:r>
            <a:endParaRPr lang="en-US" sz="1100" dirty="0"/>
          </a:p>
          <a:p>
            <a:pPr algn="l" marL="0" indent="0">
              <a:lnSpc>
                <a:spcPct val="83333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Exit Ticket Reflections</a:t>
            </a:r>
            <a:endParaRPr lang="en-US" sz="1100" dirty="0"/>
          </a:p>
          <a:p>
            <a:pPr algn="l" marL="0" indent="0">
              <a:lnSpc>
                <a:spcPct val="83333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Peer Explanation Demonstrations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4747260" y="1664699"/>
            <a:ext cx="6720730" cy="457521"/>
          </a:xfrm>
          <a:custGeom>
            <a:avLst/>
            <a:gdLst/>
            <a:ahLst/>
            <a:cxnLst/>
            <a:rect l="l" t="t" r="r" b="b"/>
            <a:pathLst>
              <a:path w="6720730" h="457521">
                <a:moveTo>
                  <a:pt x="0" y="457521"/>
                </a:moveTo>
                <a:lnTo>
                  <a:pt x="0" y="0"/>
                </a:lnTo>
                <a:lnTo>
                  <a:pt x="6720730" y="0"/>
                </a:lnTo>
                <a:lnTo>
                  <a:pt x="6720730" y="457521"/>
                </a:lnTo>
                <a:lnTo>
                  <a:pt x="0" y="457521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75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Formative Assessments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4747260" y="4541791"/>
            <a:ext cx="6720730" cy="1325880"/>
          </a:xfrm>
          <a:custGeom>
            <a:avLst/>
            <a:gdLst/>
            <a:ahLst/>
            <a:cxnLst/>
            <a:rect l="l" t="t" r="r" b="b"/>
            <a:pathLst>
              <a:path w="6720730" h="1325880">
                <a:moveTo>
                  <a:pt x="0" y="1325880"/>
                </a:moveTo>
                <a:lnTo>
                  <a:pt x="0" y="0"/>
                </a:lnTo>
                <a:lnTo>
                  <a:pt x="6720730" y="0"/>
                </a:lnTo>
                <a:lnTo>
                  <a:pt x="6720730" y="1325880"/>
                </a:lnTo>
                <a:lnTo>
                  <a:pt x="0" y="132588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83333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Multimedia Presentation</a:t>
            </a:r>
            <a:endParaRPr lang="en-US" sz="1100" dirty="0"/>
          </a:p>
          <a:p>
            <a:pPr algn="l" marL="0" indent="0">
              <a:lnSpc>
                <a:spcPct val="83333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Scientific Model Creation</a:t>
            </a:r>
            <a:endParaRPr lang="en-US" sz="1100" dirty="0"/>
          </a:p>
          <a:p>
            <a:pPr algn="l" marL="0" indent="0">
              <a:lnSpc>
                <a:spcPct val="83333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Concept Mapping</a:t>
            </a:r>
            <a:endParaRPr lang="en-US" sz="1100" dirty="0"/>
          </a:p>
          <a:p>
            <a:pPr algn="l" marL="0" indent="0">
              <a:lnSpc>
                <a:spcPct val="83333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Written or Video Explanation</a:t>
            </a:r>
            <a:endParaRPr lang="en-US" sz="1100" dirty="0"/>
          </a:p>
        </p:txBody>
      </p:sp>
      <p:sp>
        <p:nvSpPr>
          <p:cNvPr id="16" name="Text 14"/>
          <p:cNvSpPr/>
          <p:nvPr/>
        </p:nvSpPr>
        <p:spPr>
          <a:xfrm>
            <a:off x="4747260" y="4056579"/>
            <a:ext cx="6720730" cy="457521"/>
          </a:xfrm>
          <a:custGeom>
            <a:avLst/>
            <a:gdLst/>
            <a:ahLst/>
            <a:cxnLst/>
            <a:rect l="l" t="t" r="r" b="b"/>
            <a:pathLst>
              <a:path w="6720730" h="457521">
                <a:moveTo>
                  <a:pt x="0" y="457521"/>
                </a:moveTo>
                <a:lnTo>
                  <a:pt x="0" y="0"/>
                </a:lnTo>
                <a:lnTo>
                  <a:pt x="6720730" y="0"/>
                </a:lnTo>
                <a:lnTo>
                  <a:pt x="6720730" y="457521"/>
                </a:lnTo>
                <a:lnTo>
                  <a:pt x="0" y="457521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75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Summative Assessments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23</Slides>
  <Notes>23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26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SlideSpeak</dc:creator>
  <cp:lastModifiedBy>SlideSpeak</cp:lastModifiedBy>
  <cp:revision>1</cp:revision>
  <dcterms:created xsi:type="dcterms:W3CDTF">2024-11-18T07:16:35Z</dcterms:created>
  <dcterms:modified xsi:type="dcterms:W3CDTF">2024-11-18T07:16:35Z</dcterms:modified>
</cp:coreProperties>
</file>