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0cc6c4f5b76293c71b434982c1b47dae5c08c8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313ee50d76eaa3686abc40dc872f1aab33b53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f9fff72313862e7418aa629abd29e53352536a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d574f40773cd79f1a759404e6d11dd678a4230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4cf24b7843f0f2833e7e72f5942480d78ddd41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e8a66e632282e52e8f52a83844fbbc38cebf5e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a881d511d08b86f59b5fe2406a8ff531b7097b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5ed0b9f82f46315a6a070aaefcd7a7ea39775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13ba55c86367ce340dfec51f9c531f78b7a0ae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6a40ad3610ae5bb87f31f32885eecb429391c2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ed476677c7490f14b72b15096674a27c85065ec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6a699550e943697fa6c4d22de50d95e49cc1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Enhancing Learning Through Engagement and Assessment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Effective Teaching Strategies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Word Histories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Online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Interactive Worksheets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Differentiation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Homework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Formative 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Summative Assessment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Word Histories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plan engages 13-year-old students in exploring word histories.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utilize online resources and interactive games to create an engaging and interactive learning environment.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Learning Activities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etymology enhances vocabulary and reading comprehension.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knowledge enriches communication by providing context and depth to language use.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Understanding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is the study of the origins and evolution of words.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shows how language and meanings have changed over time.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Defined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knowledge of word origins in fields like literature and science.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how etymology enriches everyday communication.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3870" y="22190"/>
                </a:moveTo>
                <a:cubicBezTo>
                  <a:pt x="62060" y="17999"/>
                  <a:pt x="57916" y="15237"/>
                  <a:pt x="53344" y="15237"/>
                </a:cubicBezTo>
                <a:cubicBezTo>
                  <a:pt x="48772" y="15237"/>
                  <a:pt x="44629" y="17999"/>
                  <a:pt x="42819" y="22190"/>
                </a:cubicBezTo>
                <a:lnTo>
                  <a:pt x="909" y="121250"/>
                </a:lnTo>
                <a:cubicBezTo>
                  <a:pt x="-1567" y="127060"/>
                  <a:pt x="1147" y="133775"/>
                  <a:pt x="7005" y="136252"/>
                </a:cubicBezTo>
                <a:cubicBezTo>
                  <a:pt x="12863" y="138728"/>
                  <a:pt x="19531" y="136014"/>
                  <a:pt x="22007" y="130156"/>
                </a:cubicBezTo>
                <a:lnTo>
                  <a:pt x="27055" y="118107"/>
                </a:lnTo>
                <a:lnTo>
                  <a:pt x="79586" y="118107"/>
                </a:lnTo>
                <a:lnTo>
                  <a:pt x="84682" y="130204"/>
                </a:lnTo>
                <a:cubicBezTo>
                  <a:pt x="87158" y="136014"/>
                  <a:pt x="93826" y="138728"/>
                  <a:pt x="99684" y="136300"/>
                </a:cubicBezTo>
                <a:cubicBezTo>
                  <a:pt x="105541" y="133871"/>
                  <a:pt x="108208" y="127156"/>
                  <a:pt x="105780" y="121298"/>
                </a:cubicBezTo>
                <a:lnTo>
                  <a:pt x="63870" y="22238"/>
                </a:lnTo>
                <a:lnTo>
                  <a:pt x="63870" y="22190"/>
                </a:lnTo>
                <a:moveTo>
                  <a:pt x="69966" y="95247"/>
                </a:moveTo>
                <a:lnTo>
                  <a:pt x="36771" y="95247"/>
                </a:lnTo>
                <a:lnTo>
                  <a:pt x="53344" y="56004"/>
                </a:lnTo>
                <a:lnTo>
                  <a:pt x="69966" y="95247"/>
                </a:lnTo>
                <a:moveTo>
                  <a:pt x="121924" y="26667"/>
                </a:moveTo>
                <a:lnTo>
                  <a:pt x="121924" y="76197"/>
                </a:lnTo>
                <a:lnTo>
                  <a:pt x="121924" y="125727"/>
                </a:lnTo>
                <a:cubicBezTo>
                  <a:pt x="121924" y="132061"/>
                  <a:pt x="127020" y="137157"/>
                  <a:pt x="133354" y="137157"/>
                </a:cubicBezTo>
                <a:lnTo>
                  <a:pt x="177169" y="137157"/>
                </a:lnTo>
                <a:cubicBezTo>
                  <a:pt x="197172" y="137157"/>
                  <a:pt x="213364" y="120964"/>
                  <a:pt x="213364" y="100962"/>
                </a:cubicBezTo>
                <a:cubicBezTo>
                  <a:pt x="213364" y="89246"/>
                  <a:pt x="207792" y="78864"/>
                  <a:pt x="199172" y="72244"/>
                </a:cubicBezTo>
                <a:cubicBezTo>
                  <a:pt x="203316" y="66338"/>
                  <a:pt x="205744" y="59147"/>
                  <a:pt x="205744" y="51432"/>
                </a:cubicBezTo>
                <a:cubicBezTo>
                  <a:pt x="205744" y="31429"/>
                  <a:pt x="189552" y="15237"/>
                  <a:pt x="169549" y="15237"/>
                </a:cubicBezTo>
                <a:lnTo>
                  <a:pt x="133354" y="15237"/>
                </a:lnTo>
                <a:cubicBezTo>
                  <a:pt x="127020" y="15237"/>
                  <a:pt x="121924" y="20333"/>
                  <a:pt x="121924" y="26667"/>
                </a:cubicBezTo>
                <a:lnTo>
                  <a:pt x="121924" y="26667"/>
                </a:lnTo>
                <a:moveTo>
                  <a:pt x="169549" y="64767"/>
                </a:moveTo>
                <a:lnTo>
                  <a:pt x="144784" y="64767"/>
                </a:lnTo>
                <a:lnTo>
                  <a:pt x="144784" y="38097"/>
                </a:lnTo>
                <a:lnTo>
                  <a:pt x="169549" y="38097"/>
                </a:lnTo>
                <a:cubicBezTo>
                  <a:pt x="176931" y="38097"/>
                  <a:pt x="182884" y="44050"/>
                  <a:pt x="182884" y="51432"/>
                </a:cubicBezTo>
                <a:cubicBezTo>
                  <a:pt x="182884" y="58814"/>
                  <a:pt x="176931" y="64767"/>
                  <a:pt x="169549" y="64767"/>
                </a:cubicBezTo>
                <a:lnTo>
                  <a:pt x="169549" y="64767"/>
                </a:lnTo>
                <a:moveTo>
                  <a:pt x="144784" y="87627"/>
                </a:moveTo>
                <a:lnTo>
                  <a:pt x="169549" y="87627"/>
                </a:lnTo>
                <a:lnTo>
                  <a:pt x="177169" y="87627"/>
                </a:lnTo>
                <a:cubicBezTo>
                  <a:pt x="184551" y="87627"/>
                  <a:pt x="190504" y="93580"/>
                  <a:pt x="190504" y="100962"/>
                </a:cubicBezTo>
                <a:cubicBezTo>
                  <a:pt x="190504" y="108344"/>
                  <a:pt x="184551" y="114297"/>
                  <a:pt x="177169" y="114297"/>
                </a:cubicBezTo>
                <a:lnTo>
                  <a:pt x="144784" y="114297"/>
                </a:lnTo>
                <a:lnTo>
                  <a:pt x="144784" y="87627"/>
                </a:lnTo>
                <a:moveTo>
                  <a:pt x="270800" y="164446"/>
                </a:moveTo>
                <a:cubicBezTo>
                  <a:pt x="275372" y="160064"/>
                  <a:pt x="275515" y="152825"/>
                  <a:pt x="271134" y="148301"/>
                </a:cubicBezTo>
                <a:cubicBezTo>
                  <a:pt x="266752" y="143777"/>
                  <a:pt x="259513" y="143586"/>
                  <a:pt x="254989" y="147968"/>
                </a:cubicBezTo>
                <a:lnTo>
                  <a:pt x="167835" y="231645"/>
                </a:lnTo>
                <a:lnTo>
                  <a:pt x="126211" y="190021"/>
                </a:lnTo>
                <a:cubicBezTo>
                  <a:pt x="121734" y="185544"/>
                  <a:pt x="114495" y="185544"/>
                  <a:pt x="110066" y="190021"/>
                </a:cubicBezTo>
                <a:cubicBezTo>
                  <a:pt x="105637" y="194497"/>
                  <a:pt x="105589" y="201736"/>
                  <a:pt x="110066" y="206165"/>
                </a:cubicBezTo>
                <a:lnTo>
                  <a:pt x="159548" y="255743"/>
                </a:lnTo>
                <a:cubicBezTo>
                  <a:pt x="163930" y="260125"/>
                  <a:pt x="171073" y="260220"/>
                  <a:pt x="175550" y="255886"/>
                </a:cubicBezTo>
                <a:lnTo>
                  <a:pt x="270800" y="16444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various online tools and games for teaching word origins.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their effectiveness in enhancing understanding of etymology.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Evaluation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 worksheets that showcase the history of 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learners to explore how words have transformed.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Worksheets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4864" y="54864"/>
                </a:moveTo>
                <a:cubicBezTo>
                  <a:pt x="62439" y="54864"/>
                  <a:pt x="68580" y="61005"/>
                  <a:pt x="68580" y="68580"/>
                </a:cubicBezTo>
                <a:cubicBezTo>
                  <a:pt x="68580" y="76155"/>
                  <a:pt x="62439" y="82296"/>
                  <a:pt x="54864" y="82296"/>
                </a:cubicBezTo>
                <a:cubicBezTo>
                  <a:pt x="47289" y="82296"/>
                  <a:pt x="41148" y="76155"/>
                  <a:pt x="41148" y="68580"/>
                </a:cubicBezTo>
                <a:cubicBezTo>
                  <a:pt x="41148" y="61005"/>
                  <a:pt x="47289" y="54864"/>
                  <a:pt x="54864" y="54864"/>
                </a:cubicBezTo>
                <a:moveTo>
                  <a:pt x="65151" y="101284"/>
                </a:moveTo>
                <a:cubicBezTo>
                  <a:pt x="79081" y="96912"/>
                  <a:pt x="89154" y="83925"/>
                  <a:pt x="89154" y="68580"/>
                </a:cubicBezTo>
                <a:cubicBezTo>
                  <a:pt x="89154" y="49635"/>
                  <a:pt x="73809" y="34290"/>
                  <a:pt x="54864" y="34290"/>
                </a:cubicBezTo>
                <a:cubicBezTo>
                  <a:pt x="35919" y="34290"/>
                  <a:pt x="20574" y="49635"/>
                  <a:pt x="20574" y="68580"/>
                </a:cubicBezTo>
                <a:cubicBezTo>
                  <a:pt x="20574" y="83925"/>
                  <a:pt x="30647" y="96912"/>
                  <a:pt x="44577" y="101284"/>
                </a:cubicBezTo>
                <a:lnTo>
                  <a:pt x="44577" y="126873"/>
                </a:lnTo>
                <a:lnTo>
                  <a:pt x="10287" y="126873"/>
                </a:lnTo>
                <a:cubicBezTo>
                  <a:pt x="4586" y="126873"/>
                  <a:pt x="0" y="131459"/>
                  <a:pt x="0" y="137160"/>
                </a:cubicBezTo>
                <a:cubicBezTo>
                  <a:pt x="0" y="142861"/>
                  <a:pt x="4586" y="147447"/>
                  <a:pt x="10287" y="147447"/>
                </a:cubicBezTo>
                <a:lnTo>
                  <a:pt x="126873" y="147447"/>
                </a:lnTo>
                <a:lnTo>
                  <a:pt x="126873" y="173036"/>
                </a:lnTo>
                <a:cubicBezTo>
                  <a:pt x="112943" y="177408"/>
                  <a:pt x="102870" y="190395"/>
                  <a:pt x="102870" y="205740"/>
                </a:cubicBezTo>
                <a:cubicBezTo>
                  <a:pt x="102870" y="224685"/>
                  <a:pt x="118215" y="240030"/>
                  <a:pt x="137160" y="240030"/>
                </a:cubicBezTo>
                <a:cubicBezTo>
                  <a:pt x="156105" y="240030"/>
                  <a:pt x="171450" y="224685"/>
                  <a:pt x="171450" y="205740"/>
                </a:cubicBezTo>
                <a:cubicBezTo>
                  <a:pt x="171450" y="190395"/>
                  <a:pt x="161377" y="177408"/>
                  <a:pt x="147447" y="173036"/>
                </a:cubicBezTo>
                <a:lnTo>
                  <a:pt x="147447" y="147447"/>
                </a:lnTo>
                <a:lnTo>
                  <a:pt x="264033" y="147447"/>
                </a:lnTo>
                <a:cubicBezTo>
                  <a:pt x="269734" y="147447"/>
                  <a:pt x="274320" y="142861"/>
                  <a:pt x="274320" y="137160"/>
                </a:cubicBezTo>
                <a:cubicBezTo>
                  <a:pt x="274320" y="131459"/>
                  <a:pt x="269734" y="126873"/>
                  <a:pt x="264033" y="126873"/>
                </a:cubicBezTo>
                <a:lnTo>
                  <a:pt x="229743" y="126873"/>
                </a:lnTo>
                <a:lnTo>
                  <a:pt x="229743" y="101284"/>
                </a:lnTo>
                <a:cubicBezTo>
                  <a:pt x="243673" y="96912"/>
                  <a:pt x="253746" y="83925"/>
                  <a:pt x="253746" y="68580"/>
                </a:cubicBezTo>
                <a:cubicBezTo>
                  <a:pt x="253746" y="49635"/>
                  <a:pt x="238401" y="34290"/>
                  <a:pt x="219456" y="34290"/>
                </a:cubicBezTo>
                <a:cubicBezTo>
                  <a:pt x="200511" y="34290"/>
                  <a:pt x="185166" y="49635"/>
                  <a:pt x="185166" y="68580"/>
                </a:cubicBezTo>
                <a:cubicBezTo>
                  <a:pt x="185166" y="83925"/>
                  <a:pt x="195239" y="96912"/>
                  <a:pt x="209169" y="101284"/>
                </a:cubicBezTo>
                <a:lnTo>
                  <a:pt x="209169" y="126873"/>
                </a:lnTo>
                <a:lnTo>
                  <a:pt x="65151" y="126873"/>
                </a:lnTo>
                <a:lnTo>
                  <a:pt x="65151" y="101284"/>
                </a:lnTo>
                <a:moveTo>
                  <a:pt x="137160" y="219456"/>
                </a:moveTo>
                <a:cubicBezTo>
                  <a:pt x="129585" y="219456"/>
                  <a:pt x="123444" y="213315"/>
                  <a:pt x="123444" y="205740"/>
                </a:cubicBezTo>
                <a:cubicBezTo>
                  <a:pt x="123444" y="198165"/>
                  <a:pt x="129585" y="192024"/>
                  <a:pt x="137160" y="192024"/>
                </a:cubicBezTo>
                <a:cubicBezTo>
                  <a:pt x="144735" y="192024"/>
                  <a:pt x="150876" y="198165"/>
                  <a:pt x="150876" y="205740"/>
                </a:cubicBezTo>
                <a:cubicBezTo>
                  <a:pt x="150876" y="213315"/>
                  <a:pt x="144735" y="219456"/>
                  <a:pt x="137160" y="219456"/>
                </a:cubicBezTo>
                <a:moveTo>
                  <a:pt x="205740" y="68580"/>
                </a:moveTo>
                <a:cubicBezTo>
                  <a:pt x="205740" y="61005"/>
                  <a:pt x="211881" y="54864"/>
                  <a:pt x="219456" y="54864"/>
                </a:cubicBezTo>
                <a:cubicBezTo>
                  <a:pt x="227031" y="54864"/>
                  <a:pt x="233172" y="61005"/>
                  <a:pt x="233172" y="68580"/>
                </a:cubicBezTo>
                <a:cubicBezTo>
                  <a:pt x="233172" y="76155"/>
                  <a:pt x="227031" y="82296"/>
                  <a:pt x="219456" y="82296"/>
                </a:cubicBezTo>
                <a:cubicBezTo>
                  <a:pt x="211881" y="82296"/>
                  <a:pt x="205740" y="76155"/>
                  <a:pt x="205740" y="68580"/>
                </a:cubicBezTo>
                <a:lnTo>
                  <a:pt x="205740" y="685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the origins of selected 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Trace their evolution and current meanings.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Origins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Online Resources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platforms like word puzzles and quizzes make learning enjoyable.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foster curiosity and enhance language skills in a playful manner.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Resources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definitive guide for understanding word meanings and their roots.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celebrated for its clarity and accuracy in definitions.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Oxford Dictionary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 extensive resource for exploring the origins of words.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reveals the fascinating journey of language through time.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Online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Interactive Worksheets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Inspire students to innovate in their worksheet designs by incorporating multimedia elements.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real-life examples to make the content more relatable and engaging.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Design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Leverage digital platforms like Google Forms to streamline the creation and sharing of worksheets.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method ensures efficient distribution and easy collection of responses.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interactive worksheets that feature various activities related to word histories.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promote active learning and enhance student engagement.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interactive software and educational apps into lessons.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make learning more engaging and cater to various learning styles.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Learning Technologies</a:t>
            </a:r>
            <a:endParaRPr lang="en-US" sz="1272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opportunities for advanced learners to explore topics in depth.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Activities like creating a podcast on word histories can deepen their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Extensions for Advanced Learners</a:t>
            </a:r>
            <a:endParaRPr lang="en-US" sz="1213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additional support for less academic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can include worksheets and visual aids to enhance understanding.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Struggling Students</a:t>
            </a:r>
            <a:endParaRPr lang="en-US" sz="1278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Trace the roots of words related to a specific cultural theme.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 findings in a visually appealing format.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Etymological Research Project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 an interactive quiz focused on word origins.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fun facts to enhance the learning experience.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History Game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podcast episode that explores the origins of a specific word.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 engaging anecdotes to captivate listeners.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Podcast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parents with access to digital resources and educational games.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Invite them to explore these tools with their child and share their thoughts.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Digital Learning Tools</a:t>
            </a:r>
            <a:endParaRPr lang="en-US" sz="1369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Host an interactive event for families to discover word histories.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fun activities like games and quizzes to enhance participation.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Etymology Together</a:t>
            </a:r>
            <a:endParaRPr lang="en-US" sz="1356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parents to discuss a 'Word of the Week' with their child.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the word's history to deepen understanding.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with the Weekly Word</a:t>
            </a:r>
            <a:endParaRPr lang="en-US" sz="1281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 students to critically evaluate online 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Help them identify reliable and unreliable information.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Evaluate Sources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Observe student interactions online.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report bullying or harassment.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Monitor Interactions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009" y="90983"/>
                </a:moveTo>
                <a:cubicBezTo>
                  <a:pt x="61608" y="80296"/>
                  <a:pt x="49949" y="73152"/>
                  <a:pt x="36576" y="73152"/>
                </a:cubicBezTo>
                <a:cubicBezTo>
                  <a:pt x="16402" y="73152"/>
                  <a:pt x="0" y="89554"/>
                  <a:pt x="0" y="109728"/>
                </a:cubicBezTo>
                <a:cubicBezTo>
                  <a:pt x="0" y="125959"/>
                  <a:pt x="10573" y="139732"/>
                  <a:pt x="25203" y="144475"/>
                </a:cubicBezTo>
                <a:cubicBezTo>
                  <a:pt x="20745" y="156420"/>
                  <a:pt x="18288" y="169393"/>
                  <a:pt x="18288" y="182880"/>
                </a:cubicBezTo>
                <a:cubicBezTo>
                  <a:pt x="18288" y="243459"/>
                  <a:pt x="67437" y="292608"/>
                  <a:pt x="128016" y="292608"/>
                </a:cubicBezTo>
                <a:cubicBezTo>
                  <a:pt x="164992" y="292608"/>
                  <a:pt x="197682" y="274320"/>
                  <a:pt x="217570" y="246316"/>
                </a:cubicBezTo>
                <a:lnTo>
                  <a:pt x="302324" y="290551"/>
                </a:lnTo>
                <a:cubicBezTo>
                  <a:pt x="304952" y="291922"/>
                  <a:pt x="307810" y="292608"/>
                  <a:pt x="310782" y="292608"/>
                </a:cubicBezTo>
                <a:lnTo>
                  <a:pt x="311925" y="292608"/>
                </a:lnTo>
                <a:cubicBezTo>
                  <a:pt x="317068" y="292608"/>
                  <a:pt x="321983" y="290436"/>
                  <a:pt x="325469" y="286607"/>
                </a:cubicBezTo>
                <a:lnTo>
                  <a:pt x="361645" y="246831"/>
                </a:lnTo>
                <a:cubicBezTo>
                  <a:pt x="364274" y="243916"/>
                  <a:pt x="365760" y="240144"/>
                  <a:pt x="365760" y="236258"/>
                </a:cubicBezTo>
                <a:cubicBezTo>
                  <a:pt x="365760" y="231458"/>
                  <a:pt x="363531" y="226886"/>
                  <a:pt x="359759" y="223914"/>
                </a:cubicBezTo>
                <a:lnTo>
                  <a:pt x="201454" y="98698"/>
                </a:lnTo>
                <a:cubicBezTo>
                  <a:pt x="180537" y="82125"/>
                  <a:pt x="154648" y="73152"/>
                  <a:pt x="128016" y="73152"/>
                </a:cubicBezTo>
                <a:cubicBezTo>
                  <a:pt x="105842" y="73152"/>
                  <a:pt x="85268" y="79724"/>
                  <a:pt x="68008" y="90983"/>
                </a:cubicBezTo>
                <a:lnTo>
                  <a:pt x="68009" y="90983"/>
                </a:lnTo>
                <a:moveTo>
                  <a:pt x="39148" y="118529"/>
                </a:moveTo>
                <a:cubicBezTo>
                  <a:pt x="38348" y="118758"/>
                  <a:pt x="37490" y="118872"/>
                  <a:pt x="36576" y="118872"/>
                </a:cubicBezTo>
                <a:cubicBezTo>
                  <a:pt x="31547" y="118872"/>
                  <a:pt x="27432" y="114757"/>
                  <a:pt x="27432" y="109728"/>
                </a:cubicBezTo>
                <a:cubicBezTo>
                  <a:pt x="27432" y="104699"/>
                  <a:pt x="31547" y="100584"/>
                  <a:pt x="36576" y="100584"/>
                </a:cubicBezTo>
                <a:cubicBezTo>
                  <a:pt x="41605" y="100584"/>
                  <a:pt x="45720" y="104699"/>
                  <a:pt x="45720" y="109728"/>
                </a:cubicBezTo>
                <a:cubicBezTo>
                  <a:pt x="45720" y="109899"/>
                  <a:pt x="45720" y="110128"/>
                  <a:pt x="45720" y="110300"/>
                </a:cubicBezTo>
                <a:cubicBezTo>
                  <a:pt x="43434" y="112928"/>
                  <a:pt x="41205" y="115672"/>
                  <a:pt x="39148" y="118472"/>
                </a:cubicBezTo>
                <a:lnTo>
                  <a:pt x="39148" y="118529"/>
                </a:lnTo>
                <a:moveTo>
                  <a:pt x="230257" y="221971"/>
                </a:moveTo>
                <a:cubicBezTo>
                  <a:pt x="218084" y="215627"/>
                  <a:pt x="203111" y="219227"/>
                  <a:pt x="195167" y="230429"/>
                </a:cubicBezTo>
                <a:cubicBezTo>
                  <a:pt x="180251" y="251517"/>
                  <a:pt x="155734" y="265176"/>
                  <a:pt x="128016" y="265176"/>
                </a:cubicBezTo>
                <a:cubicBezTo>
                  <a:pt x="82582" y="265176"/>
                  <a:pt x="45720" y="228314"/>
                  <a:pt x="45720" y="182880"/>
                </a:cubicBezTo>
                <a:cubicBezTo>
                  <a:pt x="45720" y="137446"/>
                  <a:pt x="82582" y="100584"/>
                  <a:pt x="128016" y="100584"/>
                </a:cubicBezTo>
                <a:cubicBezTo>
                  <a:pt x="148476" y="100584"/>
                  <a:pt x="168364" y="107499"/>
                  <a:pt x="184423" y="120186"/>
                </a:cubicBezTo>
                <a:lnTo>
                  <a:pt x="224428" y="151848"/>
                </a:lnTo>
                <a:lnTo>
                  <a:pt x="217627" y="160934"/>
                </a:lnTo>
                <a:cubicBezTo>
                  <a:pt x="213055" y="166992"/>
                  <a:pt x="214313" y="175565"/>
                  <a:pt x="220370" y="180137"/>
                </a:cubicBezTo>
                <a:cubicBezTo>
                  <a:pt x="226428" y="184709"/>
                  <a:pt x="235001" y="183451"/>
                  <a:pt x="239573" y="177394"/>
                </a:cubicBezTo>
                <a:lnTo>
                  <a:pt x="245974" y="168878"/>
                </a:lnTo>
                <a:lnTo>
                  <a:pt x="332956" y="237630"/>
                </a:lnTo>
                <a:lnTo>
                  <a:pt x="309582" y="263347"/>
                </a:lnTo>
                <a:lnTo>
                  <a:pt x="230257" y="221971"/>
                </a:lnTo>
                <a:moveTo>
                  <a:pt x="128016" y="210312"/>
                </a:moveTo>
                <a:cubicBezTo>
                  <a:pt x="143166" y="210312"/>
                  <a:pt x="155448" y="198030"/>
                  <a:pt x="155448" y="182880"/>
                </a:cubicBezTo>
                <a:cubicBezTo>
                  <a:pt x="155448" y="167730"/>
                  <a:pt x="143166" y="155448"/>
                  <a:pt x="128016" y="155448"/>
                </a:cubicBezTo>
                <a:cubicBezTo>
                  <a:pt x="112866" y="155448"/>
                  <a:pt x="100584" y="167730"/>
                  <a:pt x="100584" y="182880"/>
                </a:cubicBezTo>
                <a:cubicBezTo>
                  <a:pt x="100584" y="198030"/>
                  <a:pt x="112866" y="210312"/>
                  <a:pt x="128016" y="210312"/>
                </a:cubicBezTo>
                <a:lnTo>
                  <a:pt x="128016" y="2103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clear online safety rules.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Avoid sharing personal information and inappropriate content.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 Guidelines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Differentiation strategies cater to diverse learning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ensures every student can engage with the material effectively.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Learning Opportunities</a:t>
            </a:r>
            <a:endParaRPr lang="en-US" sz="1275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enhance their critical thinking and digital literacy.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are essential for navigating today's technology-driven landscape.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Skills Development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on 'Using Online Resources and Games to Investigate Word Histories' captivates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includes interactive activities that allow them to explore word origins in a fun way.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Etymology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real-world applications of word histories.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word origins enriches the learning experience.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Histories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game design elements to enhance engagement and motivation.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makes learning interactive and enjoyable.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Elements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personalized learning paths to meet diverse student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allows students to progress at their own pace.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Personalized Paths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Future lessons should build on the skills developed in this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Focusing on critical thinking and collaboration will ensure continuous growth.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Skills Development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incorporation of digital learning tools significantly enhanced student engagement.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Specific tools like interactive platforms increased participation in lessons.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 Engagement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Differentiation strategies supported less academic students, improving their understanding of the material.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tailored learning to meet individual needs.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Effectiveness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Research the evolution of language, focusing on specific influences.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 findings on how technology and cultural exchange shape language.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Evolution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 students in designing educational games and quizzes.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word histories to enhance learning engagement.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Design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Delve into complex aspects of etymology and lexical items.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specific examples of word origins and their meanings.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Insights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Creativity and autonomy in learning are crucial.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encourages independent thinking.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Autonomy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literacy is essential for navigating online resources.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use educational tools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Literacy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word histories enhances vocabulary.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improves reading comprehension.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Histories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Organize a scavenger hunt where students discover words in their everyday environment.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research the origins of these words as part of the challenge.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Scavenger Hunt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design an interactive worksheet centered around a word's history.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encourages creativity and deeper understanding of language.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Engaging Worksheets</a:t>
            </a:r>
            <a:endParaRPr lang="en-US" sz="1328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Assign students to investigate the origins and evolution of a specific word.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share their insights through a class presentation.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Word Histories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students' skills in using digital learning tools.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they can navigate and apply technology effectively in their studies.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Proficiency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Conduct regular checks on student worksheets to gauge progress.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targeted feedback to enhance learning outcomes.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Worksheet Reviews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in discussions to assess their understanding of word histories.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fosters critical thinking through collaborative dialogue.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Discussions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Effective Teaching Strategies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create digital presentations on their favorite word history.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demonstrate their research skills and the topic's importance.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Presentations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quiz will evaluate students' knowledge of word histories.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identify areas for improvement.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History Quiz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create interactive worksheets to demonstrate their understanding of word histories.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project will evaluate their creativity with the material.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Worksheets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2025-03-15T05:02:14Z</dcterms:created>
  <dcterms:modified xsi:type="dcterms:W3CDTF">2025-03-15T05:02:14Z</dcterms:modified>
</cp:coreProperties>
</file>