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34d759956b56ac23b74fb3435143a021f43558d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1f28f179dd2fe89ddf97af5c26a9719b248b896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1d93c60a5c4842fd6701a75bea6d9243fe8086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954c7c6da88ad89bbfad8f78d0f2550a7876cae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ddaae8eb488244e291dca0af1d3ff4a318becd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8e03bcab11cb0a7e2e89006d3c67de058624dd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15ee77a814928be2f56c66b6c12e6ec491d8db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075edaea30bdad1bc8b162e2f328b783b1cb2a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93d870f44bd75c1b9863f861ad0fd144533df5f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ea2fc716a0a6e6580f2c7d40d44f675851071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56a50329d97ea8fef5be9d3fea120a7d2d77c8c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def4f59b72509d6154111aba776df2abb791f7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72af770de98739834bb7c4474b711c4ffd4e5d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a7d92d3a9ebc255b446c387545f3f68368b53c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6483403265a1ad26b838629b76e13f540e710c8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9ec5d575b46bfb6c20835967874bebbecbfba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3712bfe3b618fa412b62580739c48b6acf5116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909e691b64b28b6e4debc3a8437d371b33186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e4194d34ec0a659e1ce0c044c137f74052bfd0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528560" y="548640"/>
            <a:ext cx="4114800" cy="5760720"/>
          </a:xfrm>
          <a:custGeom>
            <a:avLst/>
            <a:gdLst/>
            <a:ahLst/>
            <a:cxnLst/>
            <a:rect l="l" t="t" r="r" b="b"/>
            <a:pathLst>
              <a:path w="4114800" h="5760720">
                <a:moveTo>
                  <a:pt x="0" y="175208"/>
                </a:moveTo>
                <a:cubicBezTo>
                  <a:pt x="0" y="78443"/>
                  <a:pt x="78443" y="0"/>
                  <a:pt x="175208" y="0"/>
                </a:cubicBezTo>
                <a:lnTo>
                  <a:pt x="3939592" y="0"/>
                </a:lnTo>
                <a:cubicBezTo>
                  <a:pt x="4036357" y="0"/>
                  <a:pt x="4114800" y="78443"/>
                  <a:pt x="4114800" y="175208"/>
                </a:cubicBezTo>
                <a:lnTo>
                  <a:pt x="4114800" y="5585512"/>
                </a:lnTo>
                <a:cubicBezTo>
                  <a:pt x="4114800" y="5682277"/>
                  <a:pt x="4036357" y="5760720"/>
                  <a:pt x="3939592" y="5760720"/>
                </a:cubicBezTo>
                <a:lnTo>
                  <a:pt x="175208" y="5760720"/>
                </a:lnTo>
                <a:cubicBezTo>
                  <a:pt x="78443" y="5760720"/>
                  <a:pt x="0" y="5682277"/>
                  <a:pt x="0" y="5585512"/>
                </a:cubicBezTo>
                <a:lnTo>
                  <a:pt x="0" y="175208"/>
                </a:lnTo>
              </a:path>
            </a:pathLst>
          </a:custGeom>
          <a:blipFill>
            <a:blip r:embed="rId2"/>
            <a:srcRect l="26200" r="262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102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39"/>
                  <a:pt x="165639" y="0"/>
                  <a:pt x="369966" y="0"/>
                </a:cubicBezTo>
                <a:lnTo>
                  <a:pt x="11242914" y="0"/>
                </a:lnTo>
                <a:cubicBezTo>
                  <a:pt x="11447241" y="0"/>
                  <a:pt x="11612880" y="165639"/>
                  <a:pt x="11612880" y="369966"/>
                </a:cubicBezTo>
                <a:lnTo>
                  <a:pt x="11612880" y="6030834"/>
                </a:lnTo>
                <a:cubicBezTo>
                  <a:pt x="11612880" y="6235161"/>
                  <a:pt x="11447241" y="6400800"/>
                  <a:pt x="11242914" y="6400800"/>
                </a:cubicBezTo>
                <a:lnTo>
                  <a:pt x="369966" y="6400800"/>
                </a:lnTo>
                <a:cubicBezTo>
                  <a:pt x="165639" y="6400800"/>
                  <a:pt x="0" y="6235161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5C00CF">
                <a:alpha val="4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33401"/>
            <a:ext cx="6583680" cy="3133724"/>
          </a:xfrm>
          <a:custGeom>
            <a:avLst/>
            <a:gdLst/>
            <a:ahLst/>
            <a:cxnLst/>
            <a:rect l="l" t="t" r="r" b="b"/>
            <a:pathLst>
              <a:path w="6583680" h="3133724">
                <a:moveTo>
                  <a:pt x="0" y="3133724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3133724"/>
                </a:lnTo>
                <a:lnTo>
                  <a:pt x="0" y="31337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3971925"/>
            <a:ext cx="6583680" cy="2352673"/>
          </a:xfrm>
          <a:custGeom>
            <a:avLst/>
            <a:gdLst/>
            <a:ahLst/>
            <a:cxnLst/>
            <a:rect l="l" t="t" r="r" b="b"/>
            <a:pathLst>
              <a:path w="6583680" h="2352673">
                <a:moveTo>
                  <a:pt x="0" y="2352673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2352673"/>
                </a:lnTo>
                <a:lnTo>
                  <a:pt x="0" y="235267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Journey Through Ukrainian Modernist Literature and Cultural Significance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Title Slide: Marko Cheremshyna - A Genius of Ukrai…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Who Was Marko Cheremshyna?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Historical Context in Late 19th/Early 20th Century…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Innovations: Modernist Narrative Techniqu…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Linguistic Mastery and Hutsul Dialect Preservation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Thematic Explorations in Marko Cheremshyna's Works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Narrative Techniques: Interior Monologue and Strea…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Significance and Marginalized Experiences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Comparative Context to European Modernism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Literary Works Overview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Legacy and Influence on Ukrainian Literature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Critical Analysis of Marko Cheremshyna's Works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Learning: Discussion Questions and Res…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Multimedia Resources for Further Exploration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Conclusion and Significance of Cheremshyna's Work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Color Palette and Design Recommendations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Technical Specifications for PowerPoint Presentati…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Elements for Engaging Audience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Incorporating Hutsul Folk Art Elements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High-Quality Historical and Contemporary Images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Clean and Modern Typography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QR Codes for Additional Resources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Infographics for Complex Concepts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23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Title Slide: Marko Cheremshyna - A Genius of Ukrainian Modernist Literature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Marko Cheremshyna: A Genius of Ukrainian Modernist Literature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Literary Modernism in Early 20th Century Ukraine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Born Ivan Semanюk in 1874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Pseudonym representing cultural roots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Hutsul region of Western Ukraine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Highlight: Transformative literary figure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Who Was Marko Cheremshyna?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Austro-Hungarian Imperial Control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Ukraine was under the control of the Austro-Hungarian Empire during the late 19th and early 20th centuries.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This period was marked by significant political and social changes.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5" y="3878568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Resistance through Literature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6" y="4498499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Literature became a powerful tool for cultural resistance.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Writers and poets used their works to express nationalistic sentiments and preserve Ukrainian culture.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5300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Socio-Political Landscape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300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socio-political environment was characterized by a struggle for national identity and autonomy.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Various political movements emerged, advocating for independence and social reforms.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80571" y="3534654"/>
            <a:ext cx="3062789" cy="3062793"/>
          </a:xfrm>
          <a:custGeom>
            <a:avLst/>
            <a:gdLst/>
            <a:ahLst/>
            <a:cxnLst/>
            <a:rect l="l" t="t" r="r" b="b"/>
            <a:pathLst>
              <a:path w="3062789" h="3062793">
                <a:moveTo>
                  <a:pt x="0" y="1531399"/>
                </a:moveTo>
                <a:cubicBezTo>
                  <a:pt x="0" y="685633"/>
                  <a:pt x="677652" y="-1990"/>
                  <a:pt x="1531395" y="4"/>
                </a:cubicBezTo>
                <a:cubicBezTo>
                  <a:pt x="2385137" y="1998"/>
                  <a:pt x="3062789" y="685633"/>
                  <a:pt x="3062789" y="1531399"/>
                </a:cubicBezTo>
                <a:cubicBezTo>
                  <a:pt x="3062789" y="2377164"/>
                  <a:pt x="2377160" y="3062793"/>
                  <a:pt x="1531395" y="3062793"/>
                </a:cubicBezTo>
                <a:cubicBezTo>
                  <a:pt x="685629" y="3062793"/>
                  <a:pt x="0" y="2377164"/>
                  <a:pt x="0" y="1531399"/>
                </a:cubicBezTo>
                <a:lnTo>
                  <a:pt x="0" y="1531399"/>
                </a:lnTo>
              </a:path>
            </a:pathLst>
          </a:custGeom>
          <a:blipFill>
            <a:blip r:embed="rId2"/>
            <a:srcRect l="16680" r="166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Historical Context in Late 19th/Early 20th Century Ukraine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Innovations: Modernist Narrative Techniques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Innovations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Modernist Narrative Techniques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Psychological Realism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Impressionistic Writing Style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Linguistic Complexity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Preservation of Hutsul Dialect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Cheremshyna's dedication to capturing and preserving the unique linguistic nuances of the Hutsul region.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Hutsul dialect as a symbolic representation of regional identity and heritage.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Resistance through Language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Utilizing the Hutsul dialect as a form of cultural resistance against external influences.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Unique Narrative Voice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How the preservation of the Hutsul dialect contributes to Cheremshyna's distinctive narrative voice.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76" r="373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Linguistic Mastery and Hutsul Dialect Preservation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Peasant Life Experiences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Depiction of rural life in the Carpathian Mountains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traditional customs and rituals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Contrast between urban and rural existence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Social Struggles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Critique of social hierarchies and injustices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Representation of class disparities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Advocacy for social reform and equality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National Identity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Emphasis on Ukrainian cultural heritage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Reflection of national pride and resilience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Symbolism of Ukrainian independence movements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Psychological Landscapes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Inner turmoil and emotional depth of characters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human psyche and motivations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 of mental states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Thematic Explorations in Marko Cheremshyna's Works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Interior Monologue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Delving into characters' inner thoughts and emotions.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Revealing subconscious desires and conflicts.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Providing insights into characters' motivations and fears.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Impact on Storytelling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Enhancing psychological depth and character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Creating a sense of immediacy and intimacy with the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Challenging conventional storytelling techniques and engaging readers in a unique way.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Stream of Consciousness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Capturing the continuous flow of characters' thoughts.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Reflecting the chaotic and fragmented nature of human consciousness.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Breaking traditional narrative structures for a more immersive reading experience.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Using interior monologue and stream of consciousness to convey deeper symbolic meanings.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Connecting characters' inner worlds to broader thematic explorations.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Adding layers of complexity and richness to the narrative tapestry.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Narrative Techniques: Interior Monologue and Stream of Consciousness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Documenting Marginalized Experiences</a:t>
            </a:r>
            <a:endParaRPr lang="en-US" sz="1153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Preserving Cultural Memory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Social Commentary</a:t>
            </a:r>
            <a:endParaRPr lang="en-US" sz="1588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Resistance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Shedding light on the struggles of rural communities and giving voice to the silenced narratives of the Hutsul people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Capturing the essence of traditional customs and beliefs and immortalizing the disappearing folklore of the Carpathian region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Critiquing societal inequalities and injustices and challenging the dominant narratives of the time through literature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Using storytelling as a tool for cultural preservation and resistance, and resisting assimilation to preserve the unique identity of the Hutsul community</a:t>
            </a:r>
            <a:endParaRPr lang="en-US" sz="1068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</a:t>
            </a:r>
            <a:endParaRPr lang="en-US" sz="5359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Significance and Marginalized Experiences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Influence of Symbolism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Cheremshyna's work reflects the Symbolist movement in Europe.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Innovative Narrative Structures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Cheremshyna's use of stream of consciousness mirrors European Modernist techniques.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Existential Themes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Similar to European Modernists, Cheremshyna delves into existential questions.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Identity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Both European Modernists and Cheremshyna explore cultural identity in their works.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Comparative Context to European Modernism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Carpathian Echoes (1902)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Hutsul folklore and traditions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 of nature's influence on human experiences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Whispers of the Past (1910)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Delving into themes of memory and nostalgia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Psychological depth in character portrayals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Shadows of the Soul (1915)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Examination of inner turmoil and existential crises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Symbolism of light and darkness in human nature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Echoes of the Mountains (1920)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Reflections on the impact of war on rural communities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preservation through storytelling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46" r="373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Literary Works Overview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692"/>
              </a:spcBef>
              <a:spcAft>
                <a:spcPts val="564"/>
              </a:spcAft>
              <a:buNone/>
            </a:pPr>
            <a:r>
              <a:rPr lang="en-US" sz="1316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Innovations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of modernist narrative techniques.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Emphasis on psychological realism in storytelling.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Utilization of an impressionistic writing style.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Mastery of linguistic complexity in prose.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1692"/>
              </a:spcBef>
              <a:spcAft>
                <a:spcPts val="564"/>
              </a:spcAft>
              <a:buNone/>
            </a:pPr>
            <a:r>
              <a:rPr lang="en-US" sz="1316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Linguistic Mastery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Preservation of the Hutsul dialect in literary works.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Development of a unique narrative voice.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Language as a tool for cultural resistance and preservation.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 through linguistic choices.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1692"/>
              </a:spcBef>
              <a:spcAft>
                <a:spcPts val="564"/>
              </a:spcAft>
              <a:buNone/>
            </a:pPr>
            <a:r>
              <a:rPr lang="en-US" sz="1316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Thematic Explorations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peasant life experiences in depth.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Representation of social struggles within Ukrainian society.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Contribution to the formation of national identity through literature.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Delving into psychological landscapes of characters and settings.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1692"/>
              </a:spcBef>
              <a:spcAft>
                <a:spcPts val="564"/>
              </a:spcAft>
              <a:buNone/>
            </a:pPr>
            <a:r>
              <a:rPr lang="en-US" sz="1316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Narrative Techniques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Implementation of interior monologue to delve into character psyche.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of stream of consciousness for immersive storytelling.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Adoption of multi-perspective storytelling for diverse viewpoints.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Symbolic representations to convey deeper meanings in narratives.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1692"/>
              </a:spcBef>
              <a:spcAft>
                <a:spcPts val="564"/>
              </a:spcAft>
              <a:buNone/>
            </a:pPr>
            <a:r>
              <a:rPr lang="en-US" sz="1316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Significance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Documenting marginalized experiences within Ukrainian culture.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Preserving cultural memory through literary works.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Providing social commentary on contemporary issues.</a:t>
            </a:r>
            <a:endParaRPr lang="en-US" sz="1316" dirty="0"/>
          </a:p>
          <a:p>
            <a:pPr algn="l" marL="0" indent="0">
              <a:lnSpc>
                <a:spcPct val="100000"/>
              </a:lnSpc>
              <a:spcBef>
                <a:spcPts val="564"/>
              </a:spcBef>
              <a:spcAft>
                <a:spcPts val="564"/>
              </a:spcAft>
              <a:buNone/>
            </a:pPr>
            <a:r>
              <a:rPr lang="en-US" sz="1128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Contribution to literary resistance movements in Ukraine.</a:t>
            </a:r>
            <a:endParaRPr lang="en-US" sz="1316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272" r="372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Legacy and Influence on Ukrainian Literature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Psychological Depth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Exploration of characters' inner thoughts and emotions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Delving into complex human psyche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Uncovering subconscious motivations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Linguistic Innovation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Experimentation with language and form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Pushing boundaries of literary expression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Creating new modes of communication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Social Critique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Criticism of societal norms and structures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Reflection on class disparities and injustices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Challenging traditional values and beliefs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Representation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Portrayal of Ukrainian cultural identity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Preservation of folklore and traditions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Capturing essence of Hutsul heritage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Critical Analysis of Marko Cheremshyna's Works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Discussion Questions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How did Marko Cheremshyna's use of modernist narrative techniques contribute to the evolution of Ukrainian literature?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what ways did Cheremshyna's thematic explorations reflect the socio-political landscape of early 20th-century Ukraine?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the significance of linguistic mastery in Cheremshyna's works and its impact on preserving cultural identity.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5" y="3878568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Creative Interpretation Suggestions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6" y="4498499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Create a modernist-inspired short story or poem that pays homage to Cheremshyna's narrative techniques.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Design a visual representation of Cheremshyna's symbolic use of language in his works.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Develop a multimedia presentation showcasing the cultural significance of Cheremshyna's legacy in Ukrainian literature.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53005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Research Opportunities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3006" y="2066145"/>
            <a:ext cx="5394960" cy="1468509"/>
          </a:xfrm>
          <a:custGeom>
            <a:avLst/>
            <a:gdLst/>
            <a:ahLst/>
            <a:cxnLst/>
            <a:rect l="l" t="t" r="r" b="b"/>
            <a:pathLst>
              <a:path w="5394960" h="1468509">
                <a:moveTo>
                  <a:pt x="0" y="1468509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the influence of Austro-Hungarian Imperial control on Cheremshyna's literary innovations.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Investigate the role of linguistic complexity in conveying psychological realism in Cheremshyna's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Analyze the thematic parallels between Cheremshyna's works and other European modernist literature.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80571" y="3534654"/>
            <a:ext cx="3062789" cy="3062793"/>
          </a:xfrm>
          <a:custGeom>
            <a:avLst/>
            <a:gdLst/>
            <a:ahLst/>
            <a:cxnLst/>
            <a:rect l="l" t="t" r="r" b="b"/>
            <a:pathLst>
              <a:path w="3062789" h="3062793">
                <a:moveTo>
                  <a:pt x="0" y="1531399"/>
                </a:moveTo>
                <a:cubicBezTo>
                  <a:pt x="0" y="685633"/>
                  <a:pt x="677652" y="-1990"/>
                  <a:pt x="1531395" y="4"/>
                </a:cubicBezTo>
                <a:cubicBezTo>
                  <a:pt x="2385137" y="1998"/>
                  <a:pt x="3062789" y="685633"/>
                  <a:pt x="3062789" y="1531399"/>
                </a:cubicBezTo>
                <a:cubicBezTo>
                  <a:pt x="3062789" y="2377164"/>
                  <a:pt x="2377160" y="3062793"/>
                  <a:pt x="1531395" y="3062793"/>
                </a:cubicBezTo>
                <a:cubicBezTo>
                  <a:pt x="685629" y="3062793"/>
                  <a:pt x="0" y="2377164"/>
                  <a:pt x="0" y="1531399"/>
                </a:cubicBezTo>
                <a:lnTo>
                  <a:pt x="0" y="1531399"/>
                </a:lnTo>
              </a:path>
            </a:pathLst>
          </a:custGeom>
          <a:blipFill>
            <a:blip r:embed="rId2"/>
            <a:srcRect l="15625" r="156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Learning: Discussion Questions and Research Opportunities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Recommended Readings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"Marko Cheremshyna: A Literary Journey" by Natalia Kovalenko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"Modernist Perspectives: Marko Cheremshyna and Ukrainian Literature" by Ivan Petrov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Research Platforms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the Ukrainian Literary Studies Database for in-depth analysis of Cheremshyna's works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Join academic forums on Ukrainian modernist literature for scholarly discussions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Digital Archives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digitized manuscripts and letters by Marko Cheremshyna on the National Library website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Access audio recordings of Cheremshyna's works on the Ukrainian Literature Archive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Learning Materials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Watch documentaries on Ukrainian modernism featuring Marko Cheremshyna on educational platforms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Access online exhibitions showcasing Cheremshyna's impact on Ukrainian culture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6782" r="367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Multimedia Resources for Further Exploration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Literary Legacy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Marko Cheremshyna's work stands as a testament to the power of literature in preserving cultural memory and documenting marginalized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Cultural Preservation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Through his linguistic mastery and thematic explorations, Cheremshyna contributed significantly to the preservation of Ukrainian cultural identity and heritage.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Social Commentary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His narrative techniques and thematic explorations provided insightful social commentary on peasant life experiences, social struggles, and national identity.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Innovative Storytelling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Cheremshyna's use of modernist narrative techniques and linguistic complexity paved the way for innovative storytelling in Ukrainian literature.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Global Influence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His unique perspective within European modernism and global literary movements showcases the universal relevance of his work and its impact on future generations of writers.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76" r="373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Conclusion and Significance of Cheremshyna's Work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Color Palette Inspiration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Ukrainian traditional colors: Blue and Yellow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shades of blue representing the sky and water, symbolizing freedom and unity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vibrant yellow hues symbolizing prosperity and hope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Hutsul Folk Art Elements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Integrate geometric patterns and motifs inspired by Hutsul embroidery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Include floral designs and symbols of nature for authenticity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intricate detailing to reflect the rich cultural heritage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Typography and Design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Opt for clean, modern typography for readability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Consider using traditional Ukrainian fonts for a cultural touch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Ensure contrast between text and background for clarity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Image Selection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high-quality historical photographs of Ukraine's landscapes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Include contemporary images of literary landmarks for relevance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portraits of Marko Cheremshyna for personal connection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Infographics and Visuals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Create infographics to illustrate complex literary concepts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visual representations of linguistic innovations for clarity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maps to showcase geographical influences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Color Palette and Design Recommendations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Slide Size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16:9 Widescreen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Sans-serif for readability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Color Scheme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Blue, Yellow (Ukrainian flag colors)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Transition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Subtle, professional transitions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Animation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Minimal, purposeful animations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Technical Specifications for PowerPoint Presentation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Polling Questions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the audience by asking thought-provoking questions related to Marko Cheremshyna's works and themes.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Live Q&amp;A Session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audience participation by allowing them to ask questions in real-time and interact with the presenter.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Quizzes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Test the audience's knowledge about Marko Cheremshyna with fun and informative quizzes throughout the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Virtual Reality Experience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Transport the audience into the world of Marko Cheremshyna through a virtual reality experience showcasing key settings from his literary works.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Timeline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Display a timeline of Marko Cheremshyna's life and works, allowing the audience to explore and interact with different milestones.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Elements for Engaging Audience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Carpathian Motifs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Integrate intricate geometric patterns inspired by Carpathian mountain landscapes.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Wood Carvings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Include ornate wood carvings depicting traditional Hutsul symbols like the "tree of life."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Embroidery Designs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vibrant floral motifs and intricate stitchwork characteristic of Hutsul embroidery.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Color Palette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earthy tones like deep greens, browns, and blues reminiscent of Hutsul craftsmanship.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Ceramic Art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Feature hand-painted ceramic pieces showcasing Hutsul folklore and mythology.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094" r="370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Incorporating Hutsul Folk Art Elements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Rare photograph of Marko Cheremshyna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his study, surrounded by books and manuscripts.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Illustration of a Carpathian village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Capturing the essence of the setting in Cheremshyna's works.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Painting of a Hutsul wedding ceremony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Showcasing the cultural richness of the region.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Vintage postcard of a traditional Hutsul house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Reflecting the architectural heritage of Western Ukraine.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Modern photograph of the Carpathian Mountains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source of inspiration for Cheremshyna's vivid descriptions.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High-Quality Historical and Contemporary Images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37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Clean and Modern Typography</a:t>
            </a:r>
            <a:endParaRPr lang="en-US" sz="1537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Font Selection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Font Size</a:t>
            </a:r>
            <a:endParaRPr lang="en-US" sz="1588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White Space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Utilizing sleek fonts and minimalist design for enhanced readability and visual appeal.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Opt for sans-serif fonts for a contemporary look and improved legibility on screen.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Maintain consistency in font sizes for hierarchy and emphasis within the presentation.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ample white space around text elements for a clean and uncluttered layout.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</a:t>
            </a:r>
            <a:endParaRPr lang="en-US" sz="5359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Clean and Modern Typography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Recommended Readings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Marko Cheremshyna's key works and critical analyses in "Marko Cheremshyna: A Literary Genius" by Dr. Natalia Kovalenko.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Research Platforms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Utilize academic databases like JSTOR and Project MUSE for in-depth scholarly articles on Cheremshyna's literary contributions.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Digital Archives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Access rare manuscripts, letters, and photographs of Cheremshyna on the National Library of Ukraine's online database.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Additional Learning Materials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with interactive timelines, audio recordings of Cheremshyna's works, and video lectures on Ukrainian modernist literature.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17" r="373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QR Codes for Additional Resources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Visual Metaphors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symbols and icons to represent abstract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Comparison Charts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Highlight differences and similarities in a clear visual format.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Flowcharts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Illustrate processes and sequences step by step.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Mind Maps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Organize interconnected concepts visually for better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Statistical Graphs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Present data in graphs like bar charts, pie charts, and line graphs.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Legacy of Marko Cheremshyna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40508" r="405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Infographics for Complex Concepts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2024-11-12T23:47:17Z</dcterms:created>
  <dcterms:modified xsi:type="dcterms:W3CDTF">2024-11-12T23:47:17Z</dcterms:modified>
</cp:coreProperties>
</file>