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5dc66f336fd70e82e37577443f82a69dbaa66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241f898a18938257ba77aa008e115519a2e0f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d3404ce2a2e4da82bcb3ece1b4d8827c1b2b13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26ef2494b045d6614bff56fc3601b8c84a010d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00cb71a1fbb7f5875df0600e948fec68add44c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ebc92416f8c35bf24dbe943f17643825c68c39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Supportive and Inclusive School Environments through Awareness and Action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and Preventing Bullying: The Role of Bystanders and Empathy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Bullying and Bystander Interve…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Bullying?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Impact of Bullying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Role of Bystanders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Empathy and Understanding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Bystander Intervention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Positive School Culture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Upstanders vs. Bystanders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Empathy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to Develop Empathy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Activity: Bystander Intervention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Discussion: Creating a Positive School 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Call to Action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Activity: Bullying Prevention Campai…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Activity: Role-Playing Scenarios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Bullying and Bystander Intervention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Empathy is essential for creating a supportive environment where everyone feels valued and respected.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understanding and helps in building connections that discourage bullying behaviors.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Empathy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83064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Bystanders play a crucial role in preventing bullying, and their actions can have a significant impact on the well-being of others.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intervention can either stop the bullying or unintentionally encourage it, depending on their response.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Bystanders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7026"/>
            <a:ext cx="365760" cy="284455"/>
          </a:xfrm>
          <a:custGeom>
            <a:avLst/>
            <a:gdLst/>
            <a:ahLst/>
            <a:cxnLst/>
            <a:rect l="l" t="t" r="r" b="b"/>
            <a:pathLst>
              <a:path w="365760" h="284455">
                <a:moveTo>
                  <a:pt x="182847" y="30477"/>
                </a:moveTo>
                <a:cubicBezTo>
                  <a:pt x="141450" y="30477"/>
                  <a:pt x="107416" y="49271"/>
                  <a:pt x="81319" y="73463"/>
                </a:cubicBezTo>
                <a:cubicBezTo>
                  <a:pt x="56876" y="96194"/>
                  <a:pt x="39985" y="123181"/>
                  <a:pt x="31349" y="142228"/>
                </a:cubicBezTo>
                <a:cubicBezTo>
                  <a:pt x="39985" y="161275"/>
                  <a:pt x="56876" y="188261"/>
                  <a:pt x="81257" y="210992"/>
                </a:cubicBezTo>
                <a:cubicBezTo>
                  <a:pt x="107416" y="235182"/>
                  <a:pt x="141450" y="253979"/>
                  <a:pt x="182847" y="253979"/>
                </a:cubicBezTo>
                <a:cubicBezTo>
                  <a:pt x="224244" y="253979"/>
                  <a:pt x="258278" y="235185"/>
                  <a:pt x="284375" y="210992"/>
                </a:cubicBezTo>
                <a:cubicBezTo>
                  <a:pt x="308818" y="188261"/>
                  <a:pt x="325709" y="161275"/>
                  <a:pt x="334345" y="142228"/>
                </a:cubicBezTo>
                <a:cubicBezTo>
                  <a:pt x="325709" y="123181"/>
                  <a:pt x="308818" y="96194"/>
                  <a:pt x="284437" y="73463"/>
                </a:cubicBezTo>
                <a:cubicBezTo>
                  <a:pt x="258278" y="49273"/>
                  <a:pt x="224244" y="30477"/>
                  <a:pt x="182847" y="30477"/>
                </a:cubicBezTo>
                <a:lnTo>
                  <a:pt x="182847" y="30477"/>
                </a:lnTo>
                <a:moveTo>
                  <a:pt x="60559" y="51176"/>
                </a:moveTo>
                <a:cubicBezTo>
                  <a:pt x="90463" y="23365"/>
                  <a:pt x="131546" y="0"/>
                  <a:pt x="182851" y="0"/>
                </a:cubicBezTo>
                <a:cubicBezTo>
                  <a:pt x="234156" y="0"/>
                  <a:pt x="275234" y="23365"/>
                  <a:pt x="305143" y="51176"/>
                </a:cubicBezTo>
                <a:cubicBezTo>
                  <a:pt x="334857" y="78797"/>
                  <a:pt x="354732" y="111751"/>
                  <a:pt x="364191" y="134417"/>
                </a:cubicBezTo>
                <a:cubicBezTo>
                  <a:pt x="366287" y="139431"/>
                  <a:pt x="366287" y="145021"/>
                  <a:pt x="364191" y="150036"/>
                </a:cubicBezTo>
                <a:cubicBezTo>
                  <a:pt x="354729" y="172704"/>
                  <a:pt x="334857" y="205721"/>
                  <a:pt x="305143" y="233276"/>
                </a:cubicBezTo>
                <a:cubicBezTo>
                  <a:pt x="275238" y="261087"/>
                  <a:pt x="234156" y="284453"/>
                  <a:pt x="182851" y="284453"/>
                </a:cubicBezTo>
                <a:cubicBezTo>
                  <a:pt x="131546" y="284453"/>
                  <a:pt x="90467" y="261087"/>
                  <a:pt x="60559" y="233276"/>
                </a:cubicBezTo>
                <a:cubicBezTo>
                  <a:pt x="30845" y="205721"/>
                  <a:pt x="10969" y="172701"/>
                  <a:pt x="1573" y="150036"/>
                </a:cubicBezTo>
                <a:cubicBezTo>
                  <a:pt x="-523" y="145021"/>
                  <a:pt x="-523" y="139432"/>
                  <a:pt x="1573" y="134417"/>
                </a:cubicBezTo>
                <a:cubicBezTo>
                  <a:pt x="10969" y="111748"/>
                  <a:pt x="30845" y="78732"/>
                  <a:pt x="60559" y="51176"/>
                </a:cubicBezTo>
                <a:lnTo>
                  <a:pt x="60559" y="51176"/>
                </a:lnTo>
                <a:moveTo>
                  <a:pt x="182847" y="193023"/>
                </a:moveTo>
                <a:cubicBezTo>
                  <a:pt x="210912" y="193023"/>
                  <a:pt x="233644" y="170292"/>
                  <a:pt x="233644" y="142228"/>
                </a:cubicBezTo>
                <a:cubicBezTo>
                  <a:pt x="233644" y="114163"/>
                  <a:pt x="210912" y="91432"/>
                  <a:pt x="182847" y="91432"/>
                </a:cubicBezTo>
                <a:cubicBezTo>
                  <a:pt x="182401" y="91432"/>
                  <a:pt x="182020" y="91432"/>
                  <a:pt x="181578" y="91432"/>
                </a:cubicBezTo>
                <a:cubicBezTo>
                  <a:pt x="182404" y="94669"/>
                  <a:pt x="182847" y="98100"/>
                  <a:pt x="182847" y="101590"/>
                </a:cubicBezTo>
                <a:cubicBezTo>
                  <a:pt x="182847" y="124003"/>
                  <a:pt x="164625" y="142228"/>
                  <a:pt x="142211" y="142228"/>
                </a:cubicBezTo>
                <a:cubicBezTo>
                  <a:pt x="138718" y="142228"/>
                  <a:pt x="135291" y="141784"/>
                  <a:pt x="132050" y="140959"/>
                </a:cubicBezTo>
                <a:cubicBezTo>
                  <a:pt x="132050" y="141403"/>
                  <a:pt x="132050" y="141784"/>
                  <a:pt x="132050" y="142228"/>
                </a:cubicBezTo>
                <a:cubicBezTo>
                  <a:pt x="132050" y="170292"/>
                  <a:pt x="154782" y="193023"/>
                  <a:pt x="182847" y="193023"/>
                </a:cubicBezTo>
                <a:lnTo>
                  <a:pt x="182847" y="193023"/>
                </a:lnTo>
                <a:moveTo>
                  <a:pt x="182847" y="60956"/>
                </a:moveTo>
                <a:cubicBezTo>
                  <a:pt x="227733" y="60956"/>
                  <a:pt x="264119" y="97343"/>
                  <a:pt x="264119" y="142228"/>
                </a:cubicBezTo>
                <a:cubicBezTo>
                  <a:pt x="264119" y="187115"/>
                  <a:pt x="227733" y="223499"/>
                  <a:pt x="182847" y="223499"/>
                </a:cubicBezTo>
                <a:cubicBezTo>
                  <a:pt x="137961" y="223499"/>
                  <a:pt x="101575" y="187112"/>
                  <a:pt x="101575" y="142228"/>
                </a:cubicBezTo>
                <a:cubicBezTo>
                  <a:pt x="101575" y="97341"/>
                  <a:pt x="137961" y="60956"/>
                  <a:pt x="182847" y="60956"/>
                </a:cubicBezTo>
                <a:lnTo>
                  <a:pt x="182847" y="609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is a form of aggressive behavior that involves the intentional and repeated harm or intimidation of an individual or group.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have long-lasting effects on the mental and emotional well-being of those targeted.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Bullying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1802" y="41005"/>
                </a:moveTo>
                <a:cubicBezTo>
                  <a:pt x="126088" y="36719"/>
                  <a:pt x="131875" y="34290"/>
                  <a:pt x="137946" y="34290"/>
                </a:cubicBezTo>
                <a:lnTo>
                  <a:pt x="227744" y="34290"/>
                </a:lnTo>
                <a:cubicBezTo>
                  <a:pt x="233816" y="34290"/>
                  <a:pt x="239602" y="36719"/>
                  <a:pt x="243889" y="41005"/>
                </a:cubicBezTo>
                <a:lnTo>
                  <a:pt x="324755" y="121802"/>
                </a:lnTo>
                <a:cubicBezTo>
                  <a:pt x="329041" y="126088"/>
                  <a:pt x="331470" y="131875"/>
                  <a:pt x="331470" y="137946"/>
                </a:cubicBezTo>
                <a:lnTo>
                  <a:pt x="331470" y="227744"/>
                </a:lnTo>
                <a:cubicBezTo>
                  <a:pt x="331470" y="233816"/>
                  <a:pt x="329041" y="239602"/>
                  <a:pt x="324755" y="243889"/>
                </a:cubicBezTo>
                <a:lnTo>
                  <a:pt x="243958" y="324755"/>
                </a:lnTo>
                <a:cubicBezTo>
                  <a:pt x="239672" y="329041"/>
                  <a:pt x="233885" y="331470"/>
                  <a:pt x="227814" y="331470"/>
                </a:cubicBezTo>
                <a:lnTo>
                  <a:pt x="138016" y="331470"/>
                </a:lnTo>
                <a:cubicBezTo>
                  <a:pt x="131944" y="331470"/>
                  <a:pt x="126158" y="329041"/>
                  <a:pt x="121871" y="324755"/>
                </a:cubicBezTo>
                <a:lnTo>
                  <a:pt x="41005" y="243958"/>
                </a:lnTo>
                <a:cubicBezTo>
                  <a:pt x="36719" y="239672"/>
                  <a:pt x="34290" y="233885"/>
                  <a:pt x="34290" y="227814"/>
                </a:cubicBezTo>
                <a:lnTo>
                  <a:pt x="34290" y="138016"/>
                </a:lnTo>
                <a:cubicBezTo>
                  <a:pt x="34290" y="131944"/>
                  <a:pt x="36719" y="126158"/>
                  <a:pt x="41005" y="121871"/>
                </a:cubicBezTo>
                <a:lnTo>
                  <a:pt x="121802" y="41005"/>
                </a:lnTo>
                <a:moveTo>
                  <a:pt x="97585" y="16715"/>
                </a:moveTo>
                <a:lnTo>
                  <a:pt x="16719" y="97581"/>
                </a:lnTo>
                <a:cubicBezTo>
                  <a:pt x="6002" y="108298"/>
                  <a:pt x="4" y="122800"/>
                  <a:pt x="4" y="137943"/>
                </a:cubicBezTo>
                <a:lnTo>
                  <a:pt x="4" y="227810"/>
                </a:lnTo>
                <a:cubicBezTo>
                  <a:pt x="4" y="242956"/>
                  <a:pt x="6006" y="257528"/>
                  <a:pt x="16719" y="268245"/>
                </a:cubicBezTo>
                <a:lnTo>
                  <a:pt x="97585" y="349041"/>
                </a:lnTo>
                <a:cubicBezTo>
                  <a:pt x="108302" y="359758"/>
                  <a:pt x="122873" y="365756"/>
                  <a:pt x="138020" y="365756"/>
                </a:cubicBezTo>
                <a:lnTo>
                  <a:pt x="227817" y="365756"/>
                </a:lnTo>
                <a:cubicBezTo>
                  <a:pt x="242963" y="365756"/>
                  <a:pt x="257535" y="359754"/>
                  <a:pt x="268252" y="349041"/>
                </a:cubicBezTo>
                <a:lnTo>
                  <a:pt x="349048" y="268175"/>
                </a:lnTo>
                <a:cubicBezTo>
                  <a:pt x="359765" y="257458"/>
                  <a:pt x="365764" y="242887"/>
                  <a:pt x="365764" y="227740"/>
                </a:cubicBezTo>
                <a:lnTo>
                  <a:pt x="365764" y="137943"/>
                </a:lnTo>
                <a:cubicBezTo>
                  <a:pt x="365764" y="122797"/>
                  <a:pt x="359762" y="108225"/>
                  <a:pt x="349048" y="97508"/>
                </a:cubicBezTo>
                <a:lnTo>
                  <a:pt x="268182" y="16712"/>
                </a:lnTo>
                <a:cubicBezTo>
                  <a:pt x="257466" y="5995"/>
                  <a:pt x="242963" y="-4"/>
                  <a:pt x="227821" y="-4"/>
                </a:cubicBezTo>
                <a:lnTo>
                  <a:pt x="137954" y="-4"/>
                </a:lnTo>
                <a:cubicBezTo>
                  <a:pt x="122808" y="-4"/>
                  <a:pt x="108236" y="5998"/>
                  <a:pt x="97519" y="16712"/>
                </a:cubicBezTo>
                <a:lnTo>
                  <a:pt x="97585" y="167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Bullying?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Cyberbullying involves using technology to harass or intimidate.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occur through social media, messaging apps, or other online platforms.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Cyberbullying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Verbal bullying involves name-calling, teasing, or threats.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bullying involves excluding or isolating an individual.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Verbal and Social Bullying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Physical bullying involves physical contact or violence.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include hitting, pushing, or other aggressive actions.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Bullying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can take many forms, including physical, verbal, social, and cyberbullying.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form has unique characteristics and impacts on individuals.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Forms of Bullying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Impact of Bullying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Victims of bullying may experience decreased academic performance.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school community may face challenges in maintaining a positive learning environment.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Challenges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can have serious emotional, social, and academic consequences for individuals and the school community.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school community may experience a negative and hostile environment.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Impact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Victims of bullying may experience anxiety, depression, and decreased academic performance.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Bystanders who witness bullying may feel guilty, helpless, or fearful.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Consequences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35292" r="-13529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taking action, bystanders can foster a culture of respect and safety.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involvement can significantly reduce the prevalence of bullying in schools and communities.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Supportive Environment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Bystanders can also contribute to the problem by joining in or encouraging the behavior.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escalate the bullying and make it harder for victims to seek help.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Risk of Negative Influence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Bystanders can play a crucial role in preventing bullying by intervening, reporting incidents, and supporting victims.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help to de-escalate situations, provide emotional support, and create a positive and inclusive environment.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Bystanders' Positive Impact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Bystanders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Empathy and Understanding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developing empathy, students can better understand the experiences and perspectives of others.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recognizing and supporting those who may be victims of bullying.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Empathy and Bullying Awareness</a:t>
            </a:r>
            <a:endParaRPr lang="en-US" sz="1247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Empathy is essential for building strong, positive relationships with peers.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mutual respect and understanding in social interactions.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Empathy's Role in Relationships</a:t>
            </a:r>
            <a:endParaRPr lang="en-US" sz="1303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Empathy is essential for building strong, positive relationships with peers.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mutual respect and understanding in social interactions.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Empathy's Role in Relationships</a:t>
            </a:r>
            <a:endParaRPr lang="en-US" sz="1303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Bystander Intervention Strategies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6"/>
              </a:spcBef>
              <a:buNone/>
            </a:pPr>
            <a:r>
              <a:rPr lang="en-US" sz="151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Bystanders can also use technology to report incidents or seek help.</a:t>
            </a:r>
            <a:endParaRPr lang="en-US" sz="1513" dirty="0"/>
          </a:p>
          <a:p>
            <a:pPr algn="l" marL="0" indent="0">
              <a:lnSpc>
                <a:spcPct val="90000"/>
              </a:lnSpc>
              <a:spcBef>
                <a:spcPts val="946"/>
              </a:spcBef>
              <a:buNone/>
            </a:pPr>
            <a:r>
              <a:rPr lang="en-US" sz="151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modern approach provides a discreet and efficient way to address bullying.</a:t>
            </a:r>
            <a:endParaRPr lang="en-US" sz="1513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Technology for Reporting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Help from Authorities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1"/>
              </a:spcBef>
              <a:buNone/>
            </a:pPr>
            <a:r>
              <a:rPr lang="en-US" sz="112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Seeking help from authorities involves reporting the incident to a teacher, counselor, or other school official.</a:t>
            </a:r>
            <a:endParaRPr lang="en-US" sz="1121" dirty="0"/>
          </a:p>
          <a:p>
            <a:pPr algn="l" marL="0" indent="0">
              <a:lnSpc>
                <a:spcPct val="90000"/>
              </a:lnSpc>
              <a:spcBef>
                <a:spcPts val="701"/>
              </a:spcBef>
              <a:buNone/>
            </a:pPr>
            <a:r>
              <a:rPr lang="en-US" sz="112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the situation is handled by responsible adults.</a:t>
            </a:r>
            <a:endParaRPr lang="en-US" sz="1121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Indirect Intervention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9"/>
              </a:spcBef>
              <a:buNone/>
            </a:pPr>
            <a:r>
              <a:rPr lang="en-US" sz="131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Indirect intervention involves supporting the victim and reporting the incident to authorities.</a:t>
            </a:r>
            <a:endParaRPr lang="en-US" sz="1310" dirty="0"/>
          </a:p>
          <a:p>
            <a:pPr algn="l" marL="0" indent="0">
              <a:lnSpc>
                <a:spcPct val="90000"/>
              </a:lnSpc>
              <a:spcBef>
                <a:spcPts val="819"/>
              </a:spcBef>
              <a:buNone/>
            </a:pPr>
            <a:r>
              <a:rPr lang="en-US" sz="131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allows bystanders to help without direct confrontation.</a:t>
            </a:r>
            <a:endParaRPr lang="en-US" sz="1310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Direct Intervention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50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Direct intervention involves confronting the bully and standing up for the victim.</a:t>
            </a:r>
            <a:endParaRPr lang="en-US" sz="1504" dirty="0"/>
          </a:p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50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requires courage and immediate action to address the situation.</a:t>
            </a:r>
            <a:endParaRPr lang="en-US" sz="15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Positive School Culture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Efforts for Inclusivity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Both students and educators play a vital role in fostering a positive school environment.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combined efforts ensure a culture of kindness, respect, and inclusivity.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Educators in Shaping Culture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3"/>
              </a:spcBef>
              <a:buNone/>
            </a:pPr>
            <a:r>
              <a:rPr lang="en-US" sz="113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and administrators can create a positive school culture by establishing clear policies and procedures.</a:t>
            </a:r>
            <a:endParaRPr lang="en-US" sz="1138" dirty="0"/>
          </a:p>
          <a:p>
            <a:pPr algn="l" marL="0" indent="0">
              <a:lnSpc>
                <a:spcPct val="90000"/>
              </a:lnSpc>
              <a:spcBef>
                <a:spcPts val="813"/>
              </a:spcBef>
              <a:buNone/>
            </a:pPr>
            <a:r>
              <a:rPr lang="en-US" sz="113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support and resources, and promoting empathy and understanding are key actions for educators.</a:t>
            </a:r>
            <a:endParaRPr lang="en-US" sz="1138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Essence of a Positive School Culture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positive school culture promotes kindness, respect, and inclusivity.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create a positive school culture by being kind, respectful, and inclusive.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Upstanders vs. Bystanders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84831" r="-8483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Bystanders may witness bullying but do not take action to stop it.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inaction can unintentionally empower the bully and prolong the situation.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Bystanders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Upstanders take a stand against bullying and support those who are being targeted.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actively intervene to make a positive difference in bullying situations.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Upstanders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Empathy Important?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Positive Relationships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Empathy helps to build strong, positive relationships with peers.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strengthens connections and promotes collaboration.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Preventing Bullying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Empathy helps to prevent bullying by encouraging students to consider the feelings and perspectives of others.</a:t>
            </a:r>
            <a:endParaRPr lang="en-US" sz="1079" dirty="0"/>
          </a:p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awareness can lead to more compassionate interactions.</a:t>
            </a:r>
            <a:endParaRPr lang="en-US" sz="1079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Supportive Environment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Empathy helps to create a supportive environment where everyone feels valued and respected.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sense of belonging and mutual understanding.</a:t>
            </a:r>
            <a:endParaRPr lang="en-US" sz="12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Develop Empathy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Put yourself in someone else's shoes to imagine their emotions.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Listen attentively to grasp different perspectives.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Empathy in Action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4994" y="35777"/>
                </a:moveTo>
                <a:cubicBezTo>
                  <a:pt x="202938" y="31262"/>
                  <a:pt x="223055" y="27432"/>
                  <a:pt x="237744" y="27432"/>
                </a:cubicBezTo>
                <a:cubicBezTo>
                  <a:pt x="261288" y="27432"/>
                  <a:pt x="289064" y="33489"/>
                  <a:pt x="310040" y="43950"/>
                </a:cubicBezTo>
                <a:cubicBezTo>
                  <a:pt x="332615" y="55265"/>
                  <a:pt x="338328" y="66466"/>
                  <a:pt x="338328" y="73152"/>
                </a:cubicBezTo>
                <a:cubicBezTo>
                  <a:pt x="338328" y="78524"/>
                  <a:pt x="335413" y="85439"/>
                  <a:pt x="317812" y="92069"/>
                </a:cubicBezTo>
                <a:cubicBezTo>
                  <a:pt x="301009" y="98413"/>
                  <a:pt x="279521" y="100584"/>
                  <a:pt x="265176" y="100584"/>
                </a:cubicBezTo>
                <a:cubicBezTo>
                  <a:pt x="245344" y="100584"/>
                  <a:pt x="234602" y="94641"/>
                  <a:pt x="219343" y="85895"/>
                </a:cubicBezTo>
                <a:lnTo>
                  <a:pt x="218944" y="85667"/>
                </a:lnTo>
                <a:cubicBezTo>
                  <a:pt x="207170" y="78922"/>
                  <a:pt x="193169" y="70922"/>
                  <a:pt x="173740" y="66808"/>
                </a:cubicBezTo>
                <a:lnTo>
                  <a:pt x="173740" y="38747"/>
                </a:lnTo>
                <a:cubicBezTo>
                  <a:pt x="177167" y="37776"/>
                  <a:pt x="180996" y="36804"/>
                  <a:pt x="184998" y="35774"/>
                </a:cubicBezTo>
                <a:lnTo>
                  <a:pt x="184994" y="35777"/>
                </a:lnTo>
                <a:moveTo>
                  <a:pt x="146304" y="91440"/>
                </a:moveTo>
                <a:cubicBezTo>
                  <a:pt x="173736" y="91440"/>
                  <a:pt x="189738" y="100584"/>
                  <a:pt x="205740" y="109728"/>
                </a:cubicBezTo>
                <a:cubicBezTo>
                  <a:pt x="221742" y="118872"/>
                  <a:pt x="237744" y="128016"/>
                  <a:pt x="265176" y="128016"/>
                </a:cubicBezTo>
                <a:cubicBezTo>
                  <a:pt x="297407" y="128016"/>
                  <a:pt x="365760" y="118872"/>
                  <a:pt x="365760" y="73152"/>
                </a:cubicBezTo>
                <a:cubicBezTo>
                  <a:pt x="365760" y="27432"/>
                  <a:pt x="292608" y="0"/>
                  <a:pt x="237744" y="0"/>
                </a:cubicBezTo>
                <a:cubicBezTo>
                  <a:pt x="201340" y="0"/>
                  <a:pt x="146304" y="18288"/>
                  <a:pt x="146304" y="18288"/>
                </a:cubicBezTo>
                <a:lnTo>
                  <a:pt x="146304" y="64008"/>
                </a:lnTo>
                <a:lnTo>
                  <a:pt x="146304" y="91440"/>
                </a:lnTo>
                <a:moveTo>
                  <a:pt x="73152" y="54864"/>
                </a:moveTo>
                <a:cubicBezTo>
                  <a:pt x="73152" y="75039"/>
                  <a:pt x="89553" y="91440"/>
                  <a:pt x="109728" y="91440"/>
                </a:cubicBezTo>
                <a:lnTo>
                  <a:pt x="128016" y="91440"/>
                </a:lnTo>
                <a:lnTo>
                  <a:pt x="128016" y="18288"/>
                </a:lnTo>
                <a:lnTo>
                  <a:pt x="109728" y="18288"/>
                </a:lnTo>
                <a:cubicBezTo>
                  <a:pt x="89553" y="18288"/>
                  <a:pt x="73152" y="34689"/>
                  <a:pt x="73152" y="54864"/>
                </a:cubicBezTo>
                <a:moveTo>
                  <a:pt x="111842" y="256831"/>
                </a:moveTo>
                <a:cubicBezTo>
                  <a:pt x="107841" y="255801"/>
                  <a:pt x="104011" y="254829"/>
                  <a:pt x="100584" y="253858"/>
                </a:cubicBezTo>
                <a:lnTo>
                  <a:pt x="100584" y="225797"/>
                </a:lnTo>
                <a:cubicBezTo>
                  <a:pt x="120013" y="221624"/>
                  <a:pt x="134018" y="213624"/>
                  <a:pt x="145788" y="206938"/>
                </a:cubicBezTo>
                <a:lnTo>
                  <a:pt x="146187" y="206710"/>
                </a:lnTo>
                <a:cubicBezTo>
                  <a:pt x="161447" y="197967"/>
                  <a:pt x="172189" y="192021"/>
                  <a:pt x="192020" y="192021"/>
                </a:cubicBezTo>
                <a:cubicBezTo>
                  <a:pt x="206420" y="192021"/>
                  <a:pt x="227854" y="194137"/>
                  <a:pt x="244657" y="200536"/>
                </a:cubicBezTo>
                <a:cubicBezTo>
                  <a:pt x="262257" y="207167"/>
                  <a:pt x="265172" y="214081"/>
                  <a:pt x="265172" y="219453"/>
                </a:cubicBezTo>
                <a:cubicBezTo>
                  <a:pt x="265172" y="226139"/>
                  <a:pt x="259459" y="237340"/>
                  <a:pt x="236884" y="248655"/>
                </a:cubicBezTo>
                <a:cubicBezTo>
                  <a:pt x="215912" y="259113"/>
                  <a:pt x="188136" y="265173"/>
                  <a:pt x="164588" y="265173"/>
                </a:cubicBezTo>
                <a:cubicBezTo>
                  <a:pt x="149899" y="265173"/>
                  <a:pt x="129783" y="261343"/>
                  <a:pt x="111838" y="256828"/>
                </a:cubicBezTo>
                <a:lnTo>
                  <a:pt x="111842" y="256831"/>
                </a:lnTo>
                <a:moveTo>
                  <a:pt x="73152" y="201168"/>
                </a:moveTo>
                <a:lnTo>
                  <a:pt x="73152" y="201168"/>
                </a:lnTo>
                <a:lnTo>
                  <a:pt x="73152" y="228600"/>
                </a:lnTo>
                <a:lnTo>
                  <a:pt x="73152" y="274320"/>
                </a:lnTo>
                <a:cubicBezTo>
                  <a:pt x="73152" y="274320"/>
                  <a:pt x="128188" y="292608"/>
                  <a:pt x="164592" y="292608"/>
                </a:cubicBezTo>
                <a:cubicBezTo>
                  <a:pt x="219456" y="292608"/>
                  <a:pt x="292608" y="265176"/>
                  <a:pt x="292608" y="219456"/>
                </a:cubicBezTo>
                <a:cubicBezTo>
                  <a:pt x="292608" y="173736"/>
                  <a:pt x="224258" y="164592"/>
                  <a:pt x="192024" y="164592"/>
                </a:cubicBezTo>
                <a:cubicBezTo>
                  <a:pt x="164592" y="164592"/>
                  <a:pt x="148590" y="173736"/>
                  <a:pt x="132588" y="182880"/>
                </a:cubicBezTo>
                <a:cubicBezTo>
                  <a:pt x="116586" y="192024"/>
                  <a:pt x="100584" y="201168"/>
                  <a:pt x="73152" y="201168"/>
                </a:cubicBezTo>
                <a:lnTo>
                  <a:pt x="73152" y="201168"/>
                </a:lnTo>
                <a:moveTo>
                  <a:pt x="0" y="237744"/>
                </a:moveTo>
                <a:cubicBezTo>
                  <a:pt x="0" y="257919"/>
                  <a:pt x="16401" y="274320"/>
                  <a:pt x="36576" y="274320"/>
                </a:cubicBezTo>
                <a:lnTo>
                  <a:pt x="54864" y="274320"/>
                </a:lnTo>
                <a:lnTo>
                  <a:pt x="54864" y="201168"/>
                </a:lnTo>
                <a:lnTo>
                  <a:pt x="36576" y="201168"/>
                </a:lnTo>
                <a:cubicBezTo>
                  <a:pt x="16401" y="201168"/>
                  <a:pt x="0" y="217569"/>
                  <a:pt x="0" y="23774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active listening and ask open-ended questions.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others to share their thoughts and feelings.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Listening Skills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28071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Listen to others and try to understand their perspectives.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Put yourself in someone else's shoes and imagine how they might feel.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6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Perspectives</a:t>
            </a:r>
            <a:endParaRPr lang="en-US" sz="1462" dirty="0"/>
          </a:p>
        </p:txBody>
      </p:sp>
      <p:sp>
        <p:nvSpPr>
          <p:cNvPr id="17" name="Text 15"/>
          <p:cNvSpPr/>
          <p:nvPr/>
        </p:nvSpPr>
        <p:spPr>
          <a:xfrm>
            <a:off x="3676963" y="1683064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activity aims to help students understand and apply bystander intervention strategies.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role-playing, students can explore effective ways to address bullying situations.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Role-Playing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students into small groups and assign each group a scenario involving bullying.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group will role-play the scenario to practice bystander intervention strategies.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 Setup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Activity: Bystander Intervention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Discussion: Creating a Positive School Culture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share their thoughts and ideas.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and guidance during the discussion.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Participation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648135" y="1616390"/>
            <a:ext cx="440055" cy="640080"/>
          </a:xfrm>
          <a:custGeom>
            <a:avLst/>
            <a:gdLst/>
            <a:ahLst/>
            <a:cxnLst/>
            <a:rect l="l" t="t" r="r" b="b"/>
            <a:pathLst>
              <a:path w="440055" h="640080">
                <a:moveTo>
                  <a:pt x="280033" y="120015"/>
                </a:moveTo>
                <a:lnTo>
                  <a:pt x="280033" y="320040"/>
                </a:lnTo>
                <a:cubicBezTo>
                  <a:pt x="280033" y="353171"/>
                  <a:pt x="253155" y="380047"/>
                  <a:pt x="220028" y="380047"/>
                </a:cubicBezTo>
                <a:cubicBezTo>
                  <a:pt x="186900" y="380047"/>
                  <a:pt x="160022" y="353171"/>
                  <a:pt x="160022" y="320040"/>
                </a:cubicBezTo>
                <a:lnTo>
                  <a:pt x="160022" y="120015"/>
                </a:lnTo>
                <a:cubicBezTo>
                  <a:pt x="160022" y="86884"/>
                  <a:pt x="186900" y="60008"/>
                  <a:pt x="220028" y="60008"/>
                </a:cubicBezTo>
                <a:cubicBezTo>
                  <a:pt x="253155" y="60008"/>
                  <a:pt x="280033" y="86884"/>
                  <a:pt x="280033" y="120015"/>
                </a:cubicBezTo>
                <a:lnTo>
                  <a:pt x="280033" y="120015"/>
                </a:lnTo>
                <a:moveTo>
                  <a:pt x="100011" y="120015"/>
                </a:moveTo>
                <a:lnTo>
                  <a:pt x="100011" y="320040"/>
                </a:lnTo>
                <a:cubicBezTo>
                  <a:pt x="100011" y="386301"/>
                  <a:pt x="153768" y="440055"/>
                  <a:pt x="220028" y="440055"/>
                </a:cubicBezTo>
                <a:cubicBezTo>
                  <a:pt x="286287" y="440055"/>
                  <a:pt x="340044" y="386301"/>
                  <a:pt x="340044" y="320040"/>
                </a:cubicBezTo>
                <a:lnTo>
                  <a:pt x="340044" y="120015"/>
                </a:lnTo>
                <a:cubicBezTo>
                  <a:pt x="340044" y="53754"/>
                  <a:pt x="286287" y="0"/>
                  <a:pt x="220028" y="0"/>
                </a:cubicBezTo>
                <a:cubicBezTo>
                  <a:pt x="153768" y="0"/>
                  <a:pt x="100011" y="53754"/>
                  <a:pt x="100011" y="120015"/>
                </a:cubicBezTo>
                <a:lnTo>
                  <a:pt x="100011" y="120015"/>
                </a:lnTo>
                <a:moveTo>
                  <a:pt x="60006" y="270037"/>
                </a:moveTo>
                <a:cubicBezTo>
                  <a:pt x="60006" y="253408"/>
                  <a:pt x="46628" y="240036"/>
                  <a:pt x="30003" y="240036"/>
                </a:cubicBezTo>
                <a:cubicBezTo>
                  <a:pt x="13378" y="240036"/>
                  <a:pt x="0" y="253414"/>
                  <a:pt x="0" y="270043"/>
                </a:cubicBezTo>
                <a:lnTo>
                  <a:pt x="0" y="320053"/>
                </a:lnTo>
                <a:cubicBezTo>
                  <a:pt x="0" y="431440"/>
                  <a:pt x="82761" y="523451"/>
                  <a:pt x="190024" y="538077"/>
                </a:cubicBezTo>
                <a:lnTo>
                  <a:pt x="190024" y="580085"/>
                </a:lnTo>
                <a:lnTo>
                  <a:pt x="130019" y="580085"/>
                </a:lnTo>
                <a:cubicBezTo>
                  <a:pt x="113393" y="580085"/>
                  <a:pt x="100016" y="593463"/>
                  <a:pt x="100016" y="610092"/>
                </a:cubicBezTo>
                <a:cubicBezTo>
                  <a:pt x="100016" y="626722"/>
                  <a:pt x="113393" y="640099"/>
                  <a:pt x="130019" y="640099"/>
                </a:cubicBezTo>
                <a:lnTo>
                  <a:pt x="220032" y="640099"/>
                </a:lnTo>
                <a:lnTo>
                  <a:pt x="310045" y="640099"/>
                </a:lnTo>
                <a:cubicBezTo>
                  <a:pt x="326670" y="640099"/>
                  <a:pt x="340048" y="626722"/>
                  <a:pt x="340048" y="610099"/>
                </a:cubicBezTo>
                <a:cubicBezTo>
                  <a:pt x="340048" y="593470"/>
                  <a:pt x="326670" y="580098"/>
                  <a:pt x="310045" y="580098"/>
                </a:cubicBezTo>
                <a:lnTo>
                  <a:pt x="250039" y="580098"/>
                </a:lnTo>
                <a:lnTo>
                  <a:pt x="250039" y="538090"/>
                </a:lnTo>
                <a:cubicBezTo>
                  <a:pt x="357303" y="523464"/>
                  <a:pt x="440064" y="431453"/>
                  <a:pt x="440064" y="320066"/>
                </a:cubicBezTo>
                <a:lnTo>
                  <a:pt x="440064" y="270063"/>
                </a:lnTo>
                <a:cubicBezTo>
                  <a:pt x="440064" y="253434"/>
                  <a:pt x="426686" y="240062"/>
                  <a:pt x="410061" y="240062"/>
                </a:cubicBezTo>
                <a:cubicBezTo>
                  <a:pt x="393435" y="240062"/>
                  <a:pt x="380058" y="253440"/>
                  <a:pt x="380058" y="270069"/>
                </a:cubicBezTo>
                <a:lnTo>
                  <a:pt x="380058" y="320079"/>
                </a:lnTo>
                <a:cubicBezTo>
                  <a:pt x="380058" y="408468"/>
                  <a:pt x="308426" y="480099"/>
                  <a:pt x="220036" y="480099"/>
                </a:cubicBezTo>
                <a:cubicBezTo>
                  <a:pt x="131651" y="480099"/>
                  <a:pt x="60014" y="408468"/>
                  <a:pt x="60014" y="320079"/>
                </a:cubicBezTo>
                <a:lnTo>
                  <a:pt x="60006" y="270037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discuss the following questions: What are some ways to create a positive school culture?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we promote kindness, respect, and inclusivity in our school community?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 Questions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8200" y="1743525"/>
            <a:ext cx="640080" cy="385810"/>
          </a:xfrm>
          <a:custGeom>
            <a:avLst/>
            <a:gdLst/>
            <a:ahLst/>
            <a:cxnLst/>
            <a:rect l="l" t="t" r="r" b="b"/>
            <a:pathLst>
              <a:path w="640080" h="385810">
                <a:moveTo>
                  <a:pt x="272232" y="602"/>
                </a:moveTo>
                <a:lnTo>
                  <a:pt x="221128" y="51710"/>
                </a:lnTo>
                <a:cubicBezTo>
                  <a:pt x="205824" y="55912"/>
                  <a:pt x="191627" y="63612"/>
                  <a:pt x="179626" y="74214"/>
                </a:cubicBezTo>
                <a:lnTo>
                  <a:pt x="153024" y="97919"/>
                </a:lnTo>
                <a:cubicBezTo>
                  <a:pt x="142821" y="107020"/>
                  <a:pt x="129520" y="112020"/>
                  <a:pt x="115816" y="112020"/>
                </a:cubicBezTo>
                <a:lnTo>
                  <a:pt x="96012" y="112020"/>
                </a:lnTo>
                <a:lnTo>
                  <a:pt x="96012" y="240035"/>
                </a:lnTo>
                <a:cubicBezTo>
                  <a:pt x="116411" y="240637"/>
                  <a:pt x="135818" y="248936"/>
                  <a:pt x="150316" y="263439"/>
                </a:cubicBezTo>
                <a:lnTo>
                  <a:pt x="185918" y="299041"/>
                </a:lnTo>
                <a:lnTo>
                  <a:pt x="192920" y="306044"/>
                </a:lnTo>
                <a:lnTo>
                  <a:pt x="192920" y="306044"/>
                </a:lnTo>
                <a:lnTo>
                  <a:pt x="219925" y="333046"/>
                </a:lnTo>
                <a:cubicBezTo>
                  <a:pt x="226127" y="339246"/>
                  <a:pt x="236330" y="339246"/>
                  <a:pt x="242526" y="333046"/>
                </a:cubicBezTo>
                <a:cubicBezTo>
                  <a:pt x="244229" y="331345"/>
                  <a:pt x="245528" y="329347"/>
                  <a:pt x="246226" y="327244"/>
                </a:cubicBezTo>
                <a:cubicBezTo>
                  <a:pt x="249030" y="319543"/>
                  <a:pt x="255526" y="313741"/>
                  <a:pt x="263527" y="311943"/>
                </a:cubicBezTo>
                <a:cubicBezTo>
                  <a:pt x="271528" y="310141"/>
                  <a:pt x="279926" y="312545"/>
                  <a:pt x="285732" y="318444"/>
                </a:cubicBezTo>
                <a:lnTo>
                  <a:pt x="296536" y="329046"/>
                </a:lnTo>
                <a:cubicBezTo>
                  <a:pt x="308141" y="340647"/>
                  <a:pt x="326940" y="340647"/>
                  <a:pt x="338442" y="329046"/>
                </a:cubicBezTo>
                <a:cubicBezTo>
                  <a:pt x="343845" y="323644"/>
                  <a:pt x="346744" y="316746"/>
                  <a:pt x="347045" y="309643"/>
                </a:cubicBezTo>
                <a:cubicBezTo>
                  <a:pt x="347442" y="300843"/>
                  <a:pt x="352646" y="293042"/>
                  <a:pt x="360647" y="289242"/>
                </a:cubicBezTo>
                <a:cubicBezTo>
                  <a:pt x="368648" y="285442"/>
                  <a:pt x="377948" y="286240"/>
                  <a:pt x="385047" y="291341"/>
                </a:cubicBezTo>
                <a:cubicBezTo>
                  <a:pt x="394449" y="298042"/>
                  <a:pt x="407552" y="297143"/>
                  <a:pt x="415950" y="288740"/>
                </a:cubicBezTo>
                <a:cubicBezTo>
                  <a:pt x="425352" y="279338"/>
                  <a:pt x="425352" y="264137"/>
                  <a:pt x="415950" y="254835"/>
                </a:cubicBezTo>
                <a:lnTo>
                  <a:pt x="340139" y="179028"/>
                </a:lnTo>
                <a:lnTo>
                  <a:pt x="304332" y="212034"/>
                </a:lnTo>
                <a:cubicBezTo>
                  <a:pt x="277027" y="237239"/>
                  <a:pt x="235127" y="237636"/>
                  <a:pt x="207322" y="212933"/>
                </a:cubicBezTo>
                <a:cubicBezTo>
                  <a:pt x="175619" y="184730"/>
                  <a:pt x="174915" y="135524"/>
                  <a:pt x="205722" y="106418"/>
                </a:cubicBezTo>
                <a:lnTo>
                  <a:pt x="275830" y="40209"/>
                </a:lnTo>
                <a:cubicBezTo>
                  <a:pt x="303232" y="14406"/>
                  <a:pt x="339434" y="4"/>
                  <a:pt x="377142" y="4"/>
                </a:cubicBezTo>
                <a:cubicBezTo>
                  <a:pt x="413249" y="4"/>
                  <a:pt x="448152" y="13307"/>
                  <a:pt x="475055" y="37208"/>
                </a:cubicBezTo>
                <a:lnTo>
                  <a:pt x="505158" y="64010"/>
                </a:lnTo>
                <a:lnTo>
                  <a:pt x="544062" y="64010"/>
                </a:lnTo>
                <a:lnTo>
                  <a:pt x="584067" y="64010"/>
                </a:lnTo>
                <a:lnTo>
                  <a:pt x="624072" y="64010"/>
                </a:lnTo>
                <a:cubicBezTo>
                  <a:pt x="632873" y="64010"/>
                  <a:pt x="640074" y="71209"/>
                  <a:pt x="640074" y="80013"/>
                </a:cubicBezTo>
                <a:lnTo>
                  <a:pt x="640074" y="288038"/>
                </a:lnTo>
                <a:cubicBezTo>
                  <a:pt x="640074" y="305739"/>
                  <a:pt x="625774" y="320041"/>
                  <a:pt x="608070" y="320041"/>
                </a:cubicBezTo>
                <a:lnTo>
                  <a:pt x="576066" y="320041"/>
                </a:lnTo>
                <a:cubicBezTo>
                  <a:pt x="564263" y="320041"/>
                  <a:pt x="553861" y="313640"/>
                  <a:pt x="548363" y="304038"/>
                </a:cubicBezTo>
                <a:lnTo>
                  <a:pt x="463450" y="304038"/>
                </a:lnTo>
                <a:cubicBezTo>
                  <a:pt x="460051" y="310739"/>
                  <a:pt x="455551" y="317140"/>
                  <a:pt x="449951" y="322742"/>
                </a:cubicBezTo>
                <a:cubicBezTo>
                  <a:pt x="432848" y="339845"/>
                  <a:pt x="409146" y="346546"/>
                  <a:pt x="386941" y="342842"/>
                </a:cubicBezTo>
                <a:cubicBezTo>
                  <a:pt x="383344" y="350142"/>
                  <a:pt x="378441" y="356944"/>
                  <a:pt x="372341" y="363043"/>
                </a:cubicBezTo>
                <a:cubicBezTo>
                  <a:pt x="345035" y="390347"/>
                  <a:pt x="302336" y="393048"/>
                  <a:pt x="271932" y="371145"/>
                </a:cubicBezTo>
                <a:cubicBezTo>
                  <a:pt x="246828" y="391948"/>
                  <a:pt x="209422" y="390648"/>
                  <a:pt x="185924" y="367044"/>
                </a:cubicBezTo>
                <a:lnTo>
                  <a:pt x="159022" y="340041"/>
                </a:lnTo>
                <a:lnTo>
                  <a:pt x="152019" y="333039"/>
                </a:lnTo>
                <a:lnTo>
                  <a:pt x="116411" y="297436"/>
                </a:lnTo>
                <a:cubicBezTo>
                  <a:pt x="110913" y="291935"/>
                  <a:pt x="103712" y="288736"/>
                  <a:pt x="96012" y="288134"/>
                </a:cubicBezTo>
                <a:cubicBezTo>
                  <a:pt x="96012" y="305735"/>
                  <a:pt x="81610" y="320037"/>
                  <a:pt x="64008" y="320037"/>
                </a:cubicBezTo>
                <a:lnTo>
                  <a:pt x="32004" y="320037"/>
                </a:lnTo>
                <a:cubicBezTo>
                  <a:pt x="14300" y="320037"/>
                  <a:pt x="0" y="305735"/>
                  <a:pt x="0" y="288034"/>
                </a:cubicBezTo>
                <a:lnTo>
                  <a:pt x="0" y="80009"/>
                </a:lnTo>
                <a:cubicBezTo>
                  <a:pt x="0" y="71209"/>
                  <a:pt x="7201" y="64006"/>
                  <a:pt x="16002" y="64006"/>
                </a:cubicBezTo>
                <a:lnTo>
                  <a:pt x="56007" y="64006"/>
                </a:lnTo>
                <a:lnTo>
                  <a:pt x="96012" y="64006"/>
                </a:lnTo>
                <a:lnTo>
                  <a:pt x="115816" y="64006"/>
                </a:lnTo>
                <a:cubicBezTo>
                  <a:pt x="117820" y="64006"/>
                  <a:pt x="119714" y="63308"/>
                  <a:pt x="121116" y="62007"/>
                </a:cubicBezTo>
                <a:lnTo>
                  <a:pt x="147622" y="38404"/>
                </a:lnTo>
                <a:cubicBezTo>
                  <a:pt x="175523" y="13700"/>
                  <a:pt x="211431" y="0"/>
                  <a:pt x="248735" y="0"/>
                </a:cubicBezTo>
                <a:lnTo>
                  <a:pt x="259034" y="0"/>
                </a:lnTo>
                <a:cubicBezTo>
                  <a:pt x="263431" y="0"/>
                  <a:pt x="267938" y="201"/>
                  <a:pt x="272233" y="602"/>
                </a:cubicBezTo>
                <a:lnTo>
                  <a:pt x="272232" y="602"/>
                </a:lnTo>
                <a:moveTo>
                  <a:pt x="544068" y="256031"/>
                </a:moveTo>
                <a:lnTo>
                  <a:pt x="544068" y="112012"/>
                </a:lnTo>
                <a:lnTo>
                  <a:pt x="496062" y="112012"/>
                </a:lnTo>
                <a:cubicBezTo>
                  <a:pt x="490161" y="112012"/>
                  <a:pt x="484457" y="109813"/>
                  <a:pt x="480162" y="105913"/>
                </a:cubicBezTo>
                <a:lnTo>
                  <a:pt x="443255" y="73107"/>
                </a:lnTo>
                <a:cubicBezTo>
                  <a:pt x="425052" y="56907"/>
                  <a:pt x="401548" y="48002"/>
                  <a:pt x="377148" y="48002"/>
                </a:cubicBezTo>
                <a:cubicBezTo>
                  <a:pt x="351743" y="48002"/>
                  <a:pt x="327343" y="57706"/>
                  <a:pt x="308839" y="75106"/>
                </a:cubicBezTo>
                <a:lnTo>
                  <a:pt x="238731" y="141314"/>
                </a:lnTo>
                <a:cubicBezTo>
                  <a:pt x="228432" y="151114"/>
                  <a:pt x="228630" y="167619"/>
                  <a:pt x="239230" y="177017"/>
                </a:cubicBezTo>
                <a:cubicBezTo>
                  <a:pt x="248530" y="185320"/>
                  <a:pt x="262631" y="185119"/>
                  <a:pt x="271733" y="176716"/>
                </a:cubicBezTo>
                <a:lnTo>
                  <a:pt x="343640" y="110307"/>
                </a:lnTo>
                <a:cubicBezTo>
                  <a:pt x="353343" y="101306"/>
                  <a:pt x="368545" y="101904"/>
                  <a:pt x="377545" y="111707"/>
                </a:cubicBezTo>
                <a:cubicBezTo>
                  <a:pt x="386544" y="121507"/>
                  <a:pt x="385949" y="136611"/>
                  <a:pt x="376143" y="145612"/>
                </a:cubicBezTo>
                <a:lnTo>
                  <a:pt x="375343" y="146411"/>
                </a:lnTo>
                <a:lnTo>
                  <a:pt x="449752" y="220822"/>
                </a:lnTo>
                <a:cubicBezTo>
                  <a:pt x="459757" y="230822"/>
                  <a:pt x="466254" y="243126"/>
                  <a:pt x="469153" y="255927"/>
                </a:cubicBezTo>
                <a:lnTo>
                  <a:pt x="543959" y="255927"/>
                </a:lnTo>
                <a:lnTo>
                  <a:pt x="544068" y="256031"/>
                </a:lnTo>
                <a:moveTo>
                  <a:pt x="64008" y="272034"/>
                </a:moveTo>
                <a:cubicBezTo>
                  <a:pt x="64008" y="263196"/>
                  <a:pt x="56845" y="256031"/>
                  <a:pt x="48006" y="256031"/>
                </a:cubicBezTo>
                <a:cubicBezTo>
                  <a:pt x="39167" y="256031"/>
                  <a:pt x="32004" y="263196"/>
                  <a:pt x="32004" y="272034"/>
                </a:cubicBezTo>
                <a:cubicBezTo>
                  <a:pt x="32004" y="280873"/>
                  <a:pt x="39167" y="288038"/>
                  <a:pt x="48006" y="288038"/>
                </a:cubicBezTo>
                <a:cubicBezTo>
                  <a:pt x="56845" y="288038"/>
                  <a:pt x="64008" y="280873"/>
                  <a:pt x="64008" y="272034"/>
                </a:cubicBezTo>
                <a:moveTo>
                  <a:pt x="592074" y="288038"/>
                </a:moveTo>
                <a:cubicBezTo>
                  <a:pt x="600913" y="288038"/>
                  <a:pt x="608076" y="280873"/>
                  <a:pt x="608076" y="272034"/>
                </a:cubicBezTo>
                <a:cubicBezTo>
                  <a:pt x="608076" y="263196"/>
                  <a:pt x="600913" y="256031"/>
                  <a:pt x="592074" y="256031"/>
                </a:cubicBezTo>
                <a:cubicBezTo>
                  <a:pt x="583235" y="256031"/>
                  <a:pt x="576072" y="263196"/>
                  <a:pt x="576072" y="272034"/>
                </a:cubicBezTo>
                <a:cubicBezTo>
                  <a:pt x="576072" y="280873"/>
                  <a:pt x="583235" y="288038"/>
                  <a:pt x="592074" y="288038"/>
                </a:cubicBez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Empathy is essential for creating a supportive environment.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everyone feels valued and respected.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Empathy in Supportive Environments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is a serious issue that affects many students.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Bystanders play a crucial role in preventing it.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Bystanders in Bullying Prevention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Call to Action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take action against bullying and promote a positive school culture.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resources and support for students who may be experiencing bullying or who want to get involved in bullying prevention efforts.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Positive School Culture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18255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take action against bullying and promote a positive school culture.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resources and support for students who may be experiencing bullying or who want to get involved in bullying prevention efforts.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Taking Action Against Bullying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24947" y="1577615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opportunities to get involved in bullying prevention efforts, such as joining a club or organization or participating in a community service project.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 participation can empower students to make a tangible difference in their communities.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in Prevention Efforts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share their own experiences and perspectives on bullying and bystander intervention.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exchange of ideas can foster empathy and create a supportive environment for open dialogue.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Personal Perspectives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additional resources, such as books, articles, or websites, to learn more about bullying and bystander intervention.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can help deepen their understanding and equip them with practical tools to address these issues.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Additional Resources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student understanding of the material through quizzes, class discussions, and written assignments.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effectiveness of the lesson in promoting empathy and understanding and reducing bullying behavior.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Effectiveness Evaluation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student understanding of the material through quizzes, class discussions, and written assignments.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effectiveness of the lesson in promoting empathy and understanding and reducing bullying behavior.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Understanding Assessment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834639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96544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3773938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19617" y="2194560"/>
                </a:moveTo>
                <a:cubicBezTo>
                  <a:pt x="53550" y="2194560"/>
                  <a:pt x="0" y="2141013"/>
                  <a:pt x="0" y="2074956"/>
                </a:cubicBezTo>
                <a:lnTo>
                  <a:pt x="0" y="119604"/>
                </a:lnTo>
                <a:cubicBezTo>
                  <a:pt x="0" y="53547"/>
                  <a:pt x="53550" y="0"/>
                  <a:pt x="119617" y="0"/>
                </a:cubicBezTo>
                <a:lnTo>
                  <a:pt x="7287023" y="0"/>
                </a:lnTo>
                <a:cubicBezTo>
                  <a:pt x="7353090" y="0"/>
                  <a:pt x="7406640" y="53547"/>
                  <a:pt x="7406640" y="119604"/>
                </a:cubicBezTo>
                <a:lnTo>
                  <a:pt x="7406640" y="2074956"/>
                </a:lnTo>
                <a:cubicBezTo>
                  <a:pt x="7406640" y="2141013"/>
                  <a:pt x="7353090" y="2194560"/>
                  <a:pt x="7287023" y="2194560"/>
                </a:cubicBezTo>
                <a:lnTo>
                  <a:pt x="119617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250196" y="2194560"/>
                </a:moveTo>
                <a:cubicBezTo>
                  <a:pt x="111988" y="2194560"/>
                  <a:pt x="0" y="2082528"/>
                  <a:pt x="0" y="1944336"/>
                </a:cubicBezTo>
                <a:lnTo>
                  <a:pt x="0" y="250224"/>
                </a:lnTo>
                <a:cubicBezTo>
                  <a:pt x="0" y="112032"/>
                  <a:pt x="112062" y="0"/>
                  <a:pt x="250196" y="0"/>
                </a:cubicBezTo>
                <a:lnTo>
                  <a:pt x="7156370" y="0"/>
                </a:lnTo>
                <a:cubicBezTo>
                  <a:pt x="7294578" y="0"/>
                  <a:pt x="7406566" y="112032"/>
                  <a:pt x="7406566" y="250224"/>
                </a:cubicBezTo>
                <a:lnTo>
                  <a:pt x="7406566" y="1944336"/>
                </a:lnTo>
                <a:cubicBezTo>
                  <a:pt x="7406566" y="2082528"/>
                  <a:pt x="7294504" y="2194560"/>
                  <a:pt x="7156370" y="2194560"/>
                </a:cubicBezTo>
                <a:lnTo>
                  <a:pt x="250196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Activity: Bullying Prevention Campaign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27309" y="174824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7309" y="174824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62245" y="406835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62245" y="406835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645364" y="4068353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and Feedback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45364" y="4555350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share their campaigns with the class.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constructive feedback and guidance to improve their ideas.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610428" y="1753399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 Bullying Prevention Campaign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610428" y="2240396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design a bullying prevention campaign that includes a slogan, poster, and social media post.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creativity and originality in their campaign designs.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Activity: Role-Playing Scenarios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66116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1661165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150957" y="166116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150957" y="1661165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150957" y="2632031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 Instructions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150957" y="3206112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collaborate in groups to enact the given scenarios.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activity focuses on developing effective bystander intervention strategies.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4291" y="2632031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Scenarios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44291" y="3206112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a series of role-playing scenarios that illustrate different types of bullying.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work in groups to act out the scenarios and practice bystander intervention strategies.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Bullying: The Role of Bystanders and Empathy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take action to promote a positive school culture.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importance of fostering an environment that discourages bullying.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Positive School Culture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Summarize the key points of the lesson and provide final thoughts and reflections.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continue to think critically about bullying and bystander intervention.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Points and Reflections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802284" y="1896515"/>
            <a:ext cx="320040" cy="273333"/>
          </a:xfrm>
          <a:custGeom>
            <a:avLst/>
            <a:gdLst/>
            <a:ahLst/>
            <a:cxnLst/>
            <a:rect l="l" t="t" r="r" b="b"/>
            <a:pathLst>
              <a:path w="320040" h="273333">
                <a:moveTo>
                  <a:pt x="141144" y="265896"/>
                </a:moveTo>
                <a:lnTo>
                  <a:pt x="139582" y="264458"/>
                </a:lnTo>
                <a:lnTo>
                  <a:pt x="30068" y="162759"/>
                </a:lnTo>
                <a:cubicBezTo>
                  <a:pt x="10878" y="144943"/>
                  <a:pt x="0" y="119941"/>
                  <a:pt x="0" y="93750"/>
                </a:cubicBezTo>
                <a:lnTo>
                  <a:pt x="0" y="91687"/>
                </a:lnTo>
                <a:cubicBezTo>
                  <a:pt x="0" y="47680"/>
                  <a:pt x="31255" y="9927"/>
                  <a:pt x="74509" y="1675"/>
                </a:cubicBezTo>
                <a:cubicBezTo>
                  <a:pt x="99136" y="-3075"/>
                  <a:pt x="124326" y="2613"/>
                  <a:pt x="144393" y="16739"/>
                </a:cubicBezTo>
                <a:cubicBezTo>
                  <a:pt x="150019" y="20740"/>
                  <a:pt x="155268" y="25365"/>
                  <a:pt x="160020" y="30679"/>
                </a:cubicBezTo>
                <a:cubicBezTo>
                  <a:pt x="162644" y="27678"/>
                  <a:pt x="165458" y="24928"/>
                  <a:pt x="168460" y="22364"/>
                </a:cubicBezTo>
                <a:cubicBezTo>
                  <a:pt x="170773" y="20363"/>
                  <a:pt x="173148" y="18488"/>
                  <a:pt x="175648" y="16739"/>
                </a:cubicBezTo>
                <a:lnTo>
                  <a:pt x="175648" y="16739"/>
                </a:lnTo>
                <a:cubicBezTo>
                  <a:pt x="195714" y="2613"/>
                  <a:pt x="220905" y="-3075"/>
                  <a:pt x="245532" y="1613"/>
                </a:cubicBezTo>
                <a:cubicBezTo>
                  <a:pt x="288788" y="9865"/>
                  <a:pt x="320040" y="47680"/>
                  <a:pt x="320040" y="91687"/>
                </a:cubicBezTo>
                <a:lnTo>
                  <a:pt x="320040" y="93751"/>
                </a:lnTo>
                <a:cubicBezTo>
                  <a:pt x="320040" y="119941"/>
                  <a:pt x="309165" y="144943"/>
                  <a:pt x="289972" y="162759"/>
                </a:cubicBezTo>
                <a:lnTo>
                  <a:pt x="180458" y="264458"/>
                </a:lnTo>
                <a:lnTo>
                  <a:pt x="178896" y="265896"/>
                </a:lnTo>
                <a:cubicBezTo>
                  <a:pt x="173769" y="270646"/>
                  <a:pt x="167019" y="273333"/>
                  <a:pt x="160020" y="273333"/>
                </a:cubicBezTo>
                <a:cubicBezTo>
                  <a:pt x="153021" y="273333"/>
                  <a:pt x="146268" y="270709"/>
                  <a:pt x="141144" y="265896"/>
                </a:cubicBezTo>
                <a:lnTo>
                  <a:pt x="141144" y="265896"/>
                </a:lnTo>
                <a:moveTo>
                  <a:pt x="149455" y="63870"/>
                </a:moveTo>
                <a:cubicBezTo>
                  <a:pt x="149206" y="63681"/>
                  <a:pt x="149017" y="63432"/>
                  <a:pt x="148831" y="63181"/>
                </a:cubicBezTo>
                <a:lnTo>
                  <a:pt x="137704" y="50679"/>
                </a:lnTo>
                <a:lnTo>
                  <a:pt x="137640" y="50616"/>
                </a:lnTo>
                <a:lnTo>
                  <a:pt x="137640" y="50616"/>
                </a:lnTo>
                <a:cubicBezTo>
                  <a:pt x="123199" y="34426"/>
                  <a:pt x="101385" y="27049"/>
                  <a:pt x="80132" y="31114"/>
                </a:cubicBezTo>
                <a:cubicBezTo>
                  <a:pt x="51002" y="36676"/>
                  <a:pt x="30001" y="62055"/>
                  <a:pt x="30001" y="91684"/>
                </a:cubicBezTo>
                <a:lnTo>
                  <a:pt x="30001" y="93748"/>
                </a:lnTo>
                <a:cubicBezTo>
                  <a:pt x="30001" y="111564"/>
                  <a:pt x="37438" y="128628"/>
                  <a:pt x="50502" y="140753"/>
                </a:cubicBezTo>
                <a:lnTo>
                  <a:pt x="160017" y="242452"/>
                </a:lnTo>
                <a:lnTo>
                  <a:pt x="269531" y="140753"/>
                </a:lnTo>
                <a:cubicBezTo>
                  <a:pt x="282595" y="128625"/>
                  <a:pt x="290033" y="111561"/>
                  <a:pt x="290033" y="93748"/>
                </a:cubicBezTo>
                <a:lnTo>
                  <a:pt x="290033" y="91684"/>
                </a:lnTo>
                <a:cubicBezTo>
                  <a:pt x="290033" y="62118"/>
                  <a:pt x="269029" y="36679"/>
                  <a:pt x="239963" y="31114"/>
                </a:cubicBezTo>
                <a:cubicBezTo>
                  <a:pt x="218709" y="27052"/>
                  <a:pt x="196831" y="34489"/>
                  <a:pt x="182455" y="50616"/>
                </a:cubicBezTo>
                <a:cubicBezTo>
                  <a:pt x="182455" y="50616"/>
                  <a:pt x="182455" y="50616"/>
                  <a:pt x="182391" y="50679"/>
                </a:cubicBezTo>
                <a:cubicBezTo>
                  <a:pt x="182327" y="50742"/>
                  <a:pt x="182391" y="50679"/>
                  <a:pt x="182327" y="50742"/>
                </a:cubicBezTo>
                <a:lnTo>
                  <a:pt x="171199" y="63244"/>
                </a:lnTo>
                <a:cubicBezTo>
                  <a:pt x="171010" y="63493"/>
                  <a:pt x="170761" y="63681"/>
                  <a:pt x="170575" y="63933"/>
                </a:cubicBezTo>
                <a:cubicBezTo>
                  <a:pt x="167762" y="66745"/>
                  <a:pt x="163950" y="68309"/>
                  <a:pt x="160010" y="68309"/>
                </a:cubicBezTo>
                <a:cubicBezTo>
                  <a:pt x="156074" y="68309"/>
                  <a:pt x="152259" y="66745"/>
                  <a:pt x="149446" y="63933"/>
                </a:cubicBezTo>
                <a:lnTo>
                  <a:pt x="149455" y="63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090385" y="1873162"/>
            <a:ext cx="220028" cy="320040"/>
          </a:xfrm>
          <a:custGeom>
            <a:avLst/>
            <a:gdLst/>
            <a:ahLst/>
            <a:cxnLst/>
            <a:rect l="l" t="t" r="r" b="b"/>
            <a:pathLst>
              <a:path w="220028" h="320040">
                <a:moveTo>
                  <a:pt x="175771" y="155581"/>
                </a:moveTo>
                <a:cubicBezTo>
                  <a:pt x="184773" y="142706"/>
                  <a:pt x="190022" y="127014"/>
                  <a:pt x="190022" y="110014"/>
                </a:cubicBezTo>
                <a:cubicBezTo>
                  <a:pt x="190022" y="65819"/>
                  <a:pt x="154206" y="30004"/>
                  <a:pt x="110012" y="30004"/>
                </a:cubicBezTo>
                <a:cubicBezTo>
                  <a:pt x="65819" y="30004"/>
                  <a:pt x="30001" y="65819"/>
                  <a:pt x="30001" y="110014"/>
                </a:cubicBezTo>
                <a:cubicBezTo>
                  <a:pt x="30001" y="127014"/>
                  <a:pt x="35251" y="142706"/>
                  <a:pt x="44252" y="155581"/>
                </a:cubicBezTo>
                <a:cubicBezTo>
                  <a:pt x="46565" y="158893"/>
                  <a:pt x="49315" y="162644"/>
                  <a:pt x="52252" y="166645"/>
                </a:cubicBezTo>
                <a:lnTo>
                  <a:pt x="52252" y="166645"/>
                </a:lnTo>
                <a:cubicBezTo>
                  <a:pt x="60316" y="177709"/>
                  <a:pt x="69943" y="190961"/>
                  <a:pt x="77131" y="204026"/>
                </a:cubicBezTo>
                <a:cubicBezTo>
                  <a:pt x="83633" y="215902"/>
                  <a:pt x="86944" y="228278"/>
                  <a:pt x="88570" y="239966"/>
                </a:cubicBezTo>
                <a:lnTo>
                  <a:pt x="58129" y="240030"/>
                </a:lnTo>
                <a:cubicBezTo>
                  <a:pt x="56754" y="232528"/>
                  <a:pt x="54442" y="225215"/>
                  <a:pt x="50754" y="218466"/>
                </a:cubicBezTo>
                <a:cubicBezTo>
                  <a:pt x="44565" y="207213"/>
                  <a:pt x="36877" y="196652"/>
                  <a:pt x="29189" y="186087"/>
                </a:cubicBezTo>
                <a:lnTo>
                  <a:pt x="29189" y="186087"/>
                </a:lnTo>
                <a:lnTo>
                  <a:pt x="29189" y="186087"/>
                </a:lnTo>
                <a:cubicBezTo>
                  <a:pt x="25939" y="181648"/>
                  <a:pt x="22687" y="177213"/>
                  <a:pt x="19563" y="172710"/>
                </a:cubicBezTo>
                <a:cubicBezTo>
                  <a:pt x="7248" y="154957"/>
                  <a:pt x="-2" y="133329"/>
                  <a:pt x="-2" y="110014"/>
                </a:cubicBezTo>
                <a:cubicBezTo>
                  <a:pt x="-2" y="49257"/>
                  <a:pt x="49253" y="0"/>
                  <a:pt x="110012" y="0"/>
                </a:cubicBezTo>
                <a:cubicBezTo>
                  <a:pt x="170770" y="0"/>
                  <a:pt x="220025" y="49257"/>
                  <a:pt x="220025" y="110014"/>
                </a:cubicBezTo>
                <a:cubicBezTo>
                  <a:pt x="220025" y="133329"/>
                  <a:pt x="212776" y="154957"/>
                  <a:pt x="200399" y="172710"/>
                </a:cubicBezTo>
                <a:cubicBezTo>
                  <a:pt x="197275" y="177209"/>
                  <a:pt x="194023" y="181648"/>
                  <a:pt x="190773" y="186087"/>
                </a:cubicBezTo>
                <a:lnTo>
                  <a:pt x="190773" y="186087"/>
                </a:lnTo>
                <a:lnTo>
                  <a:pt x="190773" y="186087"/>
                </a:lnTo>
                <a:cubicBezTo>
                  <a:pt x="183085" y="196588"/>
                  <a:pt x="175395" y="207152"/>
                  <a:pt x="169208" y="218466"/>
                </a:cubicBezTo>
                <a:cubicBezTo>
                  <a:pt x="165520" y="225215"/>
                  <a:pt x="163208" y="232531"/>
                  <a:pt x="161833" y="240030"/>
                </a:cubicBezTo>
                <a:lnTo>
                  <a:pt x="131453" y="240030"/>
                </a:lnTo>
                <a:cubicBezTo>
                  <a:pt x="133079" y="228342"/>
                  <a:pt x="136391" y="215902"/>
                  <a:pt x="142893" y="204090"/>
                </a:cubicBezTo>
                <a:cubicBezTo>
                  <a:pt x="150081" y="191025"/>
                  <a:pt x="159707" y="177773"/>
                  <a:pt x="167771" y="166709"/>
                </a:cubicBezTo>
                <a:lnTo>
                  <a:pt x="167771" y="166709"/>
                </a:lnTo>
                <a:lnTo>
                  <a:pt x="167771" y="166709"/>
                </a:lnTo>
                <a:lnTo>
                  <a:pt x="167771" y="166709"/>
                </a:lnTo>
                <a:cubicBezTo>
                  <a:pt x="170709" y="162708"/>
                  <a:pt x="173397" y="158957"/>
                  <a:pt x="175710" y="155645"/>
                </a:cubicBezTo>
                <a:lnTo>
                  <a:pt x="175771" y="155581"/>
                </a:lnTo>
              </a:path>
              <a:path w="220028" h="320040">
                <a:moveTo>
                  <a:pt x="110014" y="80010"/>
                </a:moveTo>
                <a:cubicBezTo>
                  <a:pt x="93450" y="80010"/>
                  <a:pt x="80011" y="93448"/>
                  <a:pt x="80011" y="110014"/>
                </a:cubicBezTo>
                <a:cubicBezTo>
                  <a:pt x="80011" y="115515"/>
                  <a:pt x="75511" y="120015"/>
                  <a:pt x="70010" y="120015"/>
                </a:cubicBezTo>
                <a:cubicBezTo>
                  <a:pt x="64510" y="120015"/>
                  <a:pt x="60010" y="115515"/>
                  <a:pt x="60010" y="110014"/>
                </a:cubicBezTo>
                <a:cubicBezTo>
                  <a:pt x="60010" y="82385"/>
                  <a:pt x="82387" y="60008"/>
                  <a:pt x="110016" y="60008"/>
                </a:cubicBezTo>
                <a:cubicBezTo>
                  <a:pt x="115517" y="60008"/>
                  <a:pt x="120016" y="64507"/>
                  <a:pt x="120016" y="70009"/>
                </a:cubicBezTo>
                <a:cubicBezTo>
                  <a:pt x="120016" y="75510"/>
                  <a:pt x="115517" y="80010"/>
                  <a:pt x="110016" y="80010"/>
                </a:cubicBezTo>
                <a:lnTo>
                  <a:pt x="110014" y="80010"/>
                </a:lnTo>
              </a:path>
              <a:path w="220028" h="320040">
                <a:moveTo>
                  <a:pt x="110014" y="320040"/>
                </a:moveTo>
                <a:cubicBezTo>
                  <a:pt x="82385" y="320040"/>
                  <a:pt x="60008" y="297663"/>
                  <a:pt x="60008" y="270034"/>
                </a:cubicBezTo>
                <a:lnTo>
                  <a:pt x="60008" y="260033"/>
                </a:lnTo>
                <a:lnTo>
                  <a:pt x="160022" y="260033"/>
                </a:lnTo>
                <a:lnTo>
                  <a:pt x="160022" y="270034"/>
                </a:lnTo>
                <a:cubicBezTo>
                  <a:pt x="160022" y="297663"/>
                  <a:pt x="137645" y="320040"/>
                  <a:pt x="110016" y="320040"/>
                </a:cubicBezTo>
                <a:lnTo>
                  <a:pt x="110014" y="3200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2025-07-15T08:13:22Z</dcterms:created>
  <dcterms:modified xsi:type="dcterms:W3CDTF">2025-07-15T08:13:22Z</dcterms:modified>
</cp:coreProperties>
</file>