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6820d52fd71a3de7fd634b0efbaadab1d82ac8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de2f1450876b4e10dbca8d2e4d79744fae3ce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5f634a7b91c60e4c5b3c4414d008b1f0990b313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1ae209cc82b076522ee31563facff907d4ec63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610de7b3bc662004a5a418ceccf268c0ac220d4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a4b9b15d8385c78a7e932af260eced0138de95d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4d2fff12488806bc4b09475558035de60a8f1ff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7bcefdfa89e6d78c4210c207b65993bb078b281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b6d5e9cdf24d9bbeeda6622f10a022eb5f57529.png"/><Relationship Id="rId2" Type="http://schemas.openxmlformats.org/officeDocument/2006/relationships/image" Target="../media/efe716465fb455b1f022106007c30c66fac13c3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196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Water: From Quality to Conservation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Journey Through Water Science and Sustainability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Objectives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Water Cycle (Visual)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Quality Parameters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Testing Demonstration (15 minutes)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Pollution Sources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Conservation Strategies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Activity (20 minutes)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Water Resources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Impacts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Treatment Process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Discussion (15 minutes)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Activity (10 minutes)</a:t>
            </a:r>
            <a:endParaRPr lang="en-US" sz="1654" dirty="0"/>
          </a:p>
          <a:p>
            <a:pPr algn="l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Homework Assignment</a:t>
            </a:r>
            <a:endParaRPr lang="en-US" sz="1654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54" dirty="0"/>
          </a:p>
          <a:p>
            <a:pPr algn="r" marL="0" indent="0">
              <a:lnSpc>
                <a:spcPct val="100000"/>
              </a:lnSpc>
              <a:spcBef>
                <a:spcPts val="919"/>
              </a:spcBef>
              <a:buNone/>
            </a:pPr>
            <a:r>
              <a:rPr lang="en-US" sz="165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5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3573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5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3309899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3309899"/>
                </a:lnTo>
                <a:lnTo>
                  <a:pt x="0" y="3309899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 h="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 h="0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Study the distribution of freshwater and saltwater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water cycle and its components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the availability of potable water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Analyze Earth's water resource distribution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896"/>
              </a:spcAft>
              <a:buNone/>
            </a:pPr>
            <a:r>
              <a:rPr lang="en-US" sz="107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major pollutants and their sources</a:t>
            </a:r>
            <a:endParaRPr lang="en-US" sz="1076" dirty="0"/>
          </a:p>
          <a:p>
            <a:pPr algn="ctr" marL="0" indent="0">
              <a:lnSpc>
                <a:spcPct val="120000"/>
              </a:lnSpc>
              <a:spcAft>
                <a:spcPts val="896"/>
              </a:spcAft>
              <a:buNone/>
            </a:pPr>
            <a:r>
              <a:rPr lang="en-US" sz="107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the effects of industrial and agricultural activities</a:t>
            </a:r>
            <a:endParaRPr lang="en-US" sz="1076" dirty="0"/>
          </a:p>
          <a:p>
            <a:pPr algn="ctr" marL="0" indent="0">
              <a:lnSpc>
                <a:spcPct val="120000"/>
              </a:lnSpc>
              <a:spcAft>
                <a:spcPts val="896"/>
              </a:spcAft>
              <a:buNone/>
            </a:pPr>
            <a:r>
              <a:rPr lang="en-US" sz="107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consequences of urbanization on water bodies</a:t>
            </a:r>
            <a:endParaRPr lang="en-US" sz="1076" dirty="0"/>
          </a:p>
        </p:txBody>
      </p:sp>
      <p:sp>
        <p:nvSpPr>
          <p:cNvPr id="30" name="Text 28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human impacts on water quality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about physical, chemical, and biological parameters</a:t>
            </a:r>
            <a:endParaRPr lang="en-US" sz="1111" dirty="0"/>
          </a:p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importance of water quality standards</a:t>
            </a:r>
            <a:endParaRPr lang="en-US" sz="1111" dirty="0"/>
          </a:p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Familiarize with common water testing methods</a:t>
            </a:r>
            <a:endParaRPr lang="en-US" sz="1111" dirty="0"/>
          </a:p>
        </p:txBody>
      </p:sp>
      <p:sp>
        <p:nvSpPr>
          <p:cNvPr id="32" name="Text 30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 water testing parameters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point and non-point sources of pollution</a:t>
            </a:r>
            <a:endParaRPr lang="en-US" sz="1110" dirty="0"/>
          </a:p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Investigate methods to reduce and control pollution</a:t>
            </a:r>
            <a:endParaRPr lang="en-US" sz="1110" dirty="0"/>
          </a:p>
          <a:p>
            <a:pPr algn="ctr" marL="0" indent="0">
              <a:lnSpc>
                <a:spcPct val="120000"/>
              </a:lnSpc>
              <a:spcAft>
                <a:spcPts val="925"/>
              </a:spcAft>
              <a:buNone/>
            </a:pPr>
            <a:r>
              <a:rPr lang="en-US" sz="111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Study successful case studies of pollution management</a:t>
            </a:r>
            <a:endParaRPr lang="en-US" sz="1110" dirty="0"/>
          </a:p>
        </p:txBody>
      </p:sp>
      <p:sp>
        <p:nvSpPr>
          <p:cNvPr id="34" name="Text 32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pollution sources and solutions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techniques for reducing water usage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the role of technology in water conservation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community-based water conservation plans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 basic water conservation strategies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Water Cycle (Visual)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Evaporation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Condensation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Precipitation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Infiltration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Runoff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the hydrological cycle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97% in oceans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2% in glaciers and ice caps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1% in rivers, lakes, and groundwater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Distribution of Earth's water resources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 of water cycle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Includes arrows showing direction of movement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Highlights key processes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diagram showing water movement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rivers and lakes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Groundwater sources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Human impact on local water cycle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Connection to local water systems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Parameters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60" r="3456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parameters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Temperature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Turbidity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Color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Chemical parameters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Dissolved oxygen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Nutrients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Biological indicators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Testing Demonstration (15 minutes)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Wear appropriate personal protective equipment (PPE)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Handle chemicals with care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 proper disposal procedures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Protocols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 meter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Turbidity meter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Thermometer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 tubes and beakers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Equipment Overview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water temperature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water clarity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pH levels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 for dissolved oxygen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Testing Procedures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Record results in a logbook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visual representations of data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Compare findings with water quality standards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Recording Methods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085861" y="147187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61227" y="16837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85861" y="3863755"/>
            <a:ext cx="7557497" cy="2194560"/>
          </a:xfrm>
          <a:custGeom>
            <a:avLst/>
            <a:gdLst/>
            <a:ahLst/>
            <a:cxnLst/>
            <a:rect l="l" t="t" r="r" b="b"/>
            <a:pathLst>
              <a:path w="7557497" h="2194560">
                <a:moveTo>
                  <a:pt x="61557" y="2194560"/>
                </a:moveTo>
                <a:cubicBezTo>
                  <a:pt x="27560" y="2194560"/>
                  <a:pt x="0" y="2167000"/>
                  <a:pt x="0" y="2133003"/>
                </a:cubicBezTo>
                <a:lnTo>
                  <a:pt x="0" y="61557"/>
                </a:lnTo>
                <a:cubicBezTo>
                  <a:pt x="0" y="27560"/>
                  <a:pt x="27560" y="0"/>
                  <a:pt x="61557" y="0"/>
                </a:cubicBezTo>
                <a:lnTo>
                  <a:pt x="7495940" y="0"/>
                </a:lnTo>
                <a:cubicBezTo>
                  <a:pt x="7529937" y="0"/>
                  <a:pt x="7557497" y="27560"/>
                  <a:pt x="7557497" y="61557"/>
                </a:cubicBezTo>
                <a:lnTo>
                  <a:pt x="7557497" y="2133003"/>
                </a:lnTo>
                <a:cubicBezTo>
                  <a:pt x="7557497" y="2167000"/>
                  <a:pt x="7529937" y="2194560"/>
                  <a:pt x="7495940" y="2194560"/>
                </a:cubicBez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61227" y="40756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Pollution 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729" r="327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747260" y="214991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Pollution that originates from a single, identifiable source.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Industrial discharge, sewage treatment plants.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Impact assessment: Direct and measurable impact on water quality.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47260" y="166469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Point Source Pollution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47260" y="4541791"/>
            <a:ext cx="6720730" cy="1325880"/>
          </a:xfrm>
          <a:custGeom>
            <a:avLst/>
            <a:gdLst/>
            <a:ahLst/>
            <a:cxnLst/>
            <a:rect l="l" t="t" r="r" b="b"/>
            <a:pathLst>
              <a:path w="6720730" h="1325880">
                <a:moveTo>
                  <a:pt x="0" y="1325880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1325880"/>
                </a:lnTo>
                <a:lnTo>
                  <a:pt x="0" y="13258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Definition: Pollution that comes from diffuse sources and is challenging to trace.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Examples: Agricultural runoff, urban runoff.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Challenges in management: Requires collaborative efforts and innovative solutions.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47260" y="4056579"/>
            <a:ext cx="6720730" cy="457521"/>
          </a:xfrm>
          <a:custGeom>
            <a:avLst/>
            <a:gdLst/>
            <a:ahLst/>
            <a:cxnLst/>
            <a:rect l="l" t="t" r="r" b="b"/>
            <a:pathLst>
              <a:path w="6720730" h="457521">
                <a:moveTo>
                  <a:pt x="0" y="457521"/>
                </a:moveTo>
                <a:lnTo>
                  <a:pt x="0" y="0"/>
                </a:lnTo>
                <a:lnTo>
                  <a:pt x="6720730" y="0"/>
                </a:lnTo>
                <a:lnTo>
                  <a:pt x="672073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Non-point Source Pollution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Household conservation methods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Fixing leaks promptly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Installing water-efficient appliances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low-flow fixtures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Community-level approaches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water recycling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Promoting xeriscaping in public spaces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Organizing community water conservation campaigns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solutions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Smart irrigation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Greywater recycling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Water-efficient landscaping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measurement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Monitoring water 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Tracking conservation efforts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Assessing water savings over time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Conservation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Activity (20 minutes)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conduct water quality tests using provided kits.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Parameters to be tested: pH, dissolved oxygen, and turbidity.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Instructions on proper testing techniques will be given.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Testing Exercise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work in groups to collect and record data.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group will focus on a specific testing parameter.</a:t>
            </a:r>
            <a:endParaRPr lang="en-US" sz="1200" dirty="0"/>
          </a:p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Collaboration and communication among group members encouraged.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Data Collection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944"/>
              </a:spcAft>
              <a:buNone/>
            </a:pPr>
            <a:r>
              <a:rPr lang="en-US" sz="11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Groups will analyze their data and identify any trends or anomalies.</a:t>
            </a:r>
            <a:endParaRPr lang="en-US" sz="1133" dirty="0"/>
          </a:p>
          <a:p>
            <a:pPr algn="ctr" marL="0" indent="0">
              <a:lnSpc>
                <a:spcPct val="120000"/>
              </a:lnSpc>
              <a:spcAft>
                <a:spcPts val="944"/>
              </a:spcAft>
              <a:buNone/>
            </a:pPr>
            <a:r>
              <a:rPr lang="en-US" sz="11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Comparison of results between groups to discuss variations.</a:t>
            </a:r>
            <a:endParaRPr lang="en-US" sz="1133" dirty="0"/>
          </a:p>
          <a:p>
            <a:pPr algn="ctr" marL="0" indent="0">
              <a:lnSpc>
                <a:spcPct val="120000"/>
              </a:lnSpc>
              <a:spcAft>
                <a:spcPts val="944"/>
              </a:spcAft>
              <a:buNone/>
            </a:pPr>
            <a:r>
              <a:rPr lang="en-US" sz="1133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Guidance on interpreting the significance of the findings.</a:t>
            </a:r>
            <a:endParaRPr lang="en-US" sz="1133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Results Analysis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915"/>
              </a:spcAft>
              <a:buNone/>
            </a:pPr>
            <a:r>
              <a:rPr lang="en-US" sz="109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Facilitated discussion on the implications of the test results.</a:t>
            </a:r>
            <a:endParaRPr lang="en-US" sz="1098" dirty="0"/>
          </a:p>
          <a:p>
            <a:pPr algn="ctr" marL="0" indent="0">
              <a:lnSpc>
                <a:spcPct val="120000"/>
              </a:lnSpc>
              <a:spcAft>
                <a:spcPts val="915"/>
              </a:spcAft>
              <a:buNone/>
            </a:pPr>
            <a:r>
              <a:rPr lang="en-US" sz="109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Exploration of how water quality impacts ecosystems and human health.</a:t>
            </a:r>
            <a:endParaRPr lang="en-US" sz="1098" dirty="0"/>
          </a:p>
          <a:p>
            <a:pPr algn="ctr" marL="0" indent="0">
              <a:lnSpc>
                <a:spcPct val="120000"/>
              </a:lnSpc>
              <a:spcAft>
                <a:spcPts val="915"/>
              </a:spcAft>
              <a:buNone/>
            </a:pPr>
            <a:r>
              <a:rPr lang="en-US" sz="109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Encouragement of critical thinking and problem-solving skills.</a:t>
            </a:r>
            <a:endParaRPr lang="en-US" sz="1098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Discussion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19449" r="1944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Map of local watershed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water bodies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challenges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Protection measures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Local Water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099" r="250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Urban Development Effects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Increased impervious surfaces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Stormwater runoff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Altered hydrology patterns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Agricultural Impacts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Pesticide and fertilizer runoff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Soil erosion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Groundwater contamination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Industrial Influences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Chemical discharge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Thermal pollution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Heavy metal contamination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Mitigation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Green infrastructure implementation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farming practices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Industrial wastewater treatment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Human Impacts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7604" r="276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341"/>
              </a:spcBef>
              <a:buNone/>
            </a:pPr>
            <a:r>
              <a:rPr lang="en-US" sz="136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Treatment Steps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Coagulation/Flocculation: Chemicals are added to water to make particles clump together.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Sedimentation: Settling tanks allow particles to settle at the bottom.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Filtration: Water passes through layers of sand, gravel, and charcoal to remove remaining impurities.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Disinfection: Chlorine or other disinfectants are added to kill bacteria and viruses.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2341"/>
              </a:spcBef>
              <a:buNone/>
            </a:pPr>
            <a:r>
              <a:rPr lang="en-US" sz="136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Modern Technologies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Reverse Osmosis: Uses a membrane to remove contaminants.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UV Disinfection: Ultraviolet light kills microorganisms.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Oxidation: Breaks down organic pollutants using powerful oxidants.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2341"/>
              </a:spcBef>
              <a:buNone/>
            </a:pPr>
            <a:r>
              <a:rPr lang="en-US" sz="136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Treatment Options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Point-of-Use Filters: Attachable filters for faucets or pitchers.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UV Purifiers: Devices that disinfect water at home.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Boiling: Simple method to kill harmful organisms.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2341"/>
              </a:spcBef>
              <a:buNone/>
            </a:pPr>
            <a:r>
              <a:rPr lang="en-US" sz="1366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Quality Standards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EPA Regulations: Sets limits on contaminants in drinking water.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Guidelines: International standards for safe drinking water.</a:t>
            </a:r>
            <a:endParaRPr lang="en-US" sz="1366" dirty="0"/>
          </a:p>
          <a:p>
            <a:pPr algn="l" marL="0" indent="0">
              <a:lnSpc>
                <a:spcPct val="100000"/>
              </a:lnSpc>
              <a:spcBef>
                <a:spcPts val="1171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Health Department Regulations: Ensures compliance with regional water quality standards.</a:t>
            </a:r>
            <a:endParaRPr lang="en-US" sz="1366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Treatment Process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3108960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3108960"/>
                </a:lnTo>
                <a:lnTo>
                  <a:pt x="0" y="310896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1961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 h="0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Discussion (15 minutes)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main challenges affecting water quality, such as pollution, contamination, and scarcity.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quality challenges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Brainstorm and propose solutions to address water quality challenges, including implementing stricter regulations, promoting sustainable practices, and investing in water treatment technologies.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Proposed solutions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Collaborate on developing action plans for local communities to improve water quality through awareness campaigns, clean-up initiatives, and advocacy for policy changes.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action plans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Emphasize the importance of individual actions in preserving water quality, such as reducing water usage, properly disposing of waste, and supporting conservation efforts.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4902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Individual responsibilities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041" r="250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Quick Quiz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Multiple-choice questions on water quality parameters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True or false statements on pollution 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Review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Recap of key components of the water cycle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Summary of water testing procedures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Check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Fill in the blanks for water conservation strategies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Matching exercise for pollution sources and solutions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of Results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Reviewing quiz answers as a class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any misconceptions or areas needing clarification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Activity (10 minutes)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58" r="251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Usage Audit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 daily water consumption for a week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areas of high water 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Note any wasteful practices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Conservation Plan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personalized water conservation strategy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specific actions to reduce water consumption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both indoor and outdoor water usage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Report Guidelines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Format: Typed document with clear sections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findings from water audit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Outline conservation plan with rationale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Due Dates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audit completion: End of next week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Conservation plan submission: Two weeks from today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Report due: Three weeks from today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187" r="251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Tools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WaterSense - EPA's water conservation program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USGS Water Data for the Nation - Real-time water data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Quality Association - Resources for water treatment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 Materials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"Water 101" by National Geographic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"Water: The Epic Struggle for Wealth, Power, and Civilization" by Steven Solomon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"Water is...: The True Taste of Water" by Nina Munteanu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Local Organizations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Clean Water Action - Advocates for clean water policies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River Network - Protecting rivers and water resources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Waterkeeper Alliance - Water protection and advocacy group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Reading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"Blue Mind" by Wallace J. Nichols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"Cadillac Desert" by Marc Reisner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"The Big Thirst" by Charles Fishman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92000" cy="6858000"/>
          </a:xfrm>
          <a:custGeom>
            <a:avLst/>
            <a:gdLst/>
            <a:ahLst/>
            <a:cxnLst/>
            <a:rect l="l" t="t" r="r" b="b"/>
            <a:pathLst>
              <a:path w="792000" h="6858000">
                <a:moveTo>
                  <a:pt x="0" y="6858000"/>
                </a:moveTo>
                <a:lnTo>
                  <a:pt x="0" y="0"/>
                </a:lnTo>
                <a:lnTo>
                  <a:pt x="792000" y="0"/>
                </a:lnTo>
                <a:lnTo>
                  <a:pt x="7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340640" y="1206127"/>
            <a:ext cx="10302720" cy="0"/>
          </a:xfrm>
          <a:custGeom>
            <a:avLst/>
            <a:gdLst/>
            <a:ahLst/>
            <a:cxnLst/>
            <a:rect l="l" t="t" r="r" b="b"/>
            <a:pathLst>
              <a:path w="10302720" h="0">
                <a:moveTo>
                  <a:pt x="0" y="0"/>
                </a:moveTo>
                <a:lnTo>
                  <a:pt x="10302720" y="0"/>
                </a:lnTo>
              </a:path>
            </a:pathLst>
          </a:custGeom>
          <a:noFill/>
          <a:ln w="25400">
            <a:solidFill>
              <a:srgbClr val="101828">
                <a:alpha val="10196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Water: From Quality to Conservation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442960" y="1573200"/>
            <a:ext cx="3200400" cy="4292577"/>
          </a:xfrm>
          <a:custGeom>
            <a:avLst/>
            <a:gdLst/>
            <a:ahLst/>
            <a:cxnLst/>
            <a:rect l="l" t="t" r="r" b="b"/>
            <a:pathLst>
              <a:path w="3200400" h="4292577">
                <a:moveTo>
                  <a:pt x="76202" y="4292577"/>
                </a:moveTo>
                <a:cubicBezTo>
                  <a:pt x="34117" y="4292577"/>
                  <a:pt x="0" y="4258460"/>
                  <a:pt x="0" y="4216375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4216375"/>
                </a:lnTo>
                <a:cubicBezTo>
                  <a:pt x="3200400" y="4258460"/>
                  <a:pt x="3166283" y="4292577"/>
                  <a:pt x="3124198" y="4292577"/>
                </a:cubicBezTo>
              </a:path>
            </a:pathLst>
          </a:custGeom>
          <a:blipFill>
            <a:blip r:embed="rId2"/>
            <a:srcRect l="25216" r="252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40640" y="1573199"/>
            <a:ext cx="6723590" cy="4292575"/>
          </a:xfrm>
          <a:custGeom>
            <a:avLst/>
            <a:gdLst/>
            <a:ahLst/>
            <a:cxnLst/>
            <a:rect l="l" t="t" r="r" b="b"/>
            <a:pathLst>
              <a:path w="6723590" h="4292575">
                <a:moveTo>
                  <a:pt x="0" y="4292575"/>
                </a:moveTo>
                <a:lnTo>
                  <a:pt x="0" y="0"/>
                </a:lnTo>
                <a:lnTo>
                  <a:pt x="6723590" y="0"/>
                </a:lnTo>
                <a:lnTo>
                  <a:pt x="6723590" y="4292575"/>
                </a:lnTo>
                <a:lnTo>
                  <a:pt x="0" y="429257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importance of water quality for human health and ecosystem sustainability.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 impact of human activities on water resources and the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basic water conservation strategies at individual and community levels.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Continuing to monitor and improve water quality through regular testing and assessment.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Advocating for sustainable water management practices in local communities and beyond.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advanced technologies for water treatment and conservation.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can we encourage widespread adoption of water conservation practices?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role can education play in promoting water quality awareness?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can individuals contribute to protecting water resources in their daily lives?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Preview of Next Lesson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"Sustainable Water Solutions: Innovations for a Greener Future"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Topics: Advanced water treatment methods, emerging technologies in water conservation, global water challenges, and solutions.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40640" y="548640"/>
            <a:ext cx="10302720" cy="657486"/>
          </a:xfrm>
          <a:custGeom>
            <a:avLst/>
            <a:gdLst/>
            <a:ahLst/>
            <a:cxnLst/>
            <a:rect l="l" t="t" r="r" b="b"/>
            <a:pathLst>
              <a:path w="10302720" h="657486">
                <a:moveTo>
                  <a:pt x="0" y="657486"/>
                </a:moveTo>
                <a:lnTo>
                  <a:pt x="0" y="0"/>
                </a:lnTo>
                <a:lnTo>
                  <a:pt x="10302720" y="0"/>
                </a:lnTo>
                <a:lnTo>
                  <a:pt x="10302720" y="657486"/>
                </a:lnTo>
                <a:lnTo>
                  <a:pt x="0" y="6574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030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40640" y="62019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2024-11-14T11:01:32Z</dcterms:created>
  <dcterms:modified xsi:type="dcterms:W3CDTF">2024-11-14T11:01:32Z</dcterms:modified>
</cp:coreProperties>
</file>