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94fdb5f42a46ea203a8334c36085606386a3e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d73c90ef2ab234375da57b580aebb5a0cea71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9c0721980ccefaee3bfdbc37ae30252d73db6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11282f51c913aed27939dfe35f53d0c159d38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9ea251161dc52e52cb5fef5ac721efd076bee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a331f6e1692135fb73642d5e0e72be5677fe6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95654c194dc04d374c3a5209d79ae8e198d5c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4bfcc3a6253f937e3a72b5163ff68ba67ae5da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924404bed3cf1bfb46eda893f2fa9fdbc051ff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Understanding and Applying Grammar Fundamentals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the Essentials of English Grammar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Exploring English Grammar Fundament…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Grammar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Parts of Speech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Verb Tenses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in Context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Grammar Errors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Games and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Exercises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6959" r="-1269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Exploring English Grammar Fundamentals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students will be able to identify and apply basic grammatical rules in their everyday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crucial for effective and accurate language use.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676698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key learning focus will be on the basics of grammar, including parts of speech, sentence structure, and verb tenses.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essential for mastering English grammar.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 Focus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16-year-old students to the fundamental concepts of English grammar.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focus is on providing a foundational understanding of grammar principles.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English Grammar</a:t>
            </a:r>
            <a:endParaRPr lang="en-US" sz="1263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Grammar Important?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 grammar skills can also enhance career opportunities and social interactions.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communication is valued in professional and personal relationships.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and Social Benefits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06519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150018"/>
                </a:ln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150018"/>
                </a:ln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moveTo>
                  <a:pt x="25718" y="162877"/>
                </a:move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240030" y="231455"/>
                </a:lnTo>
                <a:cubicBezTo>
                  <a:pt x="244746" y="231455"/>
                  <a:pt x="248603" y="227597"/>
                  <a:pt x="248603" y="222883"/>
                </a:cubicBezTo>
                <a:lnTo>
                  <a:pt x="248603" y="162877"/>
                </a:lnTo>
                <a:lnTo>
                  <a:pt x="171450" y="162877"/>
                </a:lnTo>
                <a:lnTo>
                  <a:pt x="171450" y="171448"/>
                </a:lnTo>
                <a:cubicBezTo>
                  <a:pt x="171450" y="180930"/>
                  <a:pt x="163788" y="188594"/>
                  <a:pt x="154305" y="188594"/>
                </a:cubicBezTo>
                <a:lnTo>
                  <a:pt x="120015" y="188594"/>
                </a:lnTo>
                <a:cubicBezTo>
                  <a:pt x="110532" y="188594"/>
                  <a:pt x="102870" y="180933"/>
                  <a:pt x="102870" y="171448"/>
                </a:cubicBezTo>
                <a:lnTo>
                  <a:pt x="102870" y="162877"/>
                </a:lnTo>
                <a:lnTo>
                  <a:pt x="25718" y="162877"/>
                </a:lnTo>
                <a:moveTo>
                  <a:pt x="102870" y="137159"/>
                </a:moveTo>
                <a:lnTo>
                  <a:pt x="171450" y="137159"/>
                </a:lnTo>
                <a:lnTo>
                  <a:pt x="248603" y="137159"/>
                </a:lnTo>
                <a:lnTo>
                  <a:pt x="248603" y="85724"/>
                </a:lnTo>
                <a:cubicBezTo>
                  <a:pt x="248603" y="81010"/>
                  <a:pt x="244746" y="77152"/>
                  <a:pt x="240030" y="77152"/>
                </a:cubicBezTo>
                <a:lnTo>
                  <a:pt x="192883" y="77152"/>
                </a:lnTo>
                <a:lnTo>
                  <a:pt x="81440" y="77152"/>
                </a:lnTo>
                <a:lnTo>
                  <a:pt x="34293" y="77152"/>
                </a:lnTo>
                <a:cubicBezTo>
                  <a:pt x="29577" y="77152"/>
                  <a:pt x="25720" y="81010"/>
                  <a:pt x="25720" y="85724"/>
                </a:cubicBezTo>
                <a:lnTo>
                  <a:pt x="25720" y="137159"/>
                </a:lnTo>
                <a:lnTo>
                  <a:pt x="102870" y="1371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is essential for academic success, as it is a critical component of writing and speaking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with strong grammar skills perform better in educational settings.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Success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39077"/>
            <a:ext cx="274320" cy="192057"/>
          </a:xfrm>
          <a:custGeom>
            <a:avLst/>
            <a:gdLst/>
            <a:ahLst/>
            <a:cxnLst/>
            <a:rect l="l" t="t" r="r" b="b"/>
            <a:pathLst>
              <a:path w="274320" h="192057">
                <a:moveTo>
                  <a:pt x="137163" y="20573"/>
                </a:moveTo>
                <a:cubicBezTo>
                  <a:pt x="138235" y="20573"/>
                  <a:pt x="139305" y="20744"/>
                  <a:pt x="140334" y="21130"/>
                </a:cubicBezTo>
                <a:lnTo>
                  <a:pt x="233773" y="54863"/>
                </a:lnTo>
                <a:lnTo>
                  <a:pt x="140334" y="88596"/>
                </a:lnTo>
                <a:cubicBezTo>
                  <a:pt x="139305" y="88982"/>
                  <a:pt x="138233" y="89153"/>
                  <a:pt x="137163" y="89153"/>
                </a:cubicBezTo>
                <a:cubicBezTo>
                  <a:pt x="136090" y="89153"/>
                  <a:pt x="135020" y="88982"/>
                  <a:pt x="133992" y="88596"/>
                </a:cubicBezTo>
                <a:lnTo>
                  <a:pt x="79257" y="68837"/>
                </a:lnTo>
                <a:lnTo>
                  <a:pt x="139604" y="46207"/>
                </a:lnTo>
                <a:cubicBezTo>
                  <a:pt x="143162" y="44878"/>
                  <a:pt x="144962" y="40935"/>
                  <a:pt x="143634" y="37378"/>
                </a:cubicBezTo>
                <a:cubicBezTo>
                  <a:pt x="142306" y="33821"/>
                  <a:pt x="138361" y="32020"/>
                  <a:pt x="134804" y="33349"/>
                </a:cubicBezTo>
                <a:lnTo>
                  <a:pt x="66396" y="58981"/>
                </a:lnTo>
                <a:cubicBezTo>
                  <a:pt x="64169" y="59837"/>
                  <a:pt x="61983" y="60780"/>
                  <a:pt x="59837" y="61810"/>
                </a:cubicBezTo>
                <a:lnTo>
                  <a:pt x="40594" y="54867"/>
                </a:lnTo>
                <a:lnTo>
                  <a:pt x="134033" y="21134"/>
                </a:lnTo>
                <a:cubicBezTo>
                  <a:pt x="135061" y="20748"/>
                  <a:pt x="136134" y="20577"/>
                  <a:pt x="137204" y="20577"/>
                </a:cubicBezTo>
                <a:lnTo>
                  <a:pt x="137163" y="20573"/>
                </a:lnTo>
                <a:moveTo>
                  <a:pt x="6778" y="64548"/>
                </a:moveTo>
                <a:lnTo>
                  <a:pt x="39952" y="76506"/>
                </a:lnTo>
                <a:cubicBezTo>
                  <a:pt x="28293" y="88807"/>
                  <a:pt x="21221" y="105094"/>
                  <a:pt x="20621" y="122667"/>
                </a:cubicBezTo>
                <a:cubicBezTo>
                  <a:pt x="20577" y="122924"/>
                  <a:pt x="20577" y="123182"/>
                  <a:pt x="20577" y="123439"/>
                </a:cubicBezTo>
                <a:cubicBezTo>
                  <a:pt x="20577" y="135612"/>
                  <a:pt x="15949" y="148212"/>
                  <a:pt x="11019" y="158071"/>
                </a:cubicBezTo>
                <a:cubicBezTo>
                  <a:pt x="8232" y="163642"/>
                  <a:pt x="5061" y="169129"/>
                  <a:pt x="1374" y="174186"/>
                </a:cubicBezTo>
                <a:cubicBezTo>
                  <a:pt x="3" y="176030"/>
                  <a:pt x="-384" y="178429"/>
                  <a:pt x="389" y="180616"/>
                </a:cubicBezTo>
                <a:cubicBezTo>
                  <a:pt x="1160" y="182802"/>
                  <a:pt x="2960" y="184431"/>
                  <a:pt x="5190" y="184988"/>
                </a:cubicBezTo>
                <a:lnTo>
                  <a:pt x="32622" y="191846"/>
                </a:lnTo>
                <a:cubicBezTo>
                  <a:pt x="34422" y="192316"/>
                  <a:pt x="36350" y="191975"/>
                  <a:pt x="37936" y="190989"/>
                </a:cubicBezTo>
                <a:cubicBezTo>
                  <a:pt x="39521" y="190004"/>
                  <a:pt x="40635" y="188375"/>
                  <a:pt x="40978" y="186532"/>
                </a:cubicBezTo>
                <a:cubicBezTo>
                  <a:pt x="44665" y="168186"/>
                  <a:pt x="42821" y="151729"/>
                  <a:pt x="40078" y="139941"/>
                </a:cubicBezTo>
                <a:cubicBezTo>
                  <a:pt x="38707" y="133941"/>
                  <a:pt x="36863" y="127810"/>
                  <a:pt x="34334" y="122152"/>
                </a:cubicBezTo>
                <a:cubicBezTo>
                  <a:pt x="35149" y="106294"/>
                  <a:pt x="42564" y="91763"/>
                  <a:pt x="54351" y="81776"/>
                </a:cubicBezTo>
                <a:lnTo>
                  <a:pt x="127002" y="108007"/>
                </a:lnTo>
                <a:cubicBezTo>
                  <a:pt x="130258" y="109165"/>
                  <a:pt x="133687" y="109765"/>
                  <a:pt x="137160" y="109765"/>
                </a:cubicBezTo>
                <a:cubicBezTo>
                  <a:pt x="140633" y="109765"/>
                  <a:pt x="144062" y="109165"/>
                  <a:pt x="147318" y="108007"/>
                </a:cubicBezTo>
                <a:lnTo>
                  <a:pt x="267544" y="64547"/>
                </a:lnTo>
                <a:cubicBezTo>
                  <a:pt x="271615" y="63089"/>
                  <a:pt x="274317" y="59188"/>
                  <a:pt x="274317" y="54859"/>
                </a:cubicBezTo>
                <a:cubicBezTo>
                  <a:pt x="274317" y="50530"/>
                  <a:pt x="271618" y="46672"/>
                  <a:pt x="267544" y="45172"/>
                </a:cubicBezTo>
                <a:lnTo>
                  <a:pt x="147318" y="1754"/>
                </a:lnTo>
                <a:cubicBezTo>
                  <a:pt x="144062" y="595"/>
                  <a:pt x="140633" y="-4"/>
                  <a:pt x="137160" y="-4"/>
                </a:cubicBezTo>
                <a:cubicBezTo>
                  <a:pt x="133687" y="-4"/>
                  <a:pt x="130258" y="595"/>
                  <a:pt x="127002" y="1754"/>
                </a:cubicBezTo>
                <a:lnTo>
                  <a:pt x="6776" y="45172"/>
                </a:lnTo>
                <a:cubicBezTo>
                  <a:pt x="2705" y="46672"/>
                  <a:pt x="3" y="50530"/>
                  <a:pt x="3" y="54859"/>
                </a:cubicBezTo>
                <a:cubicBezTo>
                  <a:pt x="3" y="59188"/>
                  <a:pt x="2702" y="63047"/>
                  <a:pt x="6776" y="64547"/>
                </a:cubicBezTo>
                <a:lnTo>
                  <a:pt x="6778" y="64548"/>
                </a:lnTo>
                <a:moveTo>
                  <a:pt x="212856" y="98838"/>
                </a:moveTo>
                <a:lnTo>
                  <a:pt x="192926" y="106038"/>
                </a:lnTo>
                <a:lnTo>
                  <a:pt x="198369" y="157686"/>
                </a:lnTo>
                <a:cubicBezTo>
                  <a:pt x="196312" y="159186"/>
                  <a:pt x="192883" y="161115"/>
                  <a:pt x="187824" y="163087"/>
                </a:cubicBezTo>
                <a:cubicBezTo>
                  <a:pt x="175738" y="167844"/>
                  <a:pt x="157737" y="171445"/>
                  <a:pt x="137163" y="171445"/>
                </a:cubicBezTo>
                <a:cubicBezTo>
                  <a:pt x="116589" y="171445"/>
                  <a:pt x="98588" y="167844"/>
                  <a:pt x="86457" y="163129"/>
                </a:cubicBezTo>
                <a:cubicBezTo>
                  <a:pt x="81399" y="161157"/>
                  <a:pt x="77970" y="159186"/>
                  <a:pt x="75913" y="157729"/>
                </a:cubicBezTo>
                <a:lnTo>
                  <a:pt x="81355" y="106081"/>
                </a:lnTo>
                <a:lnTo>
                  <a:pt x="61426" y="98880"/>
                </a:lnTo>
                <a:lnTo>
                  <a:pt x="54867" y="161159"/>
                </a:lnTo>
                <a:cubicBezTo>
                  <a:pt x="54867" y="176289"/>
                  <a:pt x="91727" y="192019"/>
                  <a:pt x="137160" y="192019"/>
                </a:cubicBezTo>
                <a:cubicBezTo>
                  <a:pt x="182593" y="192019"/>
                  <a:pt x="219453" y="176289"/>
                  <a:pt x="219453" y="161159"/>
                </a:cubicBezTo>
                <a:lnTo>
                  <a:pt x="212894" y="98838"/>
                </a:lnTo>
                <a:lnTo>
                  <a:pt x="212856" y="98838"/>
                </a:lnTo>
                <a:moveTo>
                  <a:pt x="200341" y="156016"/>
                </a:moveTo>
                <a:cubicBezTo>
                  <a:pt x="200341" y="156016"/>
                  <a:pt x="200298" y="156058"/>
                  <a:pt x="200212" y="156187"/>
                </a:cubicBezTo>
                <a:cubicBezTo>
                  <a:pt x="200298" y="156058"/>
                  <a:pt x="200341" y="156016"/>
                  <a:pt x="200341" y="156016"/>
                </a:cubicBezTo>
                <a:moveTo>
                  <a:pt x="73987" y="156016"/>
                </a:moveTo>
                <a:cubicBezTo>
                  <a:pt x="73987" y="156016"/>
                  <a:pt x="74031" y="156058"/>
                  <a:pt x="74116" y="156187"/>
                </a:cubicBezTo>
                <a:cubicBezTo>
                  <a:pt x="74031" y="156058"/>
                  <a:pt x="73987" y="156016"/>
                  <a:pt x="73987" y="15601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grammar rules enables students to express themselves confidently and accurately in all aspects of life.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crucial for personal and professional development.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in Expression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5490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is the backbone of effective communication, enabling us to convey our thoughts, ideas, and opinions with clarity and precision.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our messages are understood as intended, fostering better interactions.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4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8679" r="-1386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Parts of Speech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classify different parts of speech in a given sentence.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in understanding sentence structure and grammar.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Parts of Speech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8177" y="4010926"/>
            <a:ext cx="274320" cy="274293"/>
          </a:xfrm>
          <a:custGeom>
            <a:avLst/>
            <a:gdLst/>
            <a:ahLst/>
            <a:cxnLst/>
            <a:rect l="l" t="t" r="r" b="b"/>
            <a:pathLst>
              <a:path w="274320" h="274293">
                <a:moveTo>
                  <a:pt x="181474" y="59264"/>
                </a:moveTo>
                <a:lnTo>
                  <a:pt x="122015" y="118722"/>
                </a:lnTo>
                <a:lnTo>
                  <a:pt x="155550" y="152260"/>
                </a:lnTo>
                <a:lnTo>
                  <a:pt x="241418" y="66340"/>
                </a:lnTo>
                <a:cubicBezTo>
                  <a:pt x="250652" y="57105"/>
                  <a:pt x="250652" y="42093"/>
                  <a:pt x="241418" y="32803"/>
                </a:cubicBezTo>
                <a:cubicBezTo>
                  <a:pt x="232184" y="23515"/>
                  <a:pt x="217171" y="23567"/>
                  <a:pt x="207882" y="32803"/>
                </a:cubicBezTo>
                <a:lnTo>
                  <a:pt x="199782" y="40903"/>
                </a:lnTo>
                <a:lnTo>
                  <a:pt x="181474" y="59264"/>
                </a:lnTo>
                <a:moveTo>
                  <a:pt x="103707" y="137029"/>
                </a:moveTo>
                <a:lnTo>
                  <a:pt x="72113" y="168622"/>
                </a:lnTo>
                <a:cubicBezTo>
                  <a:pt x="51161" y="189575"/>
                  <a:pt x="36471" y="215874"/>
                  <a:pt x="29665" y="244607"/>
                </a:cubicBezTo>
                <a:cubicBezTo>
                  <a:pt x="58394" y="237749"/>
                  <a:pt x="84696" y="223058"/>
                  <a:pt x="105649" y="202160"/>
                </a:cubicBezTo>
                <a:lnTo>
                  <a:pt x="137242" y="170567"/>
                </a:lnTo>
                <a:lnTo>
                  <a:pt x="103707" y="137029"/>
                </a:lnTo>
                <a:moveTo>
                  <a:pt x="125526" y="10552"/>
                </a:moveTo>
                <a:cubicBezTo>
                  <a:pt x="140594" y="614"/>
                  <a:pt x="161114" y="2236"/>
                  <a:pt x="174399" y="15520"/>
                </a:cubicBezTo>
                <a:lnTo>
                  <a:pt x="174399" y="15520"/>
                </a:lnTo>
                <a:lnTo>
                  <a:pt x="181474" y="22648"/>
                </a:lnTo>
                <a:lnTo>
                  <a:pt x="189574" y="14549"/>
                </a:lnTo>
                <a:lnTo>
                  <a:pt x="189574" y="14549"/>
                </a:lnTo>
                <a:cubicBezTo>
                  <a:pt x="208960" y="-4839"/>
                  <a:pt x="240392" y="-4839"/>
                  <a:pt x="259778" y="14494"/>
                </a:cubicBezTo>
                <a:cubicBezTo>
                  <a:pt x="279165" y="33881"/>
                  <a:pt x="279165" y="65312"/>
                  <a:pt x="259778" y="84644"/>
                </a:cubicBezTo>
                <a:lnTo>
                  <a:pt x="123957" y="220518"/>
                </a:lnTo>
                <a:cubicBezTo>
                  <a:pt x="98034" y="246439"/>
                  <a:pt x="64984" y="264153"/>
                  <a:pt x="29018" y="271336"/>
                </a:cubicBezTo>
                <a:lnTo>
                  <a:pt x="15515" y="274035"/>
                </a:lnTo>
                <a:cubicBezTo>
                  <a:pt x="11250" y="274900"/>
                  <a:pt x="6874" y="273550"/>
                  <a:pt x="3796" y="270472"/>
                </a:cubicBezTo>
                <a:cubicBezTo>
                  <a:pt x="719" y="267395"/>
                  <a:pt x="-579" y="263020"/>
                  <a:pt x="233" y="258755"/>
                </a:cubicBezTo>
                <a:lnTo>
                  <a:pt x="2932" y="245254"/>
                </a:lnTo>
                <a:cubicBezTo>
                  <a:pt x="10114" y="209288"/>
                  <a:pt x="27827" y="176236"/>
                  <a:pt x="53750" y="150315"/>
                </a:cubicBezTo>
                <a:lnTo>
                  <a:pt x="96953" y="107111"/>
                </a:lnTo>
                <a:lnTo>
                  <a:pt x="107484" y="96581"/>
                </a:lnTo>
                <a:lnTo>
                  <a:pt x="144800" y="59264"/>
                </a:lnTo>
                <a:lnTo>
                  <a:pt x="148149" y="55915"/>
                </a:lnTo>
                <a:lnTo>
                  <a:pt x="153981" y="50135"/>
                </a:lnTo>
                <a:lnTo>
                  <a:pt x="163163" y="40955"/>
                </a:lnTo>
                <a:lnTo>
                  <a:pt x="156088" y="33881"/>
                </a:lnTo>
                <a:lnTo>
                  <a:pt x="156088" y="33881"/>
                </a:lnTo>
                <a:cubicBezTo>
                  <a:pt x="151010" y="28803"/>
                  <a:pt x="142803" y="28858"/>
                  <a:pt x="137780" y="33881"/>
                </a:cubicBezTo>
                <a:lnTo>
                  <a:pt x="91283" y="80379"/>
                </a:lnTo>
                <a:cubicBezTo>
                  <a:pt x="89069" y="82592"/>
                  <a:pt x="86260" y="83835"/>
                  <a:pt x="83344" y="84106"/>
                </a:cubicBezTo>
                <a:cubicBezTo>
                  <a:pt x="79619" y="84485"/>
                  <a:pt x="75784" y="83188"/>
                  <a:pt x="72922" y="80379"/>
                </a:cubicBezTo>
                <a:cubicBezTo>
                  <a:pt x="67845" y="75302"/>
                  <a:pt x="67845" y="67095"/>
                  <a:pt x="72922" y="62072"/>
                </a:cubicBezTo>
                <a:lnTo>
                  <a:pt x="119420" y="15574"/>
                </a:lnTo>
                <a:cubicBezTo>
                  <a:pt x="121310" y="13684"/>
                  <a:pt x="123362" y="12011"/>
                  <a:pt x="125523" y="10607"/>
                </a:cubicBezTo>
                <a:lnTo>
                  <a:pt x="125526" y="105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Adverbs are words that modify or describe verbs, adjectives, or other adverbs.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additional information about how, when, where, or to what extent an action occurs.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with Adverbs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4382" y="4010913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Adjectives are words that modify or describe nouns or pronouns.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add detail and specificity to the subject or object in a sentence.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Describing with Adjectives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46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Verbs are words that show action or a state of being.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constructing sentences and conveying actions or states.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Verbs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658187" y="1565309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Nouns are words that refer to people, places, things, or ideas.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the subject or object in a sentence, providing clarity and specificity.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Nouns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8664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Structure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sentence typically consists of a subject and a predicate.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subject is the noun or pronoun that performs the action, and the predicate is the verb or action.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a Sentence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different types of sentence structures, including simple, compound, and complex sentences.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serves a unique purpose in communication and writing.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Sentence Structures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simple sentence contains one independent clause.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expresses a complete thought with a subject and a predicate.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Simple Sentences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Compound sentences combine two independent clauses using conjunctions.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Complex sentences include one independent clause and at least one dependent clause.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Compound and Complex Sentences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Verb Tenses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future tense is used to describe actions that will happen in the future.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denotes activities that are expected to occur later.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Tense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1062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past tense is used to describe actions that happened in the past.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reflects events that have already occurred.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Past Tense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90013" y="25717"/>
                </a:moveTo>
                <a:cubicBezTo>
                  <a:pt x="82886" y="25717"/>
                  <a:pt x="77155" y="31449"/>
                  <a:pt x="77155" y="38575"/>
                </a:cubicBezTo>
                <a:lnTo>
                  <a:pt x="77155" y="201452"/>
                </a:lnTo>
                <a:cubicBezTo>
                  <a:pt x="77155" y="205953"/>
                  <a:pt x="76406" y="210293"/>
                  <a:pt x="74958" y="214311"/>
                </a:cubicBezTo>
                <a:lnTo>
                  <a:pt x="235745" y="214311"/>
                </a:lnTo>
                <a:cubicBezTo>
                  <a:pt x="242872" y="214311"/>
                  <a:pt x="248605" y="208579"/>
                  <a:pt x="248605" y="201452"/>
                </a:cubicBezTo>
                <a:lnTo>
                  <a:pt x="248605" y="38575"/>
                </a:lnTo>
                <a:cubicBezTo>
                  <a:pt x="248605" y="31449"/>
                  <a:pt x="242872" y="25717"/>
                  <a:pt x="235748" y="25717"/>
                </a:cubicBezTo>
                <a:lnTo>
                  <a:pt x="90013" y="25717"/>
                </a:lnTo>
                <a:moveTo>
                  <a:pt x="38578" y="240030"/>
                </a:moveTo>
                <a:cubicBezTo>
                  <a:pt x="17255" y="240030"/>
                  <a:pt x="3" y="222777"/>
                  <a:pt x="3" y="201455"/>
                </a:cubicBezTo>
                <a:lnTo>
                  <a:pt x="3" y="42865"/>
                </a:lnTo>
                <a:cubicBezTo>
                  <a:pt x="3" y="35738"/>
                  <a:pt x="5736" y="30006"/>
                  <a:pt x="12863" y="30006"/>
                </a:cubicBezTo>
                <a:cubicBezTo>
                  <a:pt x="19990" y="30006"/>
                  <a:pt x="25723" y="35738"/>
                  <a:pt x="25723" y="42865"/>
                </a:cubicBezTo>
                <a:lnTo>
                  <a:pt x="25723" y="201455"/>
                </a:lnTo>
                <a:cubicBezTo>
                  <a:pt x="25723" y="208581"/>
                  <a:pt x="31456" y="214313"/>
                  <a:pt x="38583" y="214313"/>
                </a:cubicBezTo>
                <a:cubicBezTo>
                  <a:pt x="45710" y="214313"/>
                  <a:pt x="51443" y="208581"/>
                  <a:pt x="51443" y="201455"/>
                </a:cubicBezTo>
                <a:lnTo>
                  <a:pt x="51443" y="38578"/>
                </a:lnTo>
                <a:cubicBezTo>
                  <a:pt x="51443" y="17253"/>
                  <a:pt x="68695" y="2"/>
                  <a:pt x="90021" y="2"/>
                </a:cubicBezTo>
                <a:lnTo>
                  <a:pt x="235753" y="2"/>
                </a:lnTo>
                <a:cubicBezTo>
                  <a:pt x="257076" y="2"/>
                  <a:pt x="274331" y="17256"/>
                  <a:pt x="274331" y="38578"/>
                </a:cubicBezTo>
                <a:lnTo>
                  <a:pt x="274331" y="201455"/>
                </a:lnTo>
                <a:cubicBezTo>
                  <a:pt x="274331" y="222779"/>
                  <a:pt x="257079" y="240030"/>
                  <a:pt x="235756" y="240030"/>
                </a:cubicBezTo>
                <a:lnTo>
                  <a:pt x="38578" y="240030"/>
                </a:lnTo>
                <a:moveTo>
                  <a:pt x="94298" y="55721"/>
                </a:moveTo>
                <a:cubicBezTo>
                  <a:pt x="94298" y="48594"/>
                  <a:pt x="100031" y="42862"/>
                  <a:pt x="107158" y="42862"/>
                </a:cubicBezTo>
                <a:lnTo>
                  <a:pt x="158593" y="42862"/>
                </a:lnTo>
                <a:cubicBezTo>
                  <a:pt x="165719" y="42862"/>
                  <a:pt x="171453" y="48594"/>
                  <a:pt x="171453" y="55721"/>
                </a:cubicBezTo>
                <a:lnTo>
                  <a:pt x="171453" y="98583"/>
                </a:lnTo>
                <a:cubicBezTo>
                  <a:pt x="171453" y="105709"/>
                  <a:pt x="165719" y="111441"/>
                  <a:pt x="158595" y="111441"/>
                </a:cubicBezTo>
                <a:lnTo>
                  <a:pt x="107160" y="111441"/>
                </a:lnTo>
                <a:cubicBezTo>
                  <a:pt x="100033" y="111441"/>
                  <a:pt x="94303" y="105709"/>
                  <a:pt x="94303" y="98583"/>
                </a:cubicBezTo>
                <a:lnTo>
                  <a:pt x="94298" y="55721"/>
                </a:lnTo>
                <a:moveTo>
                  <a:pt x="201455" y="42862"/>
                </a:moveTo>
                <a:lnTo>
                  <a:pt x="218600" y="42862"/>
                </a:lnTo>
                <a:cubicBezTo>
                  <a:pt x="225727" y="42862"/>
                  <a:pt x="231460" y="48594"/>
                  <a:pt x="231460" y="55720"/>
                </a:cubicBezTo>
                <a:cubicBezTo>
                  <a:pt x="231460" y="62847"/>
                  <a:pt x="225727" y="68579"/>
                  <a:pt x="218603" y="68579"/>
                </a:cubicBezTo>
                <a:lnTo>
                  <a:pt x="201458" y="68579"/>
                </a:lnTo>
                <a:cubicBezTo>
                  <a:pt x="194331" y="68579"/>
                  <a:pt x="188600" y="62847"/>
                  <a:pt x="188600" y="55720"/>
                </a:cubicBezTo>
                <a:cubicBezTo>
                  <a:pt x="188600" y="48594"/>
                  <a:pt x="194334" y="42862"/>
                  <a:pt x="201460" y="42862"/>
                </a:cubicBezTo>
                <a:lnTo>
                  <a:pt x="201455" y="42862"/>
                </a:lnTo>
                <a:moveTo>
                  <a:pt x="201455" y="85724"/>
                </a:moveTo>
                <a:lnTo>
                  <a:pt x="218600" y="85724"/>
                </a:lnTo>
                <a:cubicBezTo>
                  <a:pt x="225727" y="85724"/>
                  <a:pt x="231460" y="91456"/>
                  <a:pt x="231460" y="98583"/>
                </a:cubicBezTo>
                <a:cubicBezTo>
                  <a:pt x="231460" y="105709"/>
                  <a:pt x="225727" y="111441"/>
                  <a:pt x="218603" y="111441"/>
                </a:cubicBezTo>
                <a:lnTo>
                  <a:pt x="201458" y="111441"/>
                </a:lnTo>
                <a:cubicBezTo>
                  <a:pt x="194331" y="111441"/>
                  <a:pt x="188600" y="105709"/>
                  <a:pt x="188600" y="98583"/>
                </a:cubicBezTo>
                <a:cubicBezTo>
                  <a:pt x="188600" y="91456"/>
                  <a:pt x="194334" y="85724"/>
                  <a:pt x="201460" y="85724"/>
                </a:cubicBezTo>
                <a:lnTo>
                  <a:pt x="201455" y="85724"/>
                </a:lnTo>
                <a:moveTo>
                  <a:pt x="107158" y="128586"/>
                </a:moveTo>
                <a:lnTo>
                  <a:pt x="218600" y="128586"/>
                </a:lnTo>
                <a:cubicBezTo>
                  <a:pt x="225727" y="128586"/>
                  <a:pt x="231460" y="134318"/>
                  <a:pt x="231460" y="141445"/>
                </a:cubicBezTo>
                <a:cubicBezTo>
                  <a:pt x="231460" y="148571"/>
                  <a:pt x="225727" y="154303"/>
                  <a:pt x="218603" y="154303"/>
                </a:cubicBezTo>
                <a:lnTo>
                  <a:pt x="107160" y="154303"/>
                </a:lnTo>
                <a:cubicBezTo>
                  <a:pt x="100033" y="154303"/>
                  <a:pt x="94303" y="148571"/>
                  <a:pt x="94303" y="141445"/>
                </a:cubicBezTo>
                <a:cubicBezTo>
                  <a:pt x="94303" y="134318"/>
                  <a:pt x="100036" y="128586"/>
                  <a:pt x="107163" y="128586"/>
                </a:cubicBezTo>
                <a:lnTo>
                  <a:pt x="107158" y="128586"/>
                </a:lnTo>
                <a:moveTo>
                  <a:pt x="107158" y="171451"/>
                </a:moveTo>
                <a:lnTo>
                  <a:pt x="218600" y="171451"/>
                </a:lnTo>
                <a:cubicBezTo>
                  <a:pt x="225727" y="171451"/>
                  <a:pt x="231460" y="177183"/>
                  <a:pt x="231460" y="184309"/>
                </a:cubicBezTo>
                <a:cubicBezTo>
                  <a:pt x="231460" y="191436"/>
                  <a:pt x="225727" y="197168"/>
                  <a:pt x="218603" y="197168"/>
                </a:cubicBezTo>
                <a:lnTo>
                  <a:pt x="107160" y="197168"/>
                </a:lnTo>
                <a:cubicBezTo>
                  <a:pt x="100033" y="197168"/>
                  <a:pt x="94303" y="191436"/>
                  <a:pt x="94303" y="184309"/>
                </a:cubicBezTo>
                <a:cubicBezTo>
                  <a:pt x="94303" y="177183"/>
                  <a:pt x="100036" y="171451"/>
                  <a:pt x="107163" y="171451"/>
                </a:cubicBezTo>
                <a:lnTo>
                  <a:pt x="107158" y="171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present tense is used to describe actions that are happening now.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indicates current or ongoing activities.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 Tense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three main verb tenses are present, past, and future.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tenses help describe the timing of actions.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Verb Tenses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602124"/>
            <a:ext cx="274320" cy="205740"/>
          </a:xfrm>
          <a:custGeom>
            <a:avLst/>
            <a:gdLst/>
            <a:ahLst/>
            <a:cxnLst/>
            <a:rect l="l" t="t" r="r" b="b"/>
            <a:pathLst>
              <a:path w="274320" h="205740">
                <a:moveTo>
                  <a:pt x="54864" y="20574"/>
                </a:moveTo>
                <a:cubicBezTo>
                  <a:pt x="62438" y="20574"/>
                  <a:pt x="68580" y="26715"/>
                  <a:pt x="68580" y="34291"/>
                </a:cubicBezTo>
                <a:cubicBezTo>
                  <a:pt x="68580" y="41866"/>
                  <a:pt x="62438" y="48007"/>
                  <a:pt x="54864" y="48007"/>
                </a:cubicBezTo>
                <a:cubicBezTo>
                  <a:pt x="47290" y="48007"/>
                  <a:pt x="41148" y="41866"/>
                  <a:pt x="41148" y="34291"/>
                </a:cubicBezTo>
                <a:cubicBezTo>
                  <a:pt x="41148" y="26715"/>
                  <a:pt x="47290" y="20574"/>
                  <a:pt x="54864" y="20574"/>
                </a:cubicBezTo>
                <a:moveTo>
                  <a:pt x="65151" y="66995"/>
                </a:moveTo>
                <a:cubicBezTo>
                  <a:pt x="79081" y="62623"/>
                  <a:pt x="89154" y="49637"/>
                  <a:pt x="89154" y="34291"/>
                </a:cubicBezTo>
                <a:cubicBezTo>
                  <a:pt x="89154" y="15346"/>
                  <a:pt x="73809" y="0"/>
                  <a:pt x="54864" y="0"/>
                </a:cubicBezTo>
                <a:cubicBezTo>
                  <a:pt x="35919" y="0"/>
                  <a:pt x="20574" y="15344"/>
                  <a:pt x="20574" y="34291"/>
                </a:cubicBezTo>
                <a:cubicBezTo>
                  <a:pt x="20574" y="49635"/>
                  <a:pt x="30647" y="62623"/>
                  <a:pt x="44577" y="66995"/>
                </a:cubicBezTo>
                <a:lnTo>
                  <a:pt x="44577" y="92585"/>
                </a:lnTo>
                <a:lnTo>
                  <a:pt x="10287" y="92585"/>
                </a:lnTo>
                <a:cubicBezTo>
                  <a:pt x="4587" y="92585"/>
                  <a:pt x="0" y="97171"/>
                  <a:pt x="0" y="102872"/>
                </a:cubicBezTo>
                <a:cubicBezTo>
                  <a:pt x="0" y="108573"/>
                  <a:pt x="4587" y="113159"/>
                  <a:pt x="10287" y="113159"/>
                </a:cubicBezTo>
                <a:lnTo>
                  <a:pt x="126873" y="113159"/>
                </a:lnTo>
                <a:lnTo>
                  <a:pt x="126873" y="138747"/>
                </a:lnTo>
                <a:cubicBezTo>
                  <a:pt x="112943" y="143119"/>
                  <a:pt x="102870" y="156105"/>
                  <a:pt x="102870" y="171451"/>
                </a:cubicBezTo>
                <a:cubicBezTo>
                  <a:pt x="102870" y="190396"/>
                  <a:pt x="118215" y="205742"/>
                  <a:pt x="137160" y="205742"/>
                </a:cubicBezTo>
                <a:cubicBezTo>
                  <a:pt x="156105" y="205742"/>
                  <a:pt x="171450" y="190398"/>
                  <a:pt x="171450" y="171451"/>
                </a:cubicBezTo>
                <a:cubicBezTo>
                  <a:pt x="171450" y="156107"/>
                  <a:pt x="161377" y="143119"/>
                  <a:pt x="147447" y="138747"/>
                </a:cubicBezTo>
                <a:lnTo>
                  <a:pt x="147447" y="113159"/>
                </a:lnTo>
                <a:lnTo>
                  <a:pt x="264033" y="113159"/>
                </a:lnTo>
                <a:cubicBezTo>
                  <a:pt x="269733" y="113159"/>
                  <a:pt x="274320" y="108573"/>
                  <a:pt x="274320" y="102872"/>
                </a:cubicBezTo>
                <a:cubicBezTo>
                  <a:pt x="274320" y="97171"/>
                  <a:pt x="269733" y="92585"/>
                  <a:pt x="264033" y="92585"/>
                </a:cubicBezTo>
                <a:lnTo>
                  <a:pt x="229743" y="92585"/>
                </a:lnTo>
                <a:lnTo>
                  <a:pt x="229743" y="66995"/>
                </a:lnTo>
                <a:cubicBezTo>
                  <a:pt x="243673" y="62623"/>
                  <a:pt x="253746" y="49637"/>
                  <a:pt x="253746" y="34291"/>
                </a:cubicBezTo>
                <a:cubicBezTo>
                  <a:pt x="253746" y="15346"/>
                  <a:pt x="238401" y="0"/>
                  <a:pt x="219456" y="0"/>
                </a:cubicBezTo>
                <a:cubicBezTo>
                  <a:pt x="200511" y="0"/>
                  <a:pt x="185166" y="15344"/>
                  <a:pt x="185166" y="34291"/>
                </a:cubicBezTo>
                <a:cubicBezTo>
                  <a:pt x="185166" y="49635"/>
                  <a:pt x="195239" y="62623"/>
                  <a:pt x="209169" y="66995"/>
                </a:cubicBezTo>
                <a:lnTo>
                  <a:pt x="209169" y="92585"/>
                </a:lnTo>
                <a:lnTo>
                  <a:pt x="65151" y="92585"/>
                </a:lnTo>
                <a:lnTo>
                  <a:pt x="65151" y="66995"/>
                </a:lnTo>
                <a:moveTo>
                  <a:pt x="137160" y="185166"/>
                </a:moveTo>
                <a:cubicBezTo>
                  <a:pt x="129586" y="185166"/>
                  <a:pt x="123444" y="179025"/>
                  <a:pt x="123444" y="171449"/>
                </a:cubicBezTo>
                <a:cubicBezTo>
                  <a:pt x="123444" y="163874"/>
                  <a:pt x="129586" y="157733"/>
                  <a:pt x="137160" y="157733"/>
                </a:cubicBezTo>
                <a:cubicBezTo>
                  <a:pt x="144734" y="157733"/>
                  <a:pt x="150876" y="163874"/>
                  <a:pt x="150876" y="171449"/>
                </a:cubicBezTo>
                <a:cubicBezTo>
                  <a:pt x="150876" y="179025"/>
                  <a:pt x="144734" y="185166"/>
                  <a:pt x="137160" y="185166"/>
                </a:cubicBezTo>
                <a:moveTo>
                  <a:pt x="205740" y="34291"/>
                </a:moveTo>
                <a:cubicBezTo>
                  <a:pt x="205740" y="26715"/>
                  <a:pt x="211882" y="20574"/>
                  <a:pt x="219456" y="20574"/>
                </a:cubicBezTo>
                <a:cubicBezTo>
                  <a:pt x="227030" y="20574"/>
                  <a:pt x="233172" y="26715"/>
                  <a:pt x="233172" y="34291"/>
                </a:cubicBezTo>
                <a:cubicBezTo>
                  <a:pt x="233172" y="41866"/>
                  <a:pt x="227030" y="48007"/>
                  <a:pt x="219456" y="48007"/>
                </a:cubicBezTo>
                <a:cubicBezTo>
                  <a:pt x="211882" y="48007"/>
                  <a:pt x="205740" y="41866"/>
                  <a:pt x="205740" y="3429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in Context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identifying and analyzing grammar in use in different contexts.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analysis aids in recognizing the role of grammar in shaping communication.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Grammar in Context</a:t>
            </a:r>
            <a:endParaRPr lang="en-US" sz="1347" dirty="0"/>
          </a:p>
        </p:txBody>
      </p:sp>
      <p:sp>
        <p:nvSpPr>
          <p:cNvPr id="11" name="Text 9"/>
          <p:cNvSpPr/>
          <p:nvPr/>
        </p:nvSpPr>
        <p:spPr>
          <a:xfrm>
            <a:off x="928773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grammar in context helps students to communicate effectively and accurately.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is crucial for conveying clear and precise messages in diverse situations.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 Through Grammar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is used in various contexts, including academic writing, social media, and professional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contexts demonstrate the versatility and importance of grammar in everyday communication.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in Various Contexts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Grammar Errors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Subject-verb agreement errors occur when the verb form does not match the subject in number or person.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confusion and incorrect sentence construction.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Subject-Verb Agreement Errors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Tense consistency errors involve switching between different verb tenses within a sentence or paragraph.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Maintaining consistent tense is crucial for clear and coherent communication.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Tense Consistency Errors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Modal verb confusion happens when an incorrect modal verb is used in a sentence.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Choosing the appropriate modal verb ensures the intended meaning is conveyed accurately.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Modal Verb Confusion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and correcting common grammar errors is essential for effective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subject-verb agreement issues, tense inconsistencies, and modal verb misuse.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Grammar Errors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2724" r="-1227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Games and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games and activities aim to make learning grammar enjoyable and effective.</a:t>
            </a:r>
            <a:endParaRPr lang="en-US" sz="1237" dirty="0"/>
          </a:p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combine fun and education to improve understanding and application of grammar concepts.</a:t>
            </a:r>
            <a:endParaRPr lang="en-US" sz="1237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Grammar Games and Activities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Grammar Engagement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Participating in grammar games and activities offers opportunities to practice grammar skills.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demonstrate how interactive and hands-on methods can enhance grammar learning.</a:t>
            </a:r>
            <a:endParaRPr lang="en-US" sz="1201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Grammar Activities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activities involve practical exercises such as sentence building and error analysis.</a:t>
            </a:r>
            <a:endParaRPr lang="en-US" sz="1332" dirty="0"/>
          </a:p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learners practice and refine their grammar skills in a hands-on manner.</a:t>
            </a:r>
            <a:endParaRPr lang="en-US" sz="133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Grammar Games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games are interactive tools designed to teach and reinforce grammar concepts.</a:t>
            </a:r>
            <a:endParaRPr lang="en-US" sz="1352" dirty="0"/>
          </a:p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provide an engaging way to learn and apply grammar rules effectively.</a:t>
            </a:r>
            <a:endParaRPr lang="en-US" sz="13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2944" y="52494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4796" y="4064855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809" y="2894290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94372" y="1682619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Exercises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interactive exercises to practice grammar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offer hands-on learning opportunities to improve proficiency.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Grammar Practice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Quizzes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your grammar knowledge with multiple-choice questions.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provide a fun and interactive way to assess learning progress.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Error Analysis Exercises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identifying and correcting grammar errors in sentences.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enhances attention to detail and understanding of grammar rules.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Completion Exercises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activities that involve completing sentences with the correct grammar.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exercises help reinforce understanding of grammatical structures.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Grammar in Real-Life Contexts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identifying and analyzing grammar in use in real-life situations.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analysis aids in recognizing the practical applications of grammatical knowledge.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 Through Grammar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7"/>
              </a:spcBef>
              <a:buNone/>
            </a:pPr>
            <a:r>
              <a:rPr lang="en-US" sz="122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grammar helps students to communicate effectively and accurately in these situations.</a:t>
            </a:r>
            <a:endParaRPr lang="en-US" sz="1228" dirty="0"/>
          </a:p>
          <a:p>
            <a:pPr algn="l" marL="0" indent="0">
              <a:lnSpc>
                <a:spcPct val="90000"/>
              </a:lnSpc>
              <a:spcBef>
                <a:spcPts val="877"/>
              </a:spcBef>
              <a:buNone/>
            </a:pPr>
            <a:r>
              <a:rPr lang="en-US" sz="122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essential for clear and precise expression in various contexts.</a:t>
            </a:r>
            <a:endParaRPr lang="en-US" sz="1228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in Everyday Communication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24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is used in real-life situations, such as writing emails, creating social media posts, and participating in conversations.</a:t>
            </a:r>
            <a:endParaRPr lang="en-US" sz="1014" dirty="0"/>
          </a:p>
          <a:p>
            <a:pPr algn="l" marL="0" indent="0">
              <a:lnSpc>
                <a:spcPct val="90000"/>
              </a:lnSpc>
              <a:spcBef>
                <a:spcPts val="724"/>
              </a:spcBef>
              <a:buNone/>
            </a:pPr>
            <a:r>
              <a:rPr lang="en-US" sz="101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importance of grammar in daily interactions.</a:t>
            </a:r>
            <a:endParaRPr lang="en-US" sz="1014" dirty="0"/>
          </a:p>
        </p:txBody>
      </p:sp>
      <p:sp>
        <p:nvSpPr>
          <p:cNvPr id="21" name="Text 19"/>
          <p:cNvSpPr/>
          <p:nvPr/>
        </p:nvSpPr>
        <p:spPr>
          <a:xfrm>
            <a:off x="3885670" y="491261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808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603"/>
            <a:ext cx="228600" cy="228590"/>
          </a:xfrm>
          <a:custGeom>
            <a:avLst/>
            <a:gdLst/>
            <a:ahLst/>
            <a:cxnLst/>
            <a:rect l="l" t="t" r="r" b="b"/>
            <a:pathLst>
              <a:path w="228600" h="228590">
                <a:moveTo>
                  <a:pt x="92869" y="185736"/>
                </a:moveTo>
                <a:cubicBezTo>
                  <a:pt x="92869" y="173904"/>
                  <a:pt x="83270" y="164306"/>
                  <a:pt x="71438" y="164306"/>
                </a:cubicBezTo>
                <a:lnTo>
                  <a:pt x="28575" y="164306"/>
                </a:lnTo>
                <a:cubicBezTo>
                  <a:pt x="24645" y="164306"/>
                  <a:pt x="21431" y="161092"/>
                  <a:pt x="21431" y="157163"/>
                </a:cubicBezTo>
                <a:lnTo>
                  <a:pt x="21431" y="28576"/>
                </a:lnTo>
                <a:cubicBezTo>
                  <a:pt x="21431" y="24647"/>
                  <a:pt x="24645" y="21433"/>
                  <a:pt x="28575" y="21433"/>
                </a:cubicBezTo>
                <a:lnTo>
                  <a:pt x="200025" y="21433"/>
                </a:lnTo>
                <a:cubicBezTo>
                  <a:pt x="203955" y="21433"/>
                  <a:pt x="207169" y="24647"/>
                  <a:pt x="207169" y="28576"/>
                </a:cubicBezTo>
                <a:lnTo>
                  <a:pt x="207169" y="157163"/>
                </a:lnTo>
                <a:cubicBezTo>
                  <a:pt x="207169" y="161092"/>
                  <a:pt x="203955" y="164306"/>
                  <a:pt x="200025" y="164306"/>
                </a:cubicBezTo>
                <a:lnTo>
                  <a:pt x="138097" y="164306"/>
                </a:lnTo>
                <a:cubicBezTo>
                  <a:pt x="133454" y="164306"/>
                  <a:pt x="128944" y="165824"/>
                  <a:pt x="125239" y="168592"/>
                </a:cubicBezTo>
                <a:lnTo>
                  <a:pt x="92869" y="192880"/>
                </a:lnTo>
                <a:lnTo>
                  <a:pt x="92869" y="185736"/>
                </a:lnTo>
                <a:moveTo>
                  <a:pt x="92780" y="219760"/>
                </a:moveTo>
                <a:lnTo>
                  <a:pt x="92869" y="219671"/>
                </a:lnTo>
                <a:lnTo>
                  <a:pt x="138097" y="185739"/>
                </a:lnTo>
                <a:lnTo>
                  <a:pt x="200025" y="185739"/>
                </a:lnTo>
                <a:cubicBezTo>
                  <a:pt x="215787" y="185739"/>
                  <a:pt x="228600" y="172924"/>
                  <a:pt x="228600" y="157163"/>
                </a:cubicBezTo>
                <a:lnTo>
                  <a:pt x="228600" y="28576"/>
                </a:lnTo>
                <a:cubicBezTo>
                  <a:pt x="228600" y="12815"/>
                  <a:pt x="215787" y="0"/>
                  <a:pt x="200025" y="0"/>
                </a:cubicBezTo>
                <a:lnTo>
                  <a:pt x="28575" y="0"/>
                </a:lnTo>
                <a:cubicBezTo>
                  <a:pt x="12813" y="0"/>
                  <a:pt x="0" y="12815"/>
                  <a:pt x="0" y="28576"/>
                </a:cubicBezTo>
                <a:lnTo>
                  <a:pt x="0" y="157163"/>
                </a:lnTo>
                <a:cubicBezTo>
                  <a:pt x="0" y="172924"/>
                  <a:pt x="12813" y="185739"/>
                  <a:pt x="28575" y="185739"/>
                </a:cubicBezTo>
                <a:lnTo>
                  <a:pt x="50006" y="185739"/>
                </a:lnTo>
                <a:lnTo>
                  <a:pt x="71438" y="185739"/>
                </a:lnTo>
                <a:lnTo>
                  <a:pt x="71438" y="207169"/>
                </a:lnTo>
                <a:lnTo>
                  <a:pt x="71438" y="208954"/>
                </a:lnTo>
                <a:lnTo>
                  <a:pt x="71438" y="209089"/>
                </a:lnTo>
                <a:lnTo>
                  <a:pt x="71438" y="211946"/>
                </a:lnTo>
                <a:lnTo>
                  <a:pt x="71438" y="221456"/>
                </a:lnTo>
                <a:cubicBezTo>
                  <a:pt x="71438" y="224178"/>
                  <a:pt x="72955" y="226636"/>
                  <a:pt x="75367" y="227840"/>
                </a:cubicBezTo>
                <a:cubicBezTo>
                  <a:pt x="77779" y="229045"/>
                  <a:pt x="80680" y="228778"/>
                  <a:pt x="82868" y="227171"/>
                </a:cubicBezTo>
                <a:lnTo>
                  <a:pt x="90503" y="221456"/>
                </a:lnTo>
                <a:lnTo>
                  <a:pt x="92780" y="219760"/>
                </a:lnTo>
                <a:moveTo>
                  <a:pt x="75011" y="50006"/>
                </a:moveTo>
                <a:cubicBezTo>
                  <a:pt x="69071" y="50006"/>
                  <a:pt x="64296" y="54784"/>
                  <a:pt x="64296" y="60723"/>
                </a:cubicBezTo>
                <a:cubicBezTo>
                  <a:pt x="64296" y="66661"/>
                  <a:pt x="69074" y="71439"/>
                  <a:pt x="75013" y="71439"/>
                </a:cubicBezTo>
                <a:lnTo>
                  <a:pt x="103588" y="71439"/>
                </a:lnTo>
                <a:lnTo>
                  <a:pt x="103588" y="132162"/>
                </a:lnTo>
                <a:cubicBezTo>
                  <a:pt x="103588" y="138100"/>
                  <a:pt x="108366" y="142878"/>
                  <a:pt x="114305" y="142878"/>
                </a:cubicBezTo>
                <a:cubicBezTo>
                  <a:pt x="120244" y="142878"/>
                  <a:pt x="125021" y="138100"/>
                  <a:pt x="125021" y="132162"/>
                </a:cubicBezTo>
                <a:lnTo>
                  <a:pt x="125021" y="71439"/>
                </a:lnTo>
                <a:lnTo>
                  <a:pt x="153596" y="71439"/>
                </a:lnTo>
                <a:cubicBezTo>
                  <a:pt x="159535" y="71439"/>
                  <a:pt x="164313" y="66661"/>
                  <a:pt x="164313" y="60723"/>
                </a:cubicBezTo>
                <a:cubicBezTo>
                  <a:pt x="164313" y="54784"/>
                  <a:pt x="159535" y="50006"/>
                  <a:pt x="153599" y="50006"/>
                </a:cubicBezTo>
                <a:lnTo>
                  <a:pt x="114309" y="50006"/>
                </a:lnTo>
                <a:lnTo>
                  <a:pt x="75011" y="500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85747" r="-857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practicing and applying grammar concepts, students can improve their writing and speaking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Enhanced grammar proficiency can lead to better career opportunities and personal growth.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Practicing Grammar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32457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English grammar fundamentals is essential for effective communication and academic success.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grammar concepts lays the foundation for clear and precise expression in both written and spoken forms.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Grammar Fundamentals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gain skills in identifying and constructing various grammatical structures.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independent clauses, dependent clauses, and phrases.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Preparation for the Lesson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for the next lesson by reviewing sentence structure and grammar concepts.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in understanding the upcoming topics effectively.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the Next Lesson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lesson will focus on exploring clauses and phrases.</a:t>
            </a:r>
            <a:endParaRPr lang="en-US" sz="1205" dirty="0"/>
          </a:p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to identify and construct independent and dependent clauses, as well as phrases.</a:t>
            </a:r>
            <a:endParaRPr lang="en-US" sz="1205" dirty="0"/>
          </a:p>
        </p:txBody>
      </p:sp>
      <p:sp>
        <p:nvSpPr>
          <p:cNvPr id="21" name="Text 19"/>
          <p:cNvSpPr/>
          <p:nvPr/>
        </p:nvSpPr>
        <p:spPr>
          <a:xfrm>
            <a:off x="910975" y="493798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8119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83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did you face in this lesson, and how can you overcome them?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specific difficulties and strategies to address them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grammar concepts in your everyday communication?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practical examples and scenarios where these concepts are useful.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Grammar Concepts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grammar in this lesson?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new concepts and rules introduced.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Grammar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9978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82154" y="21431"/>
                </a:moveTo>
                <a:lnTo>
                  <a:pt x="146448" y="21431"/>
                </a:lnTo>
                <a:cubicBezTo>
                  <a:pt x="148412" y="21431"/>
                  <a:pt x="150021" y="23039"/>
                  <a:pt x="150021" y="25003"/>
                </a:cubicBezTo>
                <a:lnTo>
                  <a:pt x="150021" y="42863"/>
                </a:lnTo>
                <a:lnTo>
                  <a:pt x="78584" y="42863"/>
                </a:lnTo>
                <a:lnTo>
                  <a:pt x="78584" y="25003"/>
                </a:lnTo>
                <a:cubicBezTo>
                  <a:pt x="78584" y="23039"/>
                  <a:pt x="80191" y="21431"/>
                  <a:pt x="82157" y="21431"/>
                </a:cubicBezTo>
                <a:lnTo>
                  <a:pt x="82154" y="21431"/>
                </a:lnTo>
                <a:moveTo>
                  <a:pt x="57150" y="25003"/>
                </a:moveTo>
                <a:lnTo>
                  <a:pt x="57150" y="42863"/>
                </a:lnTo>
                <a:lnTo>
                  <a:pt x="44604" y="42863"/>
                </a:lnTo>
                <a:cubicBezTo>
                  <a:pt x="38935" y="42863"/>
                  <a:pt x="33488" y="45140"/>
                  <a:pt x="29469" y="49158"/>
                </a:cubicBezTo>
                <a:lnTo>
                  <a:pt x="6296" y="72285"/>
                </a:lnTo>
                <a:cubicBezTo>
                  <a:pt x="2277" y="76304"/>
                  <a:pt x="0" y="81750"/>
                  <a:pt x="0" y="87421"/>
                </a:cubicBezTo>
                <a:lnTo>
                  <a:pt x="0" y="132159"/>
                </a:lnTo>
                <a:lnTo>
                  <a:pt x="0" y="171449"/>
                </a:lnTo>
                <a:cubicBezTo>
                  <a:pt x="0" y="187209"/>
                  <a:pt x="12813" y="200025"/>
                  <a:pt x="28575" y="200025"/>
                </a:cubicBezTo>
                <a:lnTo>
                  <a:pt x="200025" y="200025"/>
                </a:lnTo>
                <a:cubicBezTo>
                  <a:pt x="215787" y="200025"/>
                  <a:pt x="228600" y="187211"/>
                  <a:pt x="228600" y="171449"/>
                </a:cubicBezTo>
                <a:lnTo>
                  <a:pt x="228600" y="132159"/>
                </a:lnTo>
                <a:lnTo>
                  <a:pt x="228600" y="87465"/>
                </a:lnTo>
                <a:cubicBezTo>
                  <a:pt x="228600" y="81794"/>
                  <a:pt x="226323" y="76348"/>
                  <a:pt x="222304" y="72329"/>
                </a:cubicBezTo>
                <a:lnTo>
                  <a:pt x="199131" y="49156"/>
                </a:lnTo>
                <a:cubicBezTo>
                  <a:pt x="195112" y="45138"/>
                  <a:pt x="189665" y="42861"/>
                  <a:pt x="183996" y="42861"/>
                </a:cubicBezTo>
                <a:lnTo>
                  <a:pt x="171450" y="42861"/>
                </a:lnTo>
                <a:lnTo>
                  <a:pt x="171450" y="25001"/>
                </a:lnTo>
                <a:cubicBezTo>
                  <a:pt x="171450" y="11205"/>
                  <a:pt x="160244" y="-2"/>
                  <a:pt x="146448" y="-2"/>
                </a:cubicBezTo>
                <a:lnTo>
                  <a:pt x="82154" y="-2"/>
                </a:lnTo>
                <a:cubicBezTo>
                  <a:pt x="68358" y="-2"/>
                  <a:pt x="57152" y="11205"/>
                  <a:pt x="57152" y="25001"/>
                </a:cubicBezTo>
                <a:lnTo>
                  <a:pt x="57150" y="25003"/>
                </a:lnTo>
                <a:moveTo>
                  <a:pt x="207169" y="121443"/>
                </a:moveTo>
                <a:lnTo>
                  <a:pt x="164306" y="121443"/>
                </a:lnTo>
                <a:lnTo>
                  <a:pt x="164306" y="114300"/>
                </a:lnTo>
                <a:cubicBezTo>
                  <a:pt x="164306" y="108362"/>
                  <a:pt x="159529" y="103585"/>
                  <a:pt x="153592" y="103585"/>
                </a:cubicBezTo>
                <a:cubicBezTo>
                  <a:pt x="147653" y="103585"/>
                  <a:pt x="142877" y="108362"/>
                  <a:pt x="142877" y="114300"/>
                </a:cubicBezTo>
                <a:lnTo>
                  <a:pt x="142877" y="121443"/>
                </a:lnTo>
                <a:lnTo>
                  <a:pt x="85727" y="121443"/>
                </a:lnTo>
                <a:lnTo>
                  <a:pt x="85727" y="114300"/>
                </a:lnTo>
                <a:cubicBezTo>
                  <a:pt x="85727" y="108362"/>
                  <a:pt x="80950" y="103585"/>
                  <a:pt x="75013" y="103585"/>
                </a:cubicBezTo>
                <a:cubicBezTo>
                  <a:pt x="69074" y="103585"/>
                  <a:pt x="64298" y="108362"/>
                  <a:pt x="64298" y="114300"/>
                </a:cubicBezTo>
                <a:lnTo>
                  <a:pt x="64298" y="121443"/>
                </a:lnTo>
                <a:lnTo>
                  <a:pt x="21436" y="121443"/>
                </a:lnTo>
                <a:lnTo>
                  <a:pt x="21436" y="87465"/>
                </a:lnTo>
                <a:lnTo>
                  <a:pt x="44609" y="64292"/>
                </a:lnTo>
                <a:lnTo>
                  <a:pt x="184002" y="64292"/>
                </a:lnTo>
                <a:lnTo>
                  <a:pt x="207176" y="87465"/>
                </a:lnTo>
                <a:lnTo>
                  <a:pt x="207169" y="121443"/>
                </a:lnTo>
                <a:moveTo>
                  <a:pt x="21431" y="142876"/>
                </a:moveTo>
                <a:lnTo>
                  <a:pt x="64294" y="142876"/>
                </a:lnTo>
                <a:lnTo>
                  <a:pt x="64294" y="150019"/>
                </a:lnTo>
                <a:cubicBezTo>
                  <a:pt x="64294" y="155957"/>
                  <a:pt x="69071" y="160734"/>
                  <a:pt x="75011" y="160734"/>
                </a:cubicBezTo>
                <a:cubicBezTo>
                  <a:pt x="80950" y="160734"/>
                  <a:pt x="85727" y="155957"/>
                  <a:pt x="85727" y="150019"/>
                </a:cubicBezTo>
                <a:lnTo>
                  <a:pt x="85727" y="142876"/>
                </a:lnTo>
                <a:lnTo>
                  <a:pt x="142877" y="142876"/>
                </a:lnTo>
                <a:lnTo>
                  <a:pt x="142877" y="150019"/>
                </a:lnTo>
                <a:cubicBezTo>
                  <a:pt x="142877" y="155957"/>
                  <a:pt x="147655" y="160734"/>
                  <a:pt x="153594" y="160734"/>
                </a:cubicBezTo>
                <a:cubicBezTo>
                  <a:pt x="159533" y="160734"/>
                  <a:pt x="164311" y="155957"/>
                  <a:pt x="164311" y="150019"/>
                </a:cubicBezTo>
                <a:lnTo>
                  <a:pt x="164311" y="142876"/>
                </a:lnTo>
                <a:lnTo>
                  <a:pt x="207173" y="142876"/>
                </a:lnTo>
                <a:lnTo>
                  <a:pt x="207173" y="171451"/>
                </a:lnTo>
                <a:cubicBezTo>
                  <a:pt x="207173" y="175380"/>
                  <a:pt x="203959" y="178594"/>
                  <a:pt x="200030" y="178594"/>
                </a:cubicBezTo>
                <a:lnTo>
                  <a:pt x="28580" y="178594"/>
                </a:lnTo>
                <a:cubicBezTo>
                  <a:pt x="24650" y="178594"/>
                  <a:pt x="21436" y="175380"/>
                  <a:pt x="21436" y="171451"/>
                </a:cubicBezTo>
                <a:lnTo>
                  <a:pt x="21431" y="142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98198"/>
            <a:ext cx="228600" cy="203195"/>
          </a:xfrm>
          <a:custGeom>
            <a:avLst/>
            <a:gdLst/>
            <a:ahLst/>
            <a:cxnLst/>
            <a:rect l="l" t="t" r="r" b="b"/>
            <a:pathLst>
              <a:path w="228600" h="203195">
                <a:moveTo>
                  <a:pt x="53227" y="5793"/>
                </a:moveTo>
                <a:cubicBezTo>
                  <a:pt x="51718" y="2300"/>
                  <a:pt x="48267" y="0"/>
                  <a:pt x="44456" y="0"/>
                </a:cubicBezTo>
                <a:cubicBezTo>
                  <a:pt x="40645" y="0"/>
                  <a:pt x="37193" y="2302"/>
                  <a:pt x="35684" y="5793"/>
                </a:cubicBezTo>
                <a:lnTo>
                  <a:pt x="761" y="88339"/>
                </a:lnTo>
                <a:cubicBezTo>
                  <a:pt x="-1303" y="93181"/>
                  <a:pt x="960" y="98777"/>
                  <a:pt x="5841" y="100840"/>
                </a:cubicBezTo>
                <a:cubicBezTo>
                  <a:pt x="10721" y="102904"/>
                  <a:pt x="16279" y="100641"/>
                  <a:pt x="18341" y="95760"/>
                </a:cubicBezTo>
                <a:lnTo>
                  <a:pt x="22547" y="85720"/>
                </a:lnTo>
                <a:lnTo>
                  <a:pt x="66319" y="85720"/>
                </a:lnTo>
                <a:lnTo>
                  <a:pt x="70567" y="95801"/>
                </a:lnTo>
                <a:cubicBezTo>
                  <a:pt x="72631" y="100643"/>
                  <a:pt x="78186" y="102904"/>
                  <a:pt x="83066" y="100880"/>
                </a:cubicBezTo>
                <a:cubicBezTo>
                  <a:pt x="87947" y="98857"/>
                  <a:pt x="90169" y="93261"/>
                  <a:pt x="88146" y="88380"/>
                </a:cubicBezTo>
                <a:lnTo>
                  <a:pt x="53223" y="5834"/>
                </a:lnTo>
                <a:lnTo>
                  <a:pt x="53227" y="5793"/>
                </a:lnTo>
                <a:moveTo>
                  <a:pt x="58307" y="66673"/>
                </a:moveTo>
                <a:lnTo>
                  <a:pt x="30646" y="66673"/>
                </a:lnTo>
                <a:lnTo>
                  <a:pt x="44456" y="33972"/>
                </a:lnTo>
                <a:lnTo>
                  <a:pt x="58307" y="66673"/>
                </a:lnTo>
                <a:moveTo>
                  <a:pt x="101604" y="9524"/>
                </a:moveTo>
                <a:lnTo>
                  <a:pt x="101604" y="50797"/>
                </a:lnTo>
                <a:lnTo>
                  <a:pt x="101604" y="92070"/>
                </a:lnTo>
                <a:cubicBezTo>
                  <a:pt x="101604" y="97349"/>
                  <a:pt x="105851" y="101594"/>
                  <a:pt x="111127" y="101594"/>
                </a:cubicBezTo>
                <a:lnTo>
                  <a:pt x="147637" y="101594"/>
                </a:lnTo>
                <a:cubicBezTo>
                  <a:pt x="164304" y="101594"/>
                  <a:pt x="177798" y="88101"/>
                  <a:pt x="177798" y="71433"/>
                </a:cubicBezTo>
                <a:cubicBezTo>
                  <a:pt x="177798" y="61670"/>
                  <a:pt x="173155" y="53020"/>
                  <a:pt x="165973" y="47503"/>
                </a:cubicBezTo>
                <a:cubicBezTo>
                  <a:pt x="169425" y="42582"/>
                  <a:pt x="171450" y="36589"/>
                  <a:pt x="171450" y="30160"/>
                </a:cubicBezTo>
                <a:cubicBezTo>
                  <a:pt x="171450" y="13492"/>
                  <a:pt x="157958" y="0"/>
                  <a:pt x="141289" y="0"/>
                </a:cubicBezTo>
                <a:lnTo>
                  <a:pt x="111127" y="0"/>
                </a:lnTo>
                <a:cubicBezTo>
                  <a:pt x="105849" y="0"/>
                  <a:pt x="101604" y="4247"/>
                  <a:pt x="101604" y="9524"/>
                </a:cubicBezTo>
                <a:lnTo>
                  <a:pt x="101604" y="9524"/>
                </a:lnTo>
                <a:moveTo>
                  <a:pt x="141291" y="41273"/>
                </a:moveTo>
                <a:lnTo>
                  <a:pt x="120655" y="41273"/>
                </a:lnTo>
                <a:lnTo>
                  <a:pt x="120655" y="19050"/>
                </a:lnTo>
                <a:lnTo>
                  <a:pt x="141291" y="19050"/>
                </a:lnTo>
                <a:cubicBezTo>
                  <a:pt x="147442" y="19050"/>
                  <a:pt x="152403" y="24010"/>
                  <a:pt x="152403" y="30162"/>
                </a:cubicBezTo>
                <a:cubicBezTo>
                  <a:pt x="152403" y="36313"/>
                  <a:pt x="147442" y="41275"/>
                  <a:pt x="141291" y="41275"/>
                </a:cubicBezTo>
                <a:lnTo>
                  <a:pt x="141291" y="41273"/>
                </a:lnTo>
                <a:moveTo>
                  <a:pt x="120653" y="60323"/>
                </a:moveTo>
                <a:lnTo>
                  <a:pt x="141289" y="60323"/>
                </a:lnTo>
                <a:lnTo>
                  <a:pt x="147639" y="60323"/>
                </a:lnTo>
                <a:cubicBezTo>
                  <a:pt x="153791" y="60323"/>
                  <a:pt x="158751" y="65283"/>
                  <a:pt x="158751" y="71435"/>
                </a:cubicBezTo>
                <a:cubicBezTo>
                  <a:pt x="158751" y="77586"/>
                  <a:pt x="153791" y="82548"/>
                  <a:pt x="147639" y="82548"/>
                </a:cubicBezTo>
                <a:lnTo>
                  <a:pt x="120653" y="82548"/>
                </a:lnTo>
                <a:lnTo>
                  <a:pt x="120653" y="60323"/>
                </a:lnTo>
                <a:moveTo>
                  <a:pt x="225660" y="124335"/>
                </a:moveTo>
                <a:cubicBezTo>
                  <a:pt x="229471" y="120684"/>
                  <a:pt x="229590" y="114653"/>
                  <a:pt x="225939" y="110882"/>
                </a:cubicBezTo>
                <a:cubicBezTo>
                  <a:pt x="222288" y="107112"/>
                  <a:pt x="216256" y="106952"/>
                  <a:pt x="212486" y="110603"/>
                </a:cubicBezTo>
                <a:lnTo>
                  <a:pt x="139862" y="180330"/>
                </a:lnTo>
                <a:lnTo>
                  <a:pt x="105177" y="145644"/>
                </a:lnTo>
                <a:cubicBezTo>
                  <a:pt x="101446" y="141914"/>
                  <a:pt x="95413" y="141914"/>
                  <a:pt x="91723" y="145644"/>
                </a:cubicBezTo>
                <a:cubicBezTo>
                  <a:pt x="88032" y="149375"/>
                  <a:pt x="87993" y="155408"/>
                  <a:pt x="91723" y="159098"/>
                </a:cubicBezTo>
                <a:lnTo>
                  <a:pt x="132956" y="200410"/>
                </a:lnTo>
                <a:cubicBezTo>
                  <a:pt x="136607" y="204061"/>
                  <a:pt x="142560" y="204140"/>
                  <a:pt x="146290" y="200529"/>
                </a:cubicBezTo>
                <a:lnTo>
                  <a:pt x="225660" y="1243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additional resources can help learners practice and reinforce grammar skills.</a:t>
            </a:r>
            <a:endParaRPr lang="en-US" sz="1366" dirty="0"/>
          </a:p>
          <a:p>
            <a:pPr algn="l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are diverse and cater to various learning preferences.</a:t>
            </a:r>
            <a:endParaRPr lang="en-US" sz="1366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Additional Grammar Resources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Mobile Grammar Apps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apps are mobile applications designed to teach and practice grammar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convenient access to grammar learning on-the-go.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Grammar Games and Quizzes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grammar games and quizzes offer engaging ways to reinforce grammar concepts.</a:t>
            </a:r>
            <a:endParaRPr lang="en-US" sz="1362" dirty="0"/>
          </a:p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interactive tools make learning grammar enjoyable and effective.</a:t>
            </a:r>
            <a:endParaRPr lang="en-US" sz="1362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Guides and Workbooks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5"/>
              </a:spcBef>
              <a:buNone/>
            </a:pPr>
            <a:r>
              <a:rPr lang="en-US" sz="132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Grammar guides and workbooks provide structured resources for practicing grammar skills.</a:t>
            </a:r>
            <a:endParaRPr lang="en-US" sz="1323" dirty="0"/>
          </a:p>
          <a:p>
            <a:pPr algn="l" marL="0" indent="0">
              <a:lnSpc>
                <a:spcPct val="90000"/>
              </a:lnSpc>
              <a:spcBef>
                <a:spcPts val="945"/>
              </a:spcBef>
              <a:buNone/>
            </a:pPr>
            <a:r>
              <a:rPr lang="en-US" sz="132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are ideal for learners seeking comprehensive grammar practice.</a:t>
            </a:r>
            <a:endParaRPr lang="en-US" sz="13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involves providing constructive comments to students to enhance their grammar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tool for guiding students towards better understanding and application of language rules.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for Improvement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assessments are final evaluations aimed at measuring student learning outcomes.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assessments provide a comprehensive overview of the knowledge and skills acquired by students.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711216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are ongoing evaluations conducted to monitor student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educators identify areas where students need improvement and adjust teaching strategies accordingly.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practice and apply grammar concepts to improve your writing and speaking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application will lead to mastery and confidence in using English grammar.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7713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Practice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96190" y="157761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this lesson has provided a comprehensive introduction to English grammar fundamentals.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is essential for effective communication in English.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of Lesson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010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Essentials of English Grammar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2025-06-16T18:41:10Z</dcterms:created>
  <dcterms:modified xsi:type="dcterms:W3CDTF">2025-06-16T18:41:10Z</dcterms:modified>
</cp:coreProperties>
</file>