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43141185153ad83eab7a9da8b423c293d1befc2.png"/><Relationship Id="rId14" Type="http://schemas.openxmlformats.org/officeDocument/2006/relationships/image" Target="../media/7828f177c1fea9e7d2ba756d66ce34df7041e6f6.png"/><Relationship Id="rId15" Type="http://schemas.openxmlformats.org/officeDocument/2006/relationships/image" Target="../media/27979971bc26f0ed44c6a06c479706e594b2a9d3.png"/><Relationship Id="rId16" Type="http://schemas.openxmlformats.org/officeDocument/2006/relationships/image" Target="../media/827cfd30985b99d86ea7514578bd74ebc030c8bb.png"/><Relationship Id="rId17" Type="http://schemas.openxmlformats.org/officeDocument/2006/relationships/image" Target="../media/bc5af7eaa0f1358178eda4e4f2f1d1209832853d.png"/><Relationship Id="rId18" Type="http://schemas.openxmlformats.org/officeDocument/2006/relationships/image" Target="../media/aca858b1536c9b536cdc1fa279e9b32002524186.png"/><Relationship Id="rId19" Type="http://schemas.openxmlformats.org/officeDocument/2006/relationships/image" Target="../media/72801f4c8195f0622ac4443f60c6d2d662bb122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c26e83b6ac986a511d88f9d724cad340c93c1843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a17152a9dcc59c6ead6d60cbabe18c0697e49e1d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7df882d5dcd625ce92181d0b84f15ff2e1d57578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6a3ea5efdbbb73f511b9c8b19bfc44137ae4ee9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7d64cfe1dda8d0ca13760952e26967eb00b9ce11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17d97a8063df82b28d89e85818fef186076f017b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24000" y="1054778"/>
            <a:ext cx="9144000" cy="2553577"/>
          </a:xfrm>
          <a:custGeom>
            <a:avLst/>
            <a:gdLst/>
            <a:ahLst/>
            <a:cxnLst/>
            <a:rect l="l" t="t" r="r" b="b"/>
            <a:pathLst>
              <a:path w="9144000" h="2553577">
                <a:moveTo>
                  <a:pt x="0" y="2553577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2553577"/>
                </a:lnTo>
                <a:lnTo>
                  <a:pt x="0" y="2553577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Mastering Communication Skills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524000" y="3885447"/>
            <a:ext cx="9144000" cy="1741332"/>
          </a:xfrm>
          <a:custGeom>
            <a:avLst/>
            <a:gdLst/>
            <a:ahLst/>
            <a:cxnLst/>
            <a:rect l="l" t="t" r="r" b="b"/>
            <a:pathLst>
              <a:path w="9144000" h="1741332">
                <a:moveTo>
                  <a:pt x="0" y="1741332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1741332"/>
                </a:lnTo>
                <a:lnTo>
                  <a:pt x="0" y="17413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 Comprehensive Guide to Effective Communication and Relationship Building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876796" y="81774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428664" y="2299306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05626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3953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667300" y="446"/>
            <a:ext cx="761667" cy="1521988"/>
          </a:xfrm>
          <a:custGeom>
            <a:avLst/>
            <a:gdLst/>
            <a:ahLst/>
            <a:cxnLst/>
            <a:rect l="l" t="t" r="r" b="b"/>
            <a:pathLst>
              <a:path w="761667" h="1521988">
                <a:moveTo>
                  <a:pt x="0" y="1521988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1988"/>
                </a:lnTo>
                <a:lnTo>
                  <a:pt x="0" y="1521988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428664" y="446"/>
            <a:ext cx="761667" cy="1522286"/>
          </a:xfrm>
          <a:custGeom>
            <a:avLst/>
            <a:gdLst/>
            <a:ahLst/>
            <a:cxnLst/>
            <a:rect l="l" t="t" r="r" b="b"/>
            <a:pathLst>
              <a:path w="761667" h="1522286">
                <a:moveTo>
                  <a:pt x="0" y="1522286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2286"/>
                </a:lnTo>
                <a:lnTo>
                  <a:pt x="0" y="1522286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59585" y="1530443"/>
            <a:ext cx="9123035" cy="4663440"/>
          </a:xfrm>
          <a:custGeom>
            <a:avLst/>
            <a:gdLst/>
            <a:ahLst/>
            <a:cxnLst/>
            <a:rect l="l" t="t" r="r" b="b"/>
            <a:pathLst>
              <a:path w="9123035" h="4663440">
                <a:moveTo>
                  <a:pt x="0" y="4663440"/>
                </a:moveTo>
                <a:lnTo>
                  <a:pt x="0" y="0"/>
                </a:lnTo>
                <a:lnTo>
                  <a:pt x="9123035" y="0"/>
                </a:lnTo>
                <a:lnTo>
                  <a:pt x="9123035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Lesson Introduction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Subject Knowledge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Importance of Introductions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Fundamental Skills for Introductions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Engaging in Conversations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Sharing Personal Information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Active Listening Skills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Confidence in Conversations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Navigating Social Interactions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Building Relationships</a:t>
            </a:r>
            <a:endParaRPr lang="en-US" sz="1759" dirty="0"/>
          </a:p>
        </p:txBody>
      </p:sp>
      <p:sp>
        <p:nvSpPr>
          <p:cNvPr id="22" name="Text 20"/>
          <p:cNvSpPr/>
          <p:nvPr/>
        </p:nvSpPr>
        <p:spPr>
          <a:xfrm>
            <a:off x="10118447" y="1530443"/>
            <a:ext cx="547200" cy="4663440"/>
          </a:xfrm>
          <a:custGeom>
            <a:avLst/>
            <a:gdLst/>
            <a:ahLst/>
            <a:cxnLst/>
            <a:rect l="l" t="t" r="r" b="b"/>
            <a:pathLst>
              <a:path w="547200" h="4663440">
                <a:moveTo>
                  <a:pt x="0" y="4663440"/>
                </a:moveTo>
                <a:lnTo>
                  <a:pt x="0" y="0"/>
                </a:lnTo>
                <a:lnTo>
                  <a:pt x="547200" y="0"/>
                </a:lnTo>
                <a:lnTo>
                  <a:pt x="547200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05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06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07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08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09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10</a:t>
            </a:r>
            <a:endParaRPr lang="en-US" sz="1759" dirty="0"/>
          </a:p>
        </p:txBody>
      </p:sp>
      <p:sp>
        <p:nvSpPr>
          <p:cNvPr id="23" name="Text 21"/>
          <p:cNvSpPr/>
          <p:nvPr/>
        </p:nvSpPr>
        <p:spPr>
          <a:xfrm>
            <a:off x="761990" y="656471"/>
            <a:ext cx="9903704" cy="672463"/>
          </a:xfrm>
          <a:custGeom>
            <a:avLst/>
            <a:gdLst/>
            <a:ahLst/>
            <a:cxnLst/>
            <a:rect l="l" t="t" r="r" b="b"/>
            <a:pathLst>
              <a:path w="9903704" h="672463">
                <a:moveTo>
                  <a:pt x="0" y="672463"/>
                </a:moveTo>
                <a:lnTo>
                  <a:pt x="0" y="0"/>
                </a:lnTo>
                <a:lnTo>
                  <a:pt x="9903704" y="0"/>
                </a:lnTo>
                <a:lnTo>
                  <a:pt x="9903704" y="672463"/>
                </a:lnTo>
                <a:lnTo>
                  <a:pt x="0" y="6724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755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Welcome to the first lesson in our introductions series for adult beginners!</a:t>
            </a:r>
            <a:endParaRPr lang="en-US" sz="755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 this lesson, we will focus on the fundamental skills needed to introduce yourself and engage in basic conversational exchanges.</a:t>
            </a:r>
            <a:endParaRPr lang="en-US" sz="594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639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As adult learners, you bring a wealth of life experiences that will enrich our discussions.</a:t>
            </a:r>
            <a:endParaRPr lang="en-US" sz="639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Over the course of this lesson, you will gain confidence in initiating conversations, sharing personal information, and learning how to actively listen to others.</a:t>
            </a:r>
            <a:endParaRPr lang="en-US" sz="497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By the end of the session, you will have the necessary tools to navigate introductory social interactions in a variety of settings.</a:t>
            </a:r>
            <a:endParaRPr lang="en-US" sz="594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 Skills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0397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Introductions are the foundation of interpersonal communication.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They allow us to make a positive first impression, establish rapport, and begin building relationships with others.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Effective introductions can open doors to new opportunities and connections.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60397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The Importance of Introductions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479782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Demonstrating subject knowledge during introductions helps build trust and credibility.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Showcasing your expertise and understanding of a topic enhances communication effectiveness.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It fosters meaningful interactions.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479782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Building Trust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197568" y="2117364"/>
            <a:ext cx="2468880" cy="3509402"/>
          </a:xfrm>
          <a:custGeom>
            <a:avLst/>
            <a:gdLst/>
            <a:ahLst/>
            <a:cxnLst/>
            <a:rect l="l" t="t" r="r" b="b"/>
            <a:pathLst>
              <a:path w="2468880" h="3509402">
                <a:moveTo>
                  <a:pt x="0" y="3509402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509402"/>
                </a:lnTo>
                <a:lnTo>
                  <a:pt x="0" y="350940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your audience and adjusting the level of detail in your introductions is crucial.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Communicating complex subjects in a clear and concise manner demonstrates mastery of subject knowledge.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197568" y="1632927"/>
            <a:ext cx="2468880" cy="365760"/>
          </a:xfrm>
          <a:custGeom>
            <a:avLst/>
            <a:gdLst/>
            <a:ahLst/>
            <a:cxnLst/>
            <a:rect l="l" t="t" r="r" b="b"/>
            <a:pathLst>
              <a:path w="2468880" h="365760">
                <a:moveTo>
                  <a:pt x="0" y="365760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Tailoring Information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Subject Knowledge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976282" y="1632927"/>
            <a:ext cx="2455321" cy="3993839"/>
          </a:xfrm>
          <a:custGeom>
            <a:avLst/>
            <a:gdLst/>
            <a:ahLst/>
            <a:cxnLst/>
            <a:rect l="l" t="t" r="r" b="b"/>
            <a:pathLst>
              <a:path w="2455321" h="3993839">
                <a:moveTo>
                  <a:pt x="104425" y="3993839"/>
                </a:moveTo>
                <a:cubicBezTo>
                  <a:pt x="46753" y="3993839"/>
                  <a:pt x="0" y="3947086"/>
                  <a:pt x="0" y="3889414"/>
                </a:cubicBezTo>
                <a:lnTo>
                  <a:pt x="0" y="104425"/>
                </a:lnTo>
                <a:cubicBezTo>
                  <a:pt x="0" y="46753"/>
                  <a:pt x="46753" y="0"/>
                  <a:pt x="104425" y="0"/>
                </a:cubicBezTo>
                <a:lnTo>
                  <a:pt x="2350896" y="0"/>
                </a:lnTo>
                <a:cubicBezTo>
                  <a:pt x="2408568" y="0"/>
                  <a:pt x="2455321" y="46753"/>
                  <a:pt x="2455321" y="104425"/>
                </a:cubicBezTo>
                <a:lnTo>
                  <a:pt x="2455321" y="3889414"/>
                </a:lnTo>
                <a:cubicBezTo>
                  <a:pt x="2455321" y="3947086"/>
                  <a:pt x="2408568" y="3993839"/>
                  <a:pt x="2350896" y="3993839"/>
                </a:cubicBezTo>
              </a:path>
            </a:pathLst>
          </a:custGeom>
          <a:blipFill>
            <a:blip r:embed="rId13"/>
            <a:srcRect l="3796" r="379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 Skills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35702" r="3570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Welcome to the first lesson in our introductions series for adult beginners!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 this lesson, we will focus on the fundamental skills needed to introduce yourself and engage in basic conversational exchanges.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As adult learners, you bring a wealth of life experiences that will enrich our discussions.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Over the course of this lesson, you will gain confidence in initiating conversations, sharing personal information, and learning how to actively listen to others.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By the end of the session, you will have the necessary tools to navigate introductory social interactions in a variety of settings.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Let's dive in and get to know one another!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Importance of Introductions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 Skills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Fundamental Skills for Introductions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73" b="177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 Skills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Pay attention to your body language and tone of voice when introducing yourself.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 confident posture, a warm smile, and clear articulation can enhance the impact of your introduction and convey friendliness and approachability.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Body Language and Tone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Engaging in active listening during introductions shows respect and interest in the other person.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It involves maintaining eye contact, nodding in acknowledgment, and asking relevant follow-up questions to demonstrate attentiveness and understanding.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Active Listening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Engage in role-playing activities to practice different introduction scenarios and receive feedback on your communication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Apply the skills learned in this lesson to real-life situations such as networking events, social gatherings, or professional meetings to enhance your confidence and proficiency in introductions.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Practice Makes Perfect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Introductions are the foundation of interpersonal communication.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They allow us to make a positive first impression, establish rapport, and begin building relationships with others.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Effective introductions can open doors to new opportunities and connections.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The Importance of Introductions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 good introduction typically includes your name, a brief personal background, and a friendly greeting.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It sets the tone for the conversation and helps create a comfortable atmosphere for further interaction.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Key Elements of a Good Introduction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93"/>
              </a:spcAft>
              <a:buNone/>
            </a:pPr>
            <a:r>
              <a:rPr lang="en-US" sz="893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Start by greeting the other person with a smile and a friendly hello.</a:t>
            </a:r>
            <a:endParaRPr lang="en-US" sz="893" dirty="0"/>
          </a:p>
          <a:p>
            <a:pPr algn="l" marL="0" indent="0">
              <a:lnSpc>
                <a:spcPct val="168000"/>
              </a:lnSpc>
              <a:spcAft>
                <a:spcPts val="893"/>
              </a:spcAft>
              <a:buNone/>
            </a:pPr>
            <a:r>
              <a:rPr lang="en-US" sz="893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This sets a positive tone for the interaction.</a:t>
            </a:r>
            <a:endParaRPr lang="en-US" sz="893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Initiate the Conversation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93"/>
              </a:spcAft>
              <a:buNone/>
            </a:pPr>
            <a:r>
              <a:rPr lang="en-US" sz="893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Ask open-ended questions to show that you are interested in what the other person has to say.</a:t>
            </a:r>
            <a:endParaRPr lang="en-US" sz="893" dirty="0"/>
          </a:p>
          <a:p>
            <a:pPr algn="l" marL="0" indent="0">
              <a:lnSpc>
                <a:spcPct val="168000"/>
              </a:lnSpc>
              <a:spcAft>
                <a:spcPts val="893"/>
              </a:spcAft>
              <a:buNone/>
            </a:pPr>
            <a:r>
              <a:rPr lang="en-US" sz="893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This encourages them to share more.</a:t>
            </a:r>
            <a:endParaRPr lang="en-US" sz="893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Show Genuine Interest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94"/>
              </a:spcAft>
              <a:buNone/>
            </a:pPr>
            <a:r>
              <a:rPr lang="en-US" sz="894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Focus on what the other person is saying without interrupting.</a:t>
            </a:r>
            <a:endParaRPr lang="en-US" sz="894" dirty="0"/>
          </a:p>
          <a:p>
            <a:pPr algn="l" marL="0" indent="0">
              <a:lnSpc>
                <a:spcPct val="168000"/>
              </a:lnSpc>
              <a:spcAft>
                <a:spcPts val="894"/>
              </a:spcAft>
              <a:buNone/>
            </a:pPr>
            <a:r>
              <a:rPr lang="en-US" sz="894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 nonverbal cues like nodding and maintaining eye contact to show you are engaged.</a:t>
            </a:r>
            <a:endParaRPr lang="en-US" sz="894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Active Listening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21"/>
              </a:spcAft>
              <a:buNone/>
            </a:pPr>
            <a:r>
              <a:rPr lang="en-US" sz="821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Relate to the conversation by sharing your own experiences or thoughts.</a:t>
            </a:r>
            <a:endParaRPr lang="en-US" sz="821" dirty="0"/>
          </a:p>
          <a:p>
            <a:pPr algn="l" marL="0" indent="0">
              <a:lnSpc>
                <a:spcPct val="168000"/>
              </a:lnSpc>
              <a:spcAft>
                <a:spcPts val="821"/>
              </a:spcAft>
              <a:buNone/>
            </a:pPr>
            <a:r>
              <a:rPr lang="en-US" sz="821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This helps in building a connection and keeping the conversation flowing.</a:t>
            </a:r>
            <a:endParaRPr lang="en-US" sz="821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Share Personal Experiences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894"/>
              </a:spcAft>
              <a:buNone/>
            </a:pPr>
            <a:r>
              <a:rPr lang="en-US" sz="894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Be open-minded and respectful of differing opinions.</a:t>
            </a:r>
            <a:endParaRPr lang="en-US" sz="894" dirty="0"/>
          </a:p>
          <a:p>
            <a:pPr algn="l" marL="0" indent="0">
              <a:lnSpc>
                <a:spcPct val="168000"/>
              </a:lnSpc>
              <a:spcAft>
                <a:spcPts val="894"/>
              </a:spcAft>
              <a:buNone/>
            </a:pPr>
            <a:r>
              <a:rPr lang="en-US" sz="894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Avoid dominating the conversation and allow space for others to express themselves.</a:t>
            </a:r>
            <a:endParaRPr lang="en-US" sz="894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Respect Different Perspectives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Engaging in Conversations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 Skills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Sharing Personal Information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73" b="177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 Skills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Provide information that is appropriate for the context, such as your interests, hobbies, or current activities.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Share Relevant Details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Encourage the other person to share about themselves by asking questions that require more than a yes or no answer.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Ask Open-Ended Questions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Pay attention to what the other person is saying, show interest, and ask follow-up questions to deepen the conversation.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Listen Actively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Begin by greeting the person you are speaking to, such as "Hello" or "Hi."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Start with a Greeting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Share your name and a brief background about yourself, like where you're from or what you do.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Introduce Yourself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Give your full attention to the person speaking.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Focus on the Speaker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Show interest and engagement by making eye contact.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Maintain Eye Contact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Let the speaker finish before responding or asking questions.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Avoid Interrupting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Nodding, smiling, and mirroring body language to show understanding.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Use Nonverbal Cues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Repeat key points or ask clarifying questions to demonstrate understanding.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Reflect and Clarify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Active Listening Skills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 Skills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Confidence in Conversations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27044" b="27044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 Skills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Demonstrate interest in the conversation by actively listening and responding appropriately.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Practice Active Listening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Stand or sit up straight, smile, and use gestures to convey openness and engagement.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Use Positive Body Language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Articulate your words clearly and avoid rambling to ensure your message is understood.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Speak Clearly and Concisely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Before engaging in a conversation, take a moment to calm your nerves and focus on the present moment.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Prepare Mentally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Show confidence by making eye contact with the person you are speaking to.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Maintain Eye Contact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86"/>
              </a:spcAft>
              <a:buNone/>
            </a:pPr>
            <a:r>
              <a:rPr lang="en-US" sz="98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First impressions are crucial in social interactions as they set the tone for future interactions and relationships.</a:t>
            </a:r>
            <a:endParaRPr lang="en-US" sz="986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Understanding the Importance of First Impressions</a:t>
            </a:r>
            <a:endParaRPr lang="en-US" sz="829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56"/>
              </a:spcAft>
              <a:buNone/>
            </a:pPr>
            <a:r>
              <a:rPr lang="en-US" sz="95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Engage in active listening by giving your full attention, maintaining eye contact, and showing genuine interest in what others have to say.</a:t>
            </a:r>
            <a:endParaRPr lang="en-US" sz="956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Practicing Active Listening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986"/>
              </a:spcAft>
              <a:buNone/>
            </a:pPr>
            <a:r>
              <a:rPr lang="en-US" sz="986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Overcome social anxiety by initiating conversations with simple greetings, questions, or comments to break the ice.</a:t>
            </a:r>
            <a:endParaRPr lang="en-US" sz="986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Initiating Conversations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Strike a balance between sharing enough about yourself to build rapport without dominating the conversation.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Sharing Personal Information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Demonstrate empathy by acknowledging others' feelings, perspectives, and experiences during interactions.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Showing Empathy and Understanding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Navigating Social Interactions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 Skills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Building Relationships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489" b="1489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Communication Skills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Show empathy towards others by understanding and sharing their feelings.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Empathy helps in creating deeper connections and fostering understanding.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Empathy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Effective communication is key to building relationships.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Be clear, concise, and respectful in your interactions to avoid misunderstandings.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Communication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Consistency in your actions and words helps in building trust and reliability in relationships.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Consistently showing up and following through on commitments is essential.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Consistency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Building relationships starts with establishing trust.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Trust is the foundation upon which strong relationships are built.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Establishing Trust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Practice active listening to show genuine interest in others.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This involves giving your full attention, asking clarifying questions, and reflecting back what you've heard.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Active Listening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2024-11-04T21:00:55Z</dcterms:created>
  <dcterms:modified xsi:type="dcterms:W3CDTF">2024-11-04T21:00:55Z</dcterms:modified>
</cp:coreProperties>
</file>