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56a50329d97ea8fef5be9d3fea120a7d2d77c8cf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f966c6d5a6a65732e1eec4b156c74eaeba8e5885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a9bb2185b401ef4453b5abeace2f7b2c08e74aca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f738a560ef423c0c9f62c3d39c3f4fed564590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f738a560ef423c0c9f62c3d39c3f4fed564590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2a0dfa28a898d4f1f6042ca647bf8a00ad58548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134a324138067c7545355bc643d20b30e1fcff6a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343b23b1255c4a231ac403985b9a6ca02f2b4f1d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ca006bb95493493d211dc918b86f7c931680206b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-3877692" y="-1503970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9088373">
            <a:off x="8959900" y="-2790886"/>
            <a:ext cx="8752039" cy="9310679"/>
          </a:xfrm>
          <a:custGeom>
            <a:avLst/>
            <a:gdLst/>
            <a:ahLst/>
            <a:cxnLst/>
            <a:rect l="l" t="t" r="r" b="b"/>
            <a:pathLst>
              <a:path w="8752039" h="9310679">
                <a:moveTo>
                  <a:pt x="0" y="0"/>
                </a:moveTo>
                <a:lnTo>
                  <a:pt x="8752039" y="0"/>
                </a:lnTo>
                <a:lnTo>
                  <a:pt x="8752039" y="9310679"/>
                </a:lnTo>
                <a:lnTo>
                  <a:pt x="0" y="9310679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3335952" y="2082861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981200" y="2044700"/>
            <a:ext cx="8229600" cy="2451100"/>
          </a:xfrm>
          <a:custGeom>
            <a:avLst/>
            <a:gdLst/>
            <a:ahLst/>
            <a:cxnLst/>
            <a:rect l="l" t="t" r="r" b="b"/>
            <a:pathLst>
              <a:path w="8229600" h="2451100">
                <a:moveTo>
                  <a:pt x="0" y="245110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2451100"/>
                </a:lnTo>
                <a:lnTo>
                  <a:pt x="0" y="24511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Enhancing Learning Through Adaptive Homework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1981200" y="4635990"/>
            <a:ext cx="8229600" cy="934319"/>
          </a:xfrm>
          <a:custGeom>
            <a:avLst/>
            <a:gdLst/>
            <a:ahLst/>
            <a:cxnLst/>
            <a:rect l="l" t="t" r="r" b="b"/>
            <a:pathLst>
              <a:path w="8229600" h="934319">
                <a:moveTo>
                  <a:pt x="0" y="934319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934319"/>
                </a:lnTo>
                <a:lnTo>
                  <a:pt x="0" y="934319"/>
                </a:lnTo>
              </a:path>
            </a:pathLst>
          </a:custGeom>
          <a:noFill/>
          <a:ln/>
        </p:spPr>
        <p:txBody>
          <a:bodyPr wrap="square" lIns="0" tIns="0" rIns="0" bIns="46800" rtlCol="0" anchor="t"/>
          <a:lstStyle/>
          <a:p>
            <a:pPr algn="ctr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Engagement, Personalization, and Real-World Application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730240" y="82296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212297" y="-2090885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flipV="1" rot="12511627">
            <a:off x="8471431" y="3102881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4650" y="861536"/>
            <a:ext cx="7750859" cy="701731"/>
          </a:xfrm>
          <a:custGeom>
            <a:avLst/>
            <a:gdLst/>
            <a:ahLst/>
            <a:cxnLst/>
            <a:rect l="l" t="t" r="r" b="b"/>
            <a:pathLst>
              <a:path w="7750859" h="701731">
                <a:moveTo>
                  <a:pt x="0" y="701731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701731"/>
                </a:lnTo>
                <a:lnTo>
                  <a:pt x="0" y="701731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4357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Table of contents</a:t>
            </a:r>
            <a:endParaRPr lang="en-US" sz="4357" dirty="0"/>
          </a:p>
        </p:txBody>
      </p:sp>
      <p:sp>
        <p:nvSpPr>
          <p:cNvPr id="8" name="Text 6"/>
          <p:cNvSpPr/>
          <p:nvPr/>
        </p:nvSpPr>
        <p:spPr>
          <a:xfrm>
            <a:off x="3586643" y="2039390"/>
            <a:ext cx="6945422" cy="4115803"/>
          </a:xfrm>
          <a:custGeom>
            <a:avLst/>
            <a:gdLst/>
            <a:ahLst/>
            <a:cxnLst/>
            <a:rect l="l" t="t" r="r" b="b"/>
            <a:pathLst>
              <a:path w="6945422" h="4115803">
                <a:moveTo>
                  <a:pt x="0" y="4115803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Introduction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Personalized Homework Assignment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Learning Objectives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Adaptive Tasks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Shape Scavenger Hunt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Key Features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Benefits of Adaptive Homework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Student Engagement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Real-World Application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Assessment and Feedback</a:t>
            </a:r>
            <a:endParaRPr lang="en-US" sz="1327" dirty="0"/>
          </a:p>
        </p:txBody>
      </p:sp>
      <p:sp>
        <p:nvSpPr>
          <p:cNvPr id="9" name="Text 7"/>
          <p:cNvSpPr/>
          <p:nvPr/>
        </p:nvSpPr>
        <p:spPr>
          <a:xfrm>
            <a:off x="10796869" y="2039390"/>
            <a:ext cx="548640" cy="4115803"/>
          </a:xfrm>
          <a:custGeom>
            <a:avLst/>
            <a:gdLst/>
            <a:ahLst/>
            <a:cxnLst/>
            <a:rect l="l" t="t" r="r" b="b"/>
            <a:pathLst>
              <a:path w="548640" h="4115803">
                <a:moveTo>
                  <a:pt x="0" y="4115803"/>
                </a:moveTo>
                <a:lnTo>
                  <a:pt x="0" y="0"/>
                </a:lnTo>
                <a:lnTo>
                  <a:pt x="548640" y="0"/>
                </a:lnTo>
                <a:lnTo>
                  <a:pt x="548640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06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07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08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09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1327" dirty="0"/>
          </a:p>
        </p:txBody>
      </p:sp>
      <p:sp>
        <p:nvSpPr>
          <p:cNvPr id="10" name="Text 8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84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Adaptive Homework: Empowering Personalized Learning</a:t>
            </a:r>
            <a:endParaRPr lang="en-US" sz="843" dirty="0"/>
          </a:p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84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Adaptive homework assignments are a powerful tool for enhancing student learning and engagement.</a:t>
            </a:r>
            <a:endParaRPr lang="en-US" sz="843" dirty="0"/>
          </a:p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84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By tailoring the content, difficulty, and delivery to the individual student's needs, we can create a more effective and enjoyable learning experience.</a:t>
            </a:r>
            <a:endParaRPr lang="en-US" sz="843" dirty="0"/>
          </a:p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84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This approach not only helps students master the material but also fosters a positive attitude towards learning outside the classroom.</a:t>
            </a:r>
            <a:endParaRPr lang="en-US" sz="843" dirty="0"/>
          </a:p>
        </p:txBody>
      </p:sp>
      <p:sp>
        <p:nvSpPr>
          <p:cNvPr id="7" name="Text 5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Adaptive Homework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Introduction</a:t>
            </a:r>
            <a:endParaRPr lang="en-US" sz="1399" dirty="0"/>
          </a:p>
        </p:txBody>
      </p:sp>
      <p:sp>
        <p:nvSpPr>
          <p:cNvPr id="9" name="Text 7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"Exploring Geometric Shapes in the Real World"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Personalized Homework Assignment</a:t>
            </a:r>
            <a:endParaRPr lang="en-US" sz="1399" dirty="0"/>
          </a:p>
        </p:txBody>
      </p:sp>
      <p:sp>
        <p:nvSpPr>
          <p:cNvPr id="11" name="Text 9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Identify and classify different geometric shapes in the environment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 the properties and characteristics of 2D and 3D shapes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Apply knowledge of shapes to solve real-world problems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Learning Objectives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06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Shape Scavenger Hunt (15 mins)</a:t>
            </a:r>
            <a:endParaRPr lang="en-US" sz="1067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06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your surroundings and identify 3 different 2D shapes (e.g., circle, square, triangle)</a:t>
            </a:r>
            <a:endParaRPr lang="en-US" sz="1067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06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Describe the properties of each shape and how you found them</a:t>
            </a:r>
            <a:endParaRPr lang="en-US" sz="1067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06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Easy</a:t>
            </a:r>
            <a:endParaRPr lang="en-US" sz="1067" dirty="0"/>
          </a:p>
        </p:txBody>
      </p:sp>
      <p:sp>
        <p:nvSpPr>
          <p:cNvPr id="14" name="Text 12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Adaptive Tasks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Introduction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417" r="3441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3"/>
              </a:spcBef>
              <a:buNone/>
            </a:pPr>
            <a:r>
              <a:rPr lang="en-US" sz="415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Personalized Homework Assignment</a:t>
            </a:r>
            <a:endParaRPr lang="en-US" sz="4151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Learning Objectives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Identify and classify different geometric shapes in the environment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 the properties and characteristics of 2D and 3D shapes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Apply knowledge of shapes to solve real-world problems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Adaptive Homework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Recognize common shapes such as circles, squares, triangles, and rectangles.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Classify shapes based on their properties and characteristics.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Identify shapes in everyday objects and surroundings.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Adaptive Homework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951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Identify and classify different geometric shapes in the environment</a:t>
            </a:r>
            <a:endParaRPr lang="en-US" sz="951" dirty="0"/>
          </a:p>
        </p:txBody>
      </p:sp>
      <p:sp>
        <p:nvSpPr>
          <p:cNvPr id="9" name="Text 7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Differentiate between 2D and 3D shapes.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 properties such as sides, edges, vertices, and faces.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examples of 2D shapes like squares and circles, and 3D shapes like cubes and spheres.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984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Understand the properties and characteristics of 2D and 3D shapes</a:t>
            </a:r>
            <a:endParaRPr lang="en-US" sz="984" dirty="0"/>
          </a:p>
        </p:txBody>
      </p:sp>
      <p:sp>
        <p:nvSpPr>
          <p:cNvPr id="11" name="Text 9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Use geometric shapes to solve practical problems.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 the importance of shapes in fields such as architecture, engineering, and design.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Apply shape knowledge to tasks such as building models or creating art.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81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Apply knowledge of shapes to solve real-world problems</a:t>
            </a:r>
            <a:endParaRPr lang="en-US" sz="1181" dirty="0"/>
          </a:p>
        </p:txBody>
      </p:sp>
      <p:sp>
        <p:nvSpPr>
          <p:cNvPr id="13" name="Text 11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Engage in a scavenger hunt to find and identify shapes in the environment.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Apply learned concepts to real-world observations.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Collaborate with peers to complete the scavenger hunt.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Next Step: Shape Scavenger Hunt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Learning Objectives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346" r="3434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8553905" y="224377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69431" y="1523425"/>
            <a:ext cx="3382487" cy="1005840"/>
          </a:xfrm>
          <a:custGeom>
            <a:avLst/>
            <a:gdLst/>
            <a:ahLst/>
            <a:cxnLst/>
            <a:rect l="l" t="t" r="r" b="b"/>
            <a:pathLst>
              <a:path w="3382487" h="1005840">
                <a:moveTo>
                  <a:pt x="0" y="1005840"/>
                </a:moveTo>
                <a:lnTo>
                  <a:pt x="0" y="0"/>
                </a:lnTo>
                <a:lnTo>
                  <a:pt x="3382487" y="0"/>
                </a:lnTo>
                <a:lnTo>
                  <a:pt x="3382487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21"/>
              </a:spcAft>
              <a:buNone/>
            </a:pPr>
            <a:r>
              <a:rPr lang="en-US" sz="9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your surroundings and identify 3 different 2D shapes (e.g., circle, square, triangle)</a:t>
            </a:r>
            <a:endParaRPr lang="en-US" sz="985" dirty="0"/>
          </a:p>
          <a:p>
            <a:pPr algn="l" marL="0" indent="0">
              <a:lnSpc>
                <a:spcPct val="125000"/>
              </a:lnSpc>
              <a:spcAft>
                <a:spcPts val="821"/>
              </a:spcAft>
              <a:buNone/>
            </a:pPr>
            <a:r>
              <a:rPr lang="en-US" sz="9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Describe the properties of each shape and how you found them</a:t>
            </a:r>
            <a:endParaRPr lang="en-US" sz="985" dirty="0"/>
          </a:p>
          <a:p>
            <a:pPr algn="l" marL="0" indent="0">
              <a:lnSpc>
                <a:spcPct val="125000"/>
              </a:lnSpc>
              <a:spcAft>
                <a:spcPts val="821"/>
              </a:spcAft>
              <a:buNone/>
            </a:pPr>
            <a:r>
              <a:rPr lang="en-US" sz="9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Easy</a:t>
            </a:r>
            <a:endParaRPr lang="en-US" sz="985" dirty="0"/>
          </a:p>
        </p:txBody>
      </p:sp>
      <p:sp>
        <p:nvSpPr>
          <p:cNvPr id="8" name="Text 6"/>
          <p:cNvSpPr/>
          <p:nvPr/>
        </p:nvSpPr>
        <p:spPr>
          <a:xfrm>
            <a:off x="8169432" y="1026552"/>
            <a:ext cx="3382486" cy="411653"/>
          </a:xfrm>
          <a:custGeom>
            <a:avLst/>
            <a:gdLst/>
            <a:ahLst/>
            <a:cxnLst/>
            <a:rect l="l" t="t" r="r" b="b"/>
            <a:pathLst>
              <a:path w="3382486" h="411653">
                <a:moveTo>
                  <a:pt x="0" y="411653"/>
                </a:moveTo>
                <a:lnTo>
                  <a:pt x="0" y="0"/>
                </a:lnTo>
                <a:lnTo>
                  <a:pt x="3382486" y="0"/>
                </a:lnTo>
                <a:lnTo>
                  <a:pt x="3382486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Shape Scavenger Hunt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Adaptive Homework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612083" y="3346974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49"/>
              </a:spcAft>
              <a:buNone/>
            </a:pPr>
            <a:r>
              <a:rPr lang="en-US" sz="10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Given a set of mixed 2D and 3D shapes, categorize them correctly</a:t>
            </a:r>
            <a:endParaRPr lang="en-US" sz="1019" dirty="0"/>
          </a:p>
          <a:p>
            <a:pPr algn="l" marL="0" indent="0">
              <a:lnSpc>
                <a:spcPct val="125000"/>
              </a:lnSpc>
              <a:spcAft>
                <a:spcPts val="849"/>
              </a:spcAft>
              <a:buNone/>
            </a:pPr>
            <a:r>
              <a:rPr lang="en-US" sz="10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Explain your reasoning behind each classification</a:t>
            </a:r>
            <a:endParaRPr lang="en-US" sz="1019" dirty="0"/>
          </a:p>
          <a:p>
            <a:pPr algn="l" marL="0" indent="0">
              <a:lnSpc>
                <a:spcPct val="125000"/>
              </a:lnSpc>
              <a:spcAft>
                <a:spcPts val="849"/>
              </a:spcAft>
              <a:buNone/>
            </a:pPr>
            <a:r>
              <a:rPr lang="en-US" sz="10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Medium</a:t>
            </a:r>
            <a:endParaRPr lang="en-US" sz="1019" dirty="0"/>
          </a:p>
        </p:txBody>
      </p:sp>
      <p:sp>
        <p:nvSpPr>
          <p:cNvPr id="12" name="Text 10"/>
          <p:cNvSpPr/>
          <p:nvPr/>
        </p:nvSpPr>
        <p:spPr>
          <a:xfrm>
            <a:off x="6612081" y="2824050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Shape Sorting Challenge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044379" y="5135525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67"/>
              </a:spcAft>
              <a:buNone/>
            </a:pPr>
            <a:r>
              <a:rPr lang="en-US" sz="116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Solve practical problems using geometric concepts</a:t>
            </a:r>
            <a:endParaRPr lang="en-US" sz="1160" dirty="0"/>
          </a:p>
          <a:p>
            <a:pPr algn="l" marL="0" indent="0">
              <a:lnSpc>
                <a:spcPct val="125000"/>
              </a:lnSpc>
              <a:spcAft>
                <a:spcPts val="967"/>
              </a:spcAft>
              <a:buNone/>
            </a:pPr>
            <a:r>
              <a:rPr lang="en-US" sz="116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Present your solutions with visual aids or diagrams</a:t>
            </a:r>
            <a:endParaRPr lang="en-US" sz="1160" dirty="0"/>
          </a:p>
          <a:p>
            <a:pPr algn="l" marL="0" indent="0">
              <a:lnSpc>
                <a:spcPct val="125000"/>
              </a:lnSpc>
              <a:spcAft>
                <a:spcPts val="967"/>
              </a:spcAft>
              <a:buNone/>
            </a:pPr>
            <a:r>
              <a:rPr lang="en-US" sz="116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Hard</a:t>
            </a:r>
            <a:endParaRPr lang="en-US" sz="1160" dirty="0"/>
          </a:p>
        </p:txBody>
      </p:sp>
      <p:sp>
        <p:nvSpPr>
          <p:cNvPr id="14" name="Text 12"/>
          <p:cNvSpPr/>
          <p:nvPr/>
        </p:nvSpPr>
        <p:spPr>
          <a:xfrm>
            <a:off x="5044379" y="4612601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Real-World Geometry Problems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85800" y="1304970"/>
            <a:ext cx="3603231" cy="2042003"/>
          </a:xfrm>
          <a:custGeom>
            <a:avLst/>
            <a:gdLst/>
            <a:ahLst/>
            <a:cxnLst/>
            <a:rect l="l" t="t" r="r" b="b"/>
            <a:pathLst>
              <a:path w="3603231" h="2042003">
                <a:moveTo>
                  <a:pt x="0" y="2042003"/>
                </a:moveTo>
                <a:lnTo>
                  <a:pt x="0" y="0"/>
                </a:lnTo>
                <a:lnTo>
                  <a:pt x="3603231" y="0"/>
                </a:lnTo>
                <a:lnTo>
                  <a:pt x="3603231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Adaptive Tasks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933923" y="677350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366280" y="2472522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798637" y="4267635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3147839" y="4616898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4715482" y="2821725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283126" y="1026552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4366279" y="3430337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5933923" y="1635164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501566" y="-172696"/>
            <a:ext cx="347987" cy="1807860"/>
          </a:xfrm>
          <a:custGeom>
            <a:avLst/>
            <a:gdLst/>
            <a:ahLst/>
            <a:cxnLst/>
            <a:rect l="l" t="t" r="r" b="b"/>
            <a:pathLst>
              <a:path w="347987" h="1807860">
                <a:moveTo>
                  <a:pt x="0" y="0"/>
                </a:moveTo>
                <a:lnTo>
                  <a:pt x="347987" y="0"/>
                </a:lnTo>
                <a:lnTo>
                  <a:pt x="347987" y="1807860"/>
                </a:lnTo>
                <a:lnTo>
                  <a:pt x="0" y="18078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2799853" y="5225510"/>
            <a:ext cx="347987" cy="1817298"/>
          </a:xfrm>
          <a:custGeom>
            <a:avLst/>
            <a:gdLst/>
            <a:ahLst/>
            <a:cxnLst/>
            <a:rect l="l" t="t" r="r" b="b"/>
            <a:pathLst>
              <a:path w="347987" h="1817298">
                <a:moveTo>
                  <a:pt x="0" y="0"/>
                </a:moveTo>
                <a:lnTo>
                  <a:pt x="347987" y="0"/>
                </a:lnTo>
                <a:lnTo>
                  <a:pt x="347987" y="1817298"/>
                </a:lnTo>
                <a:lnTo>
                  <a:pt x="0" y="1817298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246570" y="-2547364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18000000">
            <a:off x="-5077298" y="2090247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>
            <a:off x="6207969" y="894358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Adaptive Homework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85801" y="1304970"/>
            <a:ext cx="3042920" cy="2042003"/>
          </a:xfrm>
          <a:custGeom>
            <a:avLst/>
            <a:gdLst/>
            <a:ahLst/>
            <a:cxnLst/>
            <a:rect l="l" t="t" r="r" b="b"/>
            <a:pathLst>
              <a:path w="3042920" h="2042003">
                <a:moveTo>
                  <a:pt x="0" y="2042003"/>
                </a:moveTo>
                <a:lnTo>
                  <a:pt x="0" y="0"/>
                </a:lnTo>
                <a:lnTo>
                  <a:pt x="3042920" y="0"/>
                </a:lnTo>
                <a:lnTo>
                  <a:pt x="3042920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Shape Scavenger Hunt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421787" y="1189422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Take 15 minutes to explore your surroundings</a:t>
            </a:r>
            <a:endParaRPr lang="en-US" sz="900" dirty="0"/>
          </a:p>
          <a:p>
            <a:pPr algn="l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Look for different geometric shapes in the environment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21787" y="812830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Step 1: Explore Your Surroundings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04861" y="250376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887"/>
              </a:spcAft>
              <a:buNone/>
            </a:pPr>
            <a:r>
              <a:rPr lang="en-US" sz="79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Find and identify 3 different 2D shapes (e.g., circle, square, triangle)</a:t>
            </a:r>
            <a:endParaRPr lang="en-US" sz="798" dirty="0"/>
          </a:p>
          <a:p>
            <a:pPr algn="l" marL="0" indent="0">
              <a:lnSpc>
                <a:spcPct val="166667"/>
              </a:lnSpc>
              <a:spcAft>
                <a:spcPts val="887"/>
              </a:spcAft>
              <a:buNone/>
            </a:pPr>
            <a:r>
              <a:rPr lang="en-US" sz="79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Take note of their locations and characteristics</a:t>
            </a:r>
            <a:endParaRPr lang="en-US" sz="798" dirty="0"/>
          </a:p>
        </p:txBody>
      </p:sp>
      <p:sp>
        <p:nvSpPr>
          <p:cNvPr id="13" name="Text 11"/>
          <p:cNvSpPr/>
          <p:nvPr/>
        </p:nvSpPr>
        <p:spPr>
          <a:xfrm>
            <a:off x="7504861" y="212717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Step 2: Identify 2D Shapes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784910" y="413625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Describe the properties of each shape you found</a:t>
            </a:r>
            <a:endParaRPr lang="en-US" sz="900" dirty="0"/>
          </a:p>
          <a:p>
            <a:pPr algn="r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Explain how you recognized and differentiated them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784910" y="3759661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Step 3: Describe Shape Properties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875073" y="539097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918"/>
              </a:spcAft>
              <a:buNone/>
            </a:pPr>
            <a:r>
              <a:rPr lang="en-US" sz="82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Reflect on the experience of finding geometric shapes in real life</a:t>
            </a:r>
            <a:endParaRPr lang="en-US" sz="826" dirty="0"/>
          </a:p>
          <a:p>
            <a:pPr algn="r" marL="0" indent="0">
              <a:lnSpc>
                <a:spcPct val="166667"/>
              </a:lnSpc>
              <a:spcAft>
                <a:spcPts val="918"/>
              </a:spcAft>
              <a:buNone/>
            </a:pPr>
            <a:r>
              <a:rPr lang="en-US" sz="82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Consider how this activity enhances your understanding of shapes</a:t>
            </a:r>
            <a:endParaRPr lang="en-US" sz="826" dirty="0"/>
          </a:p>
        </p:txBody>
      </p:sp>
      <p:sp>
        <p:nvSpPr>
          <p:cNvPr id="17" name="Text 15"/>
          <p:cNvSpPr/>
          <p:nvPr/>
        </p:nvSpPr>
        <p:spPr>
          <a:xfrm>
            <a:off x="2875073" y="501438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Step 4: Reflect on Your Discoveries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 rot="10814174">
            <a:off x="5270838" y="4228669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rot="10800000">
            <a:off x="5179028" y="413534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rot="14173">
            <a:off x="6359739" y="2582250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053942" y="250313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 rot="14173">
            <a:off x="5288062" y="1268534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982265" y="118942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 rot="10814174">
            <a:off x="6349521" y="5488035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 rot="10800000">
            <a:off x="6257711" y="539470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3843488" y="816254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912966" y="2115863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5984033" y="3362310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7069958" y="4608757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4110782" y="1083549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5180260" y="2383157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6251327" y="3629604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7337253" y="4876051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4303354" y="134452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35" name="Text 33"/>
          <p:cNvSpPr/>
          <p:nvPr/>
        </p:nvSpPr>
        <p:spPr>
          <a:xfrm>
            <a:off x="5372832" y="2644133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6443899" y="3890580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37" name="Text 35"/>
          <p:cNvSpPr/>
          <p:nvPr/>
        </p:nvSpPr>
        <p:spPr>
          <a:xfrm>
            <a:off x="7534263" y="512920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Tailored content, difficulty, and delivery to individual student needs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Enhances student engagement and enjoyment of learning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Adaptive Homework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Personalized Learning Experience</a:t>
            </a:r>
            <a:endParaRPr lang="en-US" sz="1399" dirty="0"/>
          </a:p>
        </p:txBody>
      </p:sp>
      <p:sp>
        <p:nvSpPr>
          <p:cNvPr id="9" name="Text 7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Identify and classify different geometric shapes in the environment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 properties and characteristics of 2D and 3D shapes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Apply knowledge of shapes to solve real-world problems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Learning Objectives</a:t>
            </a:r>
            <a:endParaRPr lang="en-US" sz="1399" dirty="0"/>
          </a:p>
        </p:txBody>
      </p:sp>
      <p:sp>
        <p:nvSpPr>
          <p:cNvPr id="11" name="Text 9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Shape Scavenger Hunt (15 mins)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surroundings and identify 3 different 2D shapes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Describe properties of each shape and how they were found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 adjusted for individual student needs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Adaptive Tasks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Encourages practical application of geometric concepts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Promotes critical thinking and problem-solving skills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Real-World Application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Key Features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895" r="348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>
            <a:off x="6333108" y="5730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Tailoring content, difficulty, and delivery to individual student needs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Enhances student engagement and understanding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Personalized Learning Experience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933699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Helps students master the material more effectively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Encourages deeper understanding and retention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933699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Mastery of Material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135880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Fosters a positive attitude towards learning outside the classroom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Promotes self-directed learning and motivation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135880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Positive Attitude Towards Learning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38062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Encourages application of knowledge to real-world problems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Enhances critical thinking and analytical skills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38062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Improved Problem-Solving Skills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540243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Increases retention of information through personalized tasks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Facilitates better recall during assessments and exams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540243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Enhanced Retention and Recall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 flipV="1" rot="18000000">
            <a:off x="-5391423" y="2484300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Adaptive Homework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7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685800" y="1304971"/>
            <a:ext cx="10820402" cy="790122"/>
          </a:xfrm>
          <a:custGeom>
            <a:avLst/>
            <a:gdLst/>
            <a:ahLst/>
            <a:cxnLst/>
            <a:rect l="l" t="t" r="r" b="b"/>
            <a:pathLst>
              <a:path w="10820402" h="790122">
                <a:moveTo>
                  <a:pt x="0" y="790122"/>
                </a:moveTo>
                <a:lnTo>
                  <a:pt x="0" y="0"/>
                </a:lnTo>
                <a:lnTo>
                  <a:pt x="10820402" y="0"/>
                </a:lnTo>
                <a:lnTo>
                  <a:pt x="10820402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Benefits of Adaptive Homework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Engage students through hands-on activities and real-world applications.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Adaptive Homework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Interactive Learning</a:t>
            </a:r>
            <a:endParaRPr lang="en-US" sz="1399" dirty="0"/>
          </a:p>
        </p:txBody>
      </p:sp>
      <p:sp>
        <p:nvSpPr>
          <p:cNvPr id="9" name="Text 7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Provide instant feedback on homework submissions to keep students motivated and on track.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Immediate Feedback</a:t>
            </a:r>
            <a:endParaRPr lang="en-US" sz="1399" dirty="0"/>
          </a:p>
        </p:txBody>
      </p:sp>
      <p:sp>
        <p:nvSpPr>
          <p:cNvPr id="11" name="Text 9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Incorporate game-like elements to make homework more enjoyable and rewarding.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Gamification Elements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Encourage collaboration among students to enhance learning through discussion and teamwork.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Peer Collaboration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Student Engagement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895" r="348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373968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062135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14399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 round shape with no corners or edges.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Found on a wall clock in the living room.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290735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 shape with four equal sides and four right angles.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Found on a tile in the kitchen floor.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914399" y="2878508"/>
            <a:ext cx="2011680" cy="360099"/>
          </a:xfrm>
          <a:custGeom>
            <a:avLst/>
            <a:gdLst/>
            <a:ahLst/>
            <a:cxnLst/>
            <a:rect l="l" t="t" r="r" b="b"/>
            <a:pathLst>
              <a:path w="2011680" h="360099">
                <a:moveTo>
                  <a:pt x="0" y="3600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60099"/>
                </a:lnTo>
                <a:lnTo>
                  <a:pt x="0" y="3600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Circle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602568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 shape with three sides and three angles.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Found on a yield traffic sign outside.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290735" y="2878508"/>
            <a:ext cx="2011680" cy="180049"/>
          </a:xfrm>
          <a:custGeom>
            <a:avLst/>
            <a:gdLst/>
            <a:ahLst/>
            <a:cxnLst/>
            <a:rect l="l" t="t" r="r" b="b"/>
            <a:pathLst>
              <a:path w="2011680" h="180049">
                <a:moveTo>
                  <a:pt x="0" y="18004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80049"/>
                </a:lnTo>
                <a:lnTo>
                  <a:pt x="0" y="18004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Square</a:t>
            </a:r>
            <a:endParaRPr lang="en-US" sz="1290" dirty="0"/>
          </a:p>
        </p:txBody>
      </p:sp>
      <p:sp>
        <p:nvSpPr>
          <p:cNvPr id="14" name="Text 12"/>
          <p:cNvSpPr/>
          <p:nvPr/>
        </p:nvSpPr>
        <p:spPr>
          <a:xfrm>
            <a:off x="3602568" y="2878508"/>
            <a:ext cx="2011680" cy="180049"/>
          </a:xfrm>
          <a:custGeom>
            <a:avLst/>
            <a:gdLst/>
            <a:ahLst/>
            <a:cxnLst/>
            <a:rect l="l" t="t" r="r" b="b"/>
            <a:pathLst>
              <a:path w="2011680" h="180049">
                <a:moveTo>
                  <a:pt x="0" y="18004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80049"/>
                </a:lnTo>
                <a:lnTo>
                  <a:pt x="0" y="18004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Triangle</a:t>
            </a:r>
            <a:endParaRPr lang="en-US" sz="1290" dirty="0"/>
          </a:p>
        </p:txBody>
      </p:sp>
      <p:sp>
        <p:nvSpPr>
          <p:cNvPr id="15" name="Text 13"/>
          <p:cNvSpPr/>
          <p:nvPr/>
        </p:nvSpPr>
        <p:spPr>
          <a:xfrm>
            <a:off x="685800" y="1017281"/>
            <a:ext cx="7848600" cy="1247927"/>
          </a:xfrm>
          <a:custGeom>
            <a:avLst/>
            <a:gdLst/>
            <a:ahLst/>
            <a:cxnLst/>
            <a:rect l="l" t="t" r="r" b="b"/>
            <a:pathLst>
              <a:path w="7848600" h="1247927">
                <a:moveTo>
                  <a:pt x="0" y="1247927"/>
                </a:moveTo>
                <a:lnTo>
                  <a:pt x="0" y="0"/>
                </a:lnTo>
                <a:lnTo>
                  <a:pt x="7848600" y="0"/>
                </a:lnTo>
                <a:lnTo>
                  <a:pt x="7848600" y="1247927"/>
                </a:lnTo>
                <a:lnTo>
                  <a:pt x="0" y="12479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Real-World Application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Adaptive Homework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9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</a:path>
            </a:pathLst>
          </a:custGeom>
          <a:blipFill>
            <a:blip r:embed="rId4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Assessment and Feedback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Real-time Feedback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Students receive immediate feedback on their shape identification during the scavenger hunt activity.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Progress Tracking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Teachers can monitor each student's progress in identifying and classifying geometric shapes.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Adaptive Feedback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Based on student performance, the difficulty level of subsequent tasks can be adjusted to ensure optimal learning outcomes.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Adaptive Homework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2024-11-03T19:51:49Z</dcterms:created>
  <dcterms:modified xsi:type="dcterms:W3CDTF">2024-11-03T19:51:49Z</dcterms:modified>
</cp:coreProperties>
</file>