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87ffc48f1e6cb71348b07113ac5d0feda53eadd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781195bcf34b49e4239f93809e84cbc543c5a85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7bfa030d49bf7684ed920cd8ea0f7e8ceac8a65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8e45dca1b9fb834456113856474b1feaa0f5c6a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19fa1bafb70a9b0e6f158ba4c16ad0827a24c9a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8200044b8c34e9d7eb1dc9d22b676436fd082e6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404e281f33ce6bdd02f80db63cabd3cd681fad2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6dcbc78cf2454a97cc2e5c066aa219ad05741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6facb2270ca54da992786eb983f6c99f7df4b9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6d3abc4030f2fe688dcf077b184fe43d0891a53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613229ad3f2dbce868c43783627258fba6c68a3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5861efa7cfbeeb368b6b2afc96bf047b4630fd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5e4cb6143113f702f197eae4d6047c8ff44d576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a4559d2095eeda71ff7293d856bf864457e1a3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a1e37777c9f824bb9887b4064853cad8c4c2cd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1d18c559a0fdc0443c752fe895ed77a85efdab4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d1b3b251f244f2dd8fa75cb6f4ee7979d49498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80552" r="-8055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252686"/>
            <a:ext cx="6176629" cy="171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Importance of Career Exploration and Strategies for Success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6176629" cy="311461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Navigating Your Career Path: A Comprehensive Guide to Work Immersion and Exploration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Work Immersion and Career Expl…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is Career Exploration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Work Immersion?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Career Exploration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Industry Trends and Outlook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Career Plan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Self-Awareness and Reflection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Networking and Building Relationships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Job Shadowing and Internships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Career Development and Growth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Frequently Asked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Your Career Path: A Comprehensive Guide to Work Immersion and Exploration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79870" r="-7987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Work Immersion and Career Exploration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emphasizes the importance of work experience in career development.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learn how to develop a plan to pursue your career goals effectively.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Value of Work Experience</a:t>
            </a:r>
            <a:endParaRPr lang="en-US" sz="1372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you will be able to identify your career interests.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your interests is a crucial step in aligning your career path with your personal goals.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Career Interests</a:t>
            </a:r>
            <a:endParaRPr lang="en-US" sz="1313" dirty="0"/>
          </a:p>
        </p:txBody>
      </p:sp>
      <p:sp>
        <p:nvSpPr>
          <p:cNvPr id="17" name="Text 15"/>
          <p:cNvSpPr/>
          <p:nvPr/>
        </p:nvSpPr>
        <p:spPr>
          <a:xfrm>
            <a:off x="3507657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work immersion and career exploration!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is designed to introduce you to the concept of work immersion and career exploration, providing you with the necessary tools and knowledge to navigate your future career paths.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Work Immersion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02269" y="1667804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00024"/>
                </a:ln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200024"/>
                </a:ln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34290" y="217169"/>
                </a:move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320040" y="308607"/>
                </a:lnTo>
                <a:cubicBezTo>
                  <a:pt x="326327" y="308607"/>
                  <a:pt x="331470" y="303463"/>
                  <a:pt x="331470" y="297178"/>
                </a:cubicBezTo>
                <a:lnTo>
                  <a:pt x="331470" y="217169"/>
                </a:lnTo>
                <a:lnTo>
                  <a:pt x="228600" y="217169"/>
                </a:lnTo>
                <a:lnTo>
                  <a:pt x="228600" y="228598"/>
                </a:lnTo>
                <a:cubicBezTo>
                  <a:pt x="228600" y="241240"/>
                  <a:pt x="218384" y="251459"/>
                  <a:pt x="205740" y="251459"/>
                </a:cubicBezTo>
                <a:lnTo>
                  <a:pt x="160020" y="251459"/>
                </a:lnTo>
                <a:cubicBezTo>
                  <a:pt x="147376" y="251459"/>
                  <a:pt x="137160" y="241244"/>
                  <a:pt x="137160" y="228598"/>
                </a:cubicBezTo>
                <a:lnTo>
                  <a:pt x="137160" y="217169"/>
                </a:lnTo>
                <a:lnTo>
                  <a:pt x="34290" y="217169"/>
                </a:lnTo>
                <a:moveTo>
                  <a:pt x="137160" y="182879"/>
                </a:moveTo>
                <a:lnTo>
                  <a:pt x="228600" y="182879"/>
                </a:lnTo>
                <a:lnTo>
                  <a:pt x="331470" y="182879"/>
                </a:lnTo>
                <a:lnTo>
                  <a:pt x="331470" y="114299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57177" y="102870"/>
                </a:lnTo>
                <a:lnTo>
                  <a:pt x="108587" y="102870"/>
                </a:lnTo>
                <a:lnTo>
                  <a:pt x="45724" y="102870"/>
                </a:lnTo>
                <a:cubicBezTo>
                  <a:pt x="39436" y="102870"/>
                  <a:pt x="34294" y="108014"/>
                  <a:pt x="34294" y="114299"/>
                </a:cubicBezTo>
                <a:lnTo>
                  <a:pt x="34294" y="182879"/>
                </a:lnTo>
                <a:lnTo>
                  <a:pt x="137160" y="18287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Your Career Path: A Comprehensive Guide to Work Immersion and Exploration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is Career Exploration Important?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It's a lifelong process that requires ongoing learning, reflection, and adaptation.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Continuous improvement and flexibility are key to navigating career changes.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Lifelong Learning and Adaptation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46332" y="399794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Career exploration can help you develop a plan to achieve your career goals.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clear objectives ensures progress and success in your chosen field.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Planning Career Goals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you identify your strengths, interests, and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these attributes is crucial for choosing a fulfilling career.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Personal Attributes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67871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Career exploration helps you make informed decisions about your future careers.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various career paths allows for better alignment with personal goals.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Informed Career Decisions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20102" y="1567834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Work Immersion?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 immersion can take many forms, including internships, job shadowing, and volunteer work.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offer diverse ways to engage with and learn about a profession.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Forms of Work Immersion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287739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you with the opportunity to apply theoretical knowledge in a real-world setting.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bridge the gap between academic learning and professional practice.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of Knowledge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93781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 immersion refers to the process of gaining practical experience in a specific industry or profession.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individuals to understand the dynamics and requirements of a particular field.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Work Immersion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676963" y="1667804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00024"/>
                </a:ln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200024"/>
                </a:ln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34290" y="217169"/>
                </a:move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320040" y="308607"/>
                </a:lnTo>
                <a:cubicBezTo>
                  <a:pt x="326327" y="308607"/>
                  <a:pt x="331470" y="303463"/>
                  <a:pt x="331470" y="297178"/>
                </a:cubicBezTo>
                <a:lnTo>
                  <a:pt x="331470" y="217169"/>
                </a:lnTo>
                <a:lnTo>
                  <a:pt x="228600" y="217169"/>
                </a:lnTo>
                <a:lnTo>
                  <a:pt x="228600" y="228598"/>
                </a:lnTo>
                <a:cubicBezTo>
                  <a:pt x="228600" y="241240"/>
                  <a:pt x="218384" y="251459"/>
                  <a:pt x="205740" y="251459"/>
                </a:cubicBezTo>
                <a:lnTo>
                  <a:pt x="160020" y="251459"/>
                </a:lnTo>
                <a:cubicBezTo>
                  <a:pt x="147376" y="251459"/>
                  <a:pt x="137160" y="241244"/>
                  <a:pt x="137160" y="228598"/>
                </a:cubicBezTo>
                <a:lnTo>
                  <a:pt x="137160" y="217169"/>
                </a:lnTo>
                <a:lnTo>
                  <a:pt x="34290" y="217169"/>
                </a:lnTo>
                <a:moveTo>
                  <a:pt x="137160" y="182879"/>
                </a:moveTo>
                <a:lnTo>
                  <a:pt x="228600" y="182879"/>
                </a:lnTo>
                <a:lnTo>
                  <a:pt x="331470" y="182879"/>
                </a:lnTo>
                <a:lnTo>
                  <a:pt x="331470" y="114299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57177" y="102870"/>
                </a:lnTo>
                <a:lnTo>
                  <a:pt x="108587" y="102870"/>
                </a:lnTo>
                <a:lnTo>
                  <a:pt x="45724" y="102870"/>
                </a:lnTo>
                <a:cubicBezTo>
                  <a:pt x="39436" y="102870"/>
                  <a:pt x="34294" y="108014"/>
                  <a:pt x="34294" y="114299"/>
                </a:cubicBezTo>
                <a:lnTo>
                  <a:pt x="34294" y="182879"/>
                </a:lnTo>
                <a:lnTo>
                  <a:pt x="137160" y="1828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Your Career Path: A Comprehensive Guide to Work Immersion and Exploration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Exploration Strategies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Conducting information interviews allows individuals to gain insights into specific careers.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strategy involves speaking directly with professionals in the field to understand their experiences and advice.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Information Interviews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Job shadowing provides a hands-on opportunity to observe professionals in their work environment.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individuals understand the day-to-day responsibilities and skills required for a particular job.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Job Shadowing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Networking is a powerful tool for career exploration and development.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connecting with others, individuals can discover opportunities and gain valuable advice from experienced professionals.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Networking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online resources, such as career assessments and job search websites, can guide individuals in their career exploration.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provide valuable information about job opportunities, required skills, and industry trends.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Resources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Your Career Path: A Comprehensive Guide to Work Immersion and Exploration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Industry Trends and Outlook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Your Career Path: A Comprehensive Guide to Work Immersion and Exploration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Anticipating Future Challenges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Anticipating future challenges and opportunities allows for proactive preparation.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readiness to adapt to changes in the industry landscape.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Researching Growth Areas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Researching the job market and identifying growth areas is crucial for career planning.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 pinpointing sectors with potential for expansion and opportunities.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Industry Trends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2"/>
              </a:spcBef>
              <a:buNone/>
            </a:pPr>
            <a:r>
              <a:rPr lang="en-US" sz="11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industry trends and outlook is essential for making informed decisions about career paths.</a:t>
            </a:r>
            <a:endParaRPr lang="en-US" sz="1193" dirty="0"/>
          </a:p>
          <a:p>
            <a:pPr algn="l" marL="0" indent="0">
              <a:lnSpc>
                <a:spcPct val="90000"/>
              </a:lnSpc>
              <a:spcBef>
                <a:spcPts val="852"/>
              </a:spcBef>
              <a:buNone/>
            </a:pPr>
            <a:r>
              <a:rPr lang="en-US" sz="11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insights into the evolving dynamics of the job market.</a:t>
            </a:r>
            <a:endParaRPr lang="en-US" sz="1193" dirty="0"/>
          </a:p>
        </p:txBody>
      </p:sp>
      <p:sp>
        <p:nvSpPr>
          <p:cNvPr id="21" name="Text 19"/>
          <p:cNvSpPr/>
          <p:nvPr/>
        </p:nvSpPr>
        <p:spPr>
          <a:xfrm>
            <a:off x="3899980" y="4912586"/>
            <a:ext cx="199980" cy="228600"/>
          </a:xfrm>
          <a:custGeom>
            <a:avLst/>
            <a:gdLst/>
            <a:ahLst/>
            <a:cxnLst/>
            <a:rect l="l" t="t" r="r" b="b"/>
            <a:pathLst>
              <a:path w="199980" h="228600">
                <a:moveTo>
                  <a:pt x="178595" y="100013"/>
                </a:moveTo>
                <a:cubicBezTo>
                  <a:pt x="178595" y="131712"/>
                  <a:pt x="159842" y="159037"/>
                  <a:pt x="132785" y="171450"/>
                </a:cubicBezTo>
                <a:lnTo>
                  <a:pt x="169977" y="171450"/>
                </a:lnTo>
                <a:cubicBezTo>
                  <a:pt x="188506" y="153279"/>
                  <a:pt x="199980" y="128007"/>
                  <a:pt x="199980" y="100013"/>
                </a:cubicBezTo>
                <a:cubicBezTo>
                  <a:pt x="200024" y="44783"/>
                  <a:pt x="155243" y="0"/>
                  <a:pt x="100012" y="0"/>
                </a:cubicBezTo>
                <a:cubicBezTo>
                  <a:pt x="44782" y="0"/>
                  <a:pt x="0" y="44783"/>
                  <a:pt x="0" y="100013"/>
                </a:cubicBezTo>
                <a:cubicBezTo>
                  <a:pt x="0" y="128007"/>
                  <a:pt x="11475" y="153279"/>
                  <a:pt x="30003" y="171450"/>
                </a:cubicBezTo>
                <a:lnTo>
                  <a:pt x="67195" y="171450"/>
                </a:lnTo>
                <a:cubicBezTo>
                  <a:pt x="40184" y="159037"/>
                  <a:pt x="21430" y="131712"/>
                  <a:pt x="21430" y="100013"/>
                </a:cubicBezTo>
                <a:cubicBezTo>
                  <a:pt x="21430" y="56615"/>
                  <a:pt x="56613" y="21431"/>
                  <a:pt x="100010" y="21431"/>
                </a:cubicBezTo>
                <a:cubicBezTo>
                  <a:pt x="143408" y="21431"/>
                  <a:pt x="178591" y="56615"/>
                  <a:pt x="178591" y="100013"/>
                </a:cubicBezTo>
                <a:lnTo>
                  <a:pt x="178595" y="100013"/>
                </a:lnTo>
                <a:moveTo>
                  <a:pt x="74787" y="44783"/>
                </a:moveTo>
                <a:cubicBezTo>
                  <a:pt x="73627" y="41658"/>
                  <a:pt x="69251" y="41658"/>
                  <a:pt x="68089" y="44783"/>
                </a:cubicBezTo>
                <a:lnTo>
                  <a:pt x="63714" y="56569"/>
                </a:lnTo>
                <a:lnTo>
                  <a:pt x="51927" y="60945"/>
                </a:lnTo>
                <a:cubicBezTo>
                  <a:pt x="48801" y="62106"/>
                  <a:pt x="48801" y="66481"/>
                  <a:pt x="51927" y="67643"/>
                </a:cubicBezTo>
                <a:lnTo>
                  <a:pt x="63714" y="72018"/>
                </a:lnTo>
                <a:lnTo>
                  <a:pt x="68089" y="83805"/>
                </a:lnTo>
                <a:cubicBezTo>
                  <a:pt x="69249" y="86930"/>
                  <a:pt x="73625" y="86930"/>
                  <a:pt x="74787" y="83805"/>
                </a:cubicBezTo>
                <a:lnTo>
                  <a:pt x="79162" y="72018"/>
                </a:lnTo>
                <a:lnTo>
                  <a:pt x="90949" y="67643"/>
                </a:lnTo>
                <a:cubicBezTo>
                  <a:pt x="94075" y="66481"/>
                  <a:pt x="94075" y="62106"/>
                  <a:pt x="90949" y="60945"/>
                </a:cubicBezTo>
                <a:lnTo>
                  <a:pt x="79162" y="56569"/>
                </a:lnTo>
                <a:lnTo>
                  <a:pt x="74787" y="44783"/>
                </a:lnTo>
                <a:moveTo>
                  <a:pt x="125240" y="66214"/>
                </a:moveTo>
                <a:lnTo>
                  <a:pt x="117025" y="88450"/>
                </a:lnTo>
                <a:lnTo>
                  <a:pt x="94789" y="96666"/>
                </a:lnTo>
                <a:cubicBezTo>
                  <a:pt x="91663" y="97827"/>
                  <a:pt x="91663" y="102202"/>
                  <a:pt x="94789" y="103364"/>
                </a:cubicBezTo>
                <a:lnTo>
                  <a:pt x="117025" y="111580"/>
                </a:lnTo>
                <a:lnTo>
                  <a:pt x="125240" y="133816"/>
                </a:lnTo>
                <a:cubicBezTo>
                  <a:pt x="126400" y="136941"/>
                  <a:pt x="130775" y="136941"/>
                  <a:pt x="131937" y="133816"/>
                </a:cubicBezTo>
                <a:lnTo>
                  <a:pt x="140152" y="111580"/>
                </a:lnTo>
                <a:lnTo>
                  <a:pt x="162388" y="103364"/>
                </a:lnTo>
                <a:cubicBezTo>
                  <a:pt x="165514" y="102202"/>
                  <a:pt x="165514" y="97827"/>
                  <a:pt x="162388" y="96666"/>
                </a:cubicBezTo>
                <a:lnTo>
                  <a:pt x="140152" y="88450"/>
                </a:lnTo>
                <a:lnTo>
                  <a:pt x="131937" y="66214"/>
                </a:lnTo>
                <a:cubicBezTo>
                  <a:pt x="130777" y="63089"/>
                  <a:pt x="126402" y="63089"/>
                  <a:pt x="125240" y="66214"/>
                </a:cubicBezTo>
                <a:lnTo>
                  <a:pt x="125240" y="66214"/>
                </a:lnTo>
                <a:moveTo>
                  <a:pt x="9063" y="211722"/>
                </a:moveTo>
                <a:cubicBezTo>
                  <a:pt x="6785" y="214982"/>
                  <a:pt x="6473" y="219269"/>
                  <a:pt x="8349" y="222796"/>
                </a:cubicBezTo>
                <a:cubicBezTo>
                  <a:pt x="10225" y="226323"/>
                  <a:pt x="13885" y="228600"/>
                  <a:pt x="17860" y="228600"/>
                </a:cubicBezTo>
                <a:lnTo>
                  <a:pt x="182166" y="228600"/>
                </a:lnTo>
                <a:cubicBezTo>
                  <a:pt x="186140" y="228600"/>
                  <a:pt x="189845" y="226367"/>
                  <a:pt x="191677" y="222839"/>
                </a:cubicBezTo>
                <a:cubicBezTo>
                  <a:pt x="193507" y="219312"/>
                  <a:pt x="193239" y="215026"/>
                  <a:pt x="190963" y="211766"/>
                </a:cubicBezTo>
                <a:lnTo>
                  <a:pt x="172747" y="185735"/>
                </a:lnTo>
                <a:lnTo>
                  <a:pt x="27284" y="185735"/>
                </a:lnTo>
                <a:lnTo>
                  <a:pt x="9063" y="21172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921389" y="3340517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629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Career Plan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Regularly assess your progress and make adjustments as necessary.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Adapt your plan to reflect changes in circumstances or new opportunities.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Reviewing and Revising the Plan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002047" y="399794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specific deadlines for achieving milestones in your career journey.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Break down larger goals into manageable tasks with clear priorities.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Timeline and Action Plan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32955" y="4032236"/>
            <a:ext cx="274320" cy="205740"/>
          </a:xfrm>
          <a:custGeom>
            <a:avLst/>
            <a:gdLst/>
            <a:ahLst/>
            <a:cxnLst/>
            <a:rect l="l" t="t" r="r" b="b"/>
            <a:pathLst>
              <a:path w="274320" h="205740">
                <a:moveTo>
                  <a:pt x="54864" y="20574"/>
                </a:moveTo>
                <a:cubicBezTo>
                  <a:pt x="62438" y="20574"/>
                  <a:pt x="68580" y="26715"/>
                  <a:pt x="68580" y="34291"/>
                </a:cubicBezTo>
                <a:cubicBezTo>
                  <a:pt x="68580" y="41866"/>
                  <a:pt x="62438" y="48007"/>
                  <a:pt x="54864" y="48007"/>
                </a:cubicBezTo>
                <a:cubicBezTo>
                  <a:pt x="47290" y="48007"/>
                  <a:pt x="41148" y="41866"/>
                  <a:pt x="41148" y="34291"/>
                </a:cubicBezTo>
                <a:cubicBezTo>
                  <a:pt x="41148" y="26715"/>
                  <a:pt x="47290" y="20574"/>
                  <a:pt x="54864" y="20574"/>
                </a:cubicBezTo>
                <a:moveTo>
                  <a:pt x="65151" y="66995"/>
                </a:moveTo>
                <a:cubicBezTo>
                  <a:pt x="79081" y="62623"/>
                  <a:pt x="89154" y="49637"/>
                  <a:pt x="89154" y="34291"/>
                </a:cubicBezTo>
                <a:cubicBezTo>
                  <a:pt x="89154" y="15346"/>
                  <a:pt x="73809" y="0"/>
                  <a:pt x="54864" y="0"/>
                </a:cubicBezTo>
                <a:cubicBezTo>
                  <a:pt x="35919" y="0"/>
                  <a:pt x="20574" y="15344"/>
                  <a:pt x="20574" y="34291"/>
                </a:cubicBezTo>
                <a:cubicBezTo>
                  <a:pt x="20574" y="49635"/>
                  <a:pt x="30647" y="62623"/>
                  <a:pt x="44577" y="66995"/>
                </a:cubicBezTo>
                <a:lnTo>
                  <a:pt x="44577" y="92585"/>
                </a:lnTo>
                <a:lnTo>
                  <a:pt x="10287" y="92585"/>
                </a:lnTo>
                <a:cubicBezTo>
                  <a:pt x="4587" y="92585"/>
                  <a:pt x="0" y="97171"/>
                  <a:pt x="0" y="102872"/>
                </a:cubicBezTo>
                <a:cubicBezTo>
                  <a:pt x="0" y="108573"/>
                  <a:pt x="4587" y="113159"/>
                  <a:pt x="10287" y="113159"/>
                </a:cubicBezTo>
                <a:lnTo>
                  <a:pt x="126873" y="113159"/>
                </a:lnTo>
                <a:lnTo>
                  <a:pt x="126873" y="138747"/>
                </a:lnTo>
                <a:cubicBezTo>
                  <a:pt x="112943" y="143119"/>
                  <a:pt x="102870" y="156105"/>
                  <a:pt x="102870" y="171451"/>
                </a:cubicBezTo>
                <a:cubicBezTo>
                  <a:pt x="102870" y="190396"/>
                  <a:pt x="118215" y="205742"/>
                  <a:pt x="137160" y="205742"/>
                </a:cubicBezTo>
                <a:cubicBezTo>
                  <a:pt x="156105" y="205742"/>
                  <a:pt x="171450" y="190398"/>
                  <a:pt x="171450" y="171451"/>
                </a:cubicBezTo>
                <a:cubicBezTo>
                  <a:pt x="171450" y="156107"/>
                  <a:pt x="161377" y="143119"/>
                  <a:pt x="147447" y="138747"/>
                </a:cubicBezTo>
                <a:lnTo>
                  <a:pt x="147447" y="113159"/>
                </a:lnTo>
                <a:lnTo>
                  <a:pt x="264033" y="113159"/>
                </a:lnTo>
                <a:cubicBezTo>
                  <a:pt x="269733" y="113159"/>
                  <a:pt x="274320" y="108573"/>
                  <a:pt x="274320" y="102872"/>
                </a:cubicBezTo>
                <a:cubicBezTo>
                  <a:pt x="274320" y="97171"/>
                  <a:pt x="269733" y="92585"/>
                  <a:pt x="264033" y="92585"/>
                </a:cubicBezTo>
                <a:lnTo>
                  <a:pt x="229743" y="92585"/>
                </a:lnTo>
                <a:lnTo>
                  <a:pt x="229743" y="66995"/>
                </a:lnTo>
                <a:cubicBezTo>
                  <a:pt x="243673" y="62623"/>
                  <a:pt x="253746" y="49637"/>
                  <a:pt x="253746" y="34291"/>
                </a:cubicBezTo>
                <a:cubicBezTo>
                  <a:pt x="253746" y="15346"/>
                  <a:pt x="238401" y="0"/>
                  <a:pt x="219456" y="0"/>
                </a:cubicBezTo>
                <a:cubicBezTo>
                  <a:pt x="200511" y="0"/>
                  <a:pt x="185166" y="15344"/>
                  <a:pt x="185166" y="34291"/>
                </a:cubicBezTo>
                <a:cubicBezTo>
                  <a:pt x="185166" y="49635"/>
                  <a:pt x="195239" y="62623"/>
                  <a:pt x="209169" y="66995"/>
                </a:cubicBezTo>
                <a:lnTo>
                  <a:pt x="209169" y="92585"/>
                </a:lnTo>
                <a:lnTo>
                  <a:pt x="65151" y="92585"/>
                </a:lnTo>
                <a:lnTo>
                  <a:pt x="65151" y="66995"/>
                </a:lnTo>
                <a:moveTo>
                  <a:pt x="137160" y="185166"/>
                </a:moveTo>
                <a:cubicBezTo>
                  <a:pt x="129586" y="185166"/>
                  <a:pt x="123444" y="179025"/>
                  <a:pt x="123444" y="171449"/>
                </a:cubicBezTo>
                <a:cubicBezTo>
                  <a:pt x="123444" y="163874"/>
                  <a:pt x="129586" y="157733"/>
                  <a:pt x="137160" y="157733"/>
                </a:cubicBezTo>
                <a:cubicBezTo>
                  <a:pt x="144734" y="157733"/>
                  <a:pt x="150876" y="163874"/>
                  <a:pt x="150876" y="171449"/>
                </a:cubicBezTo>
                <a:cubicBezTo>
                  <a:pt x="150876" y="179025"/>
                  <a:pt x="144734" y="185166"/>
                  <a:pt x="137160" y="185166"/>
                </a:cubicBezTo>
                <a:moveTo>
                  <a:pt x="205740" y="34291"/>
                </a:moveTo>
                <a:cubicBezTo>
                  <a:pt x="205740" y="26715"/>
                  <a:pt x="211882" y="20574"/>
                  <a:pt x="219456" y="20574"/>
                </a:cubicBezTo>
                <a:cubicBezTo>
                  <a:pt x="227030" y="20574"/>
                  <a:pt x="233172" y="26715"/>
                  <a:pt x="233172" y="34291"/>
                </a:cubicBezTo>
                <a:cubicBezTo>
                  <a:pt x="233172" y="41866"/>
                  <a:pt x="227030" y="48007"/>
                  <a:pt x="219456" y="48007"/>
                </a:cubicBezTo>
                <a:cubicBezTo>
                  <a:pt x="211882" y="48007"/>
                  <a:pt x="205740" y="41866"/>
                  <a:pt x="205740" y="3429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Outline the steps required to achieve your career objectives.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resources and skills needed for each step.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a Roadmap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053482" y="1567834"/>
            <a:ext cx="154305" cy="274320"/>
          </a:xfrm>
          <a:custGeom>
            <a:avLst/>
            <a:gdLst/>
            <a:ahLst/>
            <a:cxnLst/>
            <a:rect l="l" t="t" r="r" b="b"/>
            <a:pathLst>
              <a:path w="154305" h="274320">
                <a:moveTo>
                  <a:pt x="25718" y="77152"/>
                </a:moveTo>
                <a:cubicBezTo>
                  <a:pt x="25718" y="48747"/>
                  <a:pt x="48746" y="25717"/>
                  <a:pt x="77152" y="25717"/>
                </a:cubicBezTo>
                <a:cubicBezTo>
                  <a:pt x="105559" y="25717"/>
                  <a:pt x="128587" y="48747"/>
                  <a:pt x="128587" y="77152"/>
                </a:cubicBezTo>
                <a:cubicBezTo>
                  <a:pt x="128587" y="105558"/>
                  <a:pt x="105559" y="128588"/>
                  <a:pt x="77152" y="128588"/>
                </a:cubicBezTo>
                <a:cubicBezTo>
                  <a:pt x="48746" y="128588"/>
                  <a:pt x="25718" y="105558"/>
                  <a:pt x="25718" y="77152"/>
                </a:cubicBezTo>
                <a:lnTo>
                  <a:pt x="25718" y="77152"/>
                </a:lnTo>
                <a:moveTo>
                  <a:pt x="90011" y="153232"/>
                </a:moveTo>
                <a:cubicBezTo>
                  <a:pt x="126498" y="147123"/>
                  <a:pt x="154305" y="115352"/>
                  <a:pt x="154305" y="77152"/>
                </a:cubicBezTo>
                <a:cubicBezTo>
                  <a:pt x="154305" y="34559"/>
                  <a:pt x="119747" y="0"/>
                  <a:pt x="77152" y="0"/>
                </a:cubicBezTo>
                <a:cubicBezTo>
                  <a:pt x="34558" y="0"/>
                  <a:pt x="0" y="34559"/>
                  <a:pt x="0" y="77152"/>
                </a:cubicBezTo>
                <a:cubicBezTo>
                  <a:pt x="0" y="115406"/>
                  <a:pt x="27807" y="147126"/>
                  <a:pt x="64294" y="153232"/>
                </a:cubicBezTo>
                <a:lnTo>
                  <a:pt x="64294" y="261460"/>
                </a:lnTo>
                <a:cubicBezTo>
                  <a:pt x="64294" y="268587"/>
                  <a:pt x="70027" y="274320"/>
                  <a:pt x="77152" y="274320"/>
                </a:cubicBezTo>
                <a:cubicBezTo>
                  <a:pt x="84278" y="274320"/>
                  <a:pt x="90011" y="268587"/>
                  <a:pt x="90011" y="261462"/>
                </a:cubicBezTo>
                <a:lnTo>
                  <a:pt x="90011" y="15323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Determine your long-term and short-term career aspirations.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your interests, strengths, and values to align them with your goals.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Career Goals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Your Career Path: A Comprehensive Guide to Work Immersion and Exploration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Pinpointing areas for improvement and development is crucial for continuous growth.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involves assessing your current capabilities and setting goals for enhancement.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Areas for Improvement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Examining your values and motivations provides clarity on what drives you.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reflection aids in aligning your actions with your core principles.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on Values and Motivations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your strengths, interests, and skills is essential for personal growth.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awareness helps in making informed decisions and pursuing meaningful goals.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Your Strengths and Skills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Self-Awareness and Reflection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Your Career Path: A Comprehensive Guide to Work Immersion and Exploration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Networking and Building Relationships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relationships with professionals in your desired field is essential for career growth.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with experts can provide valuable insights and opportunities.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Professional Relationships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Attending industry events and conferences allows for networking and learning.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gatherings are ideal for meeting like-minded professionals and expanding your knowledge.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Participating in Industry Events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social media to connect with professionals is a modern networking strategy.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Platforms like LinkedIn enable direct communication and relationship building.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Leveraging Social Media Connections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a strong online presence showcases your expertise and interests.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professional profile can attract opportunities and collaborations.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Establishing an Online Presence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Your Career Path: A Comprehensive Guide to Work Immersion and Exploration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Your Career Path: A Comprehensive Guide to Work Immersion and Exploration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4666" r="-946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Job Shadowing and Internships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Professional Networks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industry connections and networks is a significant advantage of these opportunities.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relationships can lead to mentorships and future career opportunities.</a:t>
            </a:r>
            <a:endParaRPr lang="en-US" sz="1251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and Knowledge Development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1"/>
              </a:spcBef>
              <a:buNone/>
            </a:pPr>
            <a:r>
              <a:rPr lang="en-US" sz="120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skills and knowledge is a key benefit of job shadowing and internships.</a:t>
            </a:r>
            <a:endParaRPr lang="en-US" sz="1205" dirty="0"/>
          </a:p>
          <a:p>
            <a:pPr algn="l" marL="0" indent="0">
              <a:lnSpc>
                <a:spcPct val="90000"/>
              </a:lnSpc>
              <a:spcBef>
                <a:spcPts val="861"/>
              </a:spcBef>
              <a:buNone/>
            </a:pPr>
            <a:r>
              <a:rPr lang="en-US" sz="120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acquire valuable insights and expertise that are directly applicable to their chosen fields.</a:t>
            </a:r>
            <a:endParaRPr lang="en-US" sz="1205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Industry Experience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38"/>
              </a:spcBef>
              <a:buNone/>
            </a:pPr>
            <a:r>
              <a:rPr lang="en-US" sz="103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Gaining practical experience in a specific industry or profession is essential for understanding real-world applications.</a:t>
            </a:r>
            <a:endParaRPr lang="en-US" sz="1033" dirty="0"/>
          </a:p>
          <a:p>
            <a:pPr algn="l" marL="0" indent="0">
              <a:lnSpc>
                <a:spcPct val="90000"/>
              </a:lnSpc>
              <a:spcBef>
                <a:spcPts val="738"/>
              </a:spcBef>
              <a:buNone/>
            </a:pPr>
            <a:r>
              <a:rPr lang="en-US" sz="103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exposure helps individuals to better prepare for their future careers.</a:t>
            </a:r>
            <a:endParaRPr lang="en-US" sz="1033" dirty="0"/>
          </a:p>
        </p:txBody>
      </p:sp>
      <p:sp>
        <p:nvSpPr>
          <p:cNvPr id="21" name="Text 19"/>
          <p:cNvSpPr/>
          <p:nvPr/>
        </p:nvSpPr>
        <p:spPr>
          <a:xfrm>
            <a:off x="910975" y="4957991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8119" y="3340517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64742"/>
            <a:ext cx="228600" cy="214313"/>
          </a:xfrm>
          <a:custGeom>
            <a:avLst/>
            <a:gdLst/>
            <a:ahLst/>
            <a:cxnLst/>
            <a:rect l="l" t="t" r="r" b="b"/>
            <a:pathLst>
              <a:path w="228600" h="214313">
                <a:moveTo>
                  <a:pt x="78581" y="25004"/>
                </a:moveTo>
                <a:lnTo>
                  <a:pt x="78581" y="42863"/>
                </a:lnTo>
                <a:lnTo>
                  <a:pt x="150019" y="42863"/>
                </a:lnTo>
                <a:lnTo>
                  <a:pt x="150019" y="25004"/>
                </a:lnTo>
                <a:cubicBezTo>
                  <a:pt x="150019" y="23039"/>
                  <a:pt x="148412" y="21431"/>
                  <a:pt x="146448" y="21431"/>
                </a:cubicBezTo>
                <a:lnTo>
                  <a:pt x="82154" y="21431"/>
                </a:lnTo>
                <a:cubicBezTo>
                  <a:pt x="80191" y="21431"/>
                  <a:pt x="78584" y="23039"/>
                  <a:pt x="78584" y="25004"/>
                </a:cubicBezTo>
                <a:lnTo>
                  <a:pt x="78581" y="25004"/>
                </a:lnTo>
                <a:moveTo>
                  <a:pt x="57150" y="42863"/>
                </a:moveTo>
                <a:lnTo>
                  <a:pt x="57150" y="25004"/>
                </a:lnTo>
                <a:cubicBezTo>
                  <a:pt x="57150" y="11209"/>
                  <a:pt x="68356" y="0"/>
                  <a:pt x="82154" y="0"/>
                </a:cubicBezTo>
                <a:lnTo>
                  <a:pt x="146448" y="0"/>
                </a:lnTo>
                <a:cubicBezTo>
                  <a:pt x="160244" y="0"/>
                  <a:pt x="171452" y="11207"/>
                  <a:pt x="171452" y="25004"/>
                </a:cubicBezTo>
                <a:lnTo>
                  <a:pt x="171452" y="42863"/>
                </a:lnTo>
                <a:lnTo>
                  <a:pt x="200027" y="42863"/>
                </a:lnTo>
                <a:cubicBezTo>
                  <a:pt x="215789" y="42863"/>
                  <a:pt x="228602" y="55676"/>
                  <a:pt x="228602" y="71437"/>
                </a:cubicBezTo>
                <a:lnTo>
                  <a:pt x="228602" y="125015"/>
                </a:lnTo>
                <a:lnTo>
                  <a:pt x="228602" y="185736"/>
                </a:lnTo>
                <a:cubicBezTo>
                  <a:pt x="228602" y="201497"/>
                  <a:pt x="215789" y="214310"/>
                  <a:pt x="200027" y="214310"/>
                </a:cubicBezTo>
                <a:lnTo>
                  <a:pt x="28577" y="214310"/>
                </a:lnTo>
                <a:cubicBezTo>
                  <a:pt x="12815" y="214310"/>
                  <a:pt x="2" y="201497"/>
                  <a:pt x="2" y="185736"/>
                </a:cubicBezTo>
                <a:lnTo>
                  <a:pt x="2" y="125015"/>
                </a:lnTo>
                <a:lnTo>
                  <a:pt x="2" y="71437"/>
                </a:lnTo>
                <a:cubicBezTo>
                  <a:pt x="2" y="55676"/>
                  <a:pt x="12815" y="42863"/>
                  <a:pt x="28577" y="42863"/>
                </a:cubicBezTo>
                <a:lnTo>
                  <a:pt x="57150" y="42863"/>
                </a:lnTo>
                <a:moveTo>
                  <a:pt x="21431" y="135731"/>
                </a:moveTo>
                <a:lnTo>
                  <a:pt x="21431" y="185736"/>
                </a:lnTo>
                <a:cubicBezTo>
                  <a:pt x="21431" y="189664"/>
                  <a:pt x="24645" y="192879"/>
                  <a:pt x="28575" y="192879"/>
                </a:cubicBezTo>
                <a:lnTo>
                  <a:pt x="200025" y="192879"/>
                </a:lnTo>
                <a:cubicBezTo>
                  <a:pt x="203955" y="192879"/>
                  <a:pt x="207169" y="189664"/>
                  <a:pt x="207169" y="185736"/>
                </a:cubicBezTo>
                <a:lnTo>
                  <a:pt x="207169" y="135731"/>
                </a:lnTo>
                <a:lnTo>
                  <a:pt x="142875" y="135731"/>
                </a:lnTo>
                <a:lnTo>
                  <a:pt x="142875" y="142874"/>
                </a:lnTo>
                <a:cubicBezTo>
                  <a:pt x="142875" y="150775"/>
                  <a:pt x="136490" y="157162"/>
                  <a:pt x="128588" y="157162"/>
                </a:cubicBezTo>
                <a:lnTo>
                  <a:pt x="100013" y="157162"/>
                </a:lnTo>
                <a:cubicBezTo>
                  <a:pt x="92110" y="157162"/>
                  <a:pt x="85725" y="150777"/>
                  <a:pt x="85725" y="142874"/>
                </a:cubicBezTo>
                <a:lnTo>
                  <a:pt x="85725" y="135731"/>
                </a:lnTo>
                <a:lnTo>
                  <a:pt x="21431" y="135731"/>
                </a:lnTo>
                <a:moveTo>
                  <a:pt x="85725" y="114299"/>
                </a:moveTo>
                <a:lnTo>
                  <a:pt x="142875" y="114299"/>
                </a:lnTo>
                <a:lnTo>
                  <a:pt x="207169" y="114299"/>
                </a:lnTo>
                <a:lnTo>
                  <a:pt x="207169" y="71437"/>
                </a:lnTo>
                <a:cubicBezTo>
                  <a:pt x="207169" y="67508"/>
                  <a:pt x="203955" y="64294"/>
                  <a:pt x="200025" y="64294"/>
                </a:cubicBezTo>
                <a:lnTo>
                  <a:pt x="160736" y="64294"/>
                </a:lnTo>
                <a:lnTo>
                  <a:pt x="67867" y="64294"/>
                </a:lnTo>
                <a:lnTo>
                  <a:pt x="28577" y="64294"/>
                </a:lnTo>
                <a:cubicBezTo>
                  <a:pt x="24648" y="64294"/>
                  <a:pt x="21434" y="67508"/>
                  <a:pt x="21434" y="71437"/>
                </a:cubicBezTo>
                <a:lnTo>
                  <a:pt x="21434" y="114299"/>
                </a:lnTo>
                <a:lnTo>
                  <a:pt x="85725" y="11429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Development and Growth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Your Career Path: A Comprehensive Guide to Work Immersion and Exploration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Embracing challenges and opportunities leads to personal and professional growth.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encourages resilience and the ability to overcome obstacles.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Embracing Challenges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Goal Setting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objectives for career growth provides direction and motivation.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enables individuals to measure progress and achieve milestones.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and Improvement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Seeking feedback and constructive criticism helps identify areas for growth.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self-awareness and encourages professional development.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Continuous Learning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Continuously learning and developing new skills is essential for career development.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individuals to stay updated and adapt to changing industry demands.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Your Career Path: A Comprehensive Guide to Work Immersion and Exploration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Believing that work immersion and career exploration are limited to formal programs or internships.</a:t>
            </a:r>
            <a:endParaRPr lang="en-US" sz="1201" dirty="0"/>
          </a:p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a view restricts the understanding of diverse ways to gain career insights and experience.</a:t>
            </a:r>
            <a:endParaRPr lang="en-US" sz="1201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371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Limitation of Career Exploration Methods</a:t>
            </a:r>
            <a:endParaRPr lang="en-US" sz="1371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Thinking that work immersion and career exploration are only for students who are unsure about their career choices.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perspective overlooks the value of these experiences for all individuals, regardless of their career certainty.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Misunderstanding Work Immersion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Assuming you need to have your entire career path planned out.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belief can lead to unnecessary stress and limit flexibility in exploring opportunities.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30"/>
              </a:spcBef>
              <a:buNone/>
            </a:pPr>
            <a:r>
              <a:rPr lang="en-US" sz="1488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Misconception About Career Planning</a:t>
            </a:r>
            <a:endParaRPr lang="en-US" sz="1488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685527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017419" y="3685496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7169" y="114300"/>
                </a:moveTo>
                <a:cubicBezTo>
                  <a:pt x="207169" y="63009"/>
                  <a:pt x="165591" y="21431"/>
                  <a:pt x="114300" y="21431"/>
                </a:cubicBezTo>
                <a:cubicBezTo>
                  <a:pt x="63009" y="21431"/>
                  <a:pt x="21431" y="63009"/>
                  <a:pt x="21431" y="114300"/>
                </a:cubicBezTo>
                <a:cubicBezTo>
                  <a:pt x="21431" y="165591"/>
                  <a:pt x="63009" y="207169"/>
                  <a:pt x="114300" y="207169"/>
                </a:cubicBezTo>
                <a:cubicBezTo>
                  <a:pt x="165591" y="207169"/>
                  <a:pt x="207169" y="165591"/>
                  <a:pt x="207169" y="114300"/>
                </a:cubicBezTo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  <a:cubicBezTo>
                  <a:pt x="51174" y="228600"/>
                  <a:pt x="0" y="177426"/>
                  <a:pt x="0" y="114300"/>
                </a:cubicBezTo>
                <a:moveTo>
                  <a:pt x="136936" y="145152"/>
                </a:moveTo>
                <a:lnTo>
                  <a:pt x="72507" y="169932"/>
                </a:lnTo>
                <a:cubicBezTo>
                  <a:pt x="63846" y="173281"/>
                  <a:pt x="55317" y="164752"/>
                  <a:pt x="58666" y="156090"/>
                </a:cubicBezTo>
                <a:lnTo>
                  <a:pt x="83446" y="91662"/>
                </a:lnTo>
                <a:cubicBezTo>
                  <a:pt x="84920" y="87867"/>
                  <a:pt x="87867" y="84920"/>
                  <a:pt x="91662" y="83446"/>
                </a:cubicBezTo>
                <a:lnTo>
                  <a:pt x="156090" y="58666"/>
                </a:lnTo>
                <a:cubicBezTo>
                  <a:pt x="164752" y="55317"/>
                  <a:pt x="173281" y="63846"/>
                  <a:pt x="169932" y="72507"/>
                </a:cubicBezTo>
                <a:lnTo>
                  <a:pt x="145152" y="136936"/>
                </a:lnTo>
                <a:cubicBezTo>
                  <a:pt x="143723" y="140731"/>
                  <a:pt x="140731" y="143677"/>
                  <a:pt x="136936" y="145152"/>
                </a:cubicBezTo>
                <a:lnTo>
                  <a:pt x="136936" y="145152"/>
                </a:lnTo>
                <a:moveTo>
                  <a:pt x="128588" y="114300"/>
                </a:moveTo>
                <a:cubicBezTo>
                  <a:pt x="128588" y="106409"/>
                  <a:pt x="122191" y="100013"/>
                  <a:pt x="114300" y="100013"/>
                </a:cubicBezTo>
                <a:cubicBezTo>
                  <a:pt x="106409" y="100013"/>
                  <a:pt x="100013" y="106409"/>
                  <a:pt x="100013" y="114300"/>
                </a:cubicBezTo>
                <a:cubicBezTo>
                  <a:pt x="100013" y="122191"/>
                  <a:pt x="106409" y="128588"/>
                  <a:pt x="114300" y="128588"/>
                </a:cubicBezTo>
                <a:cubicBezTo>
                  <a:pt x="122191" y="128588"/>
                  <a:pt x="128588" y="122191"/>
                  <a:pt x="128588" y="1143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02944" y="524949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799" y="4073428"/>
            <a:ext cx="274320" cy="257175"/>
          </a:xfrm>
          <a:custGeom>
            <a:avLst/>
            <a:gdLst/>
            <a:ahLst/>
            <a:cxnLst/>
            <a:rect l="l" t="t" r="r" b="b"/>
            <a:pathLst>
              <a:path w="274320" h="257175">
                <a:moveTo>
                  <a:pt x="94298" y="30005"/>
                </a:moveTo>
                <a:lnTo>
                  <a:pt x="94298" y="51435"/>
                </a:lnTo>
                <a:lnTo>
                  <a:pt x="180023" y="51435"/>
                </a:lnTo>
                <a:lnTo>
                  <a:pt x="180023" y="30005"/>
                </a:lnTo>
                <a:cubicBezTo>
                  <a:pt x="180023" y="27646"/>
                  <a:pt x="178094" y="25718"/>
                  <a:pt x="175738" y="25718"/>
                </a:cubicBezTo>
                <a:lnTo>
                  <a:pt x="98585" y="25718"/>
                </a:lnTo>
                <a:cubicBezTo>
                  <a:pt x="96229" y="25718"/>
                  <a:pt x="94300" y="27646"/>
                  <a:pt x="94300" y="30005"/>
                </a:cubicBezTo>
                <a:lnTo>
                  <a:pt x="94298" y="30005"/>
                </a:lnTo>
                <a:moveTo>
                  <a:pt x="68580" y="51435"/>
                </a:moveTo>
                <a:lnTo>
                  <a:pt x="68580" y="30005"/>
                </a:lnTo>
                <a:cubicBezTo>
                  <a:pt x="68580" y="13450"/>
                  <a:pt x="82027" y="0"/>
                  <a:pt x="98585" y="0"/>
                </a:cubicBezTo>
                <a:lnTo>
                  <a:pt x="175738" y="0"/>
                </a:lnTo>
                <a:cubicBezTo>
                  <a:pt x="192293" y="0"/>
                  <a:pt x="205743" y="13448"/>
                  <a:pt x="205743" y="30005"/>
                </a:cubicBezTo>
                <a:lnTo>
                  <a:pt x="205743" y="51435"/>
                </a:lnTo>
                <a:lnTo>
                  <a:pt x="240033" y="51435"/>
                </a:lnTo>
                <a:cubicBezTo>
                  <a:pt x="258947" y="51435"/>
                  <a:pt x="274323" y="66811"/>
                  <a:pt x="274323" y="85724"/>
                </a:cubicBezTo>
                <a:lnTo>
                  <a:pt x="274323" y="150018"/>
                </a:lnTo>
                <a:lnTo>
                  <a:pt x="274323" y="222883"/>
                </a:lnTo>
                <a:cubicBezTo>
                  <a:pt x="274323" y="241796"/>
                  <a:pt x="258947" y="257172"/>
                  <a:pt x="240033" y="257172"/>
                </a:cubicBezTo>
                <a:lnTo>
                  <a:pt x="34293" y="257172"/>
                </a:lnTo>
                <a:cubicBezTo>
                  <a:pt x="15378" y="257172"/>
                  <a:pt x="3" y="241796"/>
                  <a:pt x="3" y="222883"/>
                </a:cubicBezTo>
                <a:lnTo>
                  <a:pt x="3" y="150018"/>
                </a:lnTo>
                <a:lnTo>
                  <a:pt x="3" y="85724"/>
                </a:lnTo>
                <a:cubicBezTo>
                  <a:pt x="3" y="66811"/>
                  <a:pt x="15378" y="51435"/>
                  <a:pt x="34293" y="51435"/>
                </a:cubicBezTo>
                <a:lnTo>
                  <a:pt x="68580" y="51435"/>
                </a:lnTo>
                <a:moveTo>
                  <a:pt x="25718" y="162877"/>
                </a:moveTo>
                <a:lnTo>
                  <a:pt x="25718" y="222883"/>
                </a:lnTo>
                <a:cubicBezTo>
                  <a:pt x="25718" y="227597"/>
                  <a:pt x="29574" y="231455"/>
                  <a:pt x="34290" y="231455"/>
                </a:cubicBezTo>
                <a:lnTo>
                  <a:pt x="240030" y="231455"/>
                </a:lnTo>
                <a:cubicBezTo>
                  <a:pt x="244746" y="231455"/>
                  <a:pt x="248603" y="227597"/>
                  <a:pt x="248603" y="222883"/>
                </a:cubicBezTo>
                <a:lnTo>
                  <a:pt x="248603" y="162877"/>
                </a:lnTo>
                <a:lnTo>
                  <a:pt x="171450" y="162877"/>
                </a:lnTo>
                <a:lnTo>
                  <a:pt x="171450" y="171448"/>
                </a:lnTo>
                <a:cubicBezTo>
                  <a:pt x="171450" y="180930"/>
                  <a:pt x="163788" y="188594"/>
                  <a:pt x="154305" y="188594"/>
                </a:cubicBezTo>
                <a:lnTo>
                  <a:pt x="120015" y="188594"/>
                </a:lnTo>
                <a:cubicBezTo>
                  <a:pt x="110532" y="188594"/>
                  <a:pt x="102870" y="180933"/>
                  <a:pt x="102870" y="171448"/>
                </a:cubicBezTo>
                <a:lnTo>
                  <a:pt x="102870" y="162877"/>
                </a:lnTo>
                <a:lnTo>
                  <a:pt x="25718" y="162877"/>
                </a:lnTo>
                <a:moveTo>
                  <a:pt x="102870" y="137159"/>
                </a:moveTo>
                <a:lnTo>
                  <a:pt x="171450" y="137159"/>
                </a:lnTo>
                <a:lnTo>
                  <a:pt x="248603" y="137159"/>
                </a:lnTo>
                <a:lnTo>
                  <a:pt x="248603" y="85724"/>
                </a:lnTo>
                <a:cubicBezTo>
                  <a:pt x="248603" y="81010"/>
                  <a:pt x="244746" y="77152"/>
                  <a:pt x="240030" y="77152"/>
                </a:cubicBezTo>
                <a:lnTo>
                  <a:pt x="192883" y="77152"/>
                </a:lnTo>
                <a:lnTo>
                  <a:pt x="81440" y="77152"/>
                </a:lnTo>
                <a:lnTo>
                  <a:pt x="34293" y="77152"/>
                </a:lnTo>
                <a:cubicBezTo>
                  <a:pt x="29577" y="77152"/>
                  <a:pt x="25720" y="81010"/>
                  <a:pt x="25720" y="85724"/>
                </a:cubicBezTo>
                <a:lnTo>
                  <a:pt x="25720" y="137159"/>
                </a:lnTo>
                <a:lnTo>
                  <a:pt x="102870" y="13715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2894327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5799" y="1723750"/>
            <a:ext cx="274320" cy="192057"/>
          </a:xfrm>
          <a:custGeom>
            <a:avLst/>
            <a:gdLst/>
            <a:ahLst/>
            <a:cxnLst/>
            <a:rect l="l" t="t" r="r" b="b"/>
            <a:pathLst>
              <a:path w="274320" h="192057">
                <a:moveTo>
                  <a:pt x="137163" y="20573"/>
                </a:moveTo>
                <a:cubicBezTo>
                  <a:pt x="138235" y="20573"/>
                  <a:pt x="139305" y="20744"/>
                  <a:pt x="140334" y="21130"/>
                </a:cubicBezTo>
                <a:lnTo>
                  <a:pt x="233773" y="54863"/>
                </a:lnTo>
                <a:lnTo>
                  <a:pt x="140334" y="88596"/>
                </a:lnTo>
                <a:cubicBezTo>
                  <a:pt x="139305" y="88982"/>
                  <a:pt x="138233" y="89153"/>
                  <a:pt x="137163" y="89153"/>
                </a:cubicBezTo>
                <a:cubicBezTo>
                  <a:pt x="136090" y="89153"/>
                  <a:pt x="135020" y="88982"/>
                  <a:pt x="133992" y="88596"/>
                </a:cubicBezTo>
                <a:lnTo>
                  <a:pt x="79257" y="68837"/>
                </a:lnTo>
                <a:lnTo>
                  <a:pt x="139604" y="46207"/>
                </a:lnTo>
                <a:cubicBezTo>
                  <a:pt x="143162" y="44878"/>
                  <a:pt x="144962" y="40935"/>
                  <a:pt x="143634" y="37378"/>
                </a:cubicBezTo>
                <a:cubicBezTo>
                  <a:pt x="142306" y="33821"/>
                  <a:pt x="138361" y="32020"/>
                  <a:pt x="134804" y="33349"/>
                </a:cubicBezTo>
                <a:lnTo>
                  <a:pt x="66396" y="58981"/>
                </a:lnTo>
                <a:cubicBezTo>
                  <a:pt x="64169" y="59837"/>
                  <a:pt x="61983" y="60780"/>
                  <a:pt x="59837" y="61810"/>
                </a:cubicBezTo>
                <a:lnTo>
                  <a:pt x="40594" y="54867"/>
                </a:lnTo>
                <a:lnTo>
                  <a:pt x="134033" y="21134"/>
                </a:lnTo>
                <a:cubicBezTo>
                  <a:pt x="135061" y="20748"/>
                  <a:pt x="136134" y="20577"/>
                  <a:pt x="137204" y="20577"/>
                </a:cubicBezTo>
                <a:lnTo>
                  <a:pt x="137163" y="20573"/>
                </a:lnTo>
                <a:moveTo>
                  <a:pt x="6778" y="64548"/>
                </a:moveTo>
                <a:lnTo>
                  <a:pt x="39952" y="76506"/>
                </a:lnTo>
                <a:cubicBezTo>
                  <a:pt x="28293" y="88807"/>
                  <a:pt x="21221" y="105094"/>
                  <a:pt x="20621" y="122667"/>
                </a:cubicBezTo>
                <a:cubicBezTo>
                  <a:pt x="20577" y="122924"/>
                  <a:pt x="20577" y="123182"/>
                  <a:pt x="20577" y="123439"/>
                </a:cubicBezTo>
                <a:cubicBezTo>
                  <a:pt x="20577" y="135612"/>
                  <a:pt x="15949" y="148212"/>
                  <a:pt x="11019" y="158071"/>
                </a:cubicBezTo>
                <a:cubicBezTo>
                  <a:pt x="8232" y="163642"/>
                  <a:pt x="5061" y="169129"/>
                  <a:pt x="1374" y="174186"/>
                </a:cubicBezTo>
                <a:cubicBezTo>
                  <a:pt x="3" y="176030"/>
                  <a:pt x="-384" y="178429"/>
                  <a:pt x="389" y="180616"/>
                </a:cubicBezTo>
                <a:cubicBezTo>
                  <a:pt x="1160" y="182802"/>
                  <a:pt x="2960" y="184431"/>
                  <a:pt x="5190" y="184988"/>
                </a:cubicBezTo>
                <a:lnTo>
                  <a:pt x="32622" y="191846"/>
                </a:lnTo>
                <a:cubicBezTo>
                  <a:pt x="34422" y="192316"/>
                  <a:pt x="36350" y="191975"/>
                  <a:pt x="37936" y="190989"/>
                </a:cubicBezTo>
                <a:cubicBezTo>
                  <a:pt x="39521" y="190004"/>
                  <a:pt x="40635" y="188375"/>
                  <a:pt x="40978" y="186532"/>
                </a:cubicBezTo>
                <a:cubicBezTo>
                  <a:pt x="44665" y="168186"/>
                  <a:pt x="42821" y="151729"/>
                  <a:pt x="40078" y="139941"/>
                </a:cubicBezTo>
                <a:cubicBezTo>
                  <a:pt x="38707" y="133941"/>
                  <a:pt x="36863" y="127810"/>
                  <a:pt x="34334" y="122152"/>
                </a:cubicBezTo>
                <a:cubicBezTo>
                  <a:pt x="35149" y="106294"/>
                  <a:pt x="42564" y="91763"/>
                  <a:pt x="54351" y="81776"/>
                </a:cubicBezTo>
                <a:lnTo>
                  <a:pt x="127002" y="108007"/>
                </a:lnTo>
                <a:cubicBezTo>
                  <a:pt x="130258" y="109165"/>
                  <a:pt x="133687" y="109765"/>
                  <a:pt x="137160" y="109765"/>
                </a:cubicBezTo>
                <a:cubicBezTo>
                  <a:pt x="140633" y="109765"/>
                  <a:pt x="144062" y="109165"/>
                  <a:pt x="147318" y="108007"/>
                </a:cubicBezTo>
                <a:lnTo>
                  <a:pt x="267544" y="64547"/>
                </a:lnTo>
                <a:cubicBezTo>
                  <a:pt x="271615" y="63089"/>
                  <a:pt x="274317" y="59188"/>
                  <a:pt x="274317" y="54859"/>
                </a:cubicBezTo>
                <a:cubicBezTo>
                  <a:pt x="274317" y="50530"/>
                  <a:pt x="271618" y="46672"/>
                  <a:pt x="267544" y="45172"/>
                </a:cubicBezTo>
                <a:lnTo>
                  <a:pt x="147318" y="1754"/>
                </a:lnTo>
                <a:cubicBezTo>
                  <a:pt x="144062" y="595"/>
                  <a:pt x="140633" y="-4"/>
                  <a:pt x="137160" y="-4"/>
                </a:cubicBezTo>
                <a:cubicBezTo>
                  <a:pt x="133687" y="-4"/>
                  <a:pt x="130258" y="595"/>
                  <a:pt x="127002" y="1754"/>
                </a:cubicBezTo>
                <a:lnTo>
                  <a:pt x="6776" y="45172"/>
                </a:lnTo>
                <a:cubicBezTo>
                  <a:pt x="2705" y="46672"/>
                  <a:pt x="3" y="50530"/>
                  <a:pt x="3" y="54859"/>
                </a:cubicBezTo>
                <a:cubicBezTo>
                  <a:pt x="3" y="59188"/>
                  <a:pt x="2702" y="63047"/>
                  <a:pt x="6776" y="64547"/>
                </a:cubicBezTo>
                <a:lnTo>
                  <a:pt x="6778" y="64548"/>
                </a:lnTo>
                <a:moveTo>
                  <a:pt x="212856" y="98838"/>
                </a:moveTo>
                <a:lnTo>
                  <a:pt x="192926" y="106038"/>
                </a:lnTo>
                <a:lnTo>
                  <a:pt x="198369" y="157686"/>
                </a:lnTo>
                <a:cubicBezTo>
                  <a:pt x="196312" y="159186"/>
                  <a:pt x="192883" y="161115"/>
                  <a:pt x="187824" y="163087"/>
                </a:cubicBezTo>
                <a:cubicBezTo>
                  <a:pt x="175738" y="167844"/>
                  <a:pt x="157737" y="171445"/>
                  <a:pt x="137163" y="171445"/>
                </a:cubicBezTo>
                <a:cubicBezTo>
                  <a:pt x="116589" y="171445"/>
                  <a:pt x="98588" y="167844"/>
                  <a:pt x="86457" y="163129"/>
                </a:cubicBezTo>
                <a:cubicBezTo>
                  <a:pt x="81399" y="161157"/>
                  <a:pt x="77970" y="159186"/>
                  <a:pt x="75913" y="157729"/>
                </a:cubicBezTo>
                <a:lnTo>
                  <a:pt x="81355" y="106081"/>
                </a:lnTo>
                <a:lnTo>
                  <a:pt x="61426" y="98880"/>
                </a:lnTo>
                <a:lnTo>
                  <a:pt x="54867" y="161159"/>
                </a:lnTo>
                <a:cubicBezTo>
                  <a:pt x="54867" y="176289"/>
                  <a:pt x="91727" y="192019"/>
                  <a:pt x="137160" y="192019"/>
                </a:cubicBezTo>
                <a:cubicBezTo>
                  <a:pt x="182593" y="192019"/>
                  <a:pt x="219453" y="176289"/>
                  <a:pt x="219453" y="161159"/>
                </a:cubicBezTo>
                <a:lnTo>
                  <a:pt x="212894" y="98838"/>
                </a:lnTo>
                <a:lnTo>
                  <a:pt x="212856" y="98838"/>
                </a:lnTo>
                <a:moveTo>
                  <a:pt x="200341" y="156016"/>
                </a:moveTo>
                <a:cubicBezTo>
                  <a:pt x="200341" y="156016"/>
                  <a:pt x="200298" y="156058"/>
                  <a:pt x="200212" y="156187"/>
                </a:cubicBezTo>
                <a:cubicBezTo>
                  <a:pt x="200298" y="156058"/>
                  <a:pt x="200341" y="156016"/>
                  <a:pt x="200341" y="156016"/>
                </a:cubicBezTo>
                <a:moveTo>
                  <a:pt x="73987" y="156016"/>
                </a:moveTo>
                <a:cubicBezTo>
                  <a:pt x="73987" y="156016"/>
                  <a:pt x="74031" y="156058"/>
                  <a:pt x="74116" y="156187"/>
                </a:cubicBezTo>
                <a:cubicBezTo>
                  <a:pt x="74031" y="156058"/>
                  <a:pt x="73987" y="156016"/>
                  <a:pt x="73987" y="156016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Frequently Asked Questions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Your Career Path: A Comprehensive Guide to Work Immersion and Exploration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balance work immersion with academics by managing their time effectively and setting clear priorities.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It's important to communicate with mentors and educators to ensure academic responsibilities are met.</a:t>
            </a:r>
            <a:endParaRPr lang="en-US" sz="1091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Balancing Work Immersion with Academics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Work Immersion and Career Exploration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49"/>
              </a:spcBef>
              <a:buNone/>
            </a:pPr>
            <a:r>
              <a:rPr lang="en-US" sz="11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in work immersion helps students develop professional skills and gain real-world experience.</a:t>
            </a:r>
            <a:endParaRPr lang="en-US" sz="1188" dirty="0"/>
          </a:p>
          <a:p>
            <a:pPr algn="l" marL="0" indent="0">
              <a:lnSpc>
                <a:spcPct val="90000"/>
              </a:lnSpc>
              <a:spcBef>
                <a:spcPts val="849"/>
              </a:spcBef>
              <a:buNone/>
            </a:pPr>
            <a:r>
              <a:rPr lang="en-US" sz="11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Career exploration allows individuals to make informed decisions about their future career paths.</a:t>
            </a:r>
            <a:endParaRPr lang="en-US" sz="1188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Starting Work Immersion and Career Exploration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begin work immersion, students should identify opportunities aligned with their interests and academic goals.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Career exploration involves researching potential career paths and gaining insights into various industries.</a:t>
            </a:r>
            <a:endParaRPr lang="en-US" sz="1091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Work Immersion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3"/>
              </a:spcBef>
              <a:buNone/>
            </a:pPr>
            <a:r>
              <a:rPr lang="en-US" sz="113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 immersion is a program designed to provide students with practical experience in their field of study.</a:t>
            </a:r>
            <a:endParaRPr lang="en-US" sz="1138" dirty="0"/>
          </a:p>
          <a:p>
            <a:pPr algn="l" marL="0" indent="0">
              <a:lnSpc>
                <a:spcPct val="90000"/>
              </a:lnSpc>
              <a:spcBef>
                <a:spcPts val="813"/>
              </a:spcBef>
              <a:buNone/>
            </a:pPr>
            <a:r>
              <a:rPr lang="en-US" sz="113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differs from an internship in its structured approach and focus on educational outcomes.</a:t>
            </a:r>
            <a:endParaRPr lang="en-US" sz="1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Your Career Path: A Comprehensive Guide to Work Immersion and Exploration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continuously learn, reflect, and adapt to ensure success in your chosen career.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mindset allows you to stay resilient and responsive to changes in the professional landscape.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Continuous Growth and Adaptation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70195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understanding the benefits and strategies of work immersion and career exploration, you can develop a plan to achieve your career goals.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setting clear objectives and actively seeking opportunities to gain relevant experience.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Career Success</a:t>
            </a:r>
            <a:endParaRPr lang="en-US" sz="1381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Career exploration and work immersion are essential for making informed decisions about your future careers.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in these activities helps you understand various career paths and their requirements.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Career Exploration</a:t>
            </a:r>
            <a:endParaRPr lang="en-US" sz="1238" dirty="0"/>
          </a:p>
        </p:txBody>
      </p:sp>
      <p:sp>
        <p:nvSpPr>
          <p:cNvPr id="20" name="Text 18"/>
          <p:cNvSpPr/>
          <p:nvPr/>
        </p:nvSpPr>
        <p:spPr>
          <a:xfrm>
            <a:off x="702269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Your Career Path: A Comprehensive Guide to Work Immersion and Exploration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Review and revise your career plan regularly to ensure you're on track to achieving your goals.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Periodic evaluation helps maintain alignment with evolving objectives and circumstances.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Career Plan Review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35905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 out opportunities for work immersion and career exploration.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Participating in practical experiences provides valuable insights into potential career paths.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in Work Immersion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507657" y="1667804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00024"/>
                </a:ln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200024"/>
                </a:ln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34290" y="217169"/>
                </a:move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320040" y="308607"/>
                </a:lnTo>
                <a:cubicBezTo>
                  <a:pt x="326327" y="308607"/>
                  <a:pt x="331470" y="303463"/>
                  <a:pt x="331470" y="297178"/>
                </a:cubicBezTo>
                <a:lnTo>
                  <a:pt x="331470" y="217169"/>
                </a:lnTo>
                <a:lnTo>
                  <a:pt x="228600" y="217169"/>
                </a:lnTo>
                <a:lnTo>
                  <a:pt x="228600" y="228598"/>
                </a:lnTo>
                <a:cubicBezTo>
                  <a:pt x="228600" y="241240"/>
                  <a:pt x="218384" y="251459"/>
                  <a:pt x="205740" y="251459"/>
                </a:cubicBezTo>
                <a:lnTo>
                  <a:pt x="160020" y="251459"/>
                </a:lnTo>
                <a:cubicBezTo>
                  <a:pt x="147376" y="251459"/>
                  <a:pt x="137160" y="241244"/>
                  <a:pt x="137160" y="228598"/>
                </a:cubicBezTo>
                <a:lnTo>
                  <a:pt x="137160" y="217169"/>
                </a:lnTo>
                <a:lnTo>
                  <a:pt x="34290" y="217169"/>
                </a:lnTo>
                <a:moveTo>
                  <a:pt x="137160" y="182879"/>
                </a:moveTo>
                <a:lnTo>
                  <a:pt x="228600" y="182879"/>
                </a:lnTo>
                <a:lnTo>
                  <a:pt x="331470" y="182879"/>
                </a:lnTo>
                <a:lnTo>
                  <a:pt x="331470" y="114299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57177" y="102870"/>
                </a:lnTo>
                <a:lnTo>
                  <a:pt x="108587" y="102870"/>
                </a:lnTo>
                <a:lnTo>
                  <a:pt x="45724" y="102870"/>
                </a:lnTo>
                <a:cubicBezTo>
                  <a:pt x="39436" y="102870"/>
                  <a:pt x="34294" y="108014"/>
                  <a:pt x="34294" y="114299"/>
                </a:cubicBezTo>
                <a:lnTo>
                  <a:pt x="34294" y="182879"/>
                </a:lnTo>
                <a:lnTo>
                  <a:pt x="137160" y="18287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Continue to explore your career interests and develop your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involves identifying areas of passion and honing abilities to align with career aspirations.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Career Interests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02269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29941" y="5303984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47086" y="4064855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29941" y="2894327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29941" y="1691192"/>
            <a:ext cx="274320" cy="257175"/>
          </a:xfrm>
          <a:custGeom>
            <a:avLst/>
            <a:gdLst/>
            <a:ahLst/>
            <a:cxnLst/>
            <a:rect l="l" t="t" r="r" b="b"/>
            <a:pathLst>
              <a:path w="274320" h="257175">
                <a:moveTo>
                  <a:pt x="94298" y="30005"/>
                </a:moveTo>
                <a:lnTo>
                  <a:pt x="94298" y="51435"/>
                </a:lnTo>
                <a:lnTo>
                  <a:pt x="180023" y="51435"/>
                </a:lnTo>
                <a:lnTo>
                  <a:pt x="180023" y="30005"/>
                </a:lnTo>
                <a:cubicBezTo>
                  <a:pt x="180023" y="27646"/>
                  <a:pt x="178094" y="25718"/>
                  <a:pt x="175738" y="25718"/>
                </a:cubicBezTo>
                <a:lnTo>
                  <a:pt x="98585" y="25718"/>
                </a:lnTo>
                <a:cubicBezTo>
                  <a:pt x="96229" y="25718"/>
                  <a:pt x="94300" y="27646"/>
                  <a:pt x="94300" y="30005"/>
                </a:cubicBezTo>
                <a:lnTo>
                  <a:pt x="94298" y="30005"/>
                </a:lnTo>
                <a:moveTo>
                  <a:pt x="68580" y="51435"/>
                </a:moveTo>
                <a:lnTo>
                  <a:pt x="68580" y="30005"/>
                </a:lnTo>
                <a:cubicBezTo>
                  <a:pt x="68580" y="13450"/>
                  <a:pt x="82027" y="0"/>
                  <a:pt x="98585" y="0"/>
                </a:cubicBezTo>
                <a:lnTo>
                  <a:pt x="175738" y="0"/>
                </a:lnTo>
                <a:cubicBezTo>
                  <a:pt x="192293" y="0"/>
                  <a:pt x="205743" y="13448"/>
                  <a:pt x="205743" y="30005"/>
                </a:cubicBezTo>
                <a:lnTo>
                  <a:pt x="205743" y="51435"/>
                </a:lnTo>
                <a:lnTo>
                  <a:pt x="240033" y="51435"/>
                </a:lnTo>
                <a:cubicBezTo>
                  <a:pt x="258947" y="51435"/>
                  <a:pt x="274323" y="66811"/>
                  <a:pt x="274323" y="85724"/>
                </a:cubicBezTo>
                <a:lnTo>
                  <a:pt x="274323" y="150018"/>
                </a:lnTo>
                <a:lnTo>
                  <a:pt x="274323" y="222883"/>
                </a:lnTo>
                <a:cubicBezTo>
                  <a:pt x="274323" y="241796"/>
                  <a:pt x="258947" y="257172"/>
                  <a:pt x="240033" y="257172"/>
                </a:cubicBezTo>
                <a:lnTo>
                  <a:pt x="34293" y="257172"/>
                </a:lnTo>
                <a:cubicBezTo>
                  <a:pt x="15378" y="257172"/>
                  <a:pt x="3" y="241796"/>
                  <a:pt x="3" y="222883"/>
                </a:cubicBezTo>
                <a:lnTo>
                  <a:pt x="3" y="150018"/>
                </a:lnTo>
                <a:lnTo>
                  <a:pt x="3" y="85724"/>
                </a:lnTo>
                <a:cubicBezTo>
                  <a:pt x="3" y="66811"/>
                  <a:pt x="15378" y="51435"/>
                  <a:pt x="34293" y="51435"/>
                </a:cubicBezTo>
                <a:lnTo>
                  <a:pt x="68580" y="51435"/>
                </a:lnTo>
                <a:moveTo>
                  <a:pt x="25718" y="162877"/>
                </a:moveTo>
                <a:lnTo>
                  <a:pt x="25718" y="222883"/>
                </a:lnTo>
                <a:cubicBezTo>
                  <a:pt x="25718" y="227597"/>
                  <a:pt x="29574" y="231455"/>
                  <a:pt x="34290" y="231455"/>
                </a:cubicBezTo>
                <a:lnTo>
                  <a:pt x="240030" y="231455"/>
                </a:lnTo>
                <a:cubicBezTo>
                  <a:pt x="244746" y="231455"/>
                  <a:pt x="248603" y="227597"/>
                  <a:pt x="248603" y="222883"/>
                </a:cubicBezTo>
                <a:lnTo>
                  <a:pt x="248603" y="162877"/>
                </a:lnTo>
                <a:lnTo>
                  <a:pt x="171450" y="162877"/>
                </a:lnTo>
                <a:lnTo>
                  <a:pt x="171450" y="171448"/>
                </a:lnTo>
                <a:cubicBezTo>
                  <a:pt x="171450" y="180930"/>
                  <a:pt x="163788" y="188594"/>
                  <a:pt x="154305" y="188594"/>
                </a:cubicBezTo>
                <a:lnTo>
                  <a:pt x="120015" y="188594"/>
                </a:lnTo>
                <a:cubicBezTo>
                  <a:pt x="110532" y="188594"/>
                  <a:pt x="102870" y="180933"/>
                  <a:pt x="102870" y="171448"/>
                </a:cubicBezTo>
                <a:lnTo>
                  <a:pt x="102870" y="162877"/>
                </a:lnTo>
                <a:lnTo>
                  <a:pt x="25718" y="162877"/>
                </a:lnTo>
                <a:moveTo>
                  <a:pt x="102870" y="137159"/>
                </a:moveTo>
                <a:lnTo>
                  <a:pt x="171450" y="137159"/>
                </a:lnTo>
                <a:lnTo>
                  <a:pt x="248603" y="137159"/>
                </a:lnTo>
                <a:lnTo>
                  <a:pt x="248603" y="85724"/>
                </a:lnTo>
                <a:cubicBezTo>
                  <a:pt x="248603" y="81010"/>
                  <a:pt x="244746" y="77152"/>
                  <a:pt x="240030" y="77152"/>
                </a:cubicBezTo>
                <a:lnTo>
                  <a:pt x="192883" y="77152"/>
                </a:lnTo>
                <a:lnTo>
                  <a:pt x="81440" y="77152"/>
                </a:lnTo>
                <a:lnTo>
                  <a:pt x="34293" y="77152"/>
                </a:lnTo>
                <a:cubicBezTo>
                  <a:pt x="29577" y="77152"/>
                  <a:pt x="25720" y="81010"/>
                  <a:pt x="25720" y="85724"/>
                </a:cubicBezTo>
                <a:lnTo>
                  <a:pt x="25720" y="137159"/>
                </a:lnTo>
                <a:lnTo>
                  <a:pt x="102870" y="13715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Your Career Path: A Comprehensive Guide to Work Immersion and Exploration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6"/>
              </a:spcBef>
              <a:buNone/>
            </a:pPr>
            <a:r>
              <a:rPr lang="en-US" sz="114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Networking groups and associations facilitate connections among professionals within specific industries.</a:t>
            </a:r>
            <a:endParaRPr lang="en-US" sz="1142" dirty="0"/>
          </a:p>
          <a:p>
            <a:pPr algn="l" marL="0" indent="0">
              <a:lnSpc>
                <a:spcPct val="90000"/>
              </a:lnSpc>
              <a:spcBef>
                <a:spcPts val="816"/>
              </a:spcBef>
              <a:buNone/>
            </a:pPr>
            <a:r>
              <a:rPr lang="en-US" sz="114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organizations often host events and provide resources to support career growth and collaboration.</a:t>
            </a:r>
            <a:endParaRPr lang="en-US" sz="1142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Professional Networking Groups and Associations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Industry Events and Conferences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9"/>
              </a:spcBef>
              <a:buNone/>
            </a:pPr>
            <a:r>
              <a:rPr lang="en-US" sz="113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Industry events and conferences are excellent opportunities for professional development and networking.</a:t>
            </a:r>
            <a:endParaRPr lang="en-US" sz="1133" dirty="0"/>
          </a:p>
          <a:p>
            <a:pPr algn="l" marL="0" indent="0">
              <a:lnSpc>
                <a:spcPct val="90000"/>
              </a:lnSpc>
              <a:spcBef>
                <a:spcPts val="809"/>
              </a:spcBef>
              <a:buNone/>
            </a:pPr>
            <a:r>
              <a:rPr lang="en-US" sz="113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Attendees can gain insights into industry trends and establish connections with peers and experts.</a:t>
            </a:r>
            <a:endParaRPr lang="en-US" sz="1133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Career Assessments and Job Search Websites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7"/>
              </a:spcBef>
              <a:buNone/>
            </a:pPr>
            <a:r>
              <a:rPr lang="en-US" sz="117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career assessments help individuals identify their strengths and suitable career paths.</a:t>
            </a:r>
            <a:endParaRPr lang="en-US" sz="1171" dirty="0"/>
          </a:p>
          <a:p>
            <a:pPr algn="l" marL="0" indent="0">
              <a:lnSpc>
                <a:spcPct val="90000"/>
              </a:lnSpc>
              <a:spcBef>
                <a:spcPts val="837"/>
              </a:spcBef>
              <a:buNone/>
            </a:pPr>
            <a:r>
              <a:rPr lang="en-US" sz="117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Job search websites offer platforms to explore job opportunities and connect with potential employers.</a:t>
            </a:r>
            <a:endParaRPr lang="en-US" sz="1171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Counseling Services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Career counseling services provide personalized guidance to individuals seeking career development.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services often include one-on-one sessions with professional counselors to explore career options and strategies.</a:t>
            </a:r>
            <a:endParaRPr lang="en-US" sz="10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Your Career Path: A Comprehensive Guide to Work Immersion and Exploration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 not hesitate to seek help and guidance during your career exploration.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Support from mentors and peers can provide valuable insights and encouragement.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Seeking Guidance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70195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Maintain an open-minded and adaptable approach to your career journey.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 committed to achieving your career goals despite challenges.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Adaptability and Commitment</a:t>
            </a:r>
            <a:endParaRPr lang="en-US" sz="1366" dirty="0"/>
          </a:p>
        </p:txBody>
      </p:sp>
      <p:sp>
        <p:nvSpPr>
          <p:cNvPr id="17" name="Text 15"/>
          <p:cNvSpPr/>
          <p:nvPr/>
        </p:nvSpPr>
        <p:spPr>
          <a:xfrm>
            <a:off x="3507657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15241" y="0"/>
                </a:moveTo>
                <a:cubicBezTo>
                  <a:pt x="6796" y="0"/>
                  <a:pt x="0" y="6793"/>
                  <a:pt x="0" y="15240"/>
                </a:cubicBezTo>
                <a:cubicBezTo>
                  <a:pt x="0" y="23686"/>
                  <a:pt x="6796" y="30479"/>
                  <a:pt x="15241" y="30479"/>
                </a:cubicBezTo>
                <a:lnTo>
                  <a:pt x="45720" y="30479"/>
                </a:lnTo>
                <a:lnTo>
                  <a:pt x="45720" y="71120"/>
                </a:lnTo>
                <a:lnTo>
                  <a:pt x="15241" y="71120"/>
                </a:lnTo>
                <a:cubicBezTo>
                  <a:pt x="6796" y="71120"/>
                  <a:pt x="0" y="77913"/>
                  <a:pt x="0" y="86360"/>
                </a:cubicBezTo>
                <a:cubicBezTo>
                  <a:pt x="0" y="94806"/>
                  <a:pt x="6796" y="101599"/>
                  <a:pt x="15241" y="101599"/>
                </a:cubicBezTo>
                <a:lnTo>
                  <a:pt x="60961" y="101599"/>
                </a:lnTo>
                <a:lnTo>
                  <a:pt x="142240" y="101599"/>
                </a:lnTo>
                <a:lnTo>
                  <a:pt x="350519" y="101599"/>
                </a:lnTo>
                <a:cubicBezTo>
                  <a:pt x="358964" y="101599"/>
                  <a:pt x="365760" y="94806"/>
                  <a:pt x="365760" y="86360"/>
                </a:cubicBezTo>
                <a:cubicBezTo>
                  <a:pt x="365760" y="77913"/>
                  <a:pt x="358964" y="71120"/>
                  <a:pt x="350519" y="71120"/>
                </a:cubicBezTo>
                <a:lnTo>
                  <a:pt x="320040" y="71120"/>
                </a:lnTo>
                <a:lnTo>
                  <a:pt x="320040" y="30479"/>
                </a:lnTo>
                <a:lnTo>
                  <a:pt x="345439" y="30479"/>
                </a:lnTo>
                <a:cubicBezTo>
                  <a:pt x="353884" y="30479"/>
                  <a:pt x="360680" y="23686"/>
                  <a:pt x="360680" y="15240"/>
                </a:cubicBezTo>
                <a:cubicBezTo>
                  <a:pt x="360680" y="6793"/>
                  <a:pt x="353884" y="0"/>
                  <a:pt x="345439" y="0"/>
                </a:cubicBezTo>
                <a:lnTo>
                  <a:pt x="15241" y="0"/>
                </a:lnTo>
                <a:moveTo>
                  <a:pt x="289561" y="30479"/>
                </a:moveTo>
                <a:lnTo>
                  <a:pt x="289561" y="71120"/>
                </a:lnTo>
                <a:lnTo>
                  <a:pt x="238761" y="71120"/>
                </a:lnTo>
                <a:lnTo>
                  <a:pt x="238761" y="30479"/>
                </a:lnTo>
                <a:lnTo>
                  <a:pt x="289561" y="30479"/>
                </a:lnTo>
                <a:moveTo>
                  <a:pt x="208278" y="30479"/>
                </a:moveTo>
                <a:lnTo>
                  <a:pt x="208278" y="71120"/>
                </a:lnTo>
                <a:lnTo>
                  <a:pt x="157478" y="71120"/>
                </a:lnTo>
                <a:lnTo>
                  <a:pt x="157478" y="30479"/>
                </a:lnTo>
                <a:lnTo>
                  <a:pt x="208278" y="30479"/>
                </a:lnTo>
                <a:moveTo>
                  <a:pt x="126999" y="30479"/>
                </a:moveTo>
                <a:lnTo>
                  <a:pt x="126999" y="71120"/>
                </a:lnTo>
                <a:lnTo>
                  <a:pt x="76199" y="71120"/>
                </a:lnTo>
                <a:lnTo>
                  <a:pt x="76199" y="30479"/>
                </a:lnTo>
                <a:lnTo>
                  <a:pt x="126999" y="30479"/>
                </a:lnTo>
                <a:moveTo>
                  <a:pt x="15241" y="132081"/>
                </a:moveTo>
                <a:cubicBezTo>
                  <a:pt x="6796" y="132081"/>
                  <a:pt x="0" y="138875"/>
                  <a:pt x="0" y="147321"/>
                </a:cubicBezTo>
                <a:cubicBezTo>
                  <a:pt x="0" y="155767"/>
                  <a:pt x="6796" y="162560"/>
                  <a:pt x="15241" y="162560"/>
                </a:cubicBezTo>
                <a:cubicBezTo>
                  <a:pt x="32070" y="162560"/>
                  <a:pt x="45720" y="176213"/>
                  <a:pt x="45720" y="193040"/>
                </a:cubicBezTo>
                <a:lnTo>
                  <a:pt x="45720" y="259079"/>
                </a:lnTo>
                <a:cubicBezTo>
                  <a:pt x="45720" y="273112"/>
                  <a:pt x="57088" y="284480"/>
                  <a:pt x="71118" y="284480"/>
                </a:cubicBezTo>
                <a:lnTo>
                  <a:pt x="111758" y="284480"/>
                </a:lnTo>
                <a:cubicBezTo>
                  <a:pt x="125792" y="284480"/>
                  <a:pt x="137156" y="273112"/>
                  <a:pt x="137156" y="259079"/>
                </a:cubicBezTo>
                <a:lnTo>
                  <a:pt x="137156" y="198118"/>
                </a:lnTo>
                <a:cubicBezTo>
                  <a:pt x="137156" y="178497"/>
                  <a:pt x="153096" y="162558"/>
                  <a:pt x="172716" y="162558"/>
                </a:cubicBezTo>
                <a:lnTo>
                  <a:pt x="193037" y="162558"/>
                </a:lnTo>
                <a:cubicBezTo>
                  <a:pt x="212660" y="162558"/>
                  <a:pt x="228596" y="178497"/>
                  <a:pt x="228596" y="198118"/>
                </a:cubicBezTo>
                <a:lnTo>
                  <a:pt x="228596" y="259079"/>
                </a:lnTo>
                <a:cubicBezTo>
                  <a:pt x="228596" y="273112"/>
                  <a:pt x="239964" y="284480"/>
                  <a:pt x="253995" y="284480"/>
                </a:cubicBezTo>
                <a:lnTo>
                  <a:pt x="294634" y="284480"/>
                </a:lnTo>
                <a:cubicBezTo>
                  <a:pt x="308669" y="284480"/>
                  <a:pt x="320033" y="273112"/>
                  <a:pt x="320033" y="259079"/>
                </a:cubicBezTo>
                <a:lnTo>
                  <a:pt x="320033" y="193040"/>
                </a:lnTo>
                <a:cubicBezTo>
                  <a:pt x="320033" y="176213"/>
                  <a:pt x="333687" y="162560"/>
                  <a:pt x="350512" y="162560"/>
                </a:cubicBezTo>
                <a:cubicBezTo>
                  <a:pt x="358957" y="162560"/>
                  <a:pt x="365753" y="155767"/>
                  <a:pt x="365753" y="147321"/>
                </a:cubicBezTo>
                <a:cubicBezTo>
                  <a:pt x="365753" y="138875"/>
                  <a:pt x="358957" y="132081"/>
                  <a:pt x="350512" y="132081"/>
                </a:cubicBezTo>
                <a:cubicBezTo>
                  <a:pt x="316858" y="132081"/>
                  <a:pt x="289550" y="159386"/>
                  <a:pt x="289550" y="193042"/>
                </a:cubicBezTo>
                <a:lnTo>
                  <a:pt x="289550" y="254004"/>
                </a:lnTo>
                <a:lnTo>
                  <a:pt x="259072" y="254004"/>
                </a:lnTo>
                <a:lnTo>
                  <a:pt x="259072" y="198123"/>
                </a:lnTo>
                <a:cubicBezTo>
                  <a:pt x="259072" y="161676"/>
                  <a:pt x="229482" y="132084"/>
                  <a:pt x="193030" y="132084"/>
                </a:cubicBezTo>
                <a:lnTo>
                  <a:pt x="172708" y="132084"/>
                </a:lnTo>
                <a:cubicBezTo>
                  <a:pt x="136260" y="132084"/>
                  <a:pt x="106667" y="161676"/>
                  <a:pt x="106667" y="198123"/>
                </a:cubicBezTo>
                <a:lnTo>
                  <a:pt x="106667" y="254004"/>
                </a:lnTo>
                <a:lnTo>
                  <a:pt x="76188" y="254004"/>
                </a:lnTo>
                <a:lnTo>
                  <a:pt x="76188" y="193042"/>
                </a:lnTo>
                <a:cubicBezTo>
                  <a:pt x="76188" y="159388"/>
                  <a:pt x="48884" y="132081"/>
                  <a:pt x="15227" y="132081"/>
                </a:cubicBezTo>
                <a:lnTo>
                  <a:pt x="15241" y="13208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Career exploration and work immersion are processes that span a lifetime.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Continuously engage in learning and adapting to new opportunities.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Lifelong Career Exploration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Your Career Path: A Comprehensive Guide to Work Immersion and Exploration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additional resources or support do you need to achieve your career goals?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avenues for acquiring necessary tools and guidance to reach your objectives.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Seeking Resources and Support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Challenges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challenges or obstacles might you face, and how can you overcome them?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potential hurdles and strategize solutions to navigate them effectively.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Knowledge to Career Goals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what you learned to your own career goals?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practical steps to integrate these learnings into your career planning.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from Work Immersion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9"/>
              </a:spcBef>
              <a:buNone/>
            </a:pPr>
            <a:r>
              <a:rPr lang="en-US" sz="120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work immersion and career exploration?</a:t>
            </a:r>
            <a:endParaRPr lang="en-US" sz="1203" dirty="0"/>
          </a:p>
          <a:p>
            <a:pPr algn="l" marL="0" indent="0">
              <a:lnSpc>
                <a:spcPct val="90000"/>
              </a:lnSpc>
              <a:spcBef>
                <a:spcPts val="859"/>
              </a:spcBef>
              <a:buNone/>
            </a:pPr>
            <a:r>
              <a:rPr lang="en-US" sz="120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insights gained and how they shape your understanding of professional environments.</a:t>
            </a:r>
            <a:endParaRPr lang="en-US" sz="1203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Navigating Your Career Path: A Comprehensive Guide to Work Immersion and Exploration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stay open-minded, adaptable, and committed to your career goals.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seek help and guidance along the way to ensure progress and growth.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Keys to Success in Career Development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70195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understanding the benefits and strategies of work immersion and career exploration, you can develop a plan to achieve your career goals.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researching, networking, and gaining practical experience in your field of interest.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Career Planning</a:t>
            </a:r>
            <a:endParaRPr lang="en-US" sz="1375" dirty="0"/>
          </a:p>
        </p:txBody>
      </p:sp>
      <p:sp>
        <p:nvSpPr>
          <p:cNvPr id="17" name="Text 15"/>
          <p:cNvSpPr/>
          <p:nvPr/>
        </p:nvSpPr>
        <p:spPr>
          <a:xfrm>
            <a:off x="3507657" y="1667804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00024"/>
                </a:ln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200024"/>
                </a:ln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34290" y="217169"/>
                </a:move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320040" y="308607"/>
                </a:lnTo>
                <a:cubicBezTo>
                  <a:pt x="326327" y="308607"/>
                  <a:pt x="331470" y="303463"/>
                  <a:pt x="331470" y="297178"/>
                </a:cubicBezTo>
                <a:lnTo>
                  <a:pt x="331470" y="217169"/>
                </a:lnTo>
                <a:lnTo>
                  <a:pt x="228600" y="217169"/>
                </a:lnTo>
                <a:lnTo>
                  <a:pt x="228600" y="228598"/>
                </a:lnTo>
                <a:cubicBezTo>
                  <a:pt x="228600" y="241240"/>
                  <a:pt x="218384" y="251459"/>
                  <a:pt x="205740" y="251459"/>
                </a:cubicBezTo>
                <a:lnTo>
                  <a:pt x="160020" y="251459"/>
                </a:lnTo>
                <a:cubicBezTo>
                  <a:pt x="147376" y="251459"/>
                  <a:pt x="137160" y="241244"/>
                  <a:pt x="137160" y="228598"/>
                </a:cubicBezTo>
                <a:lnTo>
                  <a:pt x="137160" y="217169"/>
                </a:lnTo>
                <a:lnTo>
                  <a:pt x="34290" y="217169"/>
                </a:lnTo>
                <a:moveTo>
                  <a:pt x="137160" y="182879"/>
                </a:moveTo>
                <a:lnTo>
                  <a:pt x="228600" y="182879"/>
                </a:lnTo>
                <a:lnTo>
                  <a:pt x="331470" y="182879"/>
                </a:lnTo>
                <a:lnTo>
                  <a:pt x="331470" y="114299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57177" y="102870"/>
                </a:lnTo>
                <a:lnTo>
                  <a:pt x="108587" y="102870"/>
                </a:lnTo>
                <a:lnTo>
                  <a:pt x="45724" y="102870"/>
                </a:lnTo>
                <a:cubicBezTo>
                  <a:pt x="39436" y="102870"/>
                  <a:pt x="34294" y="108014"/>
                  <a:pt x="34294" y="114299"/>
                </a:cubicBezTo>
                <a:lnTo>
                  <a:pt x="34294" y="182879"/>
                </a:lnTo>
                <a:lnTo>
                  <a:pt x="137160" y="18287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Career exploration and work immersion are essential for making informed decisions about your future careers.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help you understand various career paths and their requirements.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Career Exploration</a:t>
            </a:r>
            <a:endParaRPr lang="en-US" sz="1238" dirty="0"/>
          </a:p>
        </p:txBody>
      </p:sp>
      <p:sp>
        <p:nvSpPr>
          <p:cNvPr id="20" name="Text 18"/>
          <p:cNvSpPr/>
          <p:nvPr/>
        </p:nvSpPr>
        <p:spPr>
          <a:xfrm>
            <a:off x="702269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2025-06-19T06:33:08Z</dcterms:created>
  <dcterms:modified xsi:type="dcterms:W3CDTF">2025-06-19T06:33:08Z</dcterms:modified>
</cp:coreProperties>
</file>