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828f177c1fea9e7d2ba756d66ce34df7041e6f6.png"/><Relationship Id="rId14" Type="http://schemas.openxmlformats.org/officeDocument/2006/relationships/image" Target="../media/27979971bc26f0ed44c6a06c479706e594b2a9d3.png"/><Relationship Id="rId15" Type="http://schemas.openxmlformats.org/officeDocument/2006/relationships/image" Target="../media/827cfd30985b99d86ea7514578bd74ebc030c8bb.png"/><Relationship Id="rId16" Type="http://schemas.openxmlformats.org/officeDocument/2006/relationships/image" Target="../media/bc5af7eaa0f1358178eda4e4f2f1d1209832853d.png"/><Relationship Id="rId17" Type="http://schemas.openxmlformats.org/officeDocument/2006/relationships/image" Target="../media/aca858b1536c9b536cdc1fa279e9b32002524186.png"/><Relationship Id="rId18" Type="http://schemas.openxmlformats.org/officeDocument/2006/relationships/image" Target="../media/72801f4c8195f0622ac4443f60c6d2d662bb1229.png"/><Relationship Id="rId19" Type="http://schemas.openxmlformats.org/officeDocument/2006/relationships/image" Target="../media/ad7cb30724ddc42b99ea827c810ad7735b66bc80.png"/><Relationship Id="rId20" Type="http://schemas.openxmlformats.org/officeDocument/2006/relationships/image" Target="../media/7400a928c7d31ee845ee440fee49107198c4a81f.png"/><Relationship Id="rId21" Type="http://schemas.openxmlformats.org/officeDocument/2006/relationships/image" Target="../media/8ac6ee6796a30070e8171b5d3f266d2de3ac4863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828f177c1fea9e7d2ba756d66ce34df7041e6f6.png"/><Relationship Id="rId14" Type="http://schemas.openxmlformats.org/officeDocument/2006/relationships/image" Target="../media/27979971bc26f0ed44c6a06c479706e594b2a9d3.png"/><Relationship Id="rId15" Type="http://schemas.openxmlformats.org/officeDocument/2006/relationships/image" Target="../media/827cfd30985b99d86ea7514578bd74ebc030c8bb.png"/><Relationship Id="rId16" Type="http://schemas.openxmlformats.org/officeDocument/2006/relationships/image" Target="../media/bc5af7eaa0f1358178eda4e4f2f1d1209832853d.png"/><Relationship Id="rId17" Type="http://schemas.openxmlformats.org/officeDocument/2006/relationships/image" Target="../media/aca858b1536c9b536cdc1fa279e9b32002524186.png"/><Relationship Id="rId18" Type="http://schemas.openxmlformats.org/officeDocument/2006/relationships/image" Target="../media/72801f4c8195f0622ac4443f60c6d2d662bb1229.png"/><Relationship Id="rId19" Type="http://schemas.openxmlformats.org/officeDocument/2006/relationships/image" Target="../media/ad7cb30724ddc42b99ea827c810ad7735b66bc80.png"/><Relationship Id="rId20" Type="http://schemas.openxmlformats.org/officeDocument/2006/relationships/image" Target="../media/7400a928c7d31ee845ee440fee49107198c4a81f.png"/><Relationship Id="rId21" Type="http://schemas.openxmlformats.org/officeDocument/2006/relationships/image" Target="../media/8ac6ee6796a30070e8171b5d3f266d2de3ac4863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5dc237ed9a3bc71db3fa0e44a61e09feb1f9f98e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828f177c1fea9e7d2ba756d66ce34df7041e6f6.png"/><Relationship Id="rId14" Type="http://schemas.openxmlformats.org/officeDocument/2006/relationships/image" Target="../media/27979971bc26f0ed44c6a06c479706e594b2a9d3.png"/><Relationship Id="rId15" Type="http://schemas.openxmlformats.org/officeDocument/2006/relationships/image" Target="../media/827cfd30985b99d86ea7514578bd74ebc030c8bb.png"/><Relationship Id="rId16" Type="http://schemas.openxmlformats.org/officeDocument/2006/relationships/image" Target="../media/bc5af7eaa0f1358178eda4e4f2f1d1209832853d.png"/><Relationship Id="rId17" Type="http://schemas.openxmlformats.org/officeDocument/2006/relationships/image" Target="../media/aca858b1536c9b536cdc1fa279e9b32002524186.png"/><Relationship Id="rId18" Type="http://schemas.openxmlformats.org/officeDocument/2006/relationships/image" Target="../media/72801f4c8195f0622ac4443f60c6d2d662bb1229.png"/><Relationship Id="rId19" Type="http://schemas.openxmlformats.org/officeDocument/2006/relationships/image" Target="../media/ad7cb30724ddc42b99ea827c810ad7735b66bc80.png"/><Relationship Id="rId20" Type="http://schemas.openxmlformats.org/officeDocument/2006/relationships/image" Target="../media/7400a928c7d31ee845ee440fee49107198c4a81f.png"/><Relationship Id="rId21" Type="http://schemas.openxmlformats.org/officeDocument/2006/relationships/image" Target="../media/8ac6ee6796a30070e8171b5d3f266d2de3ac4863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bfa51b3436836cc0d94cc19bc3dfe1686826e911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b3380c9764b2d76cd16b39cec2f6e8606f77f65d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e270f8a77df6503a522ec1da26fdd55302dba66f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Mastering Conversational Etiquette and Active Listening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Enhancing English Communication Skills for Everyday Interactions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Knowledge: Understanding common conversatio…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Knowledge: Recognizing the importance of ac…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Knowledge: Identifying key elements of a su…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Activities for Practice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Role-playing Scenarios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Confidence in Speaking English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Applying Conversational Skills in Real-life Settings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Improving Conversational Abilities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in Basic Everyday English Conversations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19572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09979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10223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07996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3809979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7111962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777990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Greetings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Polite expressions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777990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Conversational Etiquette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038757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Listening actively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Responding appropriately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038756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Active Listening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399156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Initiating a discussion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Maintaining a discussion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Concluding a discussion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8399155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Elements of a Successful Conversation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Knowledge: Understanding common conversational etiquette and norms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the appropriate ways to greet someone in English-speaking cultures.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 the importance of introductions and how to introduce yourself and others politely.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common polite expressions used in conversations, such as "please," "thank you," and "excuse me."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using polite language to show respect and consideration towards others.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Discover the significance of active listening in effective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techniques to demonstrate active listening, such as maintaining eye contact and nodding.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 the art of initiating a conversation with confidence and ease.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 how to maintain engagement throughout a discussion and gracefully conclude it.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Greetings and Introductions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Polite Expressions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 Skills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Elements of a Successful Conversation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Knowledge: Recognizing the importance of active listening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19572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09979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10223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07996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3809979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7111962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777990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35"/>
              </a:spcAft>
              <a:buNone/>
            </a:pPr>
            <a:r>
              <a:rPr lang="en-US" sz="73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Greetings: Start with a friendly 'Hello' or 'Hi'.</a:t>
            </a:r>
            <a:endParaRPr lang="en-US" sz="735" dirty="0"/>
          </a:p>
          <a:p>
            <a:pPr algn="l" marL="0" indent="0">
              <a:lnSpc>
                <a:spcPct val="168000"/>
              </a:lnSpc>
              <a:spcAft>
                <a:spcPts val="735"/>
              </a:spcAft>
              <a:buNone/>
            </a:pPr>
            <a:r>
              <a:rPr lang="en-US" sz="73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Introductions: Use 'Nice to meet you' after exchanging names.</a:t>
            </a:r>
            <a:endParaRPr lang="en-US" sz="735" dirty="0"/>
          </a:p>
          <a:p>
            <a:pPr algn="l" marL="0" indent="0">
              <a:lnSpc>
                <a:spcPct val="168000"/>
              </a:lnSpc>
              <a:spcAft>
                <a:spcPts val="735"/>
              </a:spcAft>
              <a:buNone/>
            </a:pPr>
            <a:r>
              <a:rPr lang="en-US" sz="73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Polite Expressions: Use 'Please', 'Thank you', and 'Excuse me' frequently.</a:t>
            </a:r>
            <a:endParaRPr lang="en-US" sz="735" dirty="0"/>
          </a:p>
        </p:txBody>
      </p:sp>
      <p:sp>
        <p:nvSpPr>
          <p:cNvPr id="30" name="Text 28"/>
          <p:cNvSpPr/>
          <p:nvPr/>
        </p:nvSpPr>
        <p:spPr>
          <a:xfrm>
            <a:off x="1777990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Conversational Etiquette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038757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59"/>
              </a:spcAft>
              <a:buNone/>
            </a:pPr>
            <a:r>
              <a:rPr lang="en-US" sz="85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interest by nodding and maintaining eye contact.</a:t>
            </a:r>
            <a:endParaRPr lang="en-US" sz="859" dirty="0"/>
          </a:p>
          <a:p>
            <a:pPr algn="l" marL="0" indent="0">
              <a:lnSpc>
                <a:spcPct val="168000"/>
              </a:lnSpc>
              <a:spcAft>
                <a:spcPts val="859"/>
              </a:spcAft>
              <a:buNone/>
            </a:pPr>
            <a:r>
              <a:rPr lang="en-US" sz="85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Avoid interrupting the speaker.</a:t>
            </a:r>
            <a:endParaRPr lang="en-US" sz="859" dirty="0"/>
          </a:p>
          <a:p>
            <a:pPr algn="l" marL="0" indent="0">
              <a:lnSpc>
                <a:spcPct val="168000"/>
              </a:lnSpc>
              <a:spcAft>
                <a:spcPts val="859"/>
              </a:spcAft>
              <a:buNone/>
            </a:pPr>
            <a:r>
              <a:rPr lang="en-US" sz="85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 feedback by summarizing or asking questions.</a:t>
            </a:r>
            <a:endParaRPr lang="en-US" sz="859" dirty="0"/>
          </a:p>
        </p:txBody>
      </p:sp>
      <p:sp>
        <p:nvSpPr>
          <p:cNvPr id="32" name="Text 30"/>
          <p:cNvSpPr/>
          <p:nvPr/>
        </p:nvSpPr>
        <p:spPr>
          <a:xfrm>
            <a:off x="5038756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Active Listening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399156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1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Initiating: Start with a friendly greeting or a question.</a:t>
            </a:r>
            <a:endParaRPr lang="en-US" sz="719" dirty="0"/>
          </a:p>
          <a:p>
            <a:pPr algn="l" marL="0" indent="0">
              <a:lnSpc>
                <a:spcPct val="168000"/>
              </a:lnSpc>
              <a:spcAft>
                <a:spcPts val="71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Maintaining: Keep the conversation going by showing interest and asking open-ended questions.</a:t>
            </a:r>
            <a:endParaRPr lang="en-US" sz="719" dirty="0"/>
          </a:p>
          <a:p>
            <a:pPr algn="l" marL="0" indent="0">
              <a:lnSpc>
                <a:spcPct val="168000"/>
              </a:lnSpc>
              <a:spcAft>
                <a:spcPts val="71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Concluding: End with a polite closing remark or a summary of the discussion.</a:t>
            </a:r>
            <a:endParaRPr lang="en-US" sz="719" dirty="0"/>
          </a:p>
        </p:txBody>
      </p:sp>
      <p:sp>
        <p:nvSpPr>
          <p:cNvPr id="34" name="Text 32"/>
          <p:cNvSpPr/>
          <p:nvPr/>
        </p:nvSpPr>
        <p:spPr>
          <a:xfrm>
            <a:off x="8399155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Elements of a Successful Conversation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Greetings, introductions, and polite expressions play a crucial role in initiating conversations.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29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common conversational etiquette and norms in English-speaking cultures</a:t>
            </a:r>
            <a:endParaRPr lang="en-US" sz="1029" dirty="0"/>
          </a:p>
        </p:txBody>
      </p:sp>
      <p:sp>
        <p:nvSpPr>
          <p:cNvPr id="16" name="Text 14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Actively listening to the speaker shows respect and helps in understanding the message accurately.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Recognizing the importance of active listening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Initiating: Starting a conversation with a relevant topic or question.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Maintaining: Engaging in active dialogue, asking follow-up questions, and showing interest.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Concluding: Wrapping up the conversation politely and leaving a positive impression.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Identifying the key elements of a successful conversation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Knowledge: Identifying key elements of a successful conversation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29563" r="295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Interactive Activities for Practice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970"/>
              </a:spcAft>
              <a:buNone/>
            </a:pPr>
            <a:r>
              <a:rPr lang="en-US" sz="97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simulated conversations to practice greetings, introductions, and polite expressions.</a:t>
            </a:r>
            <a:endParaRPr lang="en-US" sz="970" dirty="0"/>
          </a:p>
          <a:p>
            <a:pPr algn="l" marL="0" indent="0">
              <a:lnSpc>
                <a:spcPct val="100000"/>
              </a:lnSpc>
              <a:spcAft>
                <a:spcPts val="970"/>
              </a:spcAft>
              <a:buNone/>
            </a:pPr>
            <a:r>
              <a:rPr lang="en-US" sz="97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active listening and responding appropriately to enhance conversational skills.</a:t>
            </a:r>
            <a:endParaRPr lang="en-US" sz="97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966"/>
              </a:spcAft>
              <a:buNone/>
            </a:pPr>
            <a:r>
              <a:rPr lang="en-US" sz="96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Participate in group discussions on various topics to practice initiating, maintaining, and concluding conversations.</a:t>
            </a:r>
            <a:endParaRPr lang="en-US" sz="966" dirty="0"/>
          </a:p>
          <a:p>
            <a:pPr algn="l" marL="0" indent="0">
              <a:lnSpc>
                <a:spcPct val="100000"/>
              </a:lnSpc>
              <a:spcAft>
                <a:spcPts val="966"/>
              </a:spcAft>
              <a:buNone/>
            </a:pPr>
            <a:r>
              <a:rPr lang="en-US" sz="96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Receive feedback on conversational etiquette and active listening skills from peers.</a:t>
            </a:r>
            <a:endParaRPr lang="en-US" sz="966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875"/>
              </a:spcAft>
              <a:buNone/>
            </a:pPr>
            <a:r>
              <a:rPr lang="en-US" sz="87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Apply learned conversational norms in real-life scenarios, such as ordering food at a restaurant or asking for directions.</a:t>
            </a:r>
            <a:endParaRPr lang="en-US" sz="875" dirty="0"/>
          </a:p>
          <a:p>
            <a:pPr algn="l" marL="0" indent="0">
              <a:lnSpc>
                <a:spcPct val="100000"/>
              </a:lnSpc>
              <a:spcAft>
                <a:spcPts val="875"/>
              </a:spcAft>
              <a:buNone/>
            </a:pPr>
            <a:r>
              <a:rPr lang="en-US" sz="87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responding to different social cues and adapting communication styles accordingly.</a:t>
            </a:r>
            <a:endParaRPr lang="en-US" sz="875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933"/>
              </a:spcAft>
              <a:buNone/>
            </a:pPr>
            <a:r>
              <a:rPr lang="en-US" sz="93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Work with a partner to practice turn-taking, asking follow-up questions, and showing interest in the conversation.</a:t>
            </a:r>
            <a:endParaRPr lang="en-US" sz="933" dirty="0"/>
          </a:p>
          <a:p>
            <a:pPr algn="l" marL="0" indent="0">
              <a:lnSpc>
                <a:spcPct val="100000"/>
              </a:lnSpc>
              <a:spcAft>
                <a:spcPts val="933"/>
              </a:spcAft>
              <a:buNone/>
            </a:pPr>
            <a:r>
              <a:rPr lang="en-US" sz="93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building rapport and creating a comfortable environment for effective communication.</a:t>
            </a:r>
            <a:endParaRPr lang="en-US" sz="933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Role-Playing Scenarios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Group Discussions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Real-Life Situational Practice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Pair Work Activities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88"/>
              </a:spcAft>
              <a:buNone/>
            </a:pPr>
            <a:r>
              <a:rPr lang="en-US" sz="788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greeting a new colleague with a handshake and introducing yourself.</a:t>
            </a:r>
            <a:endParaRPr lang="en-US" sz="788" dirty="0"/>
          </a:p>
          <a:p>
            <a:pPr algn="l" marL="0" indent="0">
              <a:lnSpc>
                <a:spcPct val="168000"/>
              </a:lnSpc>
              <a:spcAft>
                <a:spcPts val="788"/>
              </a:spcAft>
              <a:buNone/>
            </a:pPr>
            <a:r>
              <a:rPr lang="en-US" sz="788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Demonstrate using polite expressions like 'Nice to meet you' and 'How are you?'</a:t>
            </a:r>
            <a:endParaRPr lang="en-US" sz="788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Scenario 1: Meeting a New Colleague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88"/>
              </a:spcAft>
              <a:buNone/>
            </a:pPr>
            <a:r>
              <a:rPr lang="en-US" sz="788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Role-play ordering a coffee using phrases like 'Can I have a latte, please?' and 'Thank you.'</a:t>
            </a:r>
            <a:endParaRPr lang="en-US" sz="788" dirty="0"/>
          </a:p>
          <a:p>
            <a:pPr algn="l" marL="0" indent="0">
              <a:lnSpc>
                <a:spcPct val="168000"/>
              </a:lnSpc>
              <a:spcAft>
                <a:spcPts val="788"/>
              </a:spcAft>
              <a:buNone/>
            </a:pPr>
            <a:r>
              <a:rPr lang="en-US" sz="788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active listening by responding appropriately to the barista's questions or suggestions.</a:t>
            </a:r>
            <a:endParaRPr lang="en-US" sz="788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Scenario 2: Ordering Coffee at a Cafe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06"/>
              </a:spcAft>
              <a:buNone/>
            </a:pPr>
            <a:r>
              <a:rPr lang="en-US" sz="70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a conversation where you ask for directions to a nearby landmark or store.</a:t>
            </a:r>
            <a:endParaRPr lang="en-US" sz="706" dirty="0"/>
          </a:p>
          <a:p>
            <a:pPr algn="l" marL="0" indent="0">
              <a:lnSpc>
                <a:spcPct val="168000"/>
              </a:lnSpc>
              <a:spcAft>
                <a:spcPts val="706"/>
              </a:spcAft>
              <a:buNone/>
            </a:pPr>
            <a:r>
              <a:rPr lang="en-US" sz="70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phrases like 'Excuse me, could you tell me how to get to the museum?' and 'Thank you for your help.'</a:t>
            </a:r>
            <a:endParaRPr lang="en-US" sz="706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Scenario 3: Asking for Directions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85"/>
              </a:spcAft>
              <a:buNone/>
            </a:pPr>
            <a:r>
              <a:rPr lang="en-US" sz="78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Role-play initiating a conversation with someone at a networking event.</a:t>
            </a:r>
            <a:endParaRPr lang="en-US" sz="785" dirty="0"/>
          </a:p>
          <a:p>
            <a:pPr algn="l" marL="0" indent="0">
              <a:lnSpc>
                <a:spcPct val="168000"/>
              </a:lnSpc>
              <a:spcAft>
                <a:spcPts val="785"/>
              </a:spcAft>
              <a:buNone/>
            </a:pPr>
            <a:r>
              <a:rPr lang="en-US" sz="78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Demonstrate maintaining the conversation by asking open-ended questions and showing interest in the other person's responses.</a:t>
            </a:r>
            <a:endParaRPr lang="en-US" sz="785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Scenario 4: Making Small Talk at a Networking Event</a:t>
            </a:r>
            <a:endParaRPr lang="en-US" sz="829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06"/>
              </a:spcAft>
              <a:buNone/>
            </a:pPr>
            <a:r>
              <a:rPr lang="en-US" sz="70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a scenario where there is a misunderstanding and work on resolving it calmly.</a:t>
            </a:r>
            <a:endParaRPr lang="en-US" sz="706" dirty="0"/>
          </a:p>
          <a:p>
            <a:pPr algn="l" marL="0" indent="0">
              <a:lnSpc>
                <a:spcPct val="168000"/>
              </a:lnSpc>
              <a:spcAft>
                <a:spcPts val="706"/>
              </a:spcAft>
              <a:buNone/>
            </a:pPr>
            <a:r>
              <a:rPr lang="en-US" sz="70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key elements of successful communication, such as clarifying information and expressing understanding.</a:t>
            </a:r>
            <a:endParaRPr lang="en-US" sz="706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Scenario 5: Resolving a Misunderstanding</a:t>
            </a:r>
            <a:endParaRPr lang="en-US" sz="987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Role-playing Scenarios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Building Confidence in Speaking English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19572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09979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10223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07996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3809979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7111962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777990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greetings, introductions, and polite expressions.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777990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Common Conversational Etiquette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038757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responding appropriately in conversations.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038756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Active Listening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399156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Initiate, maintain, and conclude discussions effectively.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8399155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Elements of a Successful Conversation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common greetings and introductions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 polite expressions like 'please' and 'thank you'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 aware of cultural norms and differences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Conversational Etiquette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Pay attention to the speaker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that you are listening through nods and verbal acknowledgments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Avoid interrupting the speaker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Active Listening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Initiate the conversation with a friendly greeting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 the discussion by asking open-ended questions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Conclude the conversation politely and positively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Elements of a Successful Conversation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Applying Conversational Skills in Real-life Settings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27882" r="278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55" r="366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Conversational Etiquette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Greetings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Polite expressions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Importance of listening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Responding appropriately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Elements of a Successful Conversation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Initiating a discussion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Maintaining a discussion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Concluding a discussion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Improving Conversational Abilities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55" r="366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Students will learn how to engage in basic, everyday English conversations on common topics.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goal is to build confidence and fluency in speaking English for everyday situations.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activities and role-playing will be used for practice.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Designed for adult learners at the A2 level.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Engaging in Basic Everyday English Conversations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Conversational Etiquette and Active Listening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2024-11-04T21:07:54Z</dcterms:created>
  <dcterms:modified xsi:type="dcterms:W3CDTF">2024-11-04T21:07:54Z</dcterms:modified>
</cp:coreProperties>
</file>