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0fb54bd6bf85fdb30972f4a3755bea0f8904b4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09276f02091415c6493b35b144f5c9bf5a5807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c74cedfc908fea20d006a9594943d861cdcdca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f17e94071f50ea78be4289e67286f75c3059c2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7d083e05d3e227f26f8c6a2b0df90a88bbff16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21e806436ae3d89bacf320369f048715c642e5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e442ad63472b7af2aaa64df99fa5ed57fc8acf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1b3b251f244f2dd8fa75cb6f4ee7979d49498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a983342bb3148c2ca43dc0988b4b2eb9b91598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a9044f8dd6eb190cbc59a91b2e5cd6ceeb61ec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a882762dc7b7be2f441fe8324d52c3ccfa5cf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c50d1015e56317d2ef2ea081793d596c34acb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716" r="-607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Ενίσχυση της Κατανόησης μέσω Δημιουργικών Εκπαιδευτικών Μεθόδων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Διδακτική Παρέμβαση με Ρουτίνες Οπτικής Σκέψης στον Κύκλο του Νερού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Εισαγωγή στην Διδακτική Παρέμβαση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 Κύκλος του Νερού: Βασικές Έννοιες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Στόχοι της Διδακτικής Παρέμβασης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Τι είναι οι Ρουτίνες Οπτικής Σκέψης;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 Zero: Μια Σύντομη Επισκόπηση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Επιλογή 20 Ρουτινών για τον Κύκλο του Νερού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1: "Βλέπω, Σκέφτομαι, Αναρωτιέμαι"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2: "Ανακαλύπτω Σχέσεις"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3: "Σκέψεις και Συναισθήματα"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4: "Προβλέπω και Εξηγώ"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5: "Σύνδεση με Προηγούμενες Γνώσεις"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6: "Ανάλυση και Ερμηνεία Εικόνων"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7: "Συγκρίνω και Αντιπαραβάλλω"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8: "Ερωτήσεις για Βαθύτερη Κατανόηση"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9: "Δημιουργία Οπτικών Αναπαραστάσεων"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Ρουτίνα 10: "Αναστοχασμός και Ανατροφοδότηση"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Ενσωμάτωση των Ρουτινών στην Διδασκαλία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Οφέλη της Χρήσης Ρουτινών στον Κύκλο του Νερού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Προκλήσεις και Λύσεις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Αξιολόγηση της Διδακτικής Παρέμβασης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Συμπεράσματα και Προοπτικές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Ερωτήσεις και Συζήτηση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Εισαγωγή στην Διδακτική Παρέμβαση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Καινοτόμος Προσέγγιση στη Διδακτική Παρέμβαση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διδακτική παρέμβαση στον κύκλο του νερού συνδυάζει τη βιωματική μάθηση με τις ρουτίνες οπτικής σκέψης.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μέθοδος ενισχύει την κατανόηση των φυσικών διεργασιών και προάγει την κριτική σκέψη και οπτική αντίληψη.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32521" y="1682223"/>
            <a:ext cx="282893" cy="411480"/>
          </a:xfrm>
          <a:custGeom>
            <a:avLst/>
            <a:gdLst/>
            <a:ahLst/>
            <a:cxnLst/>
            <a:rect l="l" t="t" r="r" b="b"/>
            <a:pathLst>
              <a:path w="282893" h="411480">
                <a:moveTo>
                  <a:pt x="225991" y="200033"/>
                </a:moveTo>
                <a:cubicBezTo>
                  <a:pt x="237565" y="183479"/>
                  <a:pt x="244314" y="163304"/>
                  <a:pt x="244314" y="141446"/>
                </a:cubicBezTo>
                <a:cubicBezTo>
                  <a:pt x="244314" y="84625"/>
                  <a:pt x="198265" y="38576"/>
                  <a:pt x="141443" y="38576"/>
                </a:cubicBezTo>
                <a:cubicBezTo>
                  <a:pt x="84624" y="38576"/>
                  <a:pt x="38572" y="84625"/>
                  <a:pt x="38572" y="141446"/>
                </a:cubicBezTo>
                <a:cubicBezTo>
                  <a:pt x="38572" y="163304"/>
                  <a:pt x="45322" y="183479"/>
                  <a:pt x="56895" y="200033"/>
                </a:cubicBezTo>
                <a:cubicBezTo>
                  <a:pt x="59869" y="204292"/>
                  <a:pt x="63405" y="209114"/>
                  <a:pt x="67181" y="214258"/>
                </a:cubicBezTo>
                <a:lnTo>
                  <a:pt x="67181" y="214258"/>
                </a:lnTo>
                <a:cubicBezTo>
                  <a:pt x="77549" y="228482"/>
                  <a:pt x="89926" y="245522"/>
                  <a:pt x="99168" y="262319"/>
                </a:cubicBezTo>
                <a:cubicBezTo>
                  <a:pt x="107527" y="277589"/>
                  <a:pt x="111785" y="293500"/>
                  <a:pt x="113875" y="308528"/>
                </a:cubicBezTo>
                <a:lnTo>
                  <a:pt x="74737" y="308610"/>
                </a:lnTo>
                <a:cubicBezTo>
                  <a:pt x="72969" y="298965"/>
                  <a:pt x="69996" y="289563"/>
                  <a:pt x="65255" y="280884"/>
                </a:cubicBezTo>
                <a:cubicBezTo>
                  <a:pt x="57297" y="266417"/>
                  <a:pt x="47413" y="252838"/>
                  <a:pt x="37529" y="239255"/>
                </a:cubicBezTo>
                <a:lnTo>
                  <a:pt x="37529" y="239255"/>
                </a:lnTo>
                <a:lnTo>
                  <a:pt x="37529" y="239255"/>
                </a:lnTo>
                <a:cubicBezTo>
                  <a:pt x="33350" y="233548"/>
                  <a:pt x="29169" y="227845"/>
                  <a:pt x="25152" y="222055"/>
                </a:cubicBezTo>
                <a:cubicBezTo>
                  <a:pt x="9318" y="199230"/>
                  <a:pt x="-3" y="171423"/>
                  <a:pt x="-3" y="141446"/>
                </a:cubicBezTo>
                <a:cubicBezTo>
                  <a:pt x="-3" y="63331"/>
                  <a:pt x="63325" y="0"/>
                  <a:pt x="141443" y="0"/>
                </a:cubicBezTo>
                <a:cubicBezTo>
                  <a:pt x="219561" y="0"/>
                  <a:pt x="282890" y="63331"/>
                  <a:pt x="282890" y="141446"/>
                </a:cubicBezTo>
                <a:cubicBezTo>
                  <a:pt x="282890" y="171423"/>
                  <a:pt x="273568" y="199230"/>
                  <a:pt x="257656" y="222055"/>
                </a:cubicBezTo>
                <a:cubicBezTo>
                  <a:pt x="253639" y="227841"/>
                  <a:pt x="249457" y="233548"/>
                  <a:pt x="245279" y="239255"/>
                </a:cubicBezTo>
                <a:lnTo>
                  <a:pt x="245279" y="239255"/>
                </a:lnTo>
                <a:lnTo>
                  <a:pt x="245279" y="239255"/>
                </a:lnTo>
                <a:cubicBezTo>
                  <a:pt x="235395" y="252756"/>
                  <a:pt x="225508" y="266339"/>
                  <a:pt x="217553" y="280884"/>
                </a:cubicBezTo>
                <a:cubicBezTo>
                  <a:pt x="212812" y="289563"/>
                  <a:pt x="209838" y="298969"/>
                  <a:pt x="208070" y="308610"/>
                </a:cubicBezTo>
                <a:lnTo>
                  <a:pt x="169011" y="308610"/>
                </a:lnTo>
                <a:cubicBezTo>
                  <a:pt x="171102" y="293583"/>
                  <a:pt x="175359" y="277589"/>
                  <a:pt x="183719" y="262401"/>
                </a:cubicBezTo>
                <a:cubicBezTo>
                  <a:pt x="192961" y="245604"/>
                  <a:pt x="205337" y="228565"/>
                  <a:pt x="215706" y="214340"/>
                </a:cubicBezTo>
                <a:lnTo>
                  <a:pt x="215706" y="214340"/>
                </a:lnTo>
                <a:lnTo>
                  <a:pt x="215706" y="214340"/>
                </a:lnTo>
                <a:lnTo>
                  <a:pt x="215706" y="214340"/>
                </a:lnTo>
                <a:cubicBezTo>
                  <a:pt x="219482" y="209196"/>
                  <a:pt x="222939" y="204374"/>
                  <a:pt x="225912" y="200115"/>
                </a:cubicBezTo>
                <a:lnTo>
                  <a:pt x="225991" y="200033"/>
                </a:lnTo>
              </a:path>
              <a:path w="282893" h="411480">
                <a:moveTo>
                  <a:pt x="141446" y="102870"/>
                </a:moveTo>
                <a:cubicBezTo>
                  <a:pt x="120150" y="102870"/>
                  <a:pt x="102871" y="120148"/>
                  <a:pt x="102871" y="141446"/>
                </a:cubicBezTo>
                <a:cubicBezTo>
                  <a:pt x="102871" y="148520"/>
                  <a:pt x="97086" y="154305"/>
                  <a:pt x="90014" y="154305"/>
                </a:cubicBezTo>
                <a:cubicBezTo>
                  <a:pt x="82941" y="154305"/>
                  <a:pt x="77156" y="148520"/>
                  <a:pt x="77156" y="141446"/>
                </a:cubicBezTo>
                <a:cubicBezTo>
                  <a:pt x="77156" y="105923"/>
                  <a:pt x="105926" y="77153"/>
                  <a:pt x="141449" y="77153"/>
                </a:cubicBezTo>
                <a:cubicBezTo>
                  <a:pt x="148522" y="77153"/>
                  <a:pt x="154307" y="82938"/>
                  <a:pt x="154307" y="90011"/>
                </a:cubicBezTo>
                <a:cubicBezTo>
                  <a:pt x="154307" y="97085"/>
                  <a:pt x="148522" y="102870"/>
                  <a:pt x="141449" y="102870"/>
                </a:cubicBezTo>
                <a:lnTo>
                  <a:pt x="141446" y="102870"/>
                </a:lnTo>
              </a:path>
              <a:path w="282893" h="411480">
                <a:moveTo>
                  <a:pt x="141446" y="411480"/>
                </a:moveTo>
                <a:cubicBezTo>
                  <a:pt x="105923" y="411480"/>
                  <a:pt x="77153" y="382709"/>
                  <a:pt x="77153" y="347186"/>
                </a:cubicBezTo>
                <a:lnTo>
                  <a:pt x="77153" y="334328"/>
                </a:lnTo>
                <a:lnTo>
                  <a:pt x="205742" y="334328"/>
                </a:lnTo>
                <a:lnTo>
                  <a:pt x="205742" y="347186"/>
                </a:lnTo>
                <a:cubicBezTo>
                  <a:pt x="205742" y="382709"/>
                  <a:pt x="176972" y="411480"/>
                  <a:pt x="141449" y="411480"/>
                </a:cubicBezTo>
                <a:lnTo>
                  <a:pt x="141446" y="4114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909606" y="1590040"/>
            <a:ext cx="2689265" cy="2021933"/>
          </a:xfrm>
          <a:custGeom>
            <a:avLst/>
            <a:gdLst/>
            <a:ahLst/>
            <a:cxnLst/>
            <a:rect l="l" t="t" r="r" b="b"/>
            <a:pathLst>
              <a:path w="2689265" h="2021933">
                <a:moveTo>
                  <a:pt x="2279394" y="2042"/>
                </a:moveTo>
                <a:cubicBezTo>
                  <a:pt x="2248521" y="728"/>
                  <a:pt x="2217541" y="0"/>
                  <a:pt x="2186319" y="0"/>
                </a:cubicBezTo>
                <a:cubicBezTo>
                  <a:pt x="1038029" y="0"/>
                  <a:pt x="95926" y="882048"/>
                  <a:pt x="-27" y="2005596"/>
                </a:cubicBezTo>
                <a:lnTo>
                  <a:pt x="540381" y="1600299"/>
                </a:lnTo>
                <a:lnTo>
                  <a:pt x="1102626" y="2021933"/>
                </a:lnTo>
                <a:cubicBezTo>
                  <a:pt x="1185482" y="1497990"/>
                  <a:pt x="1639053" y="1097364"/>
                  <a:pt x="2186319" y="1097364"/>
                </a:cubicBezTo>
                <a:cubicBezTo>
                  <a:pt x="2216223" y="1097364"/>
                  <a:pt x="2245752" y="1098557"/>
                  <a:pt x="2275065" y="1100963"/>
                </a:cubicBezTo>
                <a:lnTo>
                  <a:pt x="2689238" y="548672"/>
                </a:lnTo>
                <a:lnTo>
                  <a:pt x="2279394" y="2042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68748" y="1598206"/>
            <a:ext cx="2021812" cy="2689265"/>
          </a:xfrm>
          <a:custGeom>
            <a:avLst/>
            <a:gdLst/>
            <a:ahLst/>
            <a:cxnLst/>
            <a:rect l="l" t="t" r="r" b="b"/>
            <a:pathLst>
              <a:path w="2021812" h="2689265">
                <a:moveTo>
                  <a:pt x="0" y="1102652"/>
                </a:moveTo>
                <a:cubicBezTo>
                  <a:pt x="523953" y="1185509"/>
                  <a:pt x="924554" y="1639080"/>
                  <a:pt x="924554" y="2186346"/>
                </a:cubicBezTo>
                <a:cubicBezTo>
                  <a:pt x="924554" y="2216250"/>
                  <a:pt x="923362" y="2245778"/>
                  <a:pt x="920956" y="2275091"/>
                </a:cubicBezTo>
                <a:lnTo>
                  <a:pt x="1473234" y="2689265"/>
                </a:lnTo>
                <a:lnTo>
                  <a:pt x="2019750" y="2279394"/>
                </a:lnTo>
                <a:cubicBezTo>
                  <a:pt x="2021064" y="2248522"/>
                  <a:pt x="2021792" y="2217541"/>
                  <a:pt x="2021792" y="2186319"/>
                </a:cubicBezTo>
                <a:cubicBezTo>
                  <a:pt x="2021913" y="1038030"/>
                  <a:pt x="1139857" y="95926"/>
                  <a:pt x="16316" y="-27"/>
                </a:cubicBezTo>
                <a:lnTo>
                  <a:pt x="421609" y="540489"/>
                </a:lnTo>
                <a:lnTo>
                  <a:pt x="-20" y="1102733"/>
                </a:lnTo>
                <a:lnTo>
                  <a:pt x="0" y="1102652"/>
                </a:lnTo>
              </a:path>
            </a:pathLst>
          </a:custGeom>
          <a:gradFill>
            <a:gsLst>
              <a:gs pos="0">
                <a:srgbClr val="a4ccff">
                  <a:alpha val="100000"/>
                </a:srgbClr>
              </a:gs>
              <a:gs pos="100000">
                <a:srgbClr val="ff8573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593128" y="3957348"/>
            <a:ext cx="2689385" cy="2021812"/>
          </a:xfrm>
          <a:custGeom>
            <a:avLst/>
            <a:gdLst/>
            <a:ahLst/>
            <a:cxnLst/>
            <a:rect l="l" t="t" r="r" b="b"/>
            <a:pathLst>
              <a:path w="2689385" h="2021812">
                <a:moveTo>
                  <a:pt x="2148872" y="421629"/>
                </a:moveTo>
                <a:lnTo>
                  <a:pt x="1586630" y="0"/>
                </a:lnTo>
                <a:cubicBezTo>
                  <a:pt x="1503770" y="523953"/>
                  <a:pt x="1050205" y="924554"/>
                  <a:pt x="502942" y="924554"/>
                </a:cubicBezTo>
                <a:cubicBezTo>
                  <a:pt x="473036" y="924554"/>
                  <a:pt x="443506" y="923362"/>
                  <a:pt x="414192" y="920956"/>
                </a:cubicBezTo>
                <a:lnTo>
                  <a:pt x="0" y="1473234"/>
                </a:lnTo>
                <a:lnTo>
                  <a:pt x="409862" y="2019750"/>
                </a:lnTo>
                <a:cubicBezTo>
                  <a:pt x="440736" y="2021064"/>
                  <a:pt x="471718" y="2021792"/>
                  <a:pt x="502942" y="2021792"/>
                </a:cubicBezTo>
                <a:cubicBezTo>
                  <a:pt x="1651363" y="2021792"/>
                  <a:pt x="2593455" y="1139736"/>
                  <a:pt x="2689385" y="16195"/>
                </a:cubicBezTo>
                <a:lnTo>
                  <a:pt x="2148980" y="421487"/>
                </a:lnTo>
                <a:lnTo>
                  <a:pt x="2148872" y="4216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901440" y="3281728"/>
            <a:ext cx="2021933" cy="2689385"/>
          </a:xfrm>
          <a:custGeom>
            <a:avLst/>
            <a:gdLst/>
            <a:ahLst/>
            <a:cxnLst/>
            <a:rect l="l" t="t" r="r" b="b"/>
            <a:pathLst>
              <a:path w="2021933" h="2689385">
                <a:moveTo>
                  <a:pt x="1097242" y="502942"/>
                </a:moveTo>
                <a:cubicBezTo>
                  <a:pt x="1097242" y="473036"/>
                  <a:pt x="1098435" y="443506"/>
                  <a:pt x="1100841" y="414192"/>
                </a:cubicBezTo>
                <a:lnTo>
                  <a:pt x="548550" y="0"/>
                </a:lnTo>
                <a:lnTo>
                  <a:pt x="2022" y="409862"/>
                </a:lnTo>
                <a:cubicBezTo>
                  <a:pt x="708" y="440737"/>
                  <a:pt x="-20" y="471718"/>
                  <a:pt x="-20" y="502942"/>
                </a:cubicBezTo>
                <a:cubicBezTo>
                  <a:pt x="-20" y="1651363"/>
                  <a:pt x="882028" y="2593455"/>
                  <a:pt x="2005576" y="2689385"/>
                </a:cubicBezTo>
                <a:lnTo>
                  <a:pt x="1600279" y="2148980"/>
                </a:lnTo>
                <a:lnTo>
                  <a:pt x="2021913" y="1586737"/>
                </a:lnTo>
                <a:cubicBezTo>
                  <a:pt x="1497969" y="1503877"/>
                  <a:pt x="1097343" y="1050312"/>
                  <a:pt x="1097343" y="503049"/>
                </a:cubicBezTo>
                <a:lnTo>
                  <a:pt x="1097242" y="5029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0065e9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079" y="2205015"/>
            <a:ext cx="3108960" cy="207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Εξάτμιση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79" y="2520873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μετατροπή του νερού από υγρή σε αέρια μορφή λόγω της ηλιακής ενέργειας.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79" y="4263081"/>
            <a:ext cx="3108960" cy="207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Συλλογή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79" y="4578939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συγκέντρωση του νερού σε ποτάμια, λίμνες και υπόγεια ύδατα, από όπου ξεκινά ξανά ο κύκλος.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39572" y="2205015"/>
            <a:ext cx="3108960" cy="207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Συμπύκνωση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39572" y="2520873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μετατροπή των υδρατμών σε σταγόνες νερού που σχηματίζουν τα σύννεφα.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39572" y="4263081"/>
            <a:ext cx="3108960" cy="207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Βροχόπτωση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439572" y="4578939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πτώση του νερού από τα σύννεφα στη γη με μορφή βροχής, χιονιού ή χαλαζιού.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48758" y="2144487"/>
            <a:ext cx="582000" cy="55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221554" y="2682197"/>
            <a:ext cx="582000" cy="55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6593174" y="4917113"/>
            <a:ext cx="582000" cy="55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4388567" y="4247954"/>
            <a:ext cx="582000" cy="55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Ο Κύκλος του Νερού: Βασικές Έννοιες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793" r="-1377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Στόχοι της Διδακτικής Παρέμβασης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παρέμβαση συνδέει νέες γνώσεις με τις προϋπάρχουσες εμπειρίες και γνώσεις των μαθητών.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διευκολύνει την κατανόηση και την εφαρμογή των νέων πληροφοριών.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Σύνδεση Νέων και Προϋπαρχουσών Γνώσεων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ενεργός συμμετοχή και η συνεργασία μεταξύ των μαθητών προωθούνται μέσω της παρέμβασης.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δημιουργεί ένα περιβάλλον μάθησης που ενθαρρύνει την ομαδική εργασία.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Προώθηση Συνεργασίας και Συμμετοχής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ικανότητα παρατήρησης και ερμηνείας οπτικών πληροφοριών ενισχύεται μέσω της παρέμβασης.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βοηθά τους μαθητές να αναπτύξουν μια πιο λεπτομερή κατανόηση των δεδομένων.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Ενίσχυση της Ικανότητας Παρατήρησης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παρέμβαση ενισχύει τις δεξιότητες κριτικής και δημιουργικής σκέψης των μαθητών.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Αυτές οι δεξιότητες είναι απαραίτητες για την επίλυση προβλημάτων και τη λήψη αποφάσεων.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Ανάπτυξη Κριτικής και Δημιουργικής Σκέψης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διδακτική παρέμβαση στοχεύει στην κατανόηση των φυσικών φαινομένων του κύκλου του νερού.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επιτυγχάνεται μέσω της χρήσης ρουτινών οπτικής σκέψης.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Κατανόηση του Κύκλου του Νερού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Χρησιμοποιούνται για την κατανόηση σύνθετων εννοιών, όπως ο κύκλος του νερού.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Αξιοποιούν οπτικές αναπαραστάσεις και ερωτήσεις που προκαλούν τη σκέψη.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Εφαρμογές των Ρουτινών Οπτικής Σκέψης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Ενισχύουν την ικανότητα να σκέφτονται βαθύτερα και να συνδέουν ιδέες.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Προωθούν μια πιο ενεργή και στοχαστική μάθηση.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Οφέλη των Ρουτινών Οπτικής Σκέψης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ρουτίνες οπτικής σκέψης είναι σύντομες, επαναλαμβανόμενες στρατηγικές.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Βοηθούν τους μαθητές να παρατηρούν, να αναλύουν και να ερμηνεύουν οπτικό υλικό.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Ορισμός των Ρουτινών Οπτικής Σκέψης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Τι είναι οι Ρουτίνες Οπτικής Σκέψης;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Zero: Μια Σύντομη Επισκόπηση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Στόχος είναι η προώθηση μιας βαθύτερης και πιο ουσιαστικής μάθησης.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μάθηση ξεπερνά την απλή απομνημόνευση και ενισχύει την κατανόηση.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Στόχος της Πρωτοβουλίας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φιλοσοφία του βασίζεται στην ενίσχυση της κριτικής και δημιουργικής σκέψης.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Χρησιμοποιεί εργαλεία όπως οι ρουτίνες οπτικής σκέψης για την επίτευξη των στόχων του.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Φιλοσοφία και Εργαλεία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Το Project Zero είναι μια εκπαιδευτική πρωτοβουλία του Πανεπιστημίου του Χάρβαρντ.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Εστιάζει στην ανάπτυξη της σκέψης και της κατανόησης μέσω καινοτόμων διδακτικών πρακτικών.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Εκπαιδευτική Πρωτοβουλία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85708" r="-857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Επιλογή 20 Ρουτινών για τον Κύκλο του Νερού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Ενίσχυση της Κατανόησης μέσω Ρουτινών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Για τη διδακτική παρέμβαση επιλέχθηκαν 20 ρουτίνες οπτικής σκέψης που συνδέονται άμεσα με το θέμα του κύκλου του νερού.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επιλογή τους βασίστηκε στην ικανότητά τους να υποστηρίζουν τη μαθησιακή διαδικασία με ποικίλους τρόπους.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6634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488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634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1: "Βλέπω, Σκέφτομαι, Αναρωτιέμαι"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9714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1: "Βλέπω, Σκέφτομαι, Αναρωτιέμαι"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714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ρουτίνα αυτή ενθαρρύνει τους μαθητές να παρατηρούν προσεκτικά ένα οπτικό υλικό σχετικό με τον κύκλο του νερού.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Μέσω αυτής, αναπτύσσεται η παρατηρητικότητα και η περιέργεια, ενώ δημιουργείται ένα πλαίσιο για βαθύτερη διερεύνηση των φαινομένων που σχετίζονται με το νερό.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382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9638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57344" y="6209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88394" y="4488705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Κατακρήμνιση</a:t>
            </a:r>
            <a:endParaRPr lang="en-US" sz="1600" dirty="0"/>
          </a:p>
          <a:p>
            <a:pPr algn="l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36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Η διαδικασία κατά την οποία το νερό πέφτει στη γη με τη μορφή βροχής, χιονιού ή χαλαζιού.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588394" y="1958697"/>
            <a:ext cx="2926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Συμπύκνωση</a:t>
            </a:r>
            <a:endParaRPr lang="en-US" sz="1600" dirty="0"/>
          </a:p>
          <a:p>
            <a:pPr algn="l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36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Η διαδικασία κατά την οποία οι υδρατμοί ψύχονται και μετατρέπονται σε υγρό, σχηματίζοντας σύννεφα.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27097" y="2422597"/>
            <a:ext cx="2926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Εξάτμιση</a:t>
            </a:r>
            <a:endParaRPr lang="en-US" sz="1600" dirty="0"/>
          </a:p>
          <a:p>
            <a:pPr algn="r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36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Η διαδικασία κατά την οποία το νερό μετατρέπεται σε υδρατμούς λόγω της θερμότητας του ήλιου.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617231" y="1886693"/>
            <a:ext cx="2582739" cy="2708521"/>
          </a:xfrm>
          <a:custGeom>
            <a:avLst/>
            <a:gdLst/>
            <a:ahLst/>
            <a:cxnLst/>
            <a:rect l="l" t="t" r="r" b="b"/>
            <a:pathLst>
              <a:path w="2582739" h="2708521">
                <a:moveTo>
                  <a:pt x="2474496" y="1410571"/>
                </a:moveTo>
                <a:cubicBezTo>
                  <a:pt x="2118130" y="380276"/>
                  <a:pt x="1038287" y="-193930"/>
                  <a:pt x="0" y="59696"/>
                </a:cubicBezTo>
                <a:lnTo>
                  <a:pt x="415718" y="513996"/>
                </a:lnTo>
                <a:cubicBezTo>
                  <a:pt x="441390" y="542056"/>
                  <a:pt x="450068" y="581871"/>
                  <a:pt x="438368" y="618057"/>
                </a:cubicBezTo>
                <a:lnTo>
                  <a:pt x="292986" y="1068241"/>
                </a:lnTo>
                <a:cubicBezTo>
                  <a:pt x="829111" y="962581"/>
                  <a:pt x="1362601" y="1289148"/>
                  <a:pt x="1506098" y="1824703"/>
                </a:cubicBezTo>
                <a:cubicBezTo>
                  <a:pt x="1552717" y="1998672"/>
                  <a:pt x="1552691" y="2174211"/>
                  <a:pt x="1513614" y="2337914"/>
                </a:cubicBezTo>
                <a:lnTo>
                  <a:pt x="1872512" y="2703591"/>
                </a:lnTo>
                <a:cubicBezTo>
                  <a:pt x="1876721" y="2707844"/>
                  <a:pt x="1882868" y="2709577"/>
                  <a:pt x="1888757" y="2707979"/>
                </a:cubicBezTo>
                <a:lnTo>
                  <a:pt x="2539633" y="2535582"/>
                </a:lnTo>
                <a:lnTo>
                  <a:pt x="2540873" y="2540186"/>
                </a:lnTo>
                <a:cubicBezTo>
                  <a:pt x="2609444" y="2167981"/>
                  <a:pt x="2598080" y="1767960"/>
                  <a:pt x="2474548" y="1410760"/>
                </a:cubicBezTo>
                <a:lnTo>
                  <a:pt x="2474496" y="1410571"/>
                </a:lnTo>
              </a:path>
            </a:pathLst>
          </a:custGeom>
          <a:gradFill>
            <a:gsLst>
              <a:gs pos="0">
                <a:srgbClr val="a4ccff">
                  <a:alpha val="100000"/>
                </a:srgbClr>
              </a:gs>
              <a:gs pos="100000">
                <a:srgbClr val="ffc6be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39907" y="4322669"/>
            <a:ext cx="3396882" cy="1754746"/>
          </a:xfrm>
          <a:custGeom>
            <a:avLst/>
            <a:gdLst/>
            <a:ahLst/>
            <a:cxnLst/>
            <a:rect l="l" t="t" r="r" b="b"/>
            <a:pathLst>
              <a:path w="3396882" h="1754746">
                <a:moveTo>
                  <a:pt x="2788874" y="358038"/>
                </a:moveTo>
                <a:cubicBezTo>
                  <a:pt x="2752120" y="367882"/>
                  <a:pt x="2712716" y="356915"/>
                  <a:pt x="2686220" y="329840"/>
                </a:cubicBezTo>
                <a:lnTo>
                  <a:pt x="2362463" y="-18"/>
                </a:lnTo>
                <a:cubicBezTo>
                  <a:pt x="2252880" y="317942"/>
                  <a:pt x="1992305" y="577610"/>
                  <a:pt x="1642970" y="671208"/>
                </a:cubicBezTo>
                <a:cubicBezTo>
                  <a:pt x="1293601" y="764823"/>
                  <a:pt x="930610" y="668102"/>
                  <a:pt x="676319" y="442389"/>
                </a:cubicBezTo>
                <a:lnTo>
                  <a:pt x="603932" y="462235"/>
                </a:lnTo>
                <a:lnTo>
                  <a:pt x="186115" y="577118"/>
                </a:lnTo>
                <a:cubicBezTo>
                  <a:pt x="180374" y="578645"/>
                  <a:pt x="175789" y="583278"/>
                  <a:pt x="174430" y="589174"/>
                </a:cubicBezTo>
                <a:lnTo>
                  <a:pt x="11991" y="1228217"/>
                </a:lnTo>
                <a:lnTo>
                  <a:pt x="8560" y="1241746"/>
                </a:lnTo>
                <a:lnTo>
                  <a:pt x="1936" y="1239974"/>
                </a:lnTo>
                <a:lnTo>
                  <a:pt x="442" y="1239605"/>
                </a:lnTo>
                <a:lnTo>
                  <a:pt x="-34" y="1242343"/>
                </a:lnTo>
                <a:cubicBezTo>
                  <a:pt x="291079" y="1494640"/>
                  <a:pt x="596968" y="1643442"/>
                  <a:pt x="975245" y="1716369"/>
                </a:cubicBezTo>
                <a:cubicBezTo>
                  <a:pt x="2063640" y="1926412"/>
                  <a:pt x="3117624" y="1252941"/>
                  <a:pt x="3396848" y="197076"/>
                </a:cubicBezTo>
                <a:lnTo>
                  <a:pt x="2789078" y="358091"/>
                </a:lnTo>
                <a:lnTo>
                  <a:pt x="2788874" y="35803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016828" y="1973514"/>
            <a:ext cx="1954699" cy="3530111"/>
          </a:xfrm>
          <a:custGeom>
            <a:avLst/>
            <a:gdLst/>
            <a:ahLst/>
            <a:cxnLst/>
            <a:rect l="l" t="t" r="r" b="b"/>
            <a:pathLst>
              <a:path w="1954699" h="3530111">
                <a:moveTo>
                  <a:pt x="1083216" y="2279852"/>
                </a:moveTo>
                <a:cubicBezTo>
                  <a:pt x="936457" y="1732120"/>
                  <a:pt x="1252493" y="1169596"/>
                  <a:pt x="1791423" y="1006717"/>
                </a:cubicBezTo>
                <a:lnTo>
                  <a:pt x="1953878" y="503817"/>
                </a:lnTo>
                <a:cubicBezTo>
                  <a:pt x="1955735" y="498099"/>
                  <a:pt x="1954366" y="491815"/>
                  <a:pt x="1950262" y="487402"/>
                </a:cubicBezTo>
                <a:lnTo>
                  <a:pt x="1504297" y="0"/>
                </a:lnTo>
                <a:lnTo>
                  <a:pt x="1410159" y="28770"/>
                </a:lnTo>
                <a:cubicBezTo>
                  <a:pt x="1046057" y="154619"/>
                  <a:pt x="764385" y="345316"/>
                  <a:pt x="511955" y="636514"/>
                </a:cubicBezTo>
                <a:cubicBezTo>
                  <a:pt x="-225826" y="1487554"/>
                  <a:pt x="-155829" y="2763865"/>
                  <a:pt x="654863" y="3530111"/>
                </a:cubicBezTo>
                <a:lnTo>
                  <a:pt x="810750" y="2916507"/>
                </a:lnTo>
                <a:cubicBezTo>
                  <a:pt x="820113" y="2879688"/>
                  <a:pt x="848613" y="2850530"/>
                  <a:pt x="885322" y="2840504"/>
                </a:cubicBezTo>
                <a:lnTo>
                  <a:pt x="1325501" y="2719492"/>
                </a:lnTo>
                <a:cubicBezTo>
                  <a:pt x="1213751" y="2598691"/>
                  <a:pt x="1128819" y="2449897"/>
                  <a:pt x="1083275" y="2279922"/>
                </a:cubicBezTo>
                <a:lnTo>
                  <a:pt x="1083216" y="2279852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581079" y="5116999"/>
            <a:ext cx="578531" cy="571710"/>
          </a:xfrm>
          <a:custGeom>
            <a:avLst/>
            <a:gdLst/>
            <a:ahLst/>
            <a:cxnLst/>
            <a:rect l="l" t="t" r="r" b="b"/>
            <a:pathLst>
              <a:path w="578531" h="571710">
                <a:moveTo>
                  <a:pt x="448830" y="30689"/>
                </a:moveTo>
                <a:cubicBezTo>
                  <a:pt x="439823" y="11411"/>
                  <a:pt x="421437" y="800"/>
                  <a:pt x="402612" y="0"/>
                </a:cubicBezTo>
                <a:cubicBezTo>
                  <a:pt x="293448" y="181095"/>
                  <a:pt x="158211" y="346399"/>
                  <a:pt x="6" y="489710"/>
                </a:cubicBezTo>
                <a:cubicBezTo>
                  <a:pt x="6688" y="499149"/>
                  <a:pt x="16297" y="506884"/>
                  <a:pt x="28903" y="510274"/>
                </a:cubicBezTo>
                <a:lnTo>
                  <a:pt x="510172" y="569618"/>
                </a:lnTo>
                <a:cubicBezTo>
                  <a:pt x="554430" y="582069"/>
                  <a:pt x="592879" y="536687"/>
                  <a:pt x="573296" y="495164"/>
                </a:cubicBezTo>
                <a:lnTo>
                  <a:pt x="448830" y="30689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545422" y="2254263"/>
            <a:ext cx="563173" cy="575169"/>
          </a:xfrm>
          <a:custGeom>
            <a:avLst/>
            <a:gdLst/>
            <a:ahLst/>
            <a:cxnLst/>
            <a:rect l="l" t="t" r="r" b="b"/>
            <a:pathLst>
              <a:path w="563173" h="575169">
                <a:moveTo>
                  <a:pt x="454002" y="546434"/>
                </a:moveTo>
                <a:lnTo>
                  <a:pt x="559417" y="73202"/>
                </a:lnTo>
                <a:cubicBezTo>
                  <a:pt x="576042" y="30363"/>
                  <a:pt x="534587" y="-12228"/>
                  <a:pt x="491442" y="3238"/>
                </a:cubicBezTo>
                <a:lnTo>
                  <a:pt x="17098" y="82307"/>
                </a:lnTo>
                <a:cubicBezTo>
                  <a:pt x="10571" y="84659"/>
                  <a:pt x="4838" y="88168"/>
                  <a:pt x="0" y="92223"/>
                </a:cubicBezTo>
                <a:cubicBezTo>
                  <a:pt x="167910" y="232403"/>
                  <a:pt x="311395" y="395688"/>
                  <a:pt x="427612" y="575164"/>
                </a:cubicBezTo>
                <a:cubicBezTo>
                  <a:pt x="439089" y="569607"/>
                  <a:pt x="448810" y="559899"/>
                  <a:pt x="454002" y="546434"/>
                </a:cubicBezTo>
                <a:lnTo>
                  <a:pt x="454002" y="546434"/>
                </a:lnTo>
              </a:path>
            </a:pathLst>
          </a:custGeom>
          <a:gradFill>
            <a:gsLst>
              <a:gs pos="0">
                <a:srgbClr val="a4ccff">
                  <a:alpha val="100000"/>
                </a:srgbClr>
              </a:gs>
              <a:gs pos="100000">
                <a:srgbClr val="ffc6be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795665" y="2681953"/>
            <a:ext cx="553809" cy="581555"/>
          </a:xfrm>
          <a:custGeom>
            <a:avLst/>
            <a:gdLst/>
            <a:ahLst/>
            <a:cxnLst/>
            <a:rect l="l" t="t" r="r" b="b"/>
            <a:pathLst>
              <a:path w="553809" h="581555">
                <a:moveTo>
                  <a:pt x="553615" y="4647"/>
                </a:moveTo>
                <a:cubicBezTo>
                  <a:pt x="547911" y="2105"/>
                  <a:pt x="541730" y="494"/>
                  <a:pt x="535156" y="0"/>
                </a:cubicBezTo>
                <a:lnTo>
                  <a:pt x="57303" y="54044"/>
                </a:lnTo>
                <a:cubicBezTo>
                  <a:pt x="11386" y="51043"/>
                  <a:pt x="-16819" y="103383"/>
                  <a:pt x="11109" y="140091"/>
                </a:cubicBezTo>
                <a:lnTo>
                  <a:pt x="242286" y="566277"/>
                </a:lnTo>
                <a:cubicBezTo>
                  <a:pt x="247514" y="573076"/>
                  <a:pt x="253810" y="578077"/>
                  <a:pt x="260711" y="581555"/>
                </a:cubicBezTo>
                <a:cubicBezTo>
                  <a:pt x="293723" y="482371"/>
                  <a:pt x="334102" y="384413"/>
                  <a:pt x="382521" y="288341"/>
                </a:cubicBezTo>
                <a:cubicBezTo>
                  <a:pt x="430941" y="192262"/>
                  <a:pt x="490464" y="93305"/>
                  <a:pt x="553814" y="4583"/>
                </a:cubicBezTo>
                <a:lnTo>
                  <a:pt x="553615" y="464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51832" y="315647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 w="9525">
            <a:solidFill>
              <a:srgbClr val="F6FAFF"/>
            </a:solidFill>
          </a:ln>
          <a:effectLst>
            <a:outerShdw sx="100000" sy="100000" kx="0" ky="0" algn="bl" rotWithShape="0" blurRad="266700" dist="13" dir="16200000">
              <a:srgbClr val="0065e9">
                <a:alpha val="2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51832" y="315647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982602" y="268615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 w="9525">
            <a:solidFill>
              <a:srgbClr val="F6FAFF"/>
            </a:solidFill>
          </a:ln>
          <a:effectLst>
            <a:outerShdw sx="100000" sy="100000" kx="0" ky="0" algn="bl" rotWithShape="0" blurRad="266700" dist="13" dir="16200000">
              <a:srgbClr val="0065e9">
                <a:alpha val="2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982602" y="268615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268616" y="50460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 w="9525">
            <a:solidFill>
              <a:srgbClr val="F6FAFF"/>
            </a:solidFill>
          </a:ln>
          <a:effectLst>
            <a:outerShdw sx="100000" sy="100000" kx="0" ky="0" algn="bl" rotWithShape="0" blurRad="266700" dist="13" dir="16200000">
              <a:srgbClr val="0065e9">
                <a:alpha val="2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268616" y="5046005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2: "Ανακαλύπτω Σχέσεις"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35055" y="1528989"/>
            <a:ext cx="7108305" cy="4206240"/>
          </a:xfrm>
          <a:custGeom>
            <a:avLst/>
            <a:gdLst/>
            <a:ahLst/>
            <a:cxnLst/>
            <a:rect l="l" t="t" r="r" b="b"/>
            <a:pathLst>
              <a:path w="7108305" h="4206240">
                <a:moveTo>
                  <a:pt x="171666" y="4206240"/>
                </a:moveTo>
                <a:cubicBezTo>
                  <a:pt x="76841" y="4206240"/>
                  <a:pt x="0" y="4129392"/>
                  <a:pt x="0" y="4034583"/>
                </a:cubicBezTo>
                <a:lnTo>
                  <a:pt x="0" y="171657"/>
                </a:lnTo>
                <a:cubicBezTo>
                  <a:pt x="0" y="76848"/>
                  <a:pt x="76841" y="0"/>
                  <a:pt x="171666" y="0"/>
                </a:cubicBezTo>
                <a:lnTo>
                  <a:pt x="6936639" y="0"/>
                </a:lnTo>
                <a:cubicBezTo>
                  <a:pt x="7031464" y="0"/>
                  <a:pt x="7108305" y="76848"/>
                  <a:pt x="7108305" y="171657"/>
                </a:cubicBezTo>
                <a:lnTo>
                  <a:pt x="7108305" y="4034583"/>
                </a:lnTo>
                <a:cubicBezTo>
                  <a:pt x="7108305" y="4129392"/>
                  <a:pt x="7031464" y="4206240"/>
                  <a:pt x="6936639" y="4206240"/>
                </a:cubicBezTo>
                <a:lnTo>
                  <a:pt x="171666" y="42062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39" y="1528990"/>
            <a:ext cx="3437774" cy="4114800"/>
          </a:xfrm>
          <a:custGeom>
            <a:avLst/>
            <a:gdLst/>
            <a:ahLst/>
            <a:cxnLst/>
            <a:rect l="l" t="t" r="r" b="b"/>
            <a:pathLst>
              <a:path w="3437774" h="4114800">
                <a:moveTo>
                  <a:pt x="258658" y="4114800"/>
                </a:moveTo>
                <a:cubicBezTo>
                  <a:pt x="115819" y="4114800"/>
                  <a:pt x="0" y="3999010"/>
                  <a:pt x="0" y="3856144"/>
                </a:cubicBezTo>
                <a:lnTo>
                  <a:pt x="0" y="258656"/>
                </a:lnTo>
                <a:cubicBezTo>
                  <a:pt x="0" y="115790"/>
                  <a:pt x="115819" y="0"/>
                  <a:pt x="258658" y="0"/>
                </a:cubicBezTo>
                <a:lnTo>
                  <a:pt x="3179116" y="0"/>
                </a:lnTo>
                <a:cubicBezTo>
                  <a:pt x="3321955" y="0"/>
                  <a:pt x="3437774" y="115790"/>
                  <a:pt x="3437774" y="258656"/>
                </a:cubicBezTo>
                <a:lnTo>
                  <a:pt x="3437774" y="3856144"/>
                </a:lnTo>
                <a:cubicBezTo>
                  <a:pt x="3437774" y="3999010"/>
                  <a:pt x="3321955" y="4114800"/>
                  <a:pt x="3179116" y="4114800"/>
                </a:cubicBezTo>
                <a:lnTo>
                  <a:pt x="258658" y="4114800"/>
                </a:lnTo>
              </a:path>
            </a:pathLst>
          </a:custGeom>
          <a:blipFill>
            <a:blip r:embed="rId2"/>
            <a:srcRect/>
            <a:stretch>
              <a:fillRect l="-39805" r="-39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54644" y="1807145"/>
            <a:ext cx="64691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Εκφράζοντας Σκέψεις και Συναισθήματα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854643" y="2433466"/>
            <a:ext cx="646912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ρουτίνα αυτή δίνει τη δυνατότητα στους μαθητές να εκφράσουν όχι μόνο τις γνωστικές τους σκέψεις αλλά και τα συναισθήματά τους σχετικά με το νερό και τον κύκλο του.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Με αυτόν τον τρόπο, η μάθηση γίνεται πιο προσωπική και συναισθηματικά εμπλουτισμένη, προάγοντας την εσωτερική σύνδεση με το θέμα.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48639" y="548639"/>
            <a:ext cx="11094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3: "Σκέψεις και Συναισθήματα"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35054" y="1355535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94339" r="-943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80401" y="1695725"/>
            <a:ext cx="359965" cy="411480"/>
          </a:xfrm>
          <a:custGeom>
            <a:avLst/>
            <a:gdLst/>
            <a:ahLst/>
            <a:cxnLst/>
            <a:rect l="l" t="t" r="r" b="b"/>
            <a:pathLst>
              <a:path w="359965" h="411480">
                <a:moveTo>
                  <a:pt x="321470" y="180023"/>
                </a:moveTo>
                <a:cubicBezTo>
                  <a:pt x="321470" y="237082"/>
                  <a:pt x="287716" y="286267"/>
                  <a:pt x="239013" y="308610"/>
                </a:cubicBezTo>
                <a:lnTo>
                  <a:pt x="305959" y="308610"/>
                </a:lnTo>
                <a:cubicBezTo>
                  <a:pt x="339310" y="275901"/>
                  <a:pt x="359965" y="230412"/>
                  <a:pt x="359965" y="180023"/>
                </a:cubicBezTo>
                <a:cubicBezTo>
                  <a:pt x="360044" y="80609"/>
                  <a:pt x="279437" y="0"/>
                  <a:pt x="180022" y="0"/>
                </a:cubicBezTo>
                <a:cubicBezTo>
                  <a:pt x="80607" y="0"/>
                  <a:pt x="0" y="80609"/>
                  <a:pt x="0" y="180023"/>
                </a:cubicBezTo>
                <a:cubicBezTo>
                  <a:pt x="0" y="230412"/>
                  <a:pt x="20655" y="275901"/>
                  <a:pt x="54006" y="308610"/>
                </a:cubicBezTo>
                <a:lnTo>
                  <a:pt x="120952" y="308610"/>
                </a:lnTo>
                <a:cubicBezTo>
                  <a:pt x="72331" y="286267"/>
                  <a:pt x="38574" y="237082"/>
                  <a:pt x="38574" y="180023"/>
                </a:cubicBezTo>
                <a:cubicBezTo>
                  <a:pt x="38574" y="101907"/>
                  <a:pt x="101903" y="38576"/>
                  <a:pt x="180018" y="38576"/>
                </a:cubicBezTo>
                <a:cubicBezTo>
                  <a:pt x="258134" y="38576"/>
                  <a:pt x="321463" y="101907"/>
                  <a:pt x="321463" y="180023"/>
                </a:cubicBezTo>
                <a:lnTo>
                  <a:pt x="321470" y="180023"/>
                </a:lnTo>
                <a:moveTo>
                  <a:pt x="134616" y="80609"/>
                </a:moveTo>
                <a:cubicBezTo>
                  <a:pt x="132528" y="74984"/>
                  <a:pt x="124652" y="74984"/>
                  <a:pt x="122561" y="80609"/>
                </a:cubicBezTo>
                <a:lnTo>
                  <a:pt x="114685" y="101825"/>
                </a:lnTo>
                <a:lnTo>
                  <a:pt x="93468" y="109701"/>
                </a:lnTo>
                <a:cubicBezTo>
                  <a:pt x="87842" y="111791"/>
                  <a:pt x="87842" y="119667"/>
                  <a:pt x="93468" y="121757"/>
                </a:cubicBezTo>
                <a:lnTo>
                  <a:pt x="114685" y="129633"/>
                </a:lnTo>
                <a:lnTo>
                  <a:pt x="122561" y="150849"/>
                </a:lnTo>
                <a:cubicBezTo>
                  <a:pt x="124649" y="156473"/>
                  <a:pt x="132525" y="156473"/>
                  <a:pt x="134616" y="150849"/>
                </a:cubicBezTo>
                <a:lnTo>
                  <a:pt x="142492" y="129633"/>
                </a:lnTo>
                <a:lnTo>
                  <a:pt x="163708" y="121757"/>
                </a:lnTo>
                <a:cubicBezTo>
                  <a:pt x="169335" y="119667"/>
                  <a:pt x="169335" y="111791"/>
                  <a:pt x="163708" y="109701"/>
                </a:cubicBezTo>
                <a:lnTo>
                  <a:pt x="142492" y="101825"/>
                </a:lnTo>
                <a:lnTo>
                  <a:pt x="134616" y="80609"/>
                </a:lnTo>
                <a:moveTo>
                  <a:pt x="225432" y="119185"/>
                </a:moveTo>
                <a:lnTo>
                  <a:pt x="210644" y="159210"/>
                </a:lnTo>
                <a:lnTo>
                  <a:pt x="170620" y="173998"/>
                </a:lnTo>
                <a:cubicBezTo>
                  <a:pt x="164993" y="176089"/>
                  <a:pt x="164993" y="183964"/>
                  <a:pt x="170620" y="186055"/>
                </a:cubicBezTo>
                <a:lnTo>
                  <a:pt x="210644" y="200843"/>
                </a:lnTo>
                <a:lnTo>
                  <a:pt x="225432" y="240868"/>
                </a:lnTo>
                <a:cubicBezTo>
                  <a:pt x="227519" y="246493"/>
                  <a:pt x="235395" y="246493"/>
                  <a:pt x="237487" y="240868"/>
                </a:cubicBezTo>
                <a:lnTo>
                  <a:pt x="252274" y="200843"/>
                </a:lnTo>
                <a:lnTo>
                  <a:pt x="292299" y="186055"/>
                </a:lnTo>
                <a:cubicBezTo>
                  <a:pt x="297925" y="183964"/>
                  <a:pt x="297925" y="176089"/>
                  <a:pt x="292299" y="173998"/>
                </a:cubicBezTo>
                <a:lnTo>
                  <a:pt x="252274" y="159210"/>
                </a:lnTo>
                <a:lnTo>
                  <a:pt x="237487" y="119185"/>
                </a:lnTo>
                <a:cubicBezTo>
                  <a:pt x="235399" y="113560"/>
                  <a:pt x="227523" y="113560"/>
                  <a:pt x="225432" y="119185"/>
                </a:cubicBezTo>
                <a:moveTo>
                  <a:pt x="16314" y="381100"/>
                </a:moveTo>
                <a:cubicBezTo>
                  <a:pt x="12214" y="386968"/>
                  <a:pt x="11652" y="394683"/>
                  <a:pt x="15028" y="401033"/>
                </a:cubicBezTo>
                <a:cubicBezTo>
                  <a:pt x="18405" y="407382"/>
                  <a:pt x="24992" y="411480"/>
                  <a:pt x="32148" y="411480"/>
                </a:cubicBezTo>
                <a:lnTo>
                  <a:pt x="327899" y="411480"/>
                </a:lnTo>
                <a:cubicBezTo>
                  <a:pt x="335051" y="411480"/>
                  <a:pt x="341722" y="407460"/>
                  <a:pt x="345019" y="401111"/>
                </a:cubicBezTo>
                <a:cubicBezTo>
                  <a:pt x="348313" y="394762"/>
                  <a:pt x="347830" y="387046"/>
                  <a:pt x="343734" y="381179"/>
                </a:cubicBezTo>
                <a:lnTo>
                  <a:pt x="310945" y="334323"/>
                </a:lnTo>
                <a:lnTo>
                  <a:pt x="49110" y="334323"/>
                </a:lnTo>
                <a:lnTo>
                  <a:pt x="16314" y="3811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35054" y="548639"/>
            <a:ext cx="710830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4: "Προβλέπω και Εξηγώ"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81861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3505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95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4643" y="2281716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Η Ρουτίνα "Προβλέπω και Εξηγώ"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54642" y="2922657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χρησιμοποιούν αυτή τη ρουτίνα για να κάνουν προβλέψεις σχετικά με φαινόμενα του κύκλου του νερού.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διαδικασία αυτή ενισχύει την ικανότητα αιτιολόγησης και την επιστημονική σκέψη.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35055" y="1558017"/>
            <a:ext cx="7108305" cy="4206240"/>
          </a:xfrm>
          <a:custGeom>
            <a:avLst/>
            <a:gdLst/>
            <a:ahLst/>
            <a:cxnLst/>
            <a:rect l="l" t="t" r="r" b="b"/>
            <a:pathLst>
              <a:path w="7108305" h="4206240">
                <a:moveTo>
                  <a:pt x="171666" y="4206240"/>
                </a:moveTo>
                <a:cubicBezTo>
                  <a:pt x="76841" y="4206240"/>
                  <a:pt x="0" y="4129392"/>
                  <a:pt x="0" y="4034583"/>
                </a:cubicBezTo>
                <a:lnTo>
                  <a:pt x="0" y="171657"/>
                </a:lnTo>
                <a:cubicBezTo>
                  <a:pt x="0" y="76848"/>
                  <a:pt x="76841" y="0"/>
                  <a:pt x="171666" y="0"/>
                </a:cubicBezTo>
                <a:lnTo>
                  <a:pt x="6936639" y="0"/>
                </a:lnTo>
                <a:cubicBezTo>
                  <a:pt x="7031464" y="0"/>
                  <a:pt x="7108305" y="76848"/>
                  <a:pt x="7108305" y="171657"/>
                </a:cubicBezTo>
                <a:lnTo>
                  <a:pt x="7108305" y="4034583"/>
                </a:lnTo>
                <a:cubicBezTo>
                  <a:pt x="7108305" y="4129392"/>
                  <a:pt x="7031464" y="4206240"/>
                  <a:pt x="6936639" y="4206240"/>
                </a:cubicBezTo>
                <a:lnTo>
                  <a:pt x="171666" y="42062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39" y="1558018"/>
            <a:ext cx="3437774" cy="4114800"/>
          </a:xfrm>
          <a:custGeom>
            <a:avLst/>
            <a:gdLst/>
            <a:ahLst/>
            <a:cxnLst/>
            <a:rect l="l" t="t" r="r" b="b"/>
            <a:pathLst>
              <a:path w="3437774" h="4114800">
                <a:moveTo>
                  <a:pt x="258658" y="4114800"/>
                </a:moveTo>
                <a:cubicBezTo>
                  <a:pt x="115819" y="4114800"/>
                  <a:pt x="0" y="3999010"/>
                  <a:pt x="0" y="3856144"/>
                </a:cubicBezTo>
                <a:lnTo>
                  <a:pt x="0" y="258656"/>
                </a:lnTo>
                <a:cubicBezTo>
                  <a:pt x="0" y="115790"/>
                  <a:pt x="115819" y="0"/>
                  <a:pt x="258658" y="0"/>
                </a:cubicBezTo>
                <a:lnTo>
                  <a:pt x="3179116" y="0"/>
                </a:lnTo>
                <a:cubicBezTo>
                  <a:pt x="3321955" y="0"/>
                  <a:pt x="3437774" y="115790"/>
                  <a:pt x="3437774" y="258656"/>
                </a:cubicBezTo>
                <a:lnTo>
                  <a:pt x="3437774" y="3856144"/>
                </a:lnTo>
                <a:cubicBezTo>
                  <a:pt x="3437774" y="3999010"/>
                  <a:pt x="3321955" y="4114800"/>
                  <a:pt x="3179116" y="4114800"/>
                </a:cubicBezTo>
                <a:lnTo>
                  <a:pt x="258658" y="4114800"/>
                </a:lnTo>
              </a:path>
            </a:pathLst>
          </a:custGeom>
          <a:blipFill>
            <a:blip r:embed="rId2"/>
            <a:srcRect/>
            <a:stretch>
              <a:fillRect l="-39805" r="-39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54644" y="2479120"/>
            <a:ext cx="64691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Σύνδεση με Προηγούμενες Γνώσεις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854643" y="3105441"/>
            <a:ext cx="64691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ρουτίνα αυτή ενθαρρύνει τους μαθητές να συνδέσουν τις νέες πληροφορίες για τον κύκλο του νερού με όσα ήδη γνωρίζουν.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Μέσω αυτής της σύνδεσης, η μάθηση γίνεται πιο συνεκτική και οι γνώσεις εδραιώνονται καλύτερα στη μνήμη.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548639"/>
            <a:ext cx="11094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5: "Σύνδεση με Προηγούμενες Γνώσεις"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854643" y="1886149"/>
            <a:ext cx="411480" cy="318862"/>
          </a:xfrm>
          <a:custGeom>
            <a:avLst/>
            <a:gdLst/>
            <a:ahLst/>
            <a:cxnLst/>
            <a:rect l="l" t="t" r="r" b="b"/>
            <a:pathLst>
              <a:path w="411480" h="318862">
                <a:moveTo>
                  <a:pt x="382808" y="167071"/>
                </a:moveTo>
                <a:cubicBezTo>
                  <a:pt x="421039" y="128842"/>
                  <a:pt x="421039" y="66872"/>
                  <a:pt x="382808" y="28640"/>
                </a:cubicBezTo>
                <a:cubicBezTo>
                  <a:pt x="346417" y="-7752"/>
                  <a:pt x="287982" y="-9725"/>
                  <a:pt x="249209" y="24218"/>
                </a:cubicBezTo>
                <a:lnTo>
                  <a:pt x="245061" y="27891"/>
                </a:lnTo>
                <a:cubicBezTo>
                  <a:pt x="238259" y="33809"/>
                  <a:pt x="237580" y="44150"/>
                  <a:pt x="243497" y="50951"/>
                </a:cubicBezTo>
                <a:cubicBezTo>
                  <a:pt x="249414" y="57752"/>
                  <a:pt x="259755" y="58435"/>
                  <a:pt x="266557" y="52517"/>
                </a:cubicBezTo>
                <a:lnTo>
                  <a:pt x="270704" y="48843"/>
                </a:lnTo>
                <a:cubicBezTo>
                  <a:pt x="296554" y="26258"/>
                  <a:pt x="335463" y="27553"/>
                  <a:pt x="359749" y="51837"/>
                </a:cubicBezTo>
                <a:cubicBezTo>
                  <a:pt x="385191" y="77279"/>
                  <a:pt x="385191" y="118569"/>
                  <a:pt x="359749" y="144078"/>
                </a:cubicBezTo>
                <a:lnTo>
                  <a:pt x="282678" y="221083"/>
                </a:lnTo>
                <a:cubicBezTo>
                  <a:pt x="257237" y="246525"/>
                  <a:pt x="215879" y="246525"/>
                  <a:pt x="190437" y="221083"/>
                </a:cubicBezTo>
                <a:cubicBezTo>
                  <a:pt x="166152" y="196798"/>
                  <a:pt x="164859" y="157888"/>
                  <a:pt x="187446" y="132037"/>
                </a:cubicBezTo>
                <a:lnTo>
                  <a:pt x="190643" y="128364"/>
                </a:lnTo>
                <a:cubicBezTo>
                  <a:pt x="196560" y="121563"/>
                  <a:pt x="195881" y="111289"/>
                  <a:pt x="189079" y="105304"/>
                </a:cubicBezTo>
                <a:cubicBezTo>
                  <a:pt x="182277" y="99319"/>
                  <a:pt x="172007" y="100065"/>
                  <a:pt x="166020" y="106870"/>
                </a:cubicBezTo>
                <a:lnTo>
                  <a:pt x="162823" y="110543"/>
                </a:lnTo>
                <a:cubicBezTo>
                  <a:pt x="128945" y="149317"/>
                  <a:pt x="130921" y="207751"/>
                  <a:pt x="167312" y="244143"/>
                </a:cubicBezTo>
                <a:cubicBezTo>
                  <a:pt x="205542" y="282371"/>
                  <a:pt x="267511" y="282371"/>
                  <a:pt x="305742" y="244143"/>
                </a:cubicBezTo>
                <a:lnTo>
                  <a:pt x="382808" y="167071"/>
                </a:lnTo>
                <a:moveTo>
                  <a:pt x="28672" y="151836"/>
                </a:moveTo>
                <a:cubicBezTo>
                  <a:pt x="-9559" y="190064"/>
                  <a:pt x="-9559" y="252035"/>
                  <a:pt x="28672" y="290196"/>
                </a:cubicBezTo>
                <a:cubicBezTo>
                  <a:pt x="65133" y="326658"/>
                  <a:pt x="123567" y="328562"/>
                  <a:pt x="162341" y="294619"/>
                </a:cubicBezTo>
                <a:lnTo>
                  <a:pt x="166489" y="290946"/>
                </a:lnTo>
                <a:cubicBezTo>
                  <a:pt x="173291" y="285027"/>
                  <a:pt x="173970" y="274687"/>
                  <a:pt x="168053" y="267885"/>
                </a:cubicBezTo>
                <a:cubicBezTo>
                  <a:pt x="162136" y="261084"/>
                  <a:pt x="151795" y="260402"/>
                  <a:pt x="144993" y="266320"/>
                </a:cubicBezTo>
                <a:lnTo>
                  <a:pt x="140846" y="269993"/>
                </a:lnTo>
                <a:cubicBezTo>
                  <a:pt x="114996" y="292578"/>
                  <a:pt x="76087" y="291283"/>
                  <a:pt x="51801" y="266999"/>
                </a:cubicBezTo>
                <a:cubicBezTo>
                  <a:pt x="26359" y="241557"/>
                  <a:pt x="26359" y="200268"/>
                  <a:pt x="51801" y="174759"/>
                </a:cubicBezTo>
                <a:lnTo>
                  <a:pt x="128871" y="97824"/>
                </a:lnTo>
                <a:cubicBezTo>
                  <a:pt x="154313" y="72382"/>
                  <a:pt x="195605" y="72382"/>
                  <a:pt x="221113" y="97824"/>
                </a:cubicBezTo>
                <a:cubicBezTo>
                  <a:pt x="245398" y="122108"/>
                  <a:pt x="246690" y="161019"/>
                  <a:pt x="224104" y="186869"/>
                </a:cubicBezTo>
                <a:lnTo>
                  <a:pt x="220430" y="191017"/>
                </a:lnTo>
                <a:cubicBezTo>
                  <a:pt x="214513" y="197819"/>
                  <a:pt x="215192" y="208092"/>
                  <a:pt x="221993" y="214078"/>
                </a:cubicBezTo>
                <a:cubicBezTo>
                  <a:pt x="228795" y="220063"/>
                  <a:pt x="239066" y="219316"/>
                  <a:pt x="245053" y="212512"/>
                </a:cubicBezTo>
                <a:lnTo>
                  <a:pt x="248727" y="208363"/>
                </a:lnTo>
                <a:cubicBezTo>
                  <a:pt x="282670" y="169590"/>
                  <a:pt x="280699" y="111155"/>
                  <a:pt x="244304" y="74697"/>
                </a:cubicBezTo>
                <a:cubicBezTo>
                  <a:pt x="206073" y="36468"/>
                  <a:pt x="144104" y="36468"/>
                  <a:pt x="105874" y="74697"/>
                </a:cubicBezTo>
                <a:lnTo>
                  <a:pt x="28672" y="1518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58017"/>
            <a:ext cx="7108305" cy="4206240"/>
          </a:xfrm>
          <a:custGeom>
            <a:avLst/>
            <a:gdLst/>
            <a:ahLst/>
            <a:cxnLst/>
            <a:rect l="l" t="t" r="r" b="b"/>
            <a:pathLst>
              <a:path w="7108305" h="4206240">
                <a:moveTo>
                  <a:pt x="171666" y="4206240"/>
                </a:moveTo>
                <a:cubicBezTo>
                  <a:pt x="76841" y="4206240"/>
                  <a:pt x="0" y="4129392"/>
                  <a:pt x="0" y="4034583"/>
                </a:cubicBezTo>
                <a:lnTo>
                  <a:pt x="0" y="171657"/>
                </a:lnTo>
                <a:cubicBezTo>
                  <a:pt x="0" y="76848"/>
                  <a:pt x="76841" y="0"/>
                  <a:pt x="171666" y="0"/>
                </a:cubicBezTo>
                <a:lnTo>
                  <a:pt x="6936639" y="0"/>
                </a:lnTo>
                <a:cubicBezTo>
                  <a:pt x="7031464" y="0"/>
                  <a:pt x="7108305" y="76848"/>
                  <a:pt x="7108305" y="171657"/>
                </a:cubicBezTo>
                <a:lnTo>
                  <a:pt x="7108305" y="4034583"/>
                </a:lnTo>
                <a:cubicBezTo>
                  <a:pt x="7108305" y="4129392"/>
                  <a:pt x="7031464" y="4206240"/>
                  <a:pt x="6936639" y="4206240"/>
                </a:cubicBezTo>
                <a:lnTo>
                  <a:pt x="171666" y="42062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05584" y="1558018"/>
            <a:ext cx="3437774" cy="4114800"/>
          </a:xfrm>
          <a:custGeom>
            <a:avLst/>
            <a:gdLst/>
            <a:ahLst/>
            <a:cxnLst/>
            <a:rect l="l" t="t" r="r" b="b"/>
            <a:pathLst>
              <a:path w="3437774" h="4114800">
                <a:moveTo>
                  <a:pt x="258658" y="4114800"/>
                </a:moveTo>
                <a:cubicBezTo>
                  <a:pt x="115819" y="4114800"/>
                  <a:pt x="0" y="3999010"/>
                  <a:pt x="0" y="3856144"/>
                </a:cubicBezTo>
                <a:lnTo>
                  <a:pt x="0" y="258656"/>
                </a:lnTo>
                <a:cubicBezTo>
                  <a:pt x="0" y="115790"/>
                  <a:pt x="115819" y="0"/>
                  <a:pt x="258658" y="0"/>
                </a:cubicBezTo>
                <a:lnTo>
                  <a:pt x="3179116" y="0"/>
                </a:lnTo>
                <a:cubicBezTo>
                  <a:pt x="3321955" y="0"/>
                  <a:pt x="3437774" y="115790"/>
                  <a:pt x="3437774" y="258656"/>
                </a:cubicBezTo>
                <a:lnTo>
                  <a:pt x="3437774" y="3856144"/>
                </a:lnTo>
                <a:cubicBezTo>
                  <a:pt x="3437774" y="3999010"/>
                  <a:pt x="3321955" y="4114800"/>
                  <a:pt x="3179116" y="4114800"/>
                </a:cubicBezTo>
                <a:lnTo>
                  <a:pt x="258658" y="4114800"/>
                </a:lnTo>
              </a:path>
            </a:pathLst>
          </a:custGeom>
          <a:blipFill>
            <a:blip r:embed="rId2"/>
            <a:srcRect/>
            <a:stretch>
              <a:fillRect l="-39805" r="-39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8228" y="2479120"/>
            <a:ext cx="64691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Ανάλυση και Ερμηνεία Εικόνων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8227" y="3105441"/>
            <a:ext cx="64691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εξετάζουν οπτικά υλικά που απεικονίζουν τον κύκλο του νερού.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Αναλύουν τα στοιχεία τους και ερμηνεύουν το νόημά τους, ενισχύοντας την οπτική κατανόηση και την ερμηνεία επιστημονικών εικόνων.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548639"/>
            <a:ext cx="11094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6: "Ανάλυση και Ερμηνεία Εικόνων"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68227" y="1885574"/>
            <a:ext cx="411480" cy="320012"/>
          </a:xfrm>
          <a:custGeom>
            <a:avLst/>
            <a:gdLst/>
            <a:ahLst/>
            <a:cxnLst/>
            <a:rect l="l" t="t" r="r" b="b"/>
            <a:pathLst>
              <a:path w="411480" h="320012">
                <a:moveTo>
                  <a:pt x="205703" y="34286"/>
                </a:moveTo>
                <a:cubicBezTo>
                  <a:pt x="159132" y="34286"/>
                  <a:pt x="120843" y="55429"/>
                  <a:pt x="91484" y="82646"/>
                </a:cubicBezTo>
                <a:cubicBezTo>
                  <a:pt x="63985" y="108218"/>
                  <a:pt x="44983" y="138578"/>
                  <a:pt x="35268" y="160006"/>
                </a:cubicBezTo>
                <a:cubicBezTo>
                  <a:pt x="44983" y="181434"/>
                  <a:pt x="63985" y="211794"/>
                  <a:pt x="91414" y="237366"/>
                </a:cubicBezTo>
                <a:cubicBezTo>
                  <a:pt x="120843" y="264580"/>
                  <a:pt x="159132" y="285726"/>
                  <a:pt x="205703" y="285726"/>
                </a:cubicBezTo>
                <a:cubicBezTo>
                  <a:pt x="252274" y="285726"/>
                  <a:pt x="290563" y="264583"/>
                  <a:pt x="319922" y="237366"/>
                </a:cubicBezTo>
                <a:cubicBezTo>
                  <a:pt x="347421" y="211794"/>
                  <a:pt x="366423" y="181434"/>
                  <a:pt x="376138" y="160006"/>
                </a:cubicBezTo>
                <a:cubicBezTo>
                  <a:pt x="366423" y="138578"/>
                  <a:pt x="347421" y="108218"/>
                  <a:pt x="319992" y="82646"/>
                </a:cubicBezTo>
                <a:cubicBezTo>
                  <a:pt x="290563" y="55432"/>
                  <a:pt x="252274" y="34286"/>
                  <a:pt x="205703" y="34286"/>
                </a:cubicBezTo>
                <a:lnTo>
                  <a:pt x="205703" y="34286"/>
                </a:lnTo>
                <a:moveTo>
                  <a:pt x="68129" y="57573"/>
                </a:moveTo>
                <a:cubicBezTo>
                  <a:pt x="101771" y="26286"/>
                  <a:pt x="147989" y="0"/>
                  <a:pt x="205707" y="0"/>
                </a:cubicBezTo>
                <a:cubicBezTo>
                  <a:pt x="263425" y="0"/>
                  <a:pt x="309639" y="26286"/>
                  <a:pt x="343285" y="57573"/>
                </a:cubicBezTo>
                <a:cubicBezTo>
                  <a:pt x="376714" y="88647"/>
                  <a:pt x="399074" y="125720"/>
                  <a:pt x="409715" y="151219"/>
                </a:cubicBezTo>
                <a:cubicBezTo>
                  <a:pt x="412073" y="156860"/>
                  <a:pt x="412073" y="163149"/>
                  <a:pt x="409715" y="168790"/>
                </a:cubicBezTo>
                <a:cubicBezTo>
                  <a:pt x="399070" y="194292"/>
                  <a:pt x="376714" y="231436"/>
                  <a:pt x="343285" y="262436"/>
                </a:cubicBezTo>
                <a:cubicBezTo>
                  <a:pt x="309643" y="293723"/>
                  <a:pt x="263425" y="320009"/>
                  <a:pt x="205707" y="320009"/>
                </a:cubicBezTo>
                <a:cubicBezTo>
                  <a:pt x="147989" y="320009"/>
                  <a:pt x="101775" y="293723"/>
                  <a:pt x="68129" y="262436"/>
                </a:cubicBezTo>
                <a:cubicBezTo>
                  <a:pt x="34700" y="231436"/>
                  <a:pt x="12340" y="194289"/>
                  <a:pt x="1769" y="168790"/>
                </a:cubicBezTo>
                <a:cubicBezTo>
                  <a:pt x="-588" y="163149"/>
                  <a:pt x="-588" y="156860"/>
                  <a:pt x="1769" y="151219"/>
                </a:cubicBezTo>
                <a:cubicBezTo>
                  <a:pt x="12340" y="125717"/>
                  <a:pt x="34700" y="88573"/>
                  <a:pt x="68129" y="57573"/>
                </a:cubicBezTo>
                <a:lnTo>
                  <a:pt x="68129" y="57573"/>
                </a:lnTo>
                <a:moveTo>
                  <a:pt x="205703" y="217151"/>
                </a:moveTo>
                <a:cubicBezTo>
                  <a:pt x="237276" y="217151"/>
                  <a:pt x="262849" y="191579"/>
                  <a:pt x="262849" y="160006"/>
                </a:cubicBezTo>
                <a:cubicBezTo>
                  <a:pt x="262849" y="128434"/>
                  <a:pt x="237276" y="102862"/>
                  <a:pt x="205703" y="102862"/>
                </a:cubicBezTo>
                <a:cubicBezTo>
                  <a:pt x="205201" y="102862"/>
                  <a:pt x="204773" y="102862"/>
                  <a:pt x="204275" y="102862"/>
                </a:cubicBezTo>
                <a:cubicBezTo>
                  <a:pt x="205205" y="106503"/>
                  <a:pt x="205703" y="110363"/>
                  <a:pt x="205703" y="114289"/>
                </a:cubicBezTo>
                <a:cubicBezTo>
                  <a:pt x="205703" y="139503"/>
                  <a:pt x="185203" y="160006"/>
                  <a:pt x="159988" y="160006"/>
                </a:cubicBezTo>
                <a:cubicBezTo>
                  <a:pt x="156058" y="160006"/>
                  <a:pt x="152202" y="159507"/>
                  <a:pt x="148557" y="158579"/>
                </a:cubicBezTo>
                <a:cubicBezTo>
                  <a:pt x="148557" y="159078"/>
                  <a:pt x="148557" y="159507"/>
                  <a:pt x="148557" y="160006"/>
                </a:cubicBezTo>
                <a:cubicBezTo>
                  <a:pt x="148557" y="191579"/>
                  <a:pt x="174130" y="217151"/>
                  <a:pt x="205703" y="217151"/>
                </a:cubicBezTo>
                <a:moveTo>
                  <a:pt x="205703" y="68575"/>
                </a:moveTo>
                <a:cubicBezTo>
                  <a:pt x="256200" y="68575"/>
                  <a:pt x="297134" y="109511"/>
                  <a:pt x="297134" y="160006"/>
                </a:cubicBezTo>
                <a:cubicBezTo>
                  <a:pt x="297134" y="210504"/>
                  <a:pt x="256200" y="251437"/>
                  <a:pt x="205703" y="251437"/>
                </a:cubicBezTo>
                <a:cubicBezTo>
                  <a:pt x="155206" y="251437"/>
                  <a:pt x="114272" y="210501"/>
                  <a:pt x="114272" y="160006"/>
                </a:cubicBezTo>
                <a:cubicBezTo>
                  <a:pt x="114272" y="109508"/>
                  <a:pt x="155206" y="68575"/>
                  <a:pt x="205703" y="68575"/>
                </a:cubicBezTo>
                <a:lnTo>
                  <a:pt x="205703" y="685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7: "Συγκρίνω και Αντιπαραβάλλω"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266413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συμπύκνωση είναι η διαδικασία κατά την οποία το νερό μετατρέπεται από αέριο σε υγρό.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φάση συμβαίνει όταν η θερμοκρασία μειώνεται και το νερό χάνει ενέργεια.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συμπύκνωση οδηγεί στη δημιουργία νεφών στην ατμόσφαιρα.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διαδικασία είναι βασική για την επιστροφή του νερού στη γη μέσω της βροχής.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66417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Φάση Συμπύκνωσης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48639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εξάτμιση είναι η διαδικασία κατά την οποία το νερό μετατρέπεται από υγρό σε αέριο.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φάση συμβαίνει όταν η θερμοκρασία αυξάνεται και το νερό απορροφά ενέργεια.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εξάτμιση είναι σημαντική για τη μεταφορά του νερού στην ατμόσφαιρα.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διαδικασία είναι βασική για την έναρξη του κύκλου του νερού.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39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Φάση Εξάτμισης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61111" r="-611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8: "Ερωτήσεις για Βαθύτερη Κατανόηση"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Ενθάρρυνση Ερωτήσεων για Βαθύτερη Κατανόηση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ρουτίνα ενθαρρύνει τους μαθητές να διατυπώνουν ερωτήσεις που οδηγούν σε πιο βαθιά διερεύνηση του κύκλου του νερού.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ανάπτυξη ερωτημάτων προάγει την ενεργό μάθηση και την επιστημονική περιέργεια.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41722" y="1682223"/>
            <a:ext cx="264490" cy="411480"/>
          </a:xfrm>
          <a:custGeom>
            <a:avLst/>
            <a:gdLst/>
            <a:ahLst/>
            <a:cxnLst/>
            <a:rect l="l" t="t" r="r" b="b"/>
            <a:pathLst>
              <a:path w="264490" h="411480">
                <a:moveTo>
                  <a:pt x="44096" y="117502"/>
                </a:moveTo>
                <a:cubicBezTo>
                  <a:pt x="44096" y="76897"/>
                  <a:pt x="76985" y="44008"/>
                  <a:pt x="117590" y="44008"/>
                </a:cubicBezTo>
                <a:lnTo>
                  <a:pt x="146988" y="44008"/>
                </a:lnTo>
                <a:cubicBezTo>
                  <a:pt x="187595" y="44008"/>
                  <a:pt x="220482" y="76897"/>
                  <a:pt x="220482" y="117502"/>
                </a:cubicBezTo>
                <a:lnTo>
                  <a:pt x="220482" y="121728"/>
                </a:lnTo>
                <a:cubicBezTo>
                  <a:pt x="220482" y="143870"/>
                  <a:pt x="209458" y="164538"/>
                  <a:pt x="190991" y="176759"/>
                </a:cubicBezTo>
                <a:lnTo>
                  <a:pt x="142944" y="208822"/>
                </a:lnTo>
                <a:cubicBezTo>
                  <a:pt x="122549" y="222417"/>
                  <a:pt x="110239" y="245386"/>
                  <a:pt x="110239" y="270005"/>
                </a:cubicBezTo>
                <a:lnTo>
                  <a:pt x="110239" y="271844"/>
                </a:lnTo>
                <a:cubicBezTo>
                  <a:pt x="110239" y="284061"/>
                  <a:pt x="120071" y="293891"/>
                  <a:pt x="132287" y="293891"/>
                </a:cubicBezTo>
                <a:cubicBezTo>
                  <a:pt x="144507" y="293891"/>
                  <a:pt x="154335" y="284061"/>
                  <a:pt x="154335" y="271844"/>
                </a:cubicBezTo>
                <a:lnTo>
                  <a:pt x="154335" y="270005"/>
                </a:lnTo>
                <a:cubicBezTo>
                  <a:pt x="154335" y="260175"/>
                  <a:pt x="159205" y="250986"/>
                  <a:pt x="167380" y="245567"/>
                </a:cubicBezTo>
                <a:lnTo>
                  <a:pt x="215427" y="213505"/>
                </a:lnTo>
                <a:cubicBezTo>
                  <a:pt x="246111" y="193017"/>
                  <a:pt x="264485" y="158658"/>
                  <a:pt x="264485" y="121819"/>
                </a:cubicBezTo>
                <a:lnTo>
                  <a:pt x="264485" y="117593"/>
                </a:lnTo>
                <a:cubicBezTo>
                  <a:pt x="264485" y="52641"/>
                  <a:pt x="211843" y="0"/>
                  <a:pt x="146893" y="0"/>
                </a:cubicBezTo>
                <a:lnTo>
                  <a:pt x="117494" y="0"/>
                </a:lnTo>
                <a:cubicBezTo>
                  <a:pt x="52636" y="-90"/>
                  <a:pt x="-5" y="52550"/>
                  <a:pt x="-5" y="117498"/>
                </a:cubicBezTo>
                <a:cubicBezTo>
                  <a:pt x="-5" y="129715"/>
                  <a:pt x="9826" y="139545"/>
                  <a:pt x="22043" y="139545"/>
                </a:cubicBezTo>
                <a:cubicBezTo>
                  <a:pt x="34262" y="139545"/>
                  <a:pt x="44091" y="129715"/>
                  <a:pt x="44091" y="117498"/>
                </a:cubicBezTo>
                <a:lnTo>
                  <a:pt x="44096" y="117502"/>
                </a:lnTo>
                <a:moveTo>
                  <a:pt x="132290" y="411480"/>
                </a:moveTo>
                <a:cubicBezTo>
                  <a:pt x="148527" y="411480"/>
                  <a:pt x="161688" y="398317"/>
                  <a:pt x="161688" y="382084"/>
                </a:cubicBezTo>
                <a:cubicBezTo>
                  <a:pt x="161688" y="365847"/>
                  <a:pt x="148527" y="352688"/>
                  <a:pt x="132290" y="352688"/>
                </a:cubicBezTo>
                <a:cubicBezTo>
                  <a:pt x="116053" y="352688"/>
                  <a:pt x="102892" y="365851"/>
                  <a:pt x="102892" y="382084"/>
                </a:cubicBezTo>
                <a:cubicBezTo>
                  <a:pt x="102892" y="398321"/>
                  <a:pt x="116053" y="411480"/>
                  <a:pt x="132290" y="4114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8989"/>
            <a:ext cx="7108305" cy="4206240"/>
          </a:xfrm>
          <a:custGeom>
            <a:avLst/>
            <a:gdLst/>
            <a:ahLst/>
            <a:cxnLst/>
            <a:rect l="l" t="t" r="r" b="b"/>
            <a:pathLst>
              <a:path w="7108305" h="4206240">
                <a:moveTo>
                  <a:pt x="171666" y="4206240"/>
                </a:moveTo>
                <a:cubicBezTo>
                  <a:pt x="76841" y="4206240"/>
                  <a:pt x="0" y="4129392"/>
                  <a:pt x="0" y="4034583"/>
                </a:cubicBezTo>
                <a:lnTo>
                  <a:pt x="0" y="171657"/>
                </a:lnTo>
                <a:cubicBezTo>
                  <a:pt x="0" y="76848"/>
                  <a:pt x="76841" y="0"/>
                  <a:pt x="171666" y="0"/>
                </a:cubicBezTo>
                <a:lnTo>
                  <a:pt x="6936639" y="0"/>
                </a:lnTo>
                <a:cubicBezTo>
                  <a:pt x="7031464" y="0"/>
                  <a:pt x="7108305" y="76848"/>
                  <a:pt x="7108305" y="171657"/>
                </a:cubicBezTo>
                <a:lnTo>
                  <a:pt x="7108305" y="4034583"/>
                </a:lnTo>
                <a:cubicBezTo>
                  <a:pt x="7108305" y="4129392"/>
                  <a:pt x="7031464" y="4206240"/>
                  <a:pt x="6936639" y="4206240"/>
                </a:cubicBezTo>
                <a:lnTo>
                  <a:pt x="171666" y="42062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05584" y="1528990"/>
            <a:ext cx="3437774" cy="4114800"/>
          </a:xfrm>
          <a:custGeom>
            <a:avLst/>
            <a:gdLst/>
            <a:ahLst/>
            <a:cxnLst/>
            <a:rect l="l" t="t" r="r" b="b"/>
            <a:pathLst>
              <a:path w="3437774" h="4114800">
                <a:moveTo>
                  <a:pt x="258658" y="4114800"/>
                </a:moveTo>
                <a:cubicBezTo>
                  <a:pt x="115819" y="4114800"/>
                  <a:pt x="0" y="3999010"/>
                  <a:pt x="0" y="3856144"/>
                </a:cubicBezTo>
                <a:lnTo>
                  <a:pt x="0" y="258656"/>
                </a:lnTo>
                <a:cubicBezTo>
                  <a:pt x="0" y="115790"/>
                  <a:pt x="115819" y="0"/>
                  <a:pt x="258658" y="0"/>
                </a:cubicBezTo>
                <a:lnTo>
                  <a:pt x="3179116" y="0"/>
                </a:lnTo>
                <a:cubicBezTo>
                  <a:pt x="3321955" y="0"/>
                  <a:pt x="3437774" y="115790"/>
                  <a:pt x="3437774" y="258656"/>
                </a:cubicBezTo>
                <a:lnTo>
                  <a:pt x="3437774" y="3856144"/>
                </a:lnTo>
                <a:cubicBezTo>
                  <a:pt x="3437774" y="3999010"/>
                  <a:pt x="3321955" y="4114800"/>
                  <a:pt x="3179116" y="4114800"/>
                </a:cubicBezTo>
                <a:lnTo>
                  <a:pt x="258658" y="4114800"/>
                </a:lnTo>
              </a:path>
            </a:pathLst>
          </a:custGeom>
          <a:blipFill>
            <a:blip r:embed="rId2"/>
            <a:srcRect/>
            <a:stretch>
              <a:fillRect l="-33538" r="-335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8228" y="1807145"/>
            <a:ext cx="64691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Ενίσχυση Κατανόησης μέσω Οπτικοποίησης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68227" y="2433466"/>
            <a:ext cx="646912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καλούνται να δημιουργήσουν δικές τους οπτικές αναπαραστάσεις του κύκλου του νερού, όπως διαγράμματα ή σκίτσα.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διαδικασία ενισχύει την κατανόηση μέσω της ενεργητικής δημιουργίας και της οπτικοποίησης των εννοιών.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39" y="548639"/>
            <a:ext cx="11094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9: "Δημιουργία Οπτικών Αναπαραστάσεων"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35054" y="1355535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54643" y="1695725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23362" y="61804"/>
                </a:moveTo>
                <a:cubicBezTo>
                  <a:pt x="121835" y="67269"/>
                  <a:pt x="117897" y="71770"/>
                  <a:pt x="112754" y="74099"/>
                </a:cubicBezTo>
                <a:cubicBezTo>
                  <a:pt x="99414" y="80128"/>
                  <a:pt x="90089" y="93468"/>
                  <a:pt x="90011" y="109059"/>
                </a:cubicBezTo>
                <a:cubicBezTo>
                  <a:pt x="89929" y="116371"/>
                  <a:pt x="85831" y="122963"/>
                  <a:pt x="79321" y="126176"/>
                </a:cubicBezTo>
                <a:cubicBezTo>
                  <a:pt x="66545" y="132525"/>
                  <a:pt x="57862" y="145627"/>
                  <a:pt x="57862" y="160732"/>
                </a:cubicBezTo>
                <a:cubicBezTo>
                  <a:pt x="57862" y="166440"/>
                  <a:pt x="59068" y="171744"/>
                  <a:pt x="61236" y="176566"/>
                </a:cubicBezTo>
                <a:cubicBezTo>
                  <a:pt x="64771" y="184364"/>
                  <a:pt x="62763" y="193445"/>
                  <a:pt x="56336" y="199070"/>
                </a:cubicBezTo>
                <a:cubicBezTo>
                  <a:pt x="45407" y="208472"/>
                  <a:pt x="38576" y="222376"/>
                  <a:pt x="38576" y="237889"/>
                </a:cubicBezTo>
                <a:cubicBezTo>
                  <a:pt x="38576" y="254122"/>
                  <a:pt x="46049" y="268507"/>
                  <a:pt x="57784" y="277992"/>
                </a:cubicBezTo>
                <a:cubicBezTo>
                  <a:pt x="63170" y="282333"/>
                  <a:pt x="65820" y="289242"/>
                  <a:pt x="64775" y="296076"/>
                </a:cubicBezTo>
                <a:cubicBezTo>
                  <a:pt x="64454" y="298084"/>
                  <a:pt x="64294" y="300097"/>
                  <a:pt x="64294" y="302183"/>
                </a:cubicBezTo>
                <a:cubicBezTo>
                  <a:pt x="64294" y="323160"/>
                  <a:pt x="81008" y="340195"/>
                  <a:pt x="101825" y="340759"/>
                </a:cubicBezTo>
                <a:cubicBezTo>
                  <a:pt x="109219" y="341002"/>
                  <a:pt x="115807" y="345339"/>
                  <a:pt x="118864" y="352091"/>
                </a:cubicBezTo>
                <a:cubicBezTo>
                  <a:pt x="124411" y="364386"/>
                  <a:pt x="136784" y="372908"/>
                  <a:pt x="151091" y="372908"/>
                </a:cubicBezTo>
                <a:cubicBezTo>
                  <a:pt x="170620" y="372908"/>
                  <a:pt x="186454" y="357074"/>
                  <a:pt x="186454" y="337545"/>
                </a:cubicBezTo>
                <a:lnTo>
                  <a:pt x="186454" y="70725"/>
                </a:lnTo>
                <a:cubicBezTo>
                  <a:pt x="186454" y="52966"/>
                  <a:pt x="172069" y="38581"/>
                  <a:pt x="154309" y="38581"/>
                </a:cubicBezTo>
                <a:cubicBezTo>
                  <a:pt x="139681" y="38581"/>
                  <a:pt x="127226" y="48386"/>
                  <a:pt x="123366" y="61809"/>
                </a:cubicBezTo>
                <a:lnTo>
                  <a:pt x="123362" y="61804"/>
                </a:lnTo>
                <a:moveTo>
                  <a:pt x="205740" y="387371"/>
                </a:moveTo>
                <a:cubicBezTo>
                  <a:pt x="192239" y="402238"/>
                  <a:pt x="172711" y="411480"/>
                  <a:pt x="151091" y="411480"/>
                </a:cubicBezTo>
                <a:cubicBezTo>
                  <a:pt x="125213" y="411480"/>
                  <a:pt x="102471" y="398218"/>
                  <a:pt x="89287" y="378130"/>
                </a:cubicBezTo>
                <a:cubicBezTo>
                  <a:pt x="53122" y="371702"/>
                  <a:pt x="25718" y="340117"/>
                  <a:pt x="25718" y="302183"/>
                </a:cubicBezTo>
                <a:cubicBezTo>
                  <a:pt x="25718" y="301779"/>
                  <a:pt x="25718" y="301298"/>
                  <a:pt x="25718" y="300895"/>
                </a:cubicBezTo>
                <a:cubicBezTo>
                  <a:pt x="9806" y="284662"/>
                  <a:pt x="0" y="262401"/>
                  <a:pt x="0" y="237889"/>
                </a:cubicBezTo>
                <a:cubicBezTo>
                  <a:pt x="0" y="215546"/>
                  <a:pt x="8119" y="195132"/>
                  <a:pt x="21537" y="179463"/>
                </a:cubicBezTo>
                <a:cubicBezTo>
                  <a:pt x="20089" y="173435"/>
                  <a:pt x="19286" y="167168"/>
                  <a:pt x="19286" y="160736"/>
                </a:cubicBezTo>
                <a:cubicBezTo>
                  <a:pt x="19286" y="134538"/>
                  <a:pt x="32388" y="111310"/>
                  <a:pt x="52316" y="97406"/>
                </a:cubicBezTo>
                <a:cubicBezTo>
                  <a:pt x="55933" y="74178"/>
                  <a:pt x="69836" y="54410"/>
                  <a:pt x="89205" y="42917"/>
                </a:cubicBezTo>
                <a:cubicBezTo>
                  <a:pt x="100055" y="17681"/>
                  <a:pt x="125127" y="0"/>
                  <a:pt x="154301" y="0"/>
                </a:cubicBezTo>
                <a:cubicBezTo>
                  <a:pt x="174554" y="0"/>
                  <a:pt x="192877" y="8518"/>
                  <a:pt x="205736" y="22183"/>
                </a:cubicBezTo>
                <a:cubicBezTo>
                  <a:pt x="218595" y="8522"/>
                  <a:pt x="236918" y="0"/>
                  <a:pt x="257171" y="0"/>
                </a:cubicBezTo>
                <a:cubicBezTo>
                  <a:pt x="286345" y="0"/>
                  <a:pt x="311420" y="17681"/>
                  <a:pt x="322189" y="42917"/>
                </a:cubicBezTo>
                <a:cubicBezTo>
                  <a:pt x="341557" y="54410"/>
                  <a:pt x="355539" y="74182"/>
                  <a:pt x="359078" y="97406"/>
                </a:cubicBezTo>
                <a:cubicBezTo>
                  <a:pt x="379088" y="111310"/>
                  <a:pt x="392190" y="134533"/>
                  <a:pt x="392190" y="160736"/>
                </a:cubicBezTo>
                <a:cubicBezTo>
                  <a:pt x="392190" y="167168"/>
                  <a:pt x="391387" y="173435"/>
                  <a:pt x="389939" y="179463"/>
                </a:cubicBezTo>
                <a:cubicBezTo>
                  <a:pt x="403361" y="195214"/>
                  <a:pt x="411476" y="215628"/>
                  <a:pt x="411476" y="237889"/>
                </a:cubicBezTo>
                <a:cubicBezTo>
                  <a:pt x="411476" y="262401"/>
                  <a:pt x="401670" y="284662"/>
                  <a:pt x="385758" y="300895"/>
                </a:cubicBezTo>
                <a:cubicBezTo>
                  <a:pt x="385758" y="301298"/>
                  <a:pt x="385758" y="301779"/>
                  <a:pt x="385758" y="302183"/>
                </a:cubicBezTo>
                <a:cubicBezTo>
                  <a:pt x="385758" y="340195"/>
                  <a:pt x="358354" y="371702"/>
                  <a:pt x="322189" y="378130"/>
                </a:cubicBezTo>
                <a:cubicBezTo>
                  <a:pt x="309009" y="398222"/>
                  <a:pt x="286267" y="411480"/>
                  <a:pt x="260385" y="411480"/>
                </a:cubicBezTo>
                <a:cubicBezTo>
                  <a:pt x="238765" y="411480"/>
                  <a:pt x="219237" y="402156"/>
                  <a:pt x="205736" y="387371"/>
                </a:cubicBezTo>
                <a:lnTo>
                  <a:pt x="205740" y="387371"/>
                </a:lnTo>
                <a:moveTo>
                  <a:pt x="225030" y="337541"/>
                </a:moveTo>
                <a:cubicBezTo>
                  <a:pt x="225030" y="357070"/>
                  <a:pt x="240864" y="372904"/>
                  <a:pt x="260393" y="372904"/>
                </a:cubicBezTo>
                <a:cubicBezTo>
                  <a:pt x="274700" y="372904"/>
                  <a:pt x="287073" y="364386"/>
                  <a:pt x="292620" y="352087"/>
                </a:cubicBezTo>
                <a:cubicBezTo>
                  <a:pt x="295673" y="345335"/>
                  <a:pt x="302265" y="340915"/>
                  <a:pt x="309659" y="340755"/>
                </a:cubicBezTo>
                <a:cubicBezTo>
                  <a:pt x="330476" y="340191"/>
                  <a:pt x="347190" y="323156"/>
                  <a:pt x="347190" y="302179"/>
                </a:cubicBezTo>
                <a:cubicBezTo>
                  <a:pt x="347190" y="300088"/>
                  <a:pt x="347030" y="297998"/>
                  <a:pt x="346709" y="296072"/>
                </a:cubicBezTo>
                <a:cubicBezTo>
                  <a:pt x="345586" y="289242"/>
                  <a:pt x="348318" y="282329"/>
                  <a:pt x="353700" y="277988"/>
                </a:cubicBezTo>
                <a:cubicBezTo>
                  <a:pt x="365435" y="268503"/>
                  <a:pt x="372908" y="254118"/>
                  <a:pt x="372908" y="237885"/>
                </a:cubicBezTo>
                <a:cubicBezTo>
                  <a:pt x="372908" y="222372"/>
                  <a:pt x="366077" y="208472"/>
                  <a:pt x="355148" y="199066"/>
                </a:cubicBezTo>
                <a:cubicBezTo>
                  <a:pt x="348721" y="193519"/>
                  <a:pt x="346709" y="184359"/>
                  <a:pt x="350248" y="176562"/>
                </a:cubicBezTo>
                <a:cubicBezTo>
                  <a:pt x="352416" y="171739"/>
                  <a:pt x="353622" y="166435"/>
                  <a:pt x="353622" y="160728"/>
                </a:cubicBezTo>
                <a:cubicBezTo>
                  <a:pt x="353622" y="145619"/>
                  <a:pt x="344944" y="132521"/>
                  <a:pt x="332163" y="126172"/>
                </a:cubicBezTo>
                <a:cubicBezTo>
                  <a:pt x="325654" y="122958"/>
                  <a:pt x="321473" y="116288"/>
                  <a:pt x="321473" y="109054"/>
                </a:cubicBezTo>
                <a:cubicBezTo>
                  <a:pt x="321391" y="93542"/>
                  <a:pt x="312071" y="80123"/>
                  <a:pt x="298730" y="74095"/>
                </a:cubicBezTo>
                <a:cubicBezTo>
                  <a:pt x="293587" y="71766"/>
                  <a:pt x="289649" y="67265"/>
                  <a:pt x="288122" y="61800"/>
                </a:cubicBezTo>
                <a:cubicBezTo>
                  <a:pt x="284267" y="48378"/>
                  <a:pt x="271807" y="38572"/>
                  <a:pt x="257179" y="38572"/>
                </a:cubicBezTo>
                <a:cubicBezTo>
                  <a:pt x="239420" y="38572"/>
                  <a:pt x="225034" y="52957"/>
                  <a:pt x="225034" y="70721"/>
                </a:cubicBezTo>
                <a:lnTo>
                  <a:pt x="225030" y="3375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35054" y="548639"/>
            <a:ext cx="710830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Ρουτίνα 10: "Αναστοχασμός και Ανατροφοδότηση"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81861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3505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95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4643" y="2281716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Σκοπός της Ρουτίνας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54642" y="2922657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ρουτίνα αυτή δίνει τη δυνατότητα στους μαθητές να αναστοχαστούν τη μαθησιακή τους πορεία.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Μέσω του αναστοχασμού, ενισχύεται η αυτογνωσία και η βελτίωση της μάθησης.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53046" r="-1530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Ενσωμάτωση των Ρουτινών στην Διδασκαλία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τακτική ανατροφοδότηση και ο αναστοχασμός βοηθούν στη βελτίωση.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διαδικασία ενισχύει τη συνεχή πρόοδο.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Ανατροφοδότηση και Αναστοχασμός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ενθάρρυνση της συνεργασίας και της συζήτησης προάγει τη συλλογική μάθηση.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μαθαίνουν να ανταλλάσσουν ιδέες και να συνεργάζονται.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Ενθάρρυνση Συνεργασίας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χρήση ποικίλων οπτικών υλικών και πηγών ενισχύει την κατανόηση.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Αυτή η προσέγγιση κάνει τη μάθηση πιο ενδιαφέρουσα.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Χρήση Οπτικών Υλικών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προσαρμογή των ρουτινών στο επίπεδο και τα ενδιαφέροντα των μαθητών είναι σημαντική.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διασφαλίζει τη συμμετοχή και την εμπλοκή τους.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Προσαρμογή στις Ανάγκες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σταδιακή εισαγωγή των ρουτινών με σαφείς οδηγίες είναι απαραίτητη.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επιτρέπει στους μαθητές να εξοικειωθούν με τη διαδικασία.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Σταδιακή Εισαγωγή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9125" r="-1391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Οφέλη της Χρήσης Ρουτινών στον Κύκλο του Νερού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χρήση των ρουτινών βοηθά στην ανάπτυξη της ικανότητας έκφρασης ιδεών.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μαθαίνουν να επικοινωνούν αποτελεσματικά τις σκέψεις τους.</a:t>
            </a:r>
            <a:endParaRPr lang="en-US" sz="1287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Βελτίωση Επικοινωνίας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ρουτίνες ενθαρρύνουν την ενεργό συμμετοχή και την ομαδική εργασία.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δημιουργεί ένα περιβάλλον μάθησης που βασίζεται στη συνεργασία.</a:t>
            </a:r>
            <a:endParaRPr lang="en-US" sz="1287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Προώθηση Συνεργασίας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χρήση των ρουτινών προάγει την κριτική και δημιουργική σκέψη.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μαθαίνουν να αξιολογούν πληροφορίες και να προτείνουν λύσεις.</a:t>
            </a:r>
            <a:endParaRPr lang="en-US" sz="1287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Ενίσχυση Κριτικής Σκέψης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ρουτίνες ενισχύουν την ικανότητα παρατήρησης και ανάλυσης των φαινομένων.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βοηθά τους μαθητές να αναγνωρίζουν λεπτομέρειες και να εξάγουν συμπεράσματα.</a:t>
            </a:r>
            <a:endParaRPr lang="en-US" sz="1287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Ανάπτυξη Δεξιοτήτων Παρατήρησης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χρήση των ρουτινών οπτικής σκέψης βοηθά στην καλύτερη κατανόηση των φυσικών φαινομένων.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επιτρέπει στους μαθητές να συνδέουν θεωρητικές γνώσεις με πρακτικές εφαρμογές.</a:t>
            </a:r>
            <a:endParaRPr lang="en-US" sz="1288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Εμβάθυνση της Κατανόησης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Προκλήσεις και Λύσεις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266413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εκπαίδευση και υποστήριξη των εκπαιδευτικών είναι κρίσιμη για την αντιμετώπιση των δυσκολιών.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προσαρμογή των ρουτινών στις ανάγκες της τάξης μπορεί να διευκολύνει την εφαρμογή τους.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επιλογή και εναλλαγή ρουτινών ανάλογα με το διαθέσιμο χρόνο είναι μια πρακτική προσέγγιση.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Αυτές οι λύσεις μπορούν να βοηθήσουν στην αποτελεσματική εφαρμογή της διδακτικής παρέμβασης.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66417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Προτεινόμενες Λύσεις για τις Προκλήσεις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48639" y="256273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Κατά την εφαρμογή της διδακτικής παρέμβασης μπορεί να προκύψουν δυσκολίες όπως η αντίσταση στην αλλαγή διδακτικών μεθόδων.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μαθητές μπορεί να δυσκολεύονται στην κατανόηση των νέων ρουτινών.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 περιορισμένος χρόνος μπορεί να δυσχεραίνει την εφαρμογή όλων των προτεινόμενων ρουτινών.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Αυτές οι προκλήσεις απαιτούν προσεκτική διαχείριση και προσαρμογή από τους εκπαιδευτικούς.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0" y="551640"/>
                </a:moveTo>
                <a:cubicBezTo>
                  <a:pt x="44459" y="551640"/>
                  <a:pt x="0" y="507183"/>
                  <a:pt x="0" y="452345"/>
                </a:cubicBezTo>
                <a:lnTo>
                  <a:pt x="0" y="99295"/>
                </a:lnTo>
                <a:cubicBezTo>
                  <a:pt x="0" y="44457"/>
                  <a:pt x="44459" y="0"/>
                  <a:pt x="99290" y="0"/>
                </a:cubicBezTo>
                <a:lnTo>
                  <a:pt x="5112790" y="0"/>
                </a:lnTo>
                <a:cubicBezTo>
                  <a:pt x="5167621" y="0"/>
                  <a:pt x="5212080" y="44457"/>
                  <a:pt x="5212080" y="99295"/>
                </a:cubicBezTo>
                <a:lnTo>
                  <a:pt x="5212080" y="452345"/>
                </a:lnTo>
                <a:cubicBezTo>
                  <a:pt x="5212080" y="507183"/>
                  <a:pt x="5167621" y="551640"/>
                  <a:pt x="5112790" y="551640"/>
                </a:cubicBezTo>
                <a:lnTo>
                  <a:pt x="99290" y="551640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39" y="1987749"/>
            <a:ext cx="521208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Προκλήσεις στην Εφαρμογή Διδακτικών Παρεμβάσεων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Αξιολόγηση της Διδακτικής Παρέμβασης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αξιολόγηση περιλαμβάνει την παρατήρηση της συμμετοχής των μαθητών.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Εξετάζεται η ενεργητικότητα και η αλληλεπίδραση τους κατά τη διάρκεια της παρέμβασης.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Παρατήρηση της Συμμετοχής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οπτικές αναπαραστάσεις και οι απαντήσεις στις ρουτίνες αξιολογούνται.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βοηθά στην κατανόηση της αποτελεσματικότητας της διδακτικής παρέμβασης.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Αξιολόγηση Οπτικών Αναπαραστάσεων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Ερωτηματολόγια και συνεντεύξεις χρησιμοποιούνται για την κατανόηση των στάσεων των μαθητών.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Αυτά παρέχουν πληροφορίες για την αντίληψη και την εμπειρία τους.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Χρήση Ερωτηματολογίων και Συνεντεύξεων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Οι εκπαιδευτικοί αναστοχάζονται για τη βελτίωση της μεθόδου.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Αυτό συμβάλλει στην προσαρμογή και την ενίσχυση της διδακτικής παρέμβασης.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Αναστοχασμός Εκπαιδευτικών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Συμπεράσματα και Προοπτικές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616382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64997" y="1925558"/>
            <a:ext cx="484632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47877" y="2565638"/>
            <a:ext cx="4480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Προτείνεται η περαιτέρω έρευνα για την επέκταση της εφαρμογής σε άλλα επιστημονικά θέματα.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συνεχής βελτίωση των ρουτινών είναι απαραίτητη ώστε να ανταποκρίνονται στις ανάγκες των μαθητών και των εκπαιδευτικών.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63520" y="1677022"/>
            <a:ext cx="4663440" cy="731520"/>
          </a:xfrm>
          <a:custGeom>
            <a:avLst/>
            <a:gdLst/>
            <a:ahLst/>
            <a:cxnLst/>
            <a:rect l="l" t="t" r="r" b="b"/>
            <a:pathLst>
              <a:path w="4663440" h="731520">
                <a:moveTo>
                  <a:pt x="0" y="0"/>
                </a:moveTo>
                <a:lnTo>
                  <a:pt x="4297686" y="0"/>
                </a:lnTo>
                <a:lnTo>
                  <a:pt x="4663440" y="365760"/>
                </a:lnTo>
                <a:lnTo>
                  <a:pt x="4297686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46400" y="176846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Προτάσεις για Μελλοντική Έρευνα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50116" y="1925558"/>
            <a:ext cx="484632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2996" y="2565638"/>
            <a:ext cx="4480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Η διδακτική παρέμβαση με ρουτίνες οπτικής σκέψης στον κύκλο του νερού αποδεικνύεται μια αποτελεσματική μέθοδος.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Ενισχύει τη μάθηση και την κριτική σκέψη των μαθητών.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39" y="1677022"/>
            <a:ext cx="4663440" cy="731520"/>
          </a:xfrm>
          <a:custGeom>
            <a:avLst/>
            <a:gdLst/>
            <a:ahLst/>
            <a:cxnLst/>
            <a:rect l="l" t="t" r="r" b="b"/>
            <a:pathLst>
              <a:path w="4663440" h="731520">
                <a:moveTo>
                  <a:pt x="0" y="0"/>
                </a:moveTo>
                <a:lnTo>
                  <a:pt x="4297686" y="0"/>
                </a:lnTo>
                <a:lnTo>
                  <a:pt x="4663440" y="365760"/>
                </a:lnTo>
                <a:lnTo>
                  <a:pt x="4297686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176846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Αποτελεσματικότητα της Διδακτικής Παρέμβασης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Διδακτική Παρέμβαση με Ρουτίνες Οπτικής Σκέψης στον Κύκλο του Νερού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Ερωτήσεις και Συζήτηση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Ενθαρρύνετε την ανταλλαγή ιδεών για την ενίσχυση της διδακτικής παρέμβασης.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Συμβάλετε στη δημιουργία νέων προσεγγίσεων και πρακτικών.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Ανταλλαγή Απόψεων για Βελτίωση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Συζητήστε τις δυνατότητες για περαιτέρω έρευνα στον εκπαιδευτικό τομέα.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Αναλύστε πώς η έρευνα μπορεί να επηρεάσει τη διδακτική πρακτική.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Προοπτικές για Μελλοντική Έρευνα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010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Εξετάστε τις δυσκολίες που αντιμετωπίζονται κατά τη διδασκαλία του κύκλου του νερού.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Μοιραστείτε εμπειρίες και στρατηγικές για την αντιμετώπιση αυτών των προκλήσεων.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Προκλήσεις στη Διδασκαλία του Κύκλου του Νερού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Συζητήστε την ενσωμάτωση των ρουτινών οπτικής σκέψης στη διδασκαλία.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Ανταλλάξτε ιδέες για την αποτελεσματικότητα και τις προκλήσεις αυτής της προσέγγισης.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Εφαρμογή Ρουτινών Οπτικής Σκέψης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2025-06-30T23:36:32Z</dcterms:created>
  <dcterms:modified xsi:type="dcterms:W3CDTF">2025-06-30T23:36:32Z</dcterms:modified>
</cp:coreProperties>
</file>