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876ff193f219fe188925d1afd2dc2160659807c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6827ac508dcc4fed84ae880edba53461bcacf5d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57fd90ce53454aa64686857e5d60f2b80e903ee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7d9780956a1bf56cec52fd47931b1890bc3115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2156829393c022ce91b47a7bd59bd7be8da3f20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6abacd72e666c9c39f1857af82616140c367ab5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0fc8467d2e1dc12f0b835b11ec7c7c7b9131378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a3556a4ce6f41de94b1c47c8243c0307978c9f3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668b2ad3ecae1e45f88c33a22fa85b204616496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500" r="30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Immersive Exploration of Bravery, Resilience, and Historical Transformation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Journey Through 1666: The Great Fire of London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949"/>
              </a:spcBef>
              <a:buNone/>
            </a:pPr>
            <a:r>
              <a:rPr lang="en-US" sz="170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 Introduction</a:t>
            </a:r>
            <a:endParaRPr lang="en-US" sz="1707" dirty="0"/>
          </a:p>
          <a:p>
            <a:pPr algn="l" marL="0" indent="0">
              <a:lnSpc>
                <a:spcPct val="130000"/>
              </a:lnSpc>
              <a:spcBef>
                <a:spcPts val="949"/>
              </a:spcBef>
              <a:buNone/>
            </a:pPr>
            <a:r>
              <a:rPr lang="en-US" sz="170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Embark on an exciting historical journey</a:t>
            </a:r>
            <a:endParaRPr lang="en-US" sz="1707" dirty="0"/>
          </a:p>
          <a:p>
            <a:pPr algn="l" marL="0" indent="0">
              <a:lnSpc>
                <a:spcPct val="130000"/>
              </a:lnSpc>
              <a:spcBef>
                <a:spcPts val="949"/>
              </a:spcBef>
              <a:buNone/>
            </a:pPr>
            <a:r>
              <a:rPr lang="en-US" sz="170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Transport young learners back to 1666 London</a:t>
            </a:r>
            <a:endParaRPr lang="en-US" sz="1707" dirty="0"/>
          </a:p>
          <a:p>
            <a:pPr algn="l" marL="0" indent="0">
              <a:lnSpc>
                <a:spcPct val="130000"/>
              </a:lnSpc>
              <a:spcBef>
                <a:spcPts val="949"/>
              </a:spcBef>
              <a:buNone/>
            </a:pPr>
            <a:r>
              <a:rPr lang="en-US" sz="170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Time of wooden buildings, narrow streets</a:t>
            </a:r>
            <a:endParaRPr lang="en-US" sz="1707" dirty="0"/>
          </a:p>
          <a:p>
            <a:pPr algn="l" marL="0" indent="0">
              <a:lnSpc>
                <a:spcPct val="130000"/>
              </a:lnSpc>
              <a:spcBef>
                <a:spcPts val="949"/>
              </a:spcBef>
              <a:buNone/>
            </a:pPr>
            <a:r>
              <a:rPr lang="en-US" sz="170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Extraordinary event that changed the city forever</a:t>
            </a:r>
            <a:endParaRPr lang="en-US" sz="1707" dirty="0"/>
          </a:p>
          <a:p>
            <a:pPr algn="l" marL="0" indent="0">
              <a:lnSpc>
                <a:spcPct val="130000"/>
              </a:lnSpc>
              <a:spcBef>
                <a:spcPts val="949"/>
              </a:spcBef>
              <a:buNone/>
            </a:pPr>
            <a:r>
              <a:rPr lang="en-US" sz="170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Immerse children in the dramatic story</a:t>
            </a:r>
            <a:endParaRPr lang="en-US" sz="1707" dirty="0"/>
          </a:p>
          <a:p>
            <a:pPr algn="l" marL="0" indent="0">
              <a:lnSpc>
                <a:spcPct val="130000"/>
              </a:lnSpc>
              <a:spcBef>
                <a:spcPts val="949"/>
              </a:spcBef>
              <a:buNone/>
            </a:pPr>
            <a:r>
              <a:rPr lang="en-US" sz="170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Great Fire of London</a:t>
            </a:r>
            <a:endParaRPr lang="en-US" sz="1707" dirty="0"/>
          </a:p>
          <a:p>
            <a:pPr algn="l" marL="0" indent="0">
              <a:lnSpc>
                <a:spcPct val="130000"/>
              </a:lnSpc>
              <a:spcBef>
                <a:spcPts val="949"/>
              </a:spcBef>
              <a:buNone/>
            </a:pPr>
            <a:r>
              <a:rPr lang="en-US" sz="170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Potentially scary historical event turned engaging</a:t>
            </a:r>
            <a:endParaRPr lang="en-US" sz="1707" dirty="0"/>
          </a:p>
          <a:p>
            <a:pPr algn="l" marL="0" indent="0">
              <a:lnSpc>
                <a:spcPct val="130000"/>
              </a:lnSpc>
              <a:spcBef>
                <a:spcPts val="949"/>
              </a:spcBef>
              <a:buNone/>
            </a:pPr>
            <a:r>
              <a:rPr lang="en-US" sz="170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Discover how a small fire grew into a massive conflagration</a:t>
            </a:r>
            <a:endParaRPr lang="en-US" sz="1707" dirty="0"/>
          </a:p>
          <a:p>
            <a:pPr algn="l" marL="0" indent="0">
              <a:lnSpc>
                <a:spcPct val="130000"/>
              </a:lnSpc>
              <a:spcBef>
                <a:spcPts val="949"/>
              </a:spcBef>
              <a:buNone/>
            </a:pPr>
            <a:r>
              <a:rPr lang="en-US" sz="170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Themes of bravery, community resilience, historical transfo…</a:t>
            </a:r>
            <a:endParaRPr lang="en-US" sz="1707" dirty="0"/>
          </a:p>
          <a:p>
            <a:pPr algn="l" marL="0" indent="0">
              <a:lnSpc>
                <a:spcPct val="130000"/>
              </a:lnSpc>
              <a:spcBef>
                <a:spcPts val="949"/>
              </a:spcBef>
              <a:buNone/>
            </a:pPr>
            <a:r>
              <a:rPr lang="en-US" sz="170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storytelling and hands-on activities</a:t>
            </a:r>
            <a:endParaRPr lang="en-US" sz="1707" dirty="0"/>
          </a:p>
        </p:txBody>
      </p:sp>
      <p:sp>
        <p:nvSpPr>
          <p:cNvPr id="4" name="Text 2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Imaginative reconstructions of the pivotal moment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Subject Knowledge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only English language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Consider types of layouts for the slides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Strongly imply which layout fits the content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List of items layout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Steps or sequential processes layout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SWOT analysis layout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Numerical data layout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Embark on an exciting historical journey back to 1666 London.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Discover the dramatic story of the Great Fire of London.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Introduction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Journey Through 1666: The Great Fire of London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Lesson Introduction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fire destroyed a significant portion of the city.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Iconic landmarks like St. Paul's Cathedral were lost.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The Destruction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Great Fire of London started in a bakery on Pudding Lane.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It began as a small fire but quickly grew into a massive conflagration.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The Beginning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event led to new building regulations.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Urban planning in London was transformed.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The Aftermath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Bravery and community resilience.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historical transformation.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Themes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31" r="3003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Step back in time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Transport young learners to the year 1666, where they will experience the sights, sounds, and stories of historic London.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the city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Navigate through the narrow streets and wooden buildings of London, setting the scene for the extraordinary events that unfolded.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Discover the spark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Uncover the origins of the Great Fire at a bakery on Pudding Lane, where a small flame ignited a chain of events that would change the city forever.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Witness the blaze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Follow the progression of the fire as it engulfs neighborhoods, showcasing the power and devastation of this historic event.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lessons of resilience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Delve into themes of bravery and community resilience as Londoners come together to combat the flames and rebuild their city.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Journey Through 1666: The Great Fire of London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Embark on an exciting historical journey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Set the scene of 1666 London with visuals of wooden buildings and narrow streets.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Introduce the Great Fire of London as a pivotal event that changed the city forever.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Engaging Introduction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Journey Through 1666: The Great Fire of London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Transport young learners back to 1666 London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938"/>
              </a:spcAft>
              <a:buNone/>
            </a:pPr>
            <a:r>
              <a:rPr lang="en-US" sz="1032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children in hands-on activities like building miniature wooden structures to understand the city's architecture.</a:t>
            </a:r>
            <a:endParaRPr lang="en-US" sz="1032" dirty="0"/>
          </a:p>
          <a:p>
            <a:pPr algn="ctr" marL="0" indent="0">
              <a:lnSpc>
                <a:spcPct val="152727"/>
              </a:lnSpc>
              <a:spcAft>
                <a:spcPts val="938"/>
              </a:spcAft>
              <a:buNone/>
            </a:pPr>
            <a:r>
              <a:rPr lang="en-US" sz="1032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role-playing to experience the challenges faced by Londoners during the fire.</a:t>
            </a:r>
            <a:endParaRPr lang="en-US" sz="1032" dirty="0"/>
          </a:p>
        </p:txBody>
      </p:sp>
      <p:sp>
        <p:nvSpPr>
          <p:cNvPr id="17" name="Text 15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Hands-On Activities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938"/>
              </a:spcAft>
              <a:buNone/>
            </a:pPr>
            <a:r>
              <a:rPr lang="en-US" sz="10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Narrate the story of the small fire in a bakery on Pudding Lane that escalated into a massive conflagration.</a:t>
            </a:r>
            <a:endParaRPr lang="en-US" sz="1031" dirty="0"/>
          </a:p>
          <a:p>
            <a:pPr algn="ctr" marL="0" indent="0">
              <a:lnSpc>
                <a:spcPct val="152727"/>
              </a:lnSpc>
              <a:spcAft>
                <a:spcPts val="938"/>
              </a:spcAft>
              <a:buNone/>
            </a:pPr>
            <a:r>
              <a:rPr lang="en-US" sz="10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Highlight themes of bravery, community resilience, and historical transformation.</a:t>
            </a:r>
            <a:endParaRPr lang="en-US" sz="1031" dirty="0"/>
          </a:p>
        </p:txBody>
      </p:sp>
      <p:sp>
        <p:nvSpPr>
          <p:cNvPr id="19" name="Text 17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Storytelling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creativity by encouraging children to imagine themselves living in 1666 London.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Prompt discussions on how a single event can have a profound impact on a community.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Imaginative Reconstructions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941"/>
              </a:spcAft>
              <a:buNone/>
            </a:pPr>
            <a:r>
              <a:rPr lang="en-US" sz="1035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Facilitate a reflective discussion on the lessons learned from the Great Fire of London.</a:t>
            </a:r>
            <a:endParaRPr lang="en-US" sz="1035" dirty="0"/>
          </a:p>
          <a:p>
            <a:pPr algn="ctr" marL="0" indent="0">
              <a:lnSpc>
                <a:spcPct val="152727"/>
              </a:lnSpc>
              <a:spcAft>
                <a:spcPts val="941"/>
              </a:spcAft>
              <a:buNone/>
            </a:pPr>
            <a:r>
              <a:rPr lang="en-US" sz="1035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critical thinking about historical events and their relevance to the present day.</a:t>
            </a:r>
            <a:endParaRPr lang="en-US" sz="1035" dirty="0"/>
          </a:p>
        </p:txBody>
      </p:sp>
      <p:sp>
        <p:nvSpPr>
          <p:cNvPr id="25" name="Text 23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Reflection and Discussion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Architecture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Majority of buildings constructed from wood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Close proximity due to limited space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Street Layout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Narrow, winding streets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Lack of proper planning and organization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Fire Hazards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Overhanging upper stories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Thatched roofs prone to catching fire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Challenges for Firefighters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Limited access for fire engines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Lack of coordinated firefighting strategies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 on Urban Development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Aftermath led to rebuilding with stone and brick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 of building regulations for fire safety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Journey Through 1666: The Great Fire of London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Time of wooden buildings, narrow streets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3125" r="3312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Great Fire of London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Started on September 2, 1666.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Lasted for three days, destroying over 13,000 houses, 87 churches, and iconic landmarks.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 on the City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Led to the modernization of London's infrastructure.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Sparked advancements in urban planning and fire safety regulations.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Transformation of Architecture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Shift from timber-framed buildings to brick and stone constructions.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Influenced the iconic skyline of London we see today.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Social and Economic Repercussions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Displacement of thousands of residents.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challenges followed by a period of rebuilding and growth.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Legacy and Resilience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Demonstrated the resilience and spirit of Londoners.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Marked a turning point in the city's history, shaping its future development.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Journey Through 1666: The Great Fire of London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Extraordinary event that changed the city forever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Experience the sights and sounds of 17th-century London, with its bustling markets and iconic landmarks.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Step into 1666 London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Journey Through 1666: The Great Fire of London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Immerse children in the dramatic story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how the fire quickly engulfed the city, spreading through wooden structures and causing widespread destruction.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Explore the Spread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Follow the events leading up to the Great Fire, starting from a small spark in Thomas Farriner's bakery on Pudding Lane.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Witness the Spark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Uncover stories of heroism and bravery as Londoners worked together to combat the flames and save lives.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Discover Acts of Bravery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 on the impact of the Great Fire, including the rebuilding of London and the lasting changes it brought to the cityscape.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Reflect on the Aftermath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9703" r="2970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Spark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Started in a bakery on Pudding Lane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September 2, 1666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Spread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Strong winds fueled the flames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Wooden buildings and narrow streets contributed to the rapid spread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Destruction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13,200 houses, 87 churches, and numerous public buildings destroyed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Estimated 70,000 out of 80,000 residents left homeless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Rebuilding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Sir Christopher Wren led the reconstruction efforts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New building regulations introduced to prevent future fires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Legacy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Led to improvements in city planning and fire safety measures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Symbol of London's resilience and ability to rise from the ashes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Journey Through 1666: The Great Fire of London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Great Fire of London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Set the scene of wooden buildings and narrow streets.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Introduction to 1666 London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Journey Through 1666: The Great Fire of London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Potentially scary historical event turned engaging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how the fire grew into a massive conflagration.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Rapid Spread of the Fire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Discuss the small fire that ignited in a bakery.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The Spark at Pudding Lane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Describe how the Great Fire reshaped London forever.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Impact on the City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Highlight the bravery and community resilience displayed during the crisis.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Themes of Bravery and Resilience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7500" r="27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Ignition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small fire started in Thomas Farriner's bakery on Pudding Lane in the early hours of September 2, 1666.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Spread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Fueled by strong winds and the predominantly wooden structures of London, the fire quickly spread to neighboring buildings.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Chaos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Despite efforts to contain the fire, chaos ensued as the flames engulfed more and more of the city, creating panic and destruction.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Devastation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 the next few days, the fire ravaged through London, destroying approximately 13,200 houses, 87 churches, and iconic landmarks like St. Paul's Cathedral.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Rebuilding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Great Fire of London led to significant changes in city planning and architecture, with the rebuilding efforts paving the way for a more modern and fire-resistant London.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Journey Through 1666: The Great Fire of London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Discover how a small fire grew into a massive conflagration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3470" r="3347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Bravery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Journey Through 1666: The Great Fire of London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Community Resilience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Historical Transformation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Highlighting the courageous actions of individuals like Thomas Farriner, the baker whose bakery on Pudding Lane was where the fire started.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Discussing the bravery of the firefighters who worked tirelessly to contain the flames despite limited resources and technology.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Showcasing how the residents of London came together to help one another during and after the fire, displaying a strong sense of community spirit.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how the city rebuilt itself after the devastation, demonstrating resilience and determination in the face of adversity.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99"/>
              </a:spcBef>
              <a:buNone/>
            </a:pPr>
            <a:r>
              <a:rPr lang="en-US" sz="119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Illustrating how the Great Fire of London led to significant changes in urban planning and building regulations, shaping the city's architecture for centuries to come.</a:t>
            </a:r>
            <a:endParaRPr lang="en-US" sz="1198" dirty="0"/>
          </a:p>
          <a:p>
            <a:pPr algn="l" marL="0" indent="0">
              <a:lnSpc>
                <a:spcPct val="90000"/>
              </a:lnSpc>
              <a:spcBef>
                <a:spcPts val="999"/>
              </a:spcBef>
              <a:buNone/>
            </a:pPr>
            <a:r>
              <a:rPr lang="en-US" sz="119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Examining how the event marked a turning point in London's history, leading to improvements in fire safety measures and disaster preparedness.</a:t>
            </a:r>
            <a:endParaRPr lang="en-US" sz="1198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Themes of bravery, community resilience, historical transformation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young explorers with a captivating narrative of the events leading up to and during the Great Fire of London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Highlight key moments and characters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Storytelling Session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Journey Through 1666: The Great Fire of London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storytelling and hands-on activities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maps of 17th-century London for children to trace the path of the fire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significant locations and understand the extent of the devastation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Map Exploration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938"/>
              </a:spcAft>
              <a:buNone/>
            </a:pPr>
            <a:r>
              <a:rPr lang="en-US" sz="10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students to step into the shoes of historical figures such as King Charles II, Samuel Pepys, or the Baker of Pudding Lane</a:t>
            </a:r>
            <a:endParaRPr lang="en-US" sz="1031" dirty="0"/>
          </a:p>
          <a:p>
            <a:pPr algn="ctr" marL="0" indent="0">
              <a:lnSpc>
                <a:spcPct val="152727"/>
              </a:lnSpc>
              <a:spcAft>
                <a:spcPts val="938"/>
              </a:spcAft>
              <a:buNone/>
            </a:pPr>
            <a:r>
              <a:rPr lang="en-US" sz="10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different perspectives during the fire</a:t>
            </a:r>
            <a:endParaRPr lang="en-US" sz="1031" dirty="0"/>
          </a:p>
        </p:txBody>
      </p:sp>
      <p:sp>
        <p:nvSpPr>
          <p:cNvPr id="19" name="Text 17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Role-Playing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941"/>
              </a:spcAft>
              <a:buNone/>
            </a:pPr>
            <a:r>
              <a:rPr lang="en-US" sz="1036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Allow students to construct miniature wooden buildings similar to those in London at the time</a:t>
            </a:r>
            <a:endParaRPr lang="en-US" sz="1036" dirty="0"/>
          </a:p>
          <a:p>
            <a:pPr algn="ctr" marL="0" indent="0">
              <a:lnSpc>
                <a:spcPct val="152727"/>
              </a:lnSpc>
              <a:spcAft>
                <a:spcPts val="941"/>
              </a:spcAft>
              <a:buNone/>
            </a:pPr>
            <a:r>
              <a:rPr lang="en-US" sz="1036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Emphasize the challenges faced due to the city's architecture</a:t>
            </a:r>
            <a:endParaRPr lang="en-US" sz="1036" dirty="0"/>
          </a:p>
        </p:txBody>
      </p:sp>
      <p:sp>
        <p:nvSpPr>
          <p:cNvPr id="21" name="Text 19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Building Reconstruction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938"/>
              </a:spcAft>
              <a:buNone/>
            </a:pPr>
            <a:r>
              <a:rPr lang="en-US" sz="10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Organize a hands-on activity where children can experience using historical firefighting tools like leather buckets and hand pumps</a:t>
            </a:r>
            <a:endParaRPr lang="en-US" sz="1031" dirty="0"/>
          </a:p>
          <a:p>
            <a:pPr algn="ctr" marL="0" indent="0">
              <a:lnSpc>
                <a:spcPct val="152727"/>
              </a:lnSpc>
              <a:spcAft>
                <a:spcPts val="938"/>
              </a:spcAft>
              <a:buNone/>
            </a:pPr>
            <a:r>
              <a:rPr lang="en-US" sz="10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Showcase the methods used to combat fires in the past</a:t>
            </a:r>
            <a:endParaRPr lang="en-US" sz="1031" dirty="0"/>
          </a:p>
        </p:txBody>
      </p:sp>
      <p:sp>
        <p:nvSpPr>
          <p:cNvPr id="25" name="Text 23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Firefighting Demonstration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6729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196391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86605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3274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307781" y="244778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969746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5557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Step into a virtual 1666 London and witness the Great Fire unfold in front of your eyes.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Virtual Reality Experience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Journey Through 1666: The Great Fire of London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Imaginative reconstructions of the pivotal moment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196391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with interactive storytelling sessions that bring to life the experiences of individuals impacted by the fire.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196391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Storytelling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526729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a detailed scale model showcasing the bakery where the fire started, providing a tangible connection to the historical event.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526729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Scale Model of Pudding Lane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86105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View artistic interpretations of the Great Fire, capturing the chaos and destruction of the event through various mediums.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86105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Artistic Renderings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63822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69930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4374283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036306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970478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Date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Great Fire of London occurred in September 1666.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Origin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fire started in a bakery on Pudding Lane owned by Thomas Farriner.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Duration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fire raged for three days, destroying over 13,000 houses, 87 churches, and numerous public buildings.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fire led to significant changes in city planning and architecture, with the introduction of new building regulations and the use of brick instead of wood.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Reconstruction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After the fire, renowned architect Christopher Wren played a key role in redesigning and rebuilding London, including the iconic St. Paul's Cathedral.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Journey Through 1666: The Great Fire of London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Subject Knowledge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Journey Through 1666: The Great Fire of London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Use only English language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5557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87240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31241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86135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5593080" y="2420310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1005840" y="502920"/>
                </a:moveTo>
                <a:cubicBezTo>
                  <a:pt x="1005840" y="780675"/>
                  <a:pt x="780675" y="1005840"/>
                  <a:pt x="502920" y="1005840"/>
                </a:cubicBezTo>
                <a:cubicBezTo>
                  <a:pt x="225165" y="1005840"/>
                  <a:pt x="0" y="780675"/>
                  <a:pt x="0" y="502920"/>
                </a:cubicBezTo>
                <a:cubicBezTo>
                  <a:pt x="0" y="225165"/>
                  <a:pt x="225165" y="0"/>
                  <a:pt x="502920" y="0"/>
                </a:cubicBezTo>
                <a:cubicBezTo>
                  <a:pt x="780675" y="0"/>
                  <a:pt x="1005840" y="225165"/>
                  <a:pt x="1005840" y="502920"/>
                </a:cubicBezTo>
                <a:lnTo>
                  <a:pt x="1005840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931819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5557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Great Fire of London - A Historical Adventure for Young Explorers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57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Lesson Plan Title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31241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571"/>
              </a:spcAft>
              <a:buNone/>
            </a:pPr>
            <a:r>
              <a:rPr lang="en-US" sz="686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Students will discover how a small fire in a bakery on Pudding Lane grew into a massive conflagration that reshaped the entire city.</a:t>
            </a:r>
            <a:endParaRPr lang="en-US" sz="686" dirty="0"/>
          </a:p>
          <a:p>
            <a:pPr algn="ctr" marL="0" indent="0">
              <a:lnSpc>
                <a:spcPct val="140000"/>
              </a:lnSpc>
              <a:spcAft>
                <a:spcPts val="571"/>
              </a:spcAft>
              <a:buNone/>
            </a:pPr>
            <a:r>
              <a:rPr lang="en-US" sz="686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themes of bravery, community resilience, and historical transformation.</a:t>
            </a:r>
            <a:endParaRPr lang="en-US" sz="686" dirty="0"/>
          </a:p>
          <a:p>
            <a:pPr algn="ctr" marL="0" indent="0">
              <a:lnSpc>
                <a:spcPct val="140000"/>
              </a:lnSpc>
              <a:spcAft>
                <a:spcPts val="571"/>
              </a:spcAft>
              <a:buNone/>
            </a:pPr>
            <a:r>
              <a:rPr lang="en-US" sz="686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Through interactive storytelling, hands-on activities, and imaginative reconstructions, children will connect with this pivotal moment in British history, understanding how a single event can dramatically impact an entire community.</a:t>
            </a:r>
            <a:endParaRPr lang="en-US" sz="686" dirty="0"/>
          </a:p>
        </p:txBody>
      </p:sp>
      <p:sp>
        <p:nvSpPr>
          <p:cNvPr id="17" name="Text 15"/>
          <p:cNvSpPr/>
          <p:nvPr/>
        </p:nvSpPr>
        <p:spPr>
          <a:xfrm>
            <a:off x="831241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Subject Knowledge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587240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685"/>
              </a:spcAft>
              <a:buNone/>
            </a:pPr>
            <a:r>
              <a:rPr lang="en-US" sz="822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Embark on an exciting historical journey that will transport young learners back to 1666 London, a time of wooden buildings, narrow streets, and an extraordinary event that would change the city forever.</a:t>
            </a:r>
            <a:endParaRPr lang="en-US" sz="822" dirty="0"/>
          </a:p>
          <a:p>
            <a:pPr algn="ctr" marL="0" indent="0">
              <a:lnSpc>
                <a:spcPct val="140000"/>
              </a:lnSpc>
              <a:spcAft>
                <a:spcPts val="685"/>
              </a:spcAft>
              <a:buNone/>
            </a:pPr>
            <a:r>
              <a:rPr lang="en-US" sz="822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This lesson will immerse children in the dramatic story of the Great Fire of London, transforming a potentially scary historical event into an engaging and age-appropriate learning experience.</a:t>
            </a:r>
            <a:endParaRPr lang="en-US" sz="822" dirty="0"/>
          </a:p>
        </p:txBody>
      </p:sp>
      <p:sp>
        <p:nvSpPr>
          <p:cNvPr id="19" name="Text 17"/>
          <p:cNvSpPr/>
          <p:nvPr/>
        </p:nvSpPr>
        <p:spPr>
          <a:xfrm>
            <a:off x="4587240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Lesson Introduction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Journey Through 1666: The Great Fire of London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Consider types of layouts for the slides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55573" y="2068484"/>
            <a:ext cx="3931920" cy="365760"/>
          </a:xfrm>
          <a:custGeom>
            <a:avLst/>
            <a:gdLst/>
            <a:ahLst/>
            <a:cxnLst/>
            <a:rect l="l" t="t" r="r" b="b"/>
            <a:pathLst>
              <a:path w="3931920" h="365760">
                <a:moveTo>
                  <a:pt x="0" y="36576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365760"/>
                </a:lnTo>
                <a:lnTo>
                  <a:pt x="0" y="36576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STRENTHS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55573" y="2551083"/>
            <a:ext cx="3931920" cy="1463040"/>
          </a:xfrm>
          <a:custGeom>
            <a:avLst/>
            <a:gdLst/>
            <a:ahLst/>
            <a:cxnLst/>
            <a:rect l="l" t="t" r="r" b="b"/>
            <a:pathLst>
              <a:path w="3931920" h="1463040">
                <a:moveTo>
                  <a:pt x="0" y="146304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storytelling techniques to captivate young learners.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Hands-on activities for interactive learning experiences.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Immersive historical reconstructions to bring 1666 London to life.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98013" y="2551083"/>
            <a:ext cx="3931920" cy="1463040"/>
          </a:xfrm>
          <a:custGeom>
            <a:avLst/>
            <a:gdLst/>
            <a:ahLst/>
            <a:cxnLst/>
            <a:rect l="l" t="t" r="r" b="b"/>
            <a:pathLst>
              <a:path w="3931920" h="1463040">
                <a:moveTo>
                  <a:pt x="0" y="146304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Potential challenge in balancing historical accuracy with age-appropriate content.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Limited time frame for in-depth exploration of all aspects of the Great Fire of London.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Dependence on resources for hands-on activities and reconstructions.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55573" y="4727101"/>
            <a:ext cx="3931920" cy="1463040"/>
          </a:xfrm>
          <a:custGeom>
            <a:avLst/>
            <a:gdLst/>
            <a:ahLst/>
            <a:cxnLst/>
            <a:rect l="l" t="t" r="r" b="b"/>
            <a:pathLst>
              <a:path w="3931920" h="1463040">
                <a:moveTo>
                  <a:pt x="0" y="146304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Collaboration with local museums or historical societies for additional resources.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Integration of technology for virtual tours or interactive simulations.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Extension of learning beyond the classroom through field trips or guest speakers.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7404623" y="4727101"/>
            <a:ext cx="3931920" cy="1463040"/>
          </a:xfrm>
          <a:custGeom>
            <a:avLst/>
            <a:gdLst/>
            <a:ahLst/>
            <a:cxnLst/>
            <a:rect l="l" t="t" r="r" b="b"/>
            <a:pathLst>
              <a:path w="3931920" h="1463040">
                <a:moveTo>
                  <a:pt x="0" y="146304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Misinterpretation of historical events leading to misconceptions.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Limited attention span of young learners impacting engagement.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External factors such as budget constraints affecting the quality of learning experiences.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7398013" y="2068484"/>
            <a:ext cx="3931920" cy="365760"/>
          </a:xfrm>
          <a:custGeom>
            <a:avLst/>
            <a:gdLst/>
            <a:ahLst/>
            <a:cxnLst/>
            <a:rect l="l" t="t" r="r" b="b"/>
            <a:pathLst>
              <a:path w="3931920" h="365760">
                <a:moveTo>
                  <a:pt x="0" y="36576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365760"/>
                </a:lnTo>
                <a:lnTo>
                  <a:pt x="0" y="36576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WEAKNESSES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55573" y="4216872"/>
            <a:ext cx="3931920" cy="365760"/>
          </a:xfrm>
          <a:custGeom>
            <a:avLst/>
            <a:gdLst/>
            <a:ahLst/>
            <a:cxnLst/>
            <a:rect l="l" t="t" r="r" b="b"/>
            <a:pathLst>
              <a:path w="3931920" h="365760">
                <a:moveTo>
                  <a:pt x="0" y="36576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365760"/>
                </a:lnTo>
                <a:lnTo>
                  <a:pt x="0" y="36576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OPPORTUNITIES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404623" y="4216872"/>
            <a:ext cx="3931920" cy="365760"/>
          </a:xfrm>
          <a:custGeom>
            <a:avLst/>
            <a:gdLst/>
            <a:ahLst/>
            <a:cxnLst/>
            <a:rect l="l" t="t" r="r" b="b"/>
            <a:pathLst>
              <a:path w="3931920" h="365760">
                <a:moveTo>
                  <a:pt x="0" y="36576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365760"/>
                </a:lnTo>
                <a:lnTo>
                  <a:pt x="0" y="36576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THREATS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950182" y="2945330"/>
            <a:ext cx="1225584" cy="1225583"/>
          </a:xfrm>
          <a:custGeom>
            <a:avLst/>
            <a:gdLst/>
            <a:ahLst/>
            <a:cxnLst/>
            <a:rect l="l" t="t" r="r" b="b"/>
            <a:pathLst>
              <a:path w="1225584" h="1225583">
                <a:moveTo>
                  <a:pt x="0" y="612792"/>
                </a:moveTo>
                <a:cubicBezTo>
                  <a:pt x="0" y="274356"/>
                  <a:pt x="274356" y="0"/>
                  <a:pt x="612792" y="0"/>
                </a:cubicBezTo>
                <a:cubicBezTo>
                  <a:pt x="951228" y="0"/>
                  <a:pt x="1225584" y="274356"/>
                  <a:pt x="1225584" y="612792"/>
                </a:cubicBezTo>
                <a:cubicBezTo>
                  <a:pt x="1225584" y="951227"/>
                  <a:pt x="951228" y="1225583"/>
                  <a:pt x="612792" y="1225583"/>
                </a:cubicBezTo>
                <a:cubicBezTo>
                  <a:pt x="274356" y="1225583"/>
                  <a:pt x="0" y="951227"/>
                  <a:pt x="0" y="612792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</a:t>
            </a:r>
            <a:endParaRPr lang="en-US" sz="4800" dirty="0"/>
          </a:p>
        </p:txBody>
      </p:sp>
      <p:sp>
        <p:nvSpPr>
          <p:cNvPr id="17" name="Text 15"/>
          <p:cNvSpPr/>
          <p:nvPr/>
        </p:nvSpPr>
        <p:spPr>
          <a:xfrm>
            <a:off x="6012825" y="2942727"/>
            <a:ext cx="1225584" cy="1225583"/>
          </a:xfrm>
          <a:custGeom>
            <a:avLst/>
            <a:gdLst/>
            <a:ahLst/>
            <a:cxnLst/>
            <a:rect l="l" t="t" r="r" b="b"/>
            <a:pathLst>
              <a:path w="1225584" h="1225583">
                <a:moveTo>
                  <a:pt x="0" y="612792"/>
                </a:moveTo>
                <a:cubicBezTo>
                  <a:pt x="0" y="274356"/>
                  <a:pt x="274356" y="0"/>
                  <a:pt x="612792" y="0"/>
                </a:cubicBezTo>
                <a:cubicBezTo>
                  <a:pt x="951228" y="0"/>
                  <a:pt x="1225584" y="274356"/>
                  <a:pt x="1225584" y="612792"/>
                </a:cubicBezTo>
                <a:cubicBezTo>
                  <a:pt x="1225584" y="951227"/>
                  <a:pt x="951228" y="1225583"/>
                  <a:pt x="612792" y="1225583"/>
                </a:cubicBezTo>
                <a:cubicBezTo>
                  <a:pt x="274356" y="1225583"/>
                  <a:pt x="0" y="951227"/>
                  <a:pt x="0" y="612792"/>
                </a:cubicBez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4950182" y="4030220"/>
            <a:ext cx="1225584" cy="1225583"/>
          </a:xfrm>
          <a:custGeom>
            <a:avLst/>
            <a:gdLst/>
            <a:ahLst/>
            <a:cxnLst/>
            <a:rect l="l" t="t" r="r" b="b"/>
            <a:pathLst>
              <a:path w="1225584" h="1225583">
                <a:moveTo>
                  <a:pt x="0" y="612792"/>
                </a:moveTo>
                <a:cubicBezTo>
                  <a:pt x="0" y="274356"/>
                  <a:pt x="274356" y="0"/>
                  <a:pt x="612792" y="0"/>
                </a:cubicBezTo>
                <a:cubicBezTo>
                  <a:pt x="951228" y="0"/>
                  <a:pt x="1225584" y="274356"/>
                  <a:pt x="1225584" y="612792"/>
                </a:cubicBezTo>
                <a:cubicBezTo>
                  <a:pt x="1225584" y="951227"/>
                  <a:pt x="951228" y="1225583"/>
                  <a:pt x="612792" y="1225583"/>
                </a:cubicBezTo>
                <a:cubicBezTo>
                  <a:pt x="274356" y="1225583"/>
                  <a:pt x="0" y="951227"/>
                  <a:pt x="0" y="612792"/>
                </a:cubicBez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</a:t>
            </a:r>
            <a:endParaRPr lang="en-US" sz="4800" dirty="0"/>
          </a:p>
        </p:txBody>
      </p:sp>
      <p:sp>
        <p:nvSpPr>
          <p:cNvPr id="19" name="Text 17"/>
          <p:cNvSpPr/>
          <p:nvPr/>
        </p:nvSpPr>
        <p:spPr>
          <a:xfrm>
            <a:off x="6012825" y="4022219"/>
            <a:ext cx="1225584" cy="1225583"/>
          </a:xfrm>
          <a:custGeom>
            <a:avLst/>
            <a:gdLst/>
            <a:ahLst/>
            <a:cxnLst/>
            <a:rect l="l" t="t" r="r" b="b"/>
            <a:pathLst>
              <a:path w="1225584" h="1225583">
                <a:moveTo>
                  <a:pt x="0" y="612792"/>
                </a:moveTo>
                <a:cubicBezTo>
                  <a:pt x="0" y="274356"/>
                  <a:pt x="274356" y="0"/>
                  <a:pt x="612792" y="0"/>
                </a:cubicBezTo>
                <a:cubicBezTo>
                  <a:pt x="951228" y="0"/>
                  <a:pt x="1225584" y="274356"/>
                  <a:pt x="1225584" y="612792"/>
                </a:cubicBezTo>
                <a:cubicBezTo>
                  <a:pt x="1225584" y="951227"/>
                  <a:pt x="951228" y="1225583"/>
                  <a:pt x="612792" y="1225583"/>
                </a:cubicBezTo>
                <a:cubicBezTo>
                  <a:pt x="274356" y="1225583"/>
                  <a:pt x="0" y="951227"/>
                  <a:pt x="0" y="612792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</a:t>
            </a:r>
            <a:endParaRPr lang="en-US" sz="4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Journey Through 1666: The Great Fire of London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Strongly imply which layout fits the content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55573" y="2068484"/>
            <a:ext cx="3931920" cy="365760"/>
          </a:xfrm>
          <a:custGeom>
            <a:avLst/>
            <a:gdLst/>
            <a:ahLst/>
            <a:cxnLst/>
            <a:rect l="l" t="t" r="r" b="b"/>
            <a:pathLst>
              <a:path w="3931920" h="365760">
                <a:moveTo>
                  <a:pt x="0" y="36576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365760"/>
                </a:lnTo>
                <a:lnTo>
                  <a:pt x="0" y="36576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STRENTHS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55573" y="2551083"/>
            <a:ext cx="3931920" cy="1463040"/>
          </a:xfrm>
          <a:custGeom>
            <a:avLst/>
            <a:gdLst/>
            <a:ahLst/>
            <a:cxnLst/>
            <a:rect l="l" t="t" r="r" b="b"/>
            <a:pathLst>
              <a:path w="3931920" h="1463040">
                <a:moveTo>
                  <a:pt x="0" y="146304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and immersive historical storytelling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Hands-on activities for interactive learning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Age-appropriate content for young explorers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98013" y="2551083"/>
            <a:ext cx="3931920" cy="1463040"/>
          </a:xfrm>
          <a:custGeom>
            <a:avLst/>
            <a:gdLst/>
            <a:ahLst/>
            <a:cxnLst/>
            <a:rect l="l" t="t" r="r" b="b"/>
            <a:pathLst>
              <a:path w="3931920" h="1463040">
                <a:moveTo>
                  <a:pt x="0" y="146304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Limited historical accuracy due to simplification for children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Potential oversimplification of the impact of the Great Fire of London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Lack of in-depth analysis of historical context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55573" y="4727101"/>
            <a:ext cx="3931920" cy="1463040"/>
          </a:xfrm>
          <a:custGeom>
            <a:avLst/>
            <a:gdLst/>
            <a:ahLst/>
            <a:cxnLst/>
            <a:rect l="l" t="t" r="r" b="b"/>
            <a:pathLst>
              <a:path w="3931920" h="1463040">
                <a:moveTo>
                  <a:pt x="0" y="146304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Expansion of lesson to include more historical events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Collaboration with local museums or historical societies for additional resources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Integration of technology for virtual exploration of 1666 London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7404623" y="4727101"/>
            <a:ext cx="3931920" cy="1463040"/>
          </a:xfrm>
          <a:custGeom>
            <a:avLst/>
            <a:gdLst/>
            <a:ahLst/>
            <a:cxnLst/>
            <a:rect l="l" t="t" r="r" b="b"/>
            <a:pathLst>
              <a:path w="3931920" h="1463040">
                <a:moveTo>
                  <a:pt x="0" y="146304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Misinterpretation of historical facts by young learners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Competition from other educational programs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Limited resources for hands-on activities and materials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7398013" y="2068484"/>
            <a:ext cx="3931920" cy="365760"/>
          </a:xfrm>
          <a:custGeom>
            <a:avLst/>
            <a:gdLst/>
            <a:ahLst/>
            <a:cxnLst/>
            <a:rect l="l" t="t" r="r" b="b"/>
            <a:pathLst>
              <a:path w="3931920" h="365760">
                <a:moveTo>
                  <a:pt x="0" y="36576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365760"/>
                </a:lnTo>
                <a:lnTo>
                  <a:pt x="0" y="36576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WEAKNESSES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55573" y="4216872"/>
            <a:ext cx="3931920" cy="365760"/>
          </a:xfrm>
          <a:custGeom>
            <a:avLst/>
            <a:gdLst/>
            <a:ahLst/>
            <a:cxnLst/>
            <a:rect l="l" t="t" r="r" b="b"/>
            <a:pathLst>
              <a:path w="3931920" h="365760">
                <a:moveTo>
                  <a:pt x="0" y="36576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365760"/>
                </a:lnTo>
                <a:lnTo>
                  <a:pt x="0" y="36576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OPPORTUNITIES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404623" y="4216872"/>
            <a:ext cx="3931920" cy="365760"/>
          </a:xfrm>
          <a:custGeom>
            <a:avLst/>
            <a:gdLst/>
            <a:ahLst/>
            <a:cxnLst/>
            <a:rect l="l" t="t" r="r" b="b"/>
            <a:pathLst>
              <a:path w="3931920" h="365760">
                <a:moveTo>
                  <a:pt x="0" y="36576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365760"/>
                </a:lnTo>
                <a:lnTo>
                  <a:pt x="0" y="36576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THREATS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950182" y="2945330"/>
            <a:ext cx="1225584" cy="1225583"/>
          </a:xfrm>
          <a:custGeom>
            <a:avLst/>
            <a:gdLst/>
            <a:ahLst/>
            <a:cxnLst/>
            <a:rect l="l" t="t" r="r" b="b"/>
            <a:pathLst>
              <a:path w="1225584" h="1225583">
                <a:moveTo>
                  <a:pt x="0" y="612792"/>
                </a:moveTo>
                <a:cubicBezTo>
                  <a:pt x="0" y="274356"/>
                  <a:pt x="274356" y="0"/>
                  <a:pt x="612792" y="0"/>
                </a:cubicBezTo>
                <a:cubicBezTo>
                  <a:pt x="951228" y="0"/>
                  <a:pt x="1225584" y="274356"/>
                  <a:pt x="1225584" y="612792"/>
                </a:cubicBezTo>
                <a:cubicBezTo>
                  <a:pt x="1225584" y="951227"/>
                  <a:pt x="951228" y="1225583"/>
                  <a:pt x="612792" y="1225583"/>
                </a:cubicBezTo>
                <a:cubicBezTo>
                  <a:pt x="274356" y="1225583"/>
                  <a:pt x="0" y="951227"/>
                  <a:pt x="0" y="612792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</a:t>
            </a:r>
            <a:endParaRPr lang="en-US" sz="4800" dirty="0"/>
          </a:p>
        </p:txBody>
      </p:sp>
      <p:sp>
        <p:nvSpPr>
          <p:cNvPr id="17" name="Text 15"/>
          <p:cNvSpPr/>
          <p:nvPr/>
        </p:nvSpPr>
        <p:spPr>
          <a:xfrm>
            <a:off x="6012825" y="2942727"/>
            <a:ext cx="1225584" cy="1225583"/>
          </a:xfrm>
          <a:custGeom>
            <a:avLst/>
            <a:gdLst/>
            <a:ahLst/>
            <a:cxnLst/>
            <a:rect l="l" t="t" r="r" b="b"/>
            <a:pathLst>
              <a:path w="1225584" h="1225583">
                <a:moveTo>
                  <a:pt x="0" y="612792"/>
                </a:moveTo>
                <a:cubicBezTo>
                  <a:pt x="0" y="274356"/>
                  <a:pt x="274356" y="0"/>
                  <a:pt x="612792" y="0"/>
                </a:cubicBezTo>
                <a:cubicBezTo>
                  <a:pt x="951228" y="0"/>
                  <a:pt x="1225584" y="274356"/>
                  <a:pt x="1225584" y="612792"/>
                </a:cubicBezTo>
                <a:cubicBezTo>
                  <a:pt x="1225584" y="951227"/>
                  <a:pt x="951228" y="1225583"/>
                  <a:pt x="612792" y="1225583"/>
                </a:cubicBezTo>
                <a:cubicBezTo>
                  <a:pt x="274356" y="1225583"/>
                  <a:pt x="0" y="951227"/>
                  <a:pt x="0" y="612792"/>
                </a:cubicBez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4950182" y="4030220"/>
            <a:ext cx="1225584" cy="1225583"/>
          </a:xfrm>
          <a:custGeom>
            <a:avLst/>
            <a:gdLst/>
            <a:ahLst/>
            <a:cxnLst/>
            <a:rect l="l" t="t" r="r" b="b"/>
            <a:pathLst>
              <a:path w="1225584" h="1225583">
                <a:moveTo>
                  <a:pt x="0" y="612792"/>
                </a:moveTo>
                <a:cubicBezTo>
                  <a:pt x="0" y="274356"/>
                  <a:pt x="274356" y="0"/>
                  <a:pt x="612792" y="0"/>
                </a:cubicBezTo>
                <a:cubicBezTo>
                  <a:pt x="951228" y="0"/>
                  <a:pt x="1225584" y="274356"/>
                  <a:pt x="1225584" y="612792"/>
                </a:cubicBezTo>
                <a:cubicBezTo>
                  <a:pt x="1225584" y="951227"/>
                  <a:pt x="951228" y="1225583"/>
                  <a:pt x="612792" y="1225583"/>
                </a:cubicBezTo>
                <a:cubicBezTo>
                  <a:pt x="274356" y="1225583"/>
                  <a:pt x="0" y="951227"/>
                  <a:pt x="0" y="612792"/>
                </a:cubicBez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</a:t>
            </a:r>
            <a:endParaRPr lang="en-US" sz="4800" dirty="0"/>
          </a:p>
        </p:txBody>
      </p:sp>
      <p:sp>
        <p:nvSpPr>
          <p:cNvPr id="19" name="Text 17"/>
          <p:cNvSpPr/>
          <p:nvPr/>
        </p:nvSpPr>
        <p:spPr>
          <a:xfrm>
            <a:off x="6012825" y="4022219"/>
            <a:ext cx="1225584" cy="1225583"/>
          </a:xfrm>
          <a:custGeom>
            <a:avLst/>
            <a:gdLst/>
            <a:ahLst/>
            <a:cxnLst/>
            <a:rect l="l" t="t" r="r" b="b"/>
            <a:pathLst>
              <a:path w="1225584" h="1225583">
                <a:moveTo>
                  <a:pt x="0" y="612792"/>
                </a:moveTo>
                <a:cubicBezTo>
                  <a:pt x="0" y="274356"/>
                  <a:pt x="274356" y="0"/>
                  <a:pt x="612792" y="0"/>
                </a:cubicBezTo>
                <a:cubicBezTo>
                  <a:pt x="951228" y="0"/>
                  <a:pt x="1225584" y="274356"/>
                  <a:pt x="1225584" y="612792"/>
                </a:cubicBezTo>
                <a:cubicBezTo>
                  <a:pt x="1225584" y="951227"/>
                  <a:pt x="951228" y="1225583"/>
                  <a:pt x="612792" y="1225583"/>
                </a:cubicBezTo>
                <a:cubicBezTo>
                  <a:pt x="274356" y="1225583"/>
                  <a:pt x="0" y="951227"/>
                  <a:pt x="0" y="612792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</a:t>
            </a:r>
            <a:endParaRPr lang="en-US" sz="4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Journey Through 1666: The Great Fire of London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year 1666 marks the occurrence of the Great Fire of London.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fire started on September 2 in a bakery on Pudding Lane.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It raged for three days, destroying over 13,000 houses, 87 churches, and important buildings like St. Paul's Cathedral.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fire led to significant changes in city planning and building regulations, including the introduction of brick buildings and wider streets.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Despite the devastation, the Great Fire of London also paved the way for the city's modernization and reconstruction.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Great Fire of London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List of items layout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Set the historical context of London in 1666.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Describe the wooden buildings and narrow streets characteristic of the era.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Introduction to 1666 London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Journey Through 1666: The Great Fire of London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Steps or sequential processes layout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Detail the progression of the fire throughout the city.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Highlight the challenges faced by residents and firefighters.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City Engulfed in Flames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Explain how the Great Fire started in a bakery on Pudding Lane.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Discuss the initial response to the fire and its rapid spread.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The Spark at Pudding Lane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Illustrate the extent of the damage caused by the Great Fire.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the impact on the city's infrastructure and population.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Destruction and Aftermath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Discuss the reconstruction efforts following the Great Fire.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the architectural changes and improvements made to prevent future disasters.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Rebuilding London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Journey Through 1666: The Great Fire of London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SWOT analysis layout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55573" y="2068484"/>
            <a:ext cx="3931920" cy="365760"/>
          </a:xfrm>
          <a:custGeom>
            <a:avLst/>
            <a:gdLst/>
            <a:ahLst/>
            <a:cxnLst/>
            <a:rect l="l" t="t" r="r" b="b"/>
            <a:pathLst>
              <a:path w="3931920" h="365760">
                <a:moveTo>
                  <a:pt x="0" y="36576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365760"/>
                </a:lnTo>
                <a:lnTo>
                  <a:pt x="0" y="36576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STRENTHS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55573" y="2551083"/>
            <a:ext cx="3931920" cy="1463040"/>
          </a:xfrm>
          <a:custGeom>
            <a:avLst/>
            <a:gdLst/>
            <a:ahLst/>
            <a:cxnLst/>
            <a:rect l="l" t="t" r="r" b="b"/>
            <a:pathLst>
              <a:path w="3931920" h="1463040">
                <a:moveTo>
                  <a:pt x="0" y="146304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storytelling method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Hands-on activities for interactive learning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Age-appropriate content for young learners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98013" y="2551083"/>
            <a:ext cx="3931920" cy="1463040"/>
          </a:xfrm>
          <a:custGeom>
            <a:avLst/>
            <a:gdLst/>
            <a:ahLst/>
            <a:cxnLst/>
            <a:rect l="l" t="t" r="r" b="b"/>
            <a:pathLst>
              <a:path w="3931920" h="1463040">
                <a:moveTo>
                  <a:pt x="0" y="146304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Potential sensitivity to the topic of fire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Limited historical accuracy in reconstructions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Challenges in conveying the scale of the event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55573" y="4727101"/>
            <a:ext cx="3931920" cy="1463040"/>
          </a:xfrm>
          <a:custGeom>
            <a:avLst/>
            <a:gdLst/>
            <a:ahLst/>
            <a:cxnLst/>
            <a:rect l="l" t="t" r="r" b="b"/>
            <a:pathLst>
              <a:path w="3931920" h="1463040">
                <a:moveTo>
                  <a:pt x="0" y="146304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a deeper understanding of historical events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critical thinking and empathy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Spark interest in further historical exploration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7404623" y="4727101"/>
            <a:ext cx="3931920" cy="1463040"/>
          </a:xfrm>
          <a:custGeom>
            <a:avLst/>
            <a:gdLst/>
            <a:ahLst/>
            <a:cxnLst/>
            <a:rect l="l" t="t" r="r" b="b"/>
            <a:pathLst>
              <a:path w="3931920" h="1463040">
                <a:moveTo>
                  <a:pt x="0" y="146304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Misinterpretation of historical facts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Lack of engagement from some students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Time constraints impacting depth of learning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7398013" y="2068484"/>
            <a:ext cx="3931920" cy="365760"/>
          </a:xfrm>
          <a:custGeom>
            <a:avLst/>
            <a:gdLst/>
            <a:ahLst/>
            <a:cxnLst/>
            <a:rect l="l" t="t" r="r" b="b"/>
            <a:pathLst>
              <a:path w="3931920" h="365760">
                <a:moveTo>
                  <a:pt x="0" y="36576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365760"/>
                </a:lnTo>
                <a:lnTo>
                  <a:pt x="0" y="36576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WEAKNESSES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55573" y="4216872"/>
            <a:ext cx="3931920" cy="365760"/>
          </a:xfrm>
          <a:custGeom>
            <a:avLst/>
            <a:gdLst/>
            <a:ahLst/>
            <a:cxnLst/>
            <a:rect l="l" t="t" r="r" b="b"/>
            <a:pathLst>
              <a:path w="3931920" h="365760">
                <a:moveTo>
                  <a:pt x="0" y="36576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365760"/>
                </a:lnTo>
                <a:lnTo>
                  <a:pt x="0" y="36576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OPPORTUNITIES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404623" y="4216872"/>
            <a:ext cx="3931920" cy="365760"/>
          </a:xfrm>
          <a:custGeom>
            <a:avLst/>
            <a:gdLst/>
            <a:ahLst/>
            <a:cxnLst/>
            <a:rect l="l" t="t" r="r" b="b"/>
            <a:pathLst>
              <a:path w="3931920" h="365760">
                <a:moveTo>
                  <a:pt x="0" y="36576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365760"/>
                </a:lnTo>
                <a:lnTo>
                  <a:pt x="0" y="36576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THREATS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950182" y="2945330"/>
            <a:ext cx="1225584" cy="1225583"/>
          </a:xfrm>
          <a:custGeom>
            <a:avLst/>
            <a:gdLst/>
            <a:ahLst/>
            <a:cxnLst/>
            <a:rect l="l" t="t" r="r" b="b"/>
            <a:pathLst>
              <a:path w="1225584" h="1225583">
                <a:moveTo>
                  <a:pt x="0" y="612792"/>
                </a:moveTo>
                <a:cubicBezTo>
                  <a:pt x="0" y="274356"/>
                  <a:pt x="274356" y="0"/>
                  <a:pt x="612792" y="0"/>
                </a:cubicBezTo>
                <a:cubicBezTo>
                  <a:pt x="951228" y="0"/>
                  <a:pt x="1225584" y="274356"/>
                  <a:pt x="1225584" y="612792"/>
                </a:cubicBezTo>
                <a:cubicBezTo>
                  <a:pt x="1225584" y="951227"/>
                  <a:pt x="951228" y="1225583"/>
                  <a:pt x="612792" y="1225583"/>
                </a:cubicBezTo>
                <a:cubicBezTo>
                  <a:pt x="274356" y="1225583"/>
                  <a:pt x="0" y="951227"/>
                  <a:pt x="0" y="612792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</a:t>
            </a:r>
            <a:endParaRPr lang="en-US" sz="4800" dirty="0"/>
          </a:p>
        </p:txBody>
      </p:sp>
      <p:sp>
        <p:nvSpPr>
          <p:cNvPr id="17" name="Text 15"/>
          <p:cNvSpPr/>
          <p:nvPr/>
        </p:nvSpPr>
        <p:spPr>
          <a:xfrm>
            <a:off x="6012825" y="2942727"/>
            <a:ext cx="1225584" cy="1225583"/>
          </a:xfrm>
          <a:custGeom>
            <a:avLst/>
            <a:gdLst/>
            <a:ahLst/>
            <a:cxnLst/>
            <a:rect l="l" t="t" r="r" b="b"/>
            <a:pathLst>
              <a:path w="1225584" h="1225583">
                <a:moveTo>
                  <a:pt x="0" y="612792"/>
                </a:moveTo>
                <a:cubicBezTo>
                  <a:pt x="0" y="274356"/>
                  <a:pt x="274356" y="0"/>
                  <a:pt x="612792" y="0"/>
                </a:cubicBezTo>
                <a:cubicBezTo>
                  <a:pt x="951228" y="0"/>
                  <a:pt x="1225584" y="274356"/>
                  <a:pt x="1225584" y="612792"/>
                </a:cubicBezTo>
                <a:cubicBezTo>
                  <a:pt x="1225584" y="951227"/>
                  <a:pt x="951228" y="1225583"/>
                  <a:pt x="612792" y="1225583"/>
                </a:cubicBezTo>
                <a:cubicBezTo>
                  <a:pt x="274356" y="1225583"/>
                  <a:pt x="0" y="951227"/>
                  <a:pt x="0" y="612792"/>
                </a:cubicBez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4950182" y="4030220"/>
            <a:ext cx="1225584" cy="1225583"/>
          </a:xfrm>
          <a:custGeom>
            <a:avLst/>
            <a:gdLst/>
            <a:ahLst/>
            <a:cxnLst/>
            <a:rect l="l" t="t" r="r" b="b"/>
            <a:pathLst>
              <a:path w="1225584" h="1225583">
                <a:moveTo>
                  <a:pt x="0" y="612792"/>
                </a:moveTo>
                <a:cubicBezTo>
                  <a:pt x="0" y="274356"/>
                  <a:pt x="274356" y="0"/>
                  <a:pt x="612792" y="0"/>
                </a:cubicBezTo>
                <a:cubicBezTo>
                  <a:pt x="951228" y="0"/>
                  <a:pt x="1225584" y="274356"/>
                  <a:pt x="1225584" y="612792"/>
                </a:cubicBezTo>
                <a:cubicBezTo>
                  <a:pt x="1225584" y="951227"/>
                  <a:pt x="951228" y="1225583"/>
                  <a:pt x="612792" y="1225583"/>
                </a:cubicBezTo>
                <a:cubicBezTo>
                  <a:pt x="274356" y="1225583"/>
                  <a:pt x="0" y="951227"/>
                  <a:pt x="0" y="612792"/>
                </a:cubicBez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</a:t>
            </a:r>
            <a:endParaRPr lang="en-US" sz="4800" dirty="0"/>
          </a:p>
        </p:txBody>
      </p:sp>
      <p:sp>
        <p:nvSpPr>
          <p:cNvPr id="19" name="Text 17"/>
          <p:cNvSpPr/>
          <p:nvPr/>
        </p:nvSpPr>
        <p:spPr>
          <a:xfrm>
            <a:off x="6012825" y="4022219"/>
            <a:ext cx="1225584" cy="1225583"/>
          </a:xfrm>
          <a:custGeom>
            <a:avLst/>
            <a:gdLst/>
            <a:ahLst/>
            <a:cxnLst/>
            <a:rect l="l" t="t" r="r" b="b"/>
            <a:pathLst>
              <a:path w="1225584" h="1225583">
                <a:moveTo>
                  <a:pt x="0" y="612792"/>
                </a:moveTo>
                <a:cubicBezTo>
                  <a:pt x="0" y="274356"/>
                  <a:pt x="274356" y="0"/>
                  <a:pt x="612792" y="0"/>
                </a:cubicBezTo>
                <a:cubicBezTo>
                  <a:pt x="951228" y="0"/>
                  <a:pt x="1225584" y="274356"/>
                  <a:pt x="1225584" y="612792"/>
                </a:cubicBezTo>
                <a:cubicBezTo>
                  <a:pt x="1225584" y="951227"/>
                  <a:pt x="951228" y="1225583"/>
                  <a:pt x="612792" y="1225583"/>
                </a:cubicBezTo>
                <a:cubicBezTo>
                  <a:pt x="274356" y="1225583"/>
                  <a:pt x="0" y="951227"/>
                  <a:pt x="0" y="612792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</a:t>
            </a:r>
            <a:endParaRPr lang="en-US" sz="4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9126" y="3801898"/>
            <a:ext cx="2286000" cy="221599"/>
          </a:xfrm>
          <a:custGeom>
            <a:avLst/>
            <a:gdLst/>
            <a:ahLst/>
            <a:cxnLst/>
            <a:rect l="l" t="t" r="r" b="b"/>
            <a:pathLst>
              <a:path w="2286000" h="221599">
                <a:moveTo>
                  <a:pt x="0" y="221599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Year of the Great Fire</a:t>
            </a:r>
            <a:endParaRPr lang="en-US" sz="1588" dirty="0"/>
          </a:p>
        </p:txBody>
      </p:sp>
      <p:sp>
        <p:nvSpPr>
          <p:cNvPr id="3" name="Text 1"/>
          <p:cNvSpPr/>
          <p:nvPr/>
        </p:nvSpPr>
        <p:spPr>
          <a:xfrm>
            <a:off x="3580728" y="3801898"/>
            <a:ext cx="2286000" cy="221599"/>
          </a:xfrm>
          <a:custGeom>
            <a:avLst/>
            <a:gdLst/>
            <a:ahLst/>
            <a:cxnLst/>
            <a:rect l="l" t="t" r="r" b="b"/>
            <a:pathLst>
              <a:path w="2286000" h="221599">
                <a:moveTo>
                  <a:pt x="0" y="221599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Houses Destroyed</a:t>
            </a:r>
            <a:endParaRPr lang="en-US" sz="1588" dirty="0"/>
          </a:p>
        </p:txBody>
      </p:sp>
      <p:sp>
        <p:nvSpPr>
          <p:cNvPr id="4" name="Text 2"/>
          <p:cNvSpPr/>
          <p:nvPr/>
        </p:nvSpPr>
        <p:spPr>
          <a:xfrm>
            <a:off x="6312330" y="3801898"/>
            <a:ext cx="2286000" cy="221599"/>
          </a:xfrm>
          <a:custGeom>
            <a:avLst/>
            <a:gdLst/>
            <a:ahLst/>
            <a:cxnLst/>
            <a:rect l="l" t="t" r="r" b="b"/>
            <a:pathLst>
              <a:path w="2286000" h="221599">
                <a:moveTo>
                  <a:pt x="0" y="221599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Churches Destroyed</a:t>
            </a:r>
            <a:endParaRPr lang="en-US" sz="1588" dirty="0"/>
          </a:p>
        </p:txBody>
      </p:sp>
      <p:sp>
        <p:nvSpPr>
          <p:cNvPr id="5" name="Text 3"/>
          <p:cNvSpPr/>
          <p:nvPr/>
        </p:nvSpPr>
        <p:spPr>
          <a:xfrm>
            <a:off x="9043933" y="3801898"/>
            <a:ext cx="2286000" cy="221599"/>
          </a:xfrm>
          <a:custGeom>
            <a:avLst/>
            <a:gdLst/>
            <a:ahLst/>
            <a:cxnLst/>
            <a:rect l="l" t="t" r="r" b="b"/>
            <a:pathLst>
              <a:path w="2286000" h="221599">
                <a:moveTo>
                  <a:pt x="0" y="221599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Duration of Fire</a:t>
            </a:r>
            <a:endParaRPr lang="en-US" sz="1588" dirty="0"/>
          </a:p>
        </p:txBody>
      </p:sp>
      <p:sp>
        <p:nvSpPr>
          <p:cNvPr id="6" name="Text 4"/>
          <p:cNvSpPr/>
          <p:nvPr/>
        </p:nvSpPr>
        <p:spPr>
          <a:xfrm>
            <a:off x="849126" y="4129331"/>
            <a:ext cx="2286000" cy="914400"/>
          </a:xfrm>
          <a:custGeom>
            <a:avLst/>
            <a:gdLst/>
            <a:ahLst/>
            <a:cxnLst/>
            <a:rect l="l" t="t" r="r" b="b"/>
            <a:pathLst>
              <a:path w="2286000" h="914400">
                <a:moveTo>
                  <a:pt x="0" y="9144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year when the Great Fire of London occurred.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580728" y="4129331"/>
            <a:ext cx="2286000" cy="914400"/>
          </a:xfrm>
          <a:custGeom>
            <a:avLst/>
            <a:gdLst/>
            <a:ahLst/>
            <a:cxnLst/>
            <a:rect l="l" t="t" r="r" b="b"/>
            <a:pathLst>
              <a:path w="2286000" h="914400">
                <a:moveTo>
                  <a:pt x="0" y="9144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estimated number of houses destroyed during the fire.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312330" y="4129331"/>
            <a:ext cx="2286000" cy="914400"/>
          </a:xfrm>
          <a:custGeom>
            <a:avLst/>
            <a:gdLst/>
            <a:ahLst/>
            <a:cxnLst/>
            <a:rect l="l" t="t" r="r" b="b"/>
            <a:pathLst>
              <a:path w="2286000" h="914400">
                <a:moveTo>
                  <a:pt x="0" y="9144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number of churches destroyed, including St. Paul's Cathedral.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043933" y="4129331"/>
            <a:ext cx="2286000" cy="914400"/>
          </a:xfrm>
          <a:custGeom>
            <a:avLst/>
            <a:gdLst/>
            <a:ahLst/>
            <a:cxnLst/>
            <a:rect l="l" t="t" r="r" b="b"/>
            <a:pathLst>
              <a:path w="2286000" h="914400">
                <a:moveTo>
                  <a:pt x="0" y="9144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number of days it took for the fire to ravage through the city.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49126" y="2732080"/>
            <a:ext cx="2286000" cy="830997"/>
          </a:xfrm>
          <a:custGeom>
            <a:avLst/>
            <a:gdLst/>
            <a:ahLst/>
            <a:cxnLst/>
            <a:rect l="l" t="t" r="r" b="b"/>
            <a:pathLst>
              <a:path w="2286000" h="830997">
                <a:moveTo>
                  <a:pt x="0" y="830997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1666</a:t>
            </a:r>
            <a:endParaRPr lang="en-US" sz="5359" dirty="0"/>
          </a:p>
        </p:txBody>
      </p:sp>
      <p:sp>
        <p:nvSpPr>
          <p:cNvPr id="11" name="Text 9"/>
          <p:cNvSpPr/>
          <p:nvPr/>
        </p:nvSpPr>
        <p:spPr>
          <a:xfrm>
            <a:off x="3580728" y="2732080"/>
            <a:ext cx="2286000" cy="830997"/>
          </a:xfrm>
          <a:custGeom>
            <a:avLst/>
            <a:gdLst/>
            <a:ahLst/>
            <a:cxnLst/>
            <a:rect l="l" t="t" r="r" b="b"/>
            <a:pathLst>
              <a:path w="2286000" h="830997">
                <a:moveTo>
                  <a:pt x="0" y="830997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13,200</a:t>
            </a:r>
            <a:endParaRPr lang="en-US" sz="5359" dirty="0"/>
          </a:p>
        </p:txBody>
      </p:sp>
      <p:sp>
        <p:nvSpPr>
          <p:cNvPr id="12" name="Text 10"/>
          <p:cNvSpPr/>
          <p:nvPr/>
        </p:nvSpPr>
        <p:spPr>
          <a:xfrm>
            <a:off x="6312330" y="2732080"/>
            <a:ext cx="2286000" cy="830997"/>
          </a:xfrm>
          <a:custGeom>
            <a:avLst/>
            <a:gdLst/>
            <a:ahLst/>
            <a:cxnLst/>
            <a:rect l="l" t="t" r="r" b="b"/>
            <a:pathLst>
              <a:path w="2286000" h="830997">
                <a:moveTo>
                  <a:pt x="0" y="830997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87</a:t>
            </a:r>
            <a:endParaRPr lang="en-US" sz="5359" dirty="0"/>
          </a:p>
        </p:txBody>
      </p:sp>
      <p:sp>
        <p:nvSpPr>
          <p:cNvPr id="13" name="Text 11"/>
          <p:cNvSpPr/>
          <p:nvPr/>
        </p:nvSpPr>
        <p:spPr>
          <a:xfrm>
            <a:off x="9043933" y="2732080"/>
            <a:ext cx="2286000" cy="830997"/>
          </a:xfrm>
          <a:custGeom>
            <a:avLst/>
            <a:gdLst/>
            <a:ahLst/>
            <a:cxnLst/>
            <a:rect l="l" t="t" r="r" b="b"/>
            <a:pathLst>
              <a:path w="2286000" h="830997">
                <a:moveTo>
                  <a:pt x="0" y="830997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5359" dirty="0"/>
          </a:p>
        </p:txBody>
      </p:sp>
      <p:sp>
        <p:nvSpPr>
          <p:cNvPr id="14" name="Text 12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Numerical data layout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Journey Through 1666: The Great Fire of London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2024-11-11T23:13:06Z</dcterms:created>
  <dcterms:modified xsi:type="dcterms:W3CDTF">2024-11-11T23:13:06Z</dcterms:modified>
</cp:coreProperties>
</file>