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fad482c55011afd3bdee6541b1409c9cbf027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163a3ba9ea510881afb90c706849131b6d279dd.jpg"/><Relationship Id="rId2" Type="http://schemas.openxmlformats.org/officeDocument/2006/relationships/image" Target="../media/5163a3ba9ea510881afb90c706849131b6d279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9fa57423afa4ac23dea0740777c4f6f3fd1fa33.jpg"/><Relationship Id="rId2" Type="http://schemas.openxmlformats.org/officeDocument/2006/relationships/image" Target="../media/29fa57423afa4ac23dea0740777c4f6f3fd1fa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b67df16c2c9afbbf2d0f0d104f25ceebfa4b43e.jpg"/><Relationship Id="rId2" Type="http://schemas.openxmlformats.org/officeDocument/2006/relationships/image" Target="../media/db67df16c2c9afbbf2d0f0d104f25ceebfa4b4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d30bfd76b025ac9a55663dc7e5751214ba65bc7.jpg"/><Relationship Id="rId2" Type="http://schemas.openxmlformats.org/officeDocument/2006/relationships/image" Target="../media/0d30bfd76b025ac9a55663dc7e5751214ba65bc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b038e0ec2f45c9d448b2a0a42130d05780379d.jpg"/><Relationship Id="rId2" Type="http://schemas.openxmlformats.org/officeDocument/2006/relationships/image" Target="../media/e1b038e0ec2f45c9d448b2a0a42130d0578037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f324f7077b2e6d315bc93d822443c8523bc04f2.jpg"/><Relationship Id="rId2" Type="http://schemas.openxmlformats.org/officeDocument/2006/relationships/image" Target="../media/1f324f7077b2e6d315bc93d822443c8523bc04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62e7c48538bf6ca439b77cb730389dcba761d33.jpg"/><Relationship Id="rId2" Type="http://schemas.openxmlformats.org/officeDocument/2006/relationships/image" Target="../media/a62e7c48538bf6ca439b77cb730389dcba761d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5310e0c40b7eaf2b10e1a09cbe8e18a22f6fcc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6848f62a4c18bdc851cda203c8ad7488d5a9293.jpg"/><Relationship Id="rId2" Type="http://schemas.openxmlformats.org/officeDocument/2006/relationships/image" Target="../media/46848f62a4c18bdc851cda203c8ad7488d5a92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cb8a0c841e3d756c97828d56972240a96c7ab32.jpg"/><Relationship Id="rId2" Type="http://schemas.openxmlformats.org/officeDocument/2006/relationships/image" Target="../media/1cb8a0c841e3d756c97828d56972240a96c7ab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741c4fc1ebe38335a239e2abb60f4021da15693.jpg"/><Relationship Id="rId2" Type="http://schemas.openxmlformats.org/officeDocument/2006/relationships/image" Target="../media/7741c4fc1ebe38335a239e2abb60f4021da156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07618a83b136e5b26eaa8bc3ff23bed793d4bac.jpg"/><Relationship Id="rId2" Type="http://schemas.openxmlformats.org/officeDocument/2006/relationships/image" Target="../media/907618a83b136e5b26eaa8bc3ff23bed793d4ba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0c2addc7ad4a06f0a07af21d4a8c3709f0b2e74.jpg"/><Relationship Id="rId2" Type="http://schemas.openxmlformats.org/officeDocument/2006/relationships/image" Target="../media/50c2addc7ad4a06f0a07af21d4a8c3709f0b2e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7b8e954f64821aad97471d01da6f06ffee4f6036.jpg"/><Relationship Id="rId2" Type="http://schemas.openxmlformats.org/officeDocument/2006/relationships/image" Target="../media/7b8e954f64821aad97471d01da6f06ffee4f6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d880927eed2045437e3df04cd710d6795518596.jp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06df852913aab7a0f36246677c7508528cdc237.jpg"/><Relationship Id="rId2" Type="http://schemas.openxmlformats.org/officeDocument/2006/relationships/image" Target="../media/306df852913aab7a0f36246677c7508528cdc23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313" r="27313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Explorando la Importancia del Reconocimiento Visual en la Lectura y Escritura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Aprendizaje Integral a Través de Formas y Colores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Reconocimiento de Formas y Colores para Aprend…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Formas Geométricas Básicas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Colores Primarios y Secundarios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Reconocimiento de Patrones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de Aprendizaje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Aplicaciones en la Vida Real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Evaluación y Retroalimentación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Conclusión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Recursos Adicionales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para el Hogar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Participación de los Padres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Seguridad y Precauciones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Preguntas de Reflexión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Siguiente Lección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Conclusión Final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Agradecimientos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Referencias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Autoevaluación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Metas para el Futuro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Cierre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nZP0yiwkseWk-.jpg">    </p:cNvPr>
          <p:cNvPicPr>
            <a:picLocks noChangeAspect="1"/>
          </p:cNvPicPr>
          <p:nvPr/>
        </p:nvPicPr>
        <p:blipFill>
          <a:blip r:embed="rId2"/>
          <a:srcRect l="35339" r="35339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estudiantes aprenderán a identificar formas geométricas básicas.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También aprenderán a nombrar colores primarios y secundarios, habilidades fundamentales para su desarrollo académico.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Objetivos de Aprendizaje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formas y los colores son importantes en el desarrollo académico de los niños de 7 años.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 la creatividad y mejoran la capacidad de observación.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Desarrollo Académico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reconocimiento de formas y colores es esencial para la lectura y escritura.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 la base del desarrollo cognitivo en los niños.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Fundamentos Cognitivos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Reconocimiento de Formas y Colores para Aprender a Leer y Escribir</a:t>
            </a:r>
            <a:endParaRPr lang="en-US" sz="2285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LvJTlPECHce4-.jpg">    </p:cNvPr>
          <p:cNvPicPr>
            <a:picLocks noChangeAspect="1"/>
          </p:cNvPicPr>
          <p:nvPr/>
        </p:nvPicPr>
        <p:blipFill>
          <a:blip r:embed="rId2"/>
          <a:srcRect l="33885" r="33885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Formas Geométricas Básicas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cuadrado tiene cuatro lados iguales.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Posee cuatro ángulos rectos.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Cuadrado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círculo es una figura redonda.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 tiene lados ni ángulos.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Círculo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triángulo cuenta con tres lados.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También tiene tres ángulos.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Triángulo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rectángulo tiene cuatro lados.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Dispone de cuatro ángulos rectos.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Rectángulo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YNDzv8JWYREu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Colores Primarios y Secundarios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colores juegan un papel crucial en el arte y el diseño.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Influyen en las emociones y percepciones del espectador.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Impacto Visual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colores secundarios se forman al mezclar colores primarios.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Por ejemplo, verde se obtiene de azul y amarillo, naranja de rojo y amarillo, y púrpura de rojo y azul.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Colores Secundarios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colores primarios son rojo, azul y amarillo.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Son la base para crear otros colores.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Colores Primarios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Reconocimiento de Patrones</a:t>
            </a:r>
            <a:endParaRPr lang="en-US" sz="2400" dirty="0"/>
          </a:p>
        </p:txBody>
      </p:sp>
      <p:pic>
        <p:nvPicPr>
          <p:cNvPr id="7" name="Image 0" descr="/tmp/tmp-1-jGt2gUmArJwY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0" y="0"/>
            <a:ext cx="365760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reconocimiento de patrones es clave para resolver problemas matemáticos.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Desarrollar esta habilidad permite una mejor comprensión de conceptos complejos.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Reconocimiento en Matemáticas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Identificar patrones simples de formas y colores es crucial para el aprendizaje visual.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reconocimiento fomenta habilidades que son esenciales en matemáticas.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Patrones de Formas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TujiFhLLdg3x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de Aprendizaje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Combinar formas y colores crea obras únicas.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Estimula la imaginación y la autoexpresión.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Composiciones Artísticas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34290" y="205740"/>
                </a:moveTo>
                <a:lnTo>
                  <a:pt x="34290" y="45720"/>
                </a:lnTo>
                <a:cubicBezTo>
                  <a:pt x="34290" y="39433"/>
                  <a:pt x="39434" y="34290"/>
                  <a:pt x="45721" y="34290"/>
                </a:cubicBezTo>
                <a:lnTo>
                  <a:pt x="68580" y="34290"/>
                </a:lnTo>
                <a:lnTo>
                  <a:pt x="68580" y="102870"/>
                </a:lnTo>
                <a:cubicBezTo>
                  <a:pt x="68580" y="109157"/>
                  <a:pt x="73724" y="114300"/>
                  <a:pt x="80011" y="114300"/>
                </a:cubicBezTo>
                <a:cubicBezTo>
                  <a:pt x="86298" y="114300"/>
                  <a:pt x="91442" y="109157"/>
                  <a:pt x="91442" y="102870"/>
                </a:cubicBezTo>
                <a:lnTo>
                  <a:pt x="91442" y="34290"/>
                </a:lnTo>
                <a:lnTo>
                  <a:pt x="137163" y="34290"/>
                </a:lnTo>
                <a:lnTo>
                  <a:pt x="137163" y="80010"/>
                </a:lnTo>
                <a:cubicBezTo>
                  <a:pt x="137163" y="86297"/>
                  <a:pt x="142306" y="91440"/>
                  <a:pt x="148594" y="91440"/>
                </a:cubicBezTo>
                <a:cubicBezTo>
                  <a:pt x="154881" y="91440"/>
                  <a:pt x="160025" y="86297"/>
                  <a:pt x="160025" y="80010"/>
                </a:cubicBezTo>
                <a:lnTo>
                  <a:pt x="160025" y="34290"/>
                </a:lnTo>
                <a:lnTo>
                  <a:pt x="228605" y="34290"/>
                </a:lnTo>
                <a:cubicBezTo>
                  <a:pt x="234892" y="34290"/>
                  <a:pt x="240036" y="39433"/>
                  <a:pt x="240036" y="45720"/>
                </a:cubicBezTo>
                <a:lnTo>
                  <a:pt x="240036" y="205740"/>
                </a:lnTo>
                <a:lnTo>
                  <a:pt x="34290" y="205740"/>
                </a:lnTo>
                <a:moveTo>
                  <a:pt x="0" y="228600"/>
                </a:moveTo>
                <a:cubicBezTo>
                  <a:pt x="0" y="253819"/>
                  <a:pt x="20503" y="274320"/>
                  <a:pt x="45721" y="274320"/>
                </a:cubicBezTo>
                <a:lnTo>
                  <a:pt x="91442" y="274320"/>
                </a:lnTo>
                <a:lnTo>
                  <a:pt x="91442" y="320040"/>
                </a:lnTo>
                <a:cubicBezTo>
                  <a:pt x="91442" y="345259"/>
                  <a:pt x="111945" y="365760"/>
                  <a:pt x="137163" y="365760"/>
                </a:cubicBezTo>
                <a:cubicBezTo>
                  <a:pt x="162381" y="365760"/>
                  <a:pt x="182884" y="345259"/>
                  <a:pt x="182884" y="320040"/>
                </a:cubicBezTo>
                <a:lnTo>
                  <a:pt x="182884" y="274320"/>
                </a:lnTo>
                <a:lnTo>
                  <a:pt x="228605" y="274320"/>
                </a:lnTo>
                <a:cubicBezTo>
                  <a:pt x="253823" y="274320"/>
                  <a:pt x="274326" y="253819"/>
                  <a:pt x="274326" y="228600"/>
                </a:cubicBezTo>
                <a:lnTo>
                  <a:pt x="274326" y="45720"/>
                </a:lnTo>
                <a:cubicBezTo>
                  <a:pt x="274326" y="20501"/>
                  <a:pt x="253823" y="0"/>
                  <a:pt x="228605" y="0"/>
                </a:cubicBezTo>
                <a:lnTo>
                  <a:pt x="45724" y="0"/>
                </a:lnTo>
                <a:cubicBezTo>
                  <a:pt x="20506" y="0"/>
                  <a:pt x="3" y="20501"/>
                  <a:pt x="3" y="45720"/>
                </a:cubicBezTo>
                <a:lnTo>
                  <a:pt x="0" y="228600"/>
                </a:lnTo>
                <a:moveTo>
                  <a:pt x="137160" y="308610"/>
                </a:moveTo>
                <a:cubicBezTo>
                  <a:pt x="143472" y="308610"/>
                  <a:pt x="148591" y="313727"/>
                  <a:pt x="148591" y="320040"/>
                </a:cubicBezTo>
                <a:cubicBezTo>
                  <a:pt x="148591" y="326353"/>
                  <a:pt x="143475" y="331470"/>
                  <a:pt x="137160" y="331470"/>
                </a:cubicBezTo>
                <a:cubicBezTo>
                  <a:pt x="130848" y="331470"/>
                  <a:pt x="125729" y="326353"/>
                  <a:pt x="125729" y="320040"/>
                </a:cubicBezTo>
                <a:cubicBezTo>
                  <a:pt x="125729" y="313727"/>
                  <a:pt x="130845" y="308610"/>
                  <a:pt x="137160" y="308610"/>
                </a:cubicBezTo>
                <a:lnTo>
                  <a:pt x="137160" y="30861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Identificar y nombrar colores es esencial.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 la creatividad y la expresión personal.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Coloreado de Colores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07657" y="1656410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Identificar formas geométricas es una actividad divertida.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Desarrolla habilidades de observación en los niños.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Adivinanza de Formas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OreVkXaaBrLi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Aplicaciones en la Vida Real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arquitectura utiliza formas geométricas en el diseño de edificios.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resulta en estructuras estéticamente agradables y funcionales.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Geometric Design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arte y el diseño emplean colores y formas para crear composiciones visuales.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composiciones transmiten emociones y mensajes de manera efectiva.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Composition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matemáticas aplican formas y patrones para resolver problemas complejos.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enfoque es fundamental en diversas disciplinas científicas.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Pattern Solutions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tecnología utiliza colores y formas en el diseño de interfaces de usuario.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mejora la experiencia y la usabilidad de las aplicaciones.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Interface Design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of03M3P4jD2K-.jpg">    </p:cNvPr>
          <p:cNvPicPr>
            <a:picLocks noChangeAspect="1"/>
          </p:cNvPicPr>
          <p:nvPr/>
        </p:nvPicPr>
        <p:blipFill>
          <a:blip r:embed="rId2"/>
          <a:srcRect l="32562" r="32562" t="0" b="0"/>
          <a:stretch/>
        </p:blipFill>
        <p:spPr>
          <a:xfrm>
            <a:off x="8534400" y="0"/>
            <a:ext cx="3657600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comentarios constructivos son fundamentales para el crecimiento académico.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Proporcionar ejemplos específicos puede guiar a los estudiantes hacia la mejora.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Comentarios Constructivos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evaluación continua permite seguir el avance de los estudiantes.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ayuda a identificar áreas que requieren atención y mejora.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Monitoreo del Progreso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Evaluación y Retroalimentación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Reconocer formas y colores es esencial para el aprendizaje de la lectura y la escritura.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Estos conocimientos ayudan a los niños a entender mejor su entorno y a comunicarse efectivamente.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Importancia del reconocimiento de formas y colores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 estudiantes aprenderán formas y colores en esta lección.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Estos conceptos son fundamentales para desarrollar habilidades básicas en matemáticas y arte.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Resumen de la lección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Conclusión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PjACw5zPYRf5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Adicionales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Sitios web educativos que ofrecen recursos adicionales.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Proporcionan materiales variados para enriquecer el aprendizaje.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Web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Aplicaciones educativas que fomentan el aprendizaje interactivo.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Hacen el aprendizaje más atractivo y dinámico.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Aplicaciones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482351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Libros de actividades que ayudan a reconocer formas y colores.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Ofrecen ejercicios prácticos y entretenidos.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676963" y="1656410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c21XjIBhAFUD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para el Hogar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Memoria Visual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Juega a un juego de memoria con tarjetas de formas y colores.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 recordando la ubicación de cada tarjeta.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Colores en Collage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Reúne objetos de diferentes colores.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 un collage y nombra cada color.</a:t>
            </a:r>
            <a:endParaRPr lang="en-US" sz="1252" dirty="0"/>
          </a:p>
        </p:txBody>
      </p:sp>
      <p:sp>
        <p:nvSpPr>
          <p:cNvPr id="23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Formas Cotidianas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Encuentra formas geométricas en casa.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Identifica objetos que tengan esas formas.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Proporcione actividades para que los padres realicen con sus hijos.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promueve el aprendizaje y la participación de la familia.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en Casa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Mantenga una comunicación regular con los padres.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permite a los padres seguir el progreso de sus hijos.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Progreso Estudiantil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Participación de los Padres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8161" r="28161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Seguridad y Precauciones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085862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/tmp/tmp-1-zhudK8UzMjY5-.jpg">    </p:cNvPr>
          <p:cNvPicPr>
            <a:picLocks noChangeAspect="1"/>
          </p:cNvPicPr>
          <p:nvPr/>
        </p:nvPicPr>
        <p:blipFill>
          <a:blip r:embed="rId2"/>
          <a:srcRect l="32271" r="32271" t="0" b="0"/>
          <a:stretch/>
        </p:blipFill>
        <p:spPr>
          <a:xfrm>
            <a:off x="0" y="0"/>
            <a:ext cx="3657600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085862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364531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364531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399467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399467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82586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Supervisión Continua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182586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esencial asegurarse de que los estudiantes estén siempre supervisados.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supervisión constante previene accidentes y promueve un ambiente seguro.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147650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Materiales Seguros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147650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fundamental evitar el uso de materiales tóxicos o peligrosos.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Optar por opciones seguras garantiza la salud de todos.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W3NUp68ATzI4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Preguntas de Reflexión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Recursos Adicionales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Explorar recursos adicionales puede enriquecer el proceso de aprendizaje.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Considerar herramientas digitales y materiales complementarios es clave.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Adaptación de Lecciones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Adaptar las lecciones ayuda a atender a estudiantes con diferentes estilos de aprendizaje.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 asegura que todos los estudiantes tengan la oportunidad de participar.</a:t>
            </a:r>
            <a:endParaRPr lang="en-US" sz="1251" dirty="0"/>
          </a:p>
        </p:txBody>
      </p:sp>
      <p:sp>
        <p:nvSpPr>
          <p:cNvPr id="23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Estrategias Efectivas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¿Qué estrategias de enseñanza han demostrado ser más efectivas en el aula?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fundamental que los educadores evalúen su impacto en el aprendizaje.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7308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7308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2244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2244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45363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Asociación de Formas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5363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 lección se centra en asociar formas y colores con letras.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Usarás estas asociaciones para mejorar tu comprensión visual.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610427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Reconocimiento de Patrones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10427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 esta lección, aprenderás a reconocer y crear patrones.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Desarrollarás habilidades para identificar secuencias.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7" name="Image 0" descr="/tmp/tmp-1-IfylPYINaU6c-.jpg">    </p:cNvPr>
          <p:cNvPicPr>
            <a:picLocks noChangeAspect="1"/>
          </p:cNvPicPr>
          <p:nvPr/>
        </p:nvPicPr>
        <p:blipFill>
          <a:blip r:embed="rId2"/>
          <a:srcRect l="33458" r="33458" t="0" b="0"/>
          <a:stretch/>
        </p:blipFill>
        <p:spPr>
          <a:xfrm>
            <a:off x="8534400" y="0"/>
            <a:ext cx="3657600" cy="685799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Siguiente Lección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/tmp/tmp-1-5fMW8T5Km6EZ-.jpg">    </p:cNvPr>
          <p:cNvPicPr>
            <a:picLocks noChangeAspect="1"/>
          </p:cNvPicPr>
          <p:nvPr/>
        </p:nvPicPr>
        <p:blipFill>
          <a:blip r:embed="rId2"/>
          <a:srcRect l="30008" r="30008" t="0" b="0"/>
          <a:stretch/>
        </p:blipFill>
        <p:spPr>
          <a:xfrm>
            <a:off x="8077200" y="0"/>
            <a:ext cx="4114800" cy="68579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Conclusión Final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Conclusión Final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reconocimiento de formas y colores es esencial para leer y escribir.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habilidades ayudan a los niños a desarrollar su comprensión del mundo.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68227" y="1682263"/>
            <a:ext cx="411480" cy="411400"/>
          </a:xfrm>
          <a:custGeom>
            <a:avLst/>
            <a:gdLst/>
            <a:ahLst/>
            <a:cxnLst/>
            <a:rect l="l" t="t" r="r" b="b"/>
            <a:pathLst>
              <a:path w="411480" h="411400">
                <a:moveTo>
                  <a:pt x="372830" y="207469"/>
                </a:moveTo>
                <a:cubicBezTo>
                  <a:pt x="372830" y="209637"/>
                  <a:pt x="372027" y="211649"/>
                  <a:pt x="369456" y="213899"/>
                </a:cubicBezTo>
                <a:cubicBezTo>
                  <a:pt x="366402" y="216388"/>
                  <a:pt x="361341" y="218560"/>
                  <a:pt x="355152" y="218560"/>
                </a:cubicBezTo>
                <a:lnTo>
                  <a:pt x="276408" y="218560"/>
                </a:lnTo>
                <a:cubicBezTo>
                  <a:pt x="233819" y="218560"/>
                  <a:pt x="199272" y="253110"/>
                  <a:pt x="199272" y="295698"/>
                </a:cubicBezTo>
                <a:cubicBezTo>
                  <a:pt x="199272" y="301161"/>
                  <a:pt x="199835" y="306464"/>
                  <a:pt x="200959" y="311606"/>
                </a:cubicBezTo>
                <a:cubicBezTo>
                  <a:pt x="203609" y="324220"/>
                  <a:pt x="209155" y="336595"/>
                  <a:pt x="212529" y="344230"/>
                </a:cubicBezTo>
                <a:lnTo>
                  <a:pt x="212529" y="344230"/>
                </a:lnTo>
                <a:cubicBezTo>
                  <a:pt x="213093" y="345518"/>
                  <a:pt x="213653" y="346641"/>
                  <a:pt x="214056" y="347686"/>
                </a:cubicBezTo>
                <a:cubicBezTo>
                  <a:pt x="218072" y="356926"/>
                  <a:pt x="218558" y="360061"/>
                  <a:pt x="218558" y="361427"/>
                </a:cubicBezTo>
                <a:cubicBezTo>
                  <a:pt x="218558" y="365685"/>
                  <a:pt x="217031" y="369058"/>
                  <a:pt x="215504" y="370910"/>
                </a:cubicBezTo>
                <a:cubicBezTo>
                  <a:pt x="214780" y="371794"/>
                  <a:pt x="214221" y="372197"/>
                  <a:pt x="213896" y="372358"/>
                </a:cubicBezTo>
                <a:cubicBezTo>
                  <a:pt x="213653" y="372518"/>
                  <a:pt x="213254" y="372601"/>
                  <a:pt x="212612" y="372679"/>
                </a:cubicBezTo>
                <a:cubicBezTo>
                  <a:pt x="210283" y="372761"/>
                  <a:pt x="208032" y="372839"/>
                  <a:pt x="205703" y="372839"/>
                </a:cubicBezTo>
                <a:cubicBezTo>
                  <a:pt x="113379" y="372839"/>
                  <a:pt x="38572" y="298030"/>
                  <a:pt x="38572" y="205708"/>
                </a:cubicBezTo>
                <a:cubicBezTo>
                  <a:pt x="38572" y="113386"/>
                  <a:pt x="113379" y="38577"/>
                  <a:pt x="205703" y="38577"/>
                </a:cubicBezTo>
                <a:cubicBezTo>
                  <a:pt x="298027" y="38577"/>
                  <a:pt x="372834" y="113386"/>
                  <a:pt x="372834" y="205708"/>
                </a:cubicBezTo>
                <a:cubicBezTo>
                  <a:pt x="372834" y="206272"/>
                  <a:pt x="372834" y="206831"/>
                  <a:pt x="372834" y="207477"/>
                </a:cubicBezTo>
                <a:lnTo>
                  <a:pt x="372830" y="207469"/>
                </a:lnTo>
                <a:moveTo>
                  <a:pt x="411398" y="207868"/>
                </a:moveTo>
                <a:cubicBezTo>
                  <a:pt x="411398" y="207144"/>
                  <a:pt x="411398" y="206420"/>
                  <a:pt x="411398" y="205700"/>
                </a:cubicBezTo>
                <a:cubicBezTo>
                  <a:pt x="411398" y="92084"/>
                  <a:pt x="319317" y="0"/>
                  <a:pt x="205699" y="0"/>
                </a:cubicBezTo>
                <a:cubicBezTo>
                  <a:pt x="92081" y="0"/>
                  <a:pt x="0" y="92084"/>
                  <a:pt x="0" y="205700"/>
                </a:cubicBezTo>
                <a:cubicBezTo>
                  <a:pt x="0" y="319316"/>
                  <a:pt x="92081" y="411400"/>
                  <a:pt x="205699" y="411400"/>
                </a:cubicBezTo>
                <a:cubicBezTo>
                  <a:pt x="208509" y="411400"/>
                  <a:pt x="211402" y="411317"/>
                  <a:pt x="214216" y="411239"/>
                </a:cubicBezTo>
                <a:cubicBezTo>
                  <a:pt x="239769" y="410194"/>
                  <a:pt x="257126" y="387053"/>
                  <a:pt x="257126" y="361423"/>
                </a:cubicBezTo>
                <a:cubicBezTo>
                  <a:pt x="257126" y="349772"/>
                  <a:pt x="252225" y="338685"/>
                  <a:pt x="247402" y="327676"/>
                </a:cubicBezTo>
                <a:cubicBezTo>
                  <a:pt x="243946" y="319801"/>
                  <a:pt x="240411" y="311845"/>
                  <a:pt x="238724" y="303650"/>
                </a:cubicBezTo>
                <a:cubicBezTo>
                  <a:pt x="238161" y="301079"/>
                  <a:pt x="237922" y="298425"/>
                  <a:pt x="237922" y="295694"/>
                </a:cubicBezTo>
                <a:cubicBezTo>
                  <a:pt x="237922" y="274399"/>
                  <a:pt x="255196" y="257125"/>
                  <a:pt x="276490" y="257125"/>
                </a:cubicBezTo>
                <a:lnTo>
                  <a:pt x="355152" y="257125"/>
                </a:lnTo>
                <a:cubicBezTo>
                  <a:pt x="384483" y="257125"/>
                  <a:pt x="411159" y="237197"/>
                  <a:pt x="411480" y="207868"/>
                </a:cubicBezTo>
                <a:lnTo>
                  <a:pt x="411398" y="207868"/>
                </a:lnTo>
                <a:moveTo>
                  <a:pt x="128563" y="205700"/>
                </a:moveTo>
                <a:cubicBezTo>
                  <a:pt x="128563" y="191498"/>
                  <a:pt x="117050" y="179987"/>
                  <a:pt x="102849" y="179987"/>
                </a:cubicBezTo>
                <a:cubicBezTo>
                  <a:pt x="88649" y="179987"/>
                  <a:pt x="77136" y="191498"/>
                  <a:pt x="77136" y="205700"/>
                </a:cubicBezTo>
                <a:cubicBezTo>
                  <a:pt x="77136" y="219901"/>
                  <a:pt x="88649" y="231412"/>
                  <a:pt x="102849" y="231412"/>
                </a:cubicBezTo>
                <a:cubicBezTo>
                  <a:pt x="117050" y="231412"/>
                  <a:pt x="128563" y="219901"/>
                  <a:pt x="128563" y="205700"/>
                </a:cubicBezTo>
                <a:lnTo>
                  <a:pt x="128563" y="205700"/>
                </a:lnTo>
                <a:moveTo>
                  <a:pt x="128563" y="154275"/>
                </a:moveTo>
                <a:cubicBezTo>
                  <a:pt x="142763" y="154275"/>
                  <a:pt x="154276" y="142764"/>
                  <a:pt x="154276" y="128562"/>
                </a:cubicBezTo>
                <a:cubicBezTo>
                  <a:pt x="154276" y="114361"/>
                  <a:pt x="142763" y="102850"/>
                  <a:pt x="128563" y="102850"/>
                </a:cubicBezTo>
                <a:cubicBezTo>
                  <a:pt x="114363" y="102850"/>
                  <a:pt x="102849" y="114361"/>
                  <a:pt x="102849" y="128562"/>
                </a:cubicBezTo>
                <a:cubicBezTo>
                  <a:pt x="102849" y="142764"/>
                  <a:pt x="114363" y="154275"/>
                  <a:pt x="128563" y="154275"/>
                </a:cubicBezTo>
                <a:moveTo>
                  <a:pt x="231412" y="102850"/>
                </a:moveTo>
                <a:cubicBezTo>
                  <a:pt x="231412" y="88648"/>
                  <a:pt x="219899" y="77137"/>
                  <a:pt x="205699" y="77137"/>
                </a:cubicBezTo>
                <a:cubicBezTo>
                  <a:pt x="191499" y="77137"/>
                  <a:pt x="179985" y="88648"/>
                  <a:pt x="179985" y="102850"/>
                </a:cubicBezTo>
                <a:cubicBezTo>
                  <a:pt x="179985" y="117051"/>
                  <a:pt x="191499" y="128562"/>
                  <a:pt x="205699" y="128562"/>
                </a:cubicBezTo>
                <a:cubicBezTo>
                  <a:pt x="219899" y="128562"/>
                  <a:pt x="231412" y="117051"/>
                  <a:pt x="231412" y="102850"/>
                </a:cubicBezTo>
                <a:moveTo>
                  <a:pt x="282839" y="154275"/>
                </a:moveTo>
                <a:cubicBezTo>
                  <a:pt x="297039" y="154275"/>
                  <a:pt x="308552" y="142764"/>
                  <a:pt x="308552" y="128562"/>
                </a:cubicBezTo>
                <a:cubicBezTo>
                  <a:pt x="308552" y="114361"/>
                  <a:pt x="297039" y="102850"/>
                  <a:pt x="282839" y="102850"/>
                </a:cubicBezTo>
                <a:cubicBezTo>
                  <a:pt x="268639" y="102850"/>
                  <a:pt x="257126" y="114361"/>
                  <a:pt x="257126" y="128562"/>
                </a:cubicBezTo>
                <a:cubicBezTo>
                  <a:pt x="257126" y="142764"/>
                  <a:pt x="268639" y="154275"/>
                  <a:pt x="282839" y="154275"/>
                </a:cubicBezTo>
                <a:lnTo>
                  <a:pt x="282839" y="1542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35054" y="1355535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/tmp/tmp-1-dRHjbN7pqRps-.jpg">    </p:cNvPr>
          <p:cNvPicPr>
            <a:picLocks noChangeAspect="1"/>
          </p:cNvPicPr>
          <p:nvPr/>
        </p:nvPicPr>
        <p:blipFill>
          <a:blip r:embed="rId2"/>
          <a:srcRect l="30008" r="30008" t="0" b="0"/>
          <a:stretch/>
        </p:blipFill>
        <p:spPr>
          <a:xfrm>
            <a:off x="0" y="0"/>
            <a:ext cx="4114800" cy="68579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0" y="0"/>
            <a:ext cx="41148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854643" y="1718585"/>
            <a:ext cx="411480" cy="365760"/>
          </a:xfrm>
          <a:custGeom>
            <a:avLst/>
            <a:gdLst/>
            <a:ahLst/>
            <a:cxnLst/>
            <a:rect l="l" t="t" r="r" b="b"/>
            <a:pathLst>
              <a:path w="411480" h="365760">
                <a:moveTo>
                  <a:pt x="177735" y="221241"/>
                </a:moveTo>
                <a:cubicBezTo>
                  <a:pt x="158017" y="199595"/>
                  <a:pt x="130941" y="149087"/>
                  <a:pt x="126444" y="34290"/>
                </a:cubicBezTo>
                <a:lnTo>
                  <a:pt x="285176" y="34290"/>
                </a:lnTo>
                <a:cubicBezTo>
                  <a:pt x="280605" y="149091"/>
                  <a:pt x="253529" y="199595"/>
                  <a:pt x="233885" y="221241"/>
                </a:cubicBezTo>
                <a:cubicBezTo>
                  <a:pt x="224100" y="232027"/>
                  <a:pt x="215381" y="236530"/>
                  <a:pt x="210238" y="238457"/>
                </a:cubicBezTo>
                <a:cubicBezTo>
                  <a:pt x="208382" y="239170"/>
                  <a:pt x="206880" y="239529"/>
                  <a:pt x="205880" y="239814"/>
                </a:cubicBezTo>
                <a:cubicBezTo>
                  <a:pt x="204880" y="239598"/>
                  <a:pt x="203378" y="239170"/>
                  <a:pt x="201522" y="238457"/>
                </a:cubicBezTo>
                <a:cubicBezTo>
                  <a:pt x="196379" y="236530"/>
                  <a:pt x="187664" y="232027"/>
                  <a:pt x="177875" y="221241"/>
                </a:cubicBezTo>
                <a:lnTo>
                  <a:pt x="177735" y="221241"/>
                </a:lnTo>
                <a:moveTo>
                  <a:pt x="285748" y="0"/>
                </a:moveTo>
                <a:lnTo>
                  <a:pt x="125728" y="0"/>
                </a:lnTo>
                <a:cubicBezTo>
                  <a:pt x="106796" y="0"/>
                  <a:pt x="91365" y="15574"/>
                  <a:pt x="92081" y="34433"/>
                </a:cubicBezTo>
                <a:cubicBezTo>
                  <a:pt x="92225" y="38218"/>
                  <a:pt x="92365" y="42004"/>
                  <a:pt x="92583" y="45720"/>
                </a:cubicBezTo>
                <a:lnTo>
                  <a:pt x="17146" y="45720"/>
                </a:lnTo>
                <a:cubicBezTo>
                  <a:pt x="7645" y="45720"/>
                  <a:pt x="0" y="53364"/>
                  <a:pt x="0" y="62867"/>
                </a:cubicBezTo>
                <a:cubicBezTo>
                  <a:pt x="0" y="140375"/>
                  <a:pt x="32791" y="189811"/>
                  <a:pt x="72511" y="220458"/>
                </a:cubicBezTo>
                <a:cubicBezTo>
                  <a:pt x="111017" y="250249"/>
                  <a:pt x="155165" y="261606"/>
                  <a:pt x="179311" y="265962"/>
                </a:cubicBezTo>
                <a:cubicBezTo>
                  <a:pt x="182668" y="267747"/>
                  <a:pt x="185812" y="269177"/>
                  <a:pt x="188668" y="270318"/>
                </a:cubicBezTo>
                <a:lnTo>
                  <a:pt x="188668" y="331470"/>
                </a:lnTo>
                <a:lnTo>
                  <a:pt x="131517" y="331470"/>
                </a:lnTo>
                <a:cubicBezTo>
                  <a:pt x="122016" y="331470"/>
                  <a:pt x="114371" y="339114"/>
                  <a:pt x="114371" y="348617"/>
                </a:cubicBezTo>
                <a:cubicBezTo>
                  <a:pt x="114371" y="358119"/>
                  <a:pt x="122016" y="365764"/>
                  <a:pt x="131517" y="365764"/>
                </a:cubicBezTo>
                <a:lnTo>
                  <a:pt x="205814" y="365764"/>
                </a:lnTo>
                <a:lnTo>
                  <a:pt x="280111" y="365764"/>
                </a:lnTo>
                <a:cubicBezTo>
                  <a:pt x="289612" y="365764"/>
                  <a:pt x="297257" y="358119"/>
                  <a:pt x="297257" y="348620"/>
                </a:cubicBezTo>
                <a:cubicBezTo>
                  <a:pt x="297257" y="339118"/>
                  <a:pt x="289612" y="331477"/>
                  <a:pt x="280111" y="331477"/>
                </a:cubicBezTo>
                <a:lnTo>
                  <a:pt x="222960" y="331477"/>
                </a:lnTo>
                <a:lnTo>
                  <a:pt x="222960" y="270326"/>
                </a:lnTo>
                <a:cubicBezTo>
                  <a:pt x="225816" y="269181"/>
                  <a:pt x="228960" y="267754"/>
                  <a:pt x="232317" y="265970"/>
                </a:cubicBezTo>
                <a:cubicBezTo>
                  <a:pt x="256463" y="261683"/>
                  <a:pt x="300541" y="250253"/>
                  <a:pt x="339117" y="220465"/>
                </a:cubicBezTo>
                <a:cubicBezTo>
                  <a:pt x="378693" y="189818"/>
                  <a:pt x="411484" y="140382"/>
                  <a:pt x="411484" y="62874"/>
                </a:cubicBezTo>
                <a:cubicBezTo>
                  <a:pt x="411484" y="53372"/>
                  <a:pt x="403839" y="45731"/>
                  <a:pt x="394338" y="45731"/>
                </a:cubicBezTo>
                <a:lnTo>
                  <a:pt x="318901" y="45731"/>
                </a:lnTo>
                <a:cubicBezTo>
                  <a:pt x="319115" y="42015"/>
                  <a:pt x="319259" y="38302"/>
                  <a:pt x="319403" y="34444"/>
                </a:cubicBezTo>
                <a:cubicBezTo>
                  <a:pt x="320119" y="15585"/>
                  <a:pt x="304688" y="11"/>
                  <a:pt x="285756" y="11"/>
                </a:cubicBezTo>
                <a:lnTo>
                  <a:pt x="285748" y="0"/>
                </a:lnTo>
                <a:moveTo>
                  <a:pt x="316255" y="80010"/>
                </a:moveTo>
                <a:lnTo>
                  <a:pt x="376550" y="80010"/>
                </a:lnTo>
                <a:cubicBezTo>
                  <a:pt x="372262" y="136019"/>
                  <a:pt x="347046" y="170949"/>
                  <a:pt x="318041" y="193311"/>
                </a:cubicBezTo>
                <a:cubicBezTo>
                  <a:pt x="305540" y="203026"/>
                  <a:pt x="292110" y="210458"/>
                  <a:pt x="279181" y="216171"/>
                </a:cubicBezTo>
                <a:cubicBezTo>
                  <a:pt x="295397" y="187383"/>
                  <a:pt x="309758" y="144376"/>
                  <a:pt x="316255" y="80010"/>
                </a:cubicBezTo>
                <a:lnTo>
                  <a:pt x="316255" y="80010"/>
                </a:lnTo>
                <a:moveTo>
                  <a:pt x="132303" y="216171"/>
                </a:moveTo>
                <a:cubicBezTo>
                  <a:pt x="119375" y="210458"/>
                  <a:pt x="106014" y="203026"/>
                  <a:pt x="93443" y="193311"/>
                </a:cubicBezTo>
                <a:cubicBezTo>
                  <a:pt x="64438" y="170953"/>
                  <a:pt x="39222" y="136019"/>
                  <a:pt x="34935" y="80010"/>
                </a:cubicBezTo>
                <a:lnTo>
                  <a:pt x="95229" y="80010"/>
                </a:lnTo>
                <a:cubicBezTo>
                  <a:pt x="101730" y="144376"/>
                  <a:pt x="116087" y="187379"/>
                  <a:pt x="132303" y="216171"/>
                </a:cubicBezTo>
                <a:lnTo>
                  <a:pt x="132303" y="2161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535054" y="548639"/>
            <a:ext cx="710830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Agradecimientos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81861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453505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72895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854643" y="2281716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Agradecimientos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854642" y="2922657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Agradecemos a todos los estudiantes por su dedicación.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 esfuerzo ha sido clave para el éxito del proyecto.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Referencias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732792"/>
            <a:ext cx="4780280" cy="288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 incluyen enlaces a recursos adicionales para profundizar en el tema.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Estos recursos ofrecen información complementaria y ejemplos prácticos.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48122" y="21650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Adicionales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48122" y="1662699"/>
            <a:ext cx="411480" cy="318862"/>
          </a:xfrm>
          <a:custGeom>
            <a:avLst/>
            <a:gdLst/>
            <a:ahLst/>
            <a:cxnLst/>
            <a:rect l="l" t="t" r="r" b="b"/>
            <a:pathLst>
              <a:path w="411480" h="318862">
                <a:moveTo>
                  <a:pt x="382808" y="167071"/>
                </a:moveTo>
                <a:cubicBezTo>
                  <a:pt x="421039" y="128842"/>
                  <a:pt x="421039" y="66872"/>
                  <a:pt x="382808" y="28640"/>
                </a:cubicBezTo>
                <a:cubicBezTo>
                  <a:pt x="346417" y="-7752"/>
                  <a:pt x="287982" y="-9725"/>
                  <a:pt x="249209" y="24218"/>
                </a:cubicBezTo>
                <a:lnTo>
                  <a:pt x="245061" y="27891"/>
                </a:lnTo>
                <a:cubicBezTo>
                  <a:pt x="238259" y="33809"/>
                  <a:pt x="237580" y="44150"/>
                  <a:pt x="243497" y="50951"/>
                </a:cubicBezTo>
                <a:cubicBezTo>
                  <a:pt x="249414" y="57752"/>
                  <a:pt x="259755" y="58435"/>
                  <a:pt x="266557" y="52517"/>
                </a:cubicBezTo>
                <a:lnTo>
                  <a:pt x="270704" y="48843"/>
                </a:lnTo>
                <a:cubicBezTo>
                  <a:pt x="296554" y="26258"/>
                  <a:pt x="335463" y="27553"/>
                  <a:pt x="359749" y="51837"/>
                </a:cubicBezTo>
                <a:cubicBezTo>
                  <a:pt x="385191" y="77279"/>
                  <a:pt x="385191" y="118569"/>
                  <a:pt x="359749" y="144078"/>
                </a:cubicBezTo>
                <a:lnTo>
                  <a:pt x="282678" y="221083"/>
                </a:lnTo>
                <a:cubicBezTo>
                  <a:pt x="257237" y="246525"/>
                  <a:pt x="215879" y="246525"/>
                  <a:pt x="190437" y="221083"/>
                </a:cubicBezTo>
                <a:cubicBezTo>
                  <a:pt x="166152" y="196798"/>
                  <a:pt x="164859" y="157888"/>
                  <a:pt x="187446" y="132037"/>
                </a:cubicBezTo>
                <a:lnTo>
                  <a:pt x="190643" y="128364"/>
                </a:lnTo>
                <a:cubicBezTo>
                  <a:pt x="196560" y="121563"/>
                  <a:pt x="195881" y="111289"/>
                  <a:pt x="189079" y="105304"/>
                </a:cubicBezTo>
                <a:cubicBezTo>
                  <a:pt x="182277" y="99319"/>
                  <a:pt x="172007" y="100065"/>
                  <a:pt x="166020" y="106870"/>
                </a:cubicBezTo>
                <a:lnTo>
                  <a:pt x="162823" y="110543"/>
                </a:lnTo>
                <a:cubicBezTo>
                  <a:pt x="128945" y="149317"/>
                  <a:pt x="130921" y="207751"/>
                  <a:pt x="167312" y="244143"/>
                </a:cubicBezTo>
                <a:cubicBezTo>
                  <a:pt x="205542" y="282371"/>
                  <a:pt x="267511" y="282371"/>
                  <a:pt x="305742" y="244143"/>
                </a:cubicBezTo>
                <a:lnTo>
                  <a:pt x="382808" y="167071"/>
                </a:lnTo>
                <a:moveTo>
                  <a:pt x="28672" y="151836"/>
                </a:moveTo>
                <a:cubicBezTo>
                  <a:pt x="-9559" y="190064"/>
                  <a:pt x="-9559" y="252035"/>
                  <a:pt x="28672" y="290196"/>
                </a:cubicBezTo>
                <a:cubicBezTo>
                  <a:pt x="65133" y="326658"/>
                  <a:pt x="123567" y="328562"/>
                  <a:pt x="162341" y="294619"/>
                </a:cubicBezTo>
                <a:lnTo>
                  <a:pt x="166489" y="290946"/>
                </a:lnTo>
                <a:cubicBezTo>
                  <a:pt x="173291" y="285027"/>
                  <a:pt x="173970" y="274687"/>
                  <a:pt x="168053" y="267885"/>
                </a:cubicBezTo>
                <a:cubicBezTo>
                  <a:pt x="162136" y="261084"/>
                  <a:pt x="151795" y="260402"/>
                  <a:pt x="144993" y="266320"/>
                </a:cubicBezTo>
                <a:lnTo>
                  <a:pt x="140846" y="269993"/>
                </a:lnTo>
                <a:cubicBezTo>
                  <a:pt x="114996" y="292578"/>
                  <a:pt x="76087" y="291283"/>
                  <a:pt x="51801" y="266999"/>
                </a:cubicBezTo>
                <a:cubicBezTo>
                  <a:pt x="26359" y="241557"/>
                  <a:pt x="26359" y="200268"/>
                  <a:pt x="51801" y="174759"/>
                </a:cubicBezTo>
                <a:lnTo>
                  <a:pt x="128871" y="97824"/>
                </a:lnTo>
                <a:cubicBezTo>
                  <a:pt x="154313" y="72382"/>
                  <a:pt x="195605" y="72382"/>
                  <a:pt x="221113" y="97824"/>
                </a:cubicBezTo>
                <a:cubicBezTo>
                  <a:pt x="245398" y="122108"/>
                  <a:pt x="246690" y="161019"/>
                  <a:pt x="224104" y="186869"/>
                </a:cubicBezTo>
                <a:lnTo>
                  <a:pt x="220430" y="191017"/>
                </a:lnTo>
                <a:cubicBezTo>
                  <a:pt x="214513" y="197819"/>
                  <a:pt x="215192" y="208092"/>
                  <a:pt x="221993" y="214078"/>
                </a:cubicBezTo>
                <a:cubicBezTo>
                  <a:pt x="228795" y="220063"/>
                  <a:pt x="239066" y="219316"/>
                  <a:pt x="245053" y="212512"/>
                </a:cubicBezTo>
                <a:lnTo>
                  <a:pt x="248727" y="208363"/>
                </a:lnTo>
                <a:cubicBezTo>
                  <a:pt x="282670" y="169590"/>
                  <a:pt x="280699" y="111155"/>
                  <a:pt x="244304" y="74697"/>
                </a:cubicBezTo>
                <a:cubicBezTo>
                  <a:pt x="206073" y="36468"/>
                  <a:pt x="144104" y="36468"/>
                  <a:pt x="105874" y="74697"/>
                </a:cubicBezTo>
                <a:lnTo>
                  <a:pt x="28672" y="151836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2732792"/>
            <a:ext cx="4780280" cy="288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Aquí se presenta una lista de referencias utilizadas en la lección.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referencias son fundamentales para entender los conceptos discutidos.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38200" y="21650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Referencias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3918" y="1616390"/>
            <a:ext cx="360045" cy="411480"/>
          </a:xfrm>
          <a:custGeom>
            <a:avLst/>
            <a:gdLst/>
            <a:ahLst/>
            <a:cxnLst/>
            <a:rect l="l" t="t" r="r" b="b"/>
            <a:pathLst>
              <a:path w="360045" h="411480">
                <a:moveTo>
                  <a:pt x="0" y="70725"/>
                </a:moveTo>
                <a:cubicBezTo>
                  <a:pt x="0" y="31668"/>
                  <a:pt x="31666" y="4"/>
                  <a:pt x="70724" y="4"/>
                </a:cubicBezTo>
                <a:lnTo>
                  <a:pt x="315039" y="4"/>
                </a:lnTo>
                <a:cubicBezTo>
                  <a:pt x="339872" y="4"/>
                  <a:pt x="360045" y="20175"/>
                  <a:pt x="360045" y="45012"/>
                </a:cubicBezTo>
                <a:lnTo>
                  <a:pt x="360045" y="276469"/>
                </a:lnTo>
                <a:cubicBezTo>
                  <a:pt x="360045" y="294389"/>
                  <a:pt x="349517" y="309902"/>
                  <a:pt x="334327" y="317136"/>
                </a:cubicBezTo>
                <a:lnTo>
                  <a:pt x="334327" y="372912"/>
                </a:lnTo>
                <a:lnTo>
                  <a:pt x="340757" y="372912"/>
                </a:lnTo>
                <a:cubicBezTo>
                  <a:pt x="351447" y="372912"/>
                  <a:pt x="360045" y="381512"/>
                  <a:pt x="360045" y="392202"/>
                </a:cubicBezTo>
                <a:cubicBezTo>
                  <a:pt x="360045" y="402893"/>
                  <a:pt x="351447" y="411493"/>
                  <a:pt x="340757" y="411493"/>
                </a:cubicBezTo>
                <a:lnTo>
                  <a:pt x="64293" y="411493"/>
                </a:lnTo>
                <a:cubicBezTo>
                  <a:pt x="28771" y="411493"/>
                  <a:pt x="0" y="382722"/>
                  <a:pt x="0" y="347199"/>
                </a:cubicBezTo>
                <a:cubicBezTo>
                  <a:pt x="0" y="345030"/>
                  <a:pt x="79" y="342858"/>
                  <a:pt x="320" y="340772"/>
                </a:cubicBezTo>
                <a:lnTo>
                  <a:pt x="0" y="340772"/>
                </a:lnTo>
                <a:lnTo>
                  <a:pt x="0" y="70725"/>
                </a:lnTo>
                <a:moveTo>
                  <a:pt x="64293" y="321469"/>
                </a:moveTo>
                <a:cubicBezTo>
                  <a:pt x="50068" y="321469"/>
                  <a:pt x="38575" y="332961"/>
                  <a:pt x="38575" y="347186"/>
                </a:cubicBezTo>
                <a:cubicBezTo>
                  <a:pt x="38575" y="361411"/>
                  <a:pt x="50068" y="372904"/>
                  <a:pt x="64293" y="372904"/>
                </a:cubicBezTo>
                <a:lnTo>
                  <a:pt x="295752" y="372904"/>
                </a:lnTo>
                <a:lnTo>
                  <a:pt x="295752" y="321469"/>
                </a:lnTo>
                <a:lnTo>
                  <a:pt x="64293" y="321469"/>
                </a:lnTo>
                <a:moveTo>
                  <a:pt x="38575" y="288279"/>
                </a:moveTo>
                <a:cubicBezTo>
                  <a:pt x="46449" y="284822"/>
                  <a:pt x="55130" y="282893"/>
                  <a:pt x="64293" y="282893"/>
                </a:cubicBezTo>
                <a:lnTo>
                  <a:pt x="315039" y="282893"/>
                </a:lnTo>
                <a:cubicBezTo>
                  <a:pt x="318575" y="282893"/>
                  <a:pt x="321470" y="280000"/>
                  <a:pt x="321470" y="276465"/>
                </a:cubicBezTo>
                <a:lnTo>
                  <a:pt x="321470" y="45008"/>
                </a:lnTo>
                <a:cubicBezTo>
                  <a:pt x="321470" y="41473"/>
                  <a:pt x="318575" y="38580"/>
                  <a:pt x="315039" y="38580"/>
                </a:cubicBezTo>
                <a:lnTo>
                  <a:pt x="70724" y="38580"/>
                </a:lnTo>
                <a:cubicBezTo>
                  <a:pt x="52963" y="38580"/>
                  <a:pt x="38575" y="52966"/>
                  <a:pt x="38575" y="70729"/>
                </a:cubicBezTo>
                <a:lnTo>
                  <a:pt x="38575" y="288279"/>
                </a:lnTo>
                <a:moveTo>
                  <a:pt x="122160" y="90011"/>
                </a:moveTo>
                <a:lnTo>
                  <a:pt x="263607" y="90011"/>
                </a:lnTo>
                <a:cubicBezTo>
                  <a:pt x="274297" y="90011"/>
                  <a:pt x="282895" y="98611"/>
                  <a:pt x="282895" y="109301"/>
                </a:cubicBezTo>
                <a:cubicBezTo>
                  <a:pt x="282895" y="119992"/>
                  <a:pt x="274297" y="128592"/>
                  <a:pt x="263607" y="128592"/>
                </a:cubicBezTo>
                <a:lnTo>
                  <a:pt x="122160" y="128592"/>
                </a:lnTo>
                <a:cubicBezTo>
                  <a:pt x="111470" y="128592"/>
                  <a:pt x="102872" y="119992"/>
                  <a:pt x="102872" y="109306"/>
                </a:cubicBezTo>
                <a:cubicBezTo>
                  <a:pt x="102872" y="98615"/>
                  <a:pt x="111470" y="90020"/>
                  <a:pt x="122160" y="90020"/>
                </a:cubicBezTo>
                <a:lnTo>
                  <a:pt x="122160" y="90011"/>
                </a:lnTo>
                <a:moveTo>
                  <a:pt x="122160" y="154305"/>
                </a:moveTo>
                <a:lnTo>
                  <a:pt x="263607" y="154305"/>
                </a:lnTo>
                <a:cubicBezTo>
                  <a:pt x="274297" y="154305"/>
                  <a:pt x="282895" y="162905"/>
                  <a:pt x="282895" y="173595"/>
                </a:cubicBezTo>
                <a:cubicBezTo>
                  <a:pt x="282895" y="184286"/>
                  <a:pt x="274297" y="192885"/>
                  <a:pt x="263607" y="192885"/>
                </a:cubicBezTo>
                <a:lnTo>
                  <a:pt x="122160" y="192885"/>
                </a:lnTo>
                <a:cubicBezTo>
                  <a:pt x="111470" y="192885"/>
                  <a:pt x="102872" y="184286"/>
                  <a:pt x="102872" y="173599"/>
                </a:cubicBezTo>
                <a:cubicBezTo>
                  <a:pt x="102872" y="162909"/>
                  <a:pt x="111470" y="154313"/>
                  <a:pt x="122160" y="154313"/>
                </a:cubicBezTo>
                <a:lnTo>
                  <a:pt x="122160" y="154305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Autoevaluación</a:t>
            </a:r>
            <a:endParaRPr lang="en-US" sz="2400" dirty="0"/>
          </a:p>
        </p:txBody>
      </p:sp>
      <p:pic>
        <p:nvPicPr>
          <p:cNvPr id="7" name="Image 0" descr="/tmp/tmp-1-6smNR1o7Pbq4-.jpg">    </p:cNvPr>
          <p:cNvPicPr>
            <a:picLocks noChangeAspect="1"/>
          </p:cNvPicPr>
          <p:nvPr/>
        </p:nvPicPr>
        <p:blipFill>
          <a:blip r:embed="rId2"/>
          <a:srcRect l="32250" r="32250" t="0" b="0"/>
          <a:stretch/>
        </p:blipFill>
        <p:spPr>
          <a:xfrm>
            <a:off x="0" y="0"/>
            <a:ext cx="365760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Identificar áreas donde se necesita más práctica es esencial.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Reconocer debilidades es clave para nuestro desarrollo.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Áreas de Mejora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Evaluar nuestro aprendizaje consolida nuestros conocimientos.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Reflexionar sobre lo aprendido nos ayuda a identificar lo que hemos asimilado.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Reflexión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Metas para el Futuro</a:t>
            </a:r>
            <a:endParaRPr lang="en-US" sz="2400" dirty="0"/>
          </a:p>
        </p:txBody>
      </p:sp>
      <p:pic>
        <p:nvPicPr>
          <p:cNvPr id="7" name="Image 0" descr="/tmp/tmp-1-KhnpdG87IyFN-.jpg">    </p:cNvPr>
          <p:cNvPicPr>
            <a:picLocks noChangeAspect="1"/>
          </p:cNvPicPr>
          <p:nvPr/>
        </p:nvPicPr>
        <p:blipFill>
          <a:blip r:embed="rId2"/>
          <a:srcRect l="30000" r="30000" t="0" b="0"/>
          <a:stretch/>
        </p:blipFill>
        <p:spPr>
          <a:xfrm>
            <a:off x="0" y="0"/>
            <a:ext cx="365760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fundamental poner en práctica lo que hemos aprendido en la vida diaria.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Buscar situaciones reales nos ayudará a reforzar nuestras habilidades y conocimientos.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Aplicar Aprendizaje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Definir metas claras es esencial para nuestro crecimiento personal.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metas nos guiarán y motivarán en nuestro camino de aprendizaje.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Establecer Metas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10951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34000" y="6318000"/>
            <a:ext cx="108375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pic>
        <p:nvPicPr>
          <p:cNvPr id="6" name="Image 0" descr="/tmp/tmp-1-QVjL54yaYe2l-.jpg">    </p:cNvPr>
          <p:cNvPicPr>
            <a:picLocks noChangeAspect="1"/>
          </p:cNvPicPr>
          <p:nvPr/>
        </p:nvPicPr>
        <p:blipFill>
          <a:blip r:embed="rId2"/>
          <a:srcRect l="30008" r="30008" t="0" b="0"/>
          <a:stretch/>
        </p:blipFill>
        <p:spPr>
          <a:xfrm>
            <a:off x="8077200" y="0"/>
            <a:ext cx="4114800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Cierre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856671" y="175114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Agradecimientos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56671" y="2362044"/>
            <a:ext cx="64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Agradecemos a todos los participantes por su dedicación y esfuerzo.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 compromiso ha sido fundamental para el éxito de esta lección.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123406" y="6347080"/>
            <a:ext cx="49823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Aprendizaje Integral a Través de Formas y Colores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849086" y="6347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742544" y="6209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2025-05-18T19:35:24Z</dcterms:created>
  <dcterms:modified xsi:type="dcterms:W3CDTF">2025-05-18T19:35:24Z</dcterms:modified>
</cp:coreProperties>
</file>