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3d412ae604f3731a03037a66534323a9fa311364.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3f4c701f99fdc9336f8c3926882e2077177145be.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b4331ceedac3856c97b47af1f6cc8efd7c33f564.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02fa754489fd10c55767652260236328389604e8.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910a704ff0e8573d9fe9c6058a84c0f4fe33a57e.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d8c91f67d1329de8fd4ee4a94dc336430530643f.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220748e4b9c58e08360ea0773be95487c68b54e8.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1e149171c2cf9970d224a87ce0d84987f0633ec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6d3abc4030f2fe688dcf077b184fe43d0891a532.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50722ea576df32af0008c608787c442b46bab7bf.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5861efa7cfbeeb368b6b2afc96bf047b4630fdf3.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bba7e00a2377b1aa1355e025829c5856561b572e.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05e87572004ea22c1ac43e9c2fd7a1be246a49ce.jp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3933762fc62450bb3638daf94cf60bec693f4c36.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8face87d3a78c990eb399aa05ae5231b21c69e6b.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a1e37777c9f824bb9887b4064853cad8c4c2cd0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71cf88c42329ffd710e17d09983eaee67b52d436.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d4cf24b7843f0f2833e7e72f5942480d78ddd41b.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8f016ac53d24f75b3ff3e9b059153cf9ac7a893a.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0" y="0"/>
            <a:ext cx="12192000" cy="6858000"/>
          </a:xfrm>
          <a:prstGeom prst="rect">
            <a:avLst/>
          </a:prstGeom>
          <a:gradFill>
            <a:gsLst>
              <a:gs pos="0">
                <a:srgbClr val="fff1ef">
                  <a:alpha val="100000"/>
                </a:srgbClr>
              </a:gs>
              <a:gs pos="100000">
                <a:srgbClr val="f8f9fc">
                  <a:alpha val="10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439200" y="439200"/>
            <a:ext cx="11304000" cy="5950800"/>
          </a:xfrm>
          <a:custGeom>
            <a:avLst/>
            <a:gdLst/>
            <a:ahLst/>
            <a:cxnLst/>
            <a:rect l="l" t="t" r="r" b="b"/>
            <a:pathLst>
              <a:path w="11304000" h="5950800">
                <a:moveTo>
                  <a:pt x="182899" y="5950800"/>
                </a:moveTo>
                <a:cubicBezTo>
                  <a:pt x="81954" y="5950800"/>
                  <a:pt x="0" y="5868917"/>
                  <a:pt x="0" y="5767932"/>
                </a:cubicBezTo>
                <a:lnTo>
                  <a:pt x="0" y="182868"/>
                </a:lnTo>
                <a:cubicBezTo>
                  <a:pt x="0" y="81883"/>
                  <a:pt x="81841" y="0"/>
                  <a:pt x="182899" y="0"/>
                </a:cubicBezTo>
                <a:lnTo>
                  <a:pt x="11121214" y="0"/>
                </a:lnTo>
                <a:cubicBezTo>
                  <a:pt x="11222159" y="0"/>
                  <a:pt x="11304113" y="81883"/>
                  <a:pt x="11304113" y="182868"/>
                </a:cubicBezTo>
                <a:lnTo>
                  <a:pt x="11304113" y="5767932"/>
                </a:lnTo>
                <a:cubicBezTo>
                  <a:pt x="11304113" y="5868917"/>
                  <a:pt x="11222272" y="5950800"/>
                  <a:pt x="11121214" y="5950800"/>
                </a:cubicBezTo>
                <a:lnTo>
                  <a:pt x="182899" y="5950800"/>
                </a:lnTo>
              </a:path>
            </a:pathLst>
          </a:custGeom>
          <a:solidFill>
            <a:srgbClr val="FFFFFF"/>
          </a:solidFill>
          <a:ln/>
          <a:effectLst>
            <a:outerShdw sx="100000" sy="100000" kx="0" ky="0" algn="bl" rotWithShape="0" blurRad="609600" dist="50800" dir="16200000">
              <a:srgbClr val="101828">
                <a:alpha val="10000"/>
              </a:srgbClr>
            </a:outerShdw>
          </a:effectLst>
        </p:spPr>
        <p:txBody>
          <a:bodyPr wrap="square" lIns="0" tIns="0" rIns="0" bIns="0" rtlCol="0" anchor="ctr"/>
          <a:lstStyle/>
          <a:p>
            <a:pPr indent="0" marL="0">
              <a:buNone/>
            </a:pPr>
            <a:endParaRPr lang="en-US" dirty="0"/>
          </a:p>
        </p:txBody>
      </p:sp>
      <p:sp>
        <p:nvSpPr>
          <p:cNvPr id="5" name="Text 3"/>
          <p:cNvSpPr/>
          <p:nvPr/>
        </p:nvSpPr>
        <p:spPr>
          <a:xfrm>
            <a:off x="7854480" y="862917"/>
            <a:ext cx="3474720" cy="5103366"/>
          </a:xfrm>
          <a:custGeom>
            <a:avLst/>
            <a:gdLst/>
            <a:ahLst/>
            <a:cxnLst/>
            <a:rect l="l" t="t" r="r" b="b"/>
            <a:pathLst>
              <a:path w="3474720" h="5103366">
                <a:moveTo>
                  <a:pt x="288853" y="5103366"/>
                </a:moveTo>
                <a:cubicBezTo>
                  <a:pt x="129329" y="5103366"/>
                  <a:pt x="0" y="4974047"/>
                  <a:pt x="0" y="4814516"/>
                </a:cubicBezTo>
                <a:lnTo>
                  <a:pt x="0" y="288851"/>
                </a:lnTo>
                <a:cubicBezTo>
                  <a:pt x="0" y="129319"/>
                  <a:pt x="129329" y="0"/>
                  <a:pt x="288853" y="0"/>
                </a:cubicBezTo>
                <a:lnTo>
                  <a:pt x="3185866" y="0"/>
                </a:lnTo>
                <a:cubicBezTo>
                  <a:pt x="3345391" y="0"/>
                  <a:pt x="3474720" y="129319"/>
                  <a:pt x="3474720" y="288851"/>
                </a:cubicBezTo>
                <a:lnTo>
                  <a:pt x="3474720" y="4814516"/>
                </a:lnTo>
                <a:cubicBezTo>
                  <a:pt x="3474720" y="4974047"/>
                  <a:pt x="3345391" y="5103366"/>
                  <a:pt x="3185866" y="5103366"/>
                </a:cubicBezTo>
                <a:lnTo>
                  <a:pt x="288853" y="5103366"/>
                </a:lnTo>
              </a:path>
            </a:pathLst>
          </a:custGeom>
          <a:blipFill>
            <a:blip r:embed="rId1"/>
            <a:srcRect/>
            <a:stretch>
              <a:fillRect l="-60197" r="-60197" t="0" b="0"/>
            </a:stretch>
          </a:blipFill>
          <a:ln/>
        </p:spPr>
        <p:txBody>
          <a:bodyPr wrap="square" lIns="0" tIns="0" rIns="0" bIns="0" rtlCol="0" anchor="ctr"/>
          <a:lstStyle/>
          <a:p>
            <a:pPr indent="0" marL="0">
              <a:buNone/>
            </a:pPr>
            <a:endParaRPr lang="en-US" dirty="0"/>
          </a:p>
        </p:txBody>
      </p:sp>
      <p:sp>
        <p:nvSpPr>
          <p:cNvPr id="6" name="Text 4"/>
          <p:cNvSpPr/>
          <p:nvPr/>
        </p:nvSpPr>
        <p:spPr>
          <a:xfrm>
            <a:off x="862800" y="4252686"/>
            <a:ext cx="6176629" cy="1714680"/>
          </a:xfrm>
          <a:prstGeom prst="rect">
            <a:avLst/>
          </a:prstGeom>
          <a:noFill/>
          <a:ln/>
        </p:spPr>
        <p:txBody>
          <a:bodyPr wrap="square" lIns="0" tIns="0" rIns="0" bIns="0" rtlCol="0" anchor="t"/>
          <a:lstStyle/>
          <a:p>
            <a:pPr algn="l" marL="0" indent="0">
              <a:lnSpc>
                <a:spcPct val="110000"/>
              </a:lnSpc>
              <a:spcBef>
                <a:spcPts val="1000"/>
              </a:spcBef>
              <a:buNone/>
            </a:pPr>
            <a:r>
              <a:rPr lang="en-US" sz="1600" dirty="0">
                <a:solidFill>
                  <a:srgbClr val="000000"/>
                </a:solidFill>
                <a:latin typeface="Figtree Regular" pitchFamily="34" charset="0"/>
                <a:ea typeface="Figtree Regular" pitchFamily="34" charset="-122"/>
                <a:cs typeface="Figtree Regular" pitchFamily="34" charset="-120"/>
              </a:rPr>
              <a:t>Exploring the Principles, Applications, and Implications in Physics</a:t>
            </a:r>
            <a:endParaRPr lang="en-US" sz="1600" dirty="0"/>
          </a:p>
        </p:txBody>
      </p:sp>
      <p:sp>
        <p:nvSpPr>
          <p:cNvPr id="7" name="Text 5"/>
          <p:cNvSpPr/>
          <p:nvPr/>
        </p:nvSpPr>
        <p:spPr>
          <a:xfrm>
            <a:off x="862800" y="864000"/>
            <a:ext cx="6176629" cy="3114613"/>
          </a:xfrm>
          <a:prstGeom prst="rect">
            <a:avLst/>
          </a:prstGeom>
          <a:noFill/>
          <a:ln/>
        </p:spPr>
        <p:txBody>
          <a:bodyPr wrap="square" lIns="0" tIns="0" rIns="0" bIns="0" rtlCol="0" anchor="b"/>
          <a:lstStyle/>
          <a:p>
            <a:pPr algn="l" marL="0" indent="0">
              <a:lnSpc>
                <a:spcPct val="100000"/>
              </a:lnSpc>
              <a:spcBef>
                <a:spcPts val="1000"/>
              </a:spcBef>
              <a:buNone/>
            </a:pPr>
            <a:r>
              <a:rPr lang="en-US" sz="3600" dirty="0">
                <a:solidFill>
                  <a:srgbClr val="000000"/>
                </a:solidFill>
                <a:latin typeface="Figtree Bold" pitchFamily="34" charset="0"/>
                <a:ea typeface="Figtree Bold" pitchFamily="34" charset="-122"/>
                <a:cs typeface="Figtree Bold" pitchFamily="34" charset="-120"/>
              </a:rPr>
              <a:t>Understanding Newton's Laws of Motion</a:t>
            </a:r>
            <a:endParaRPr lang="en-US" sz="3600" dirty="0"/>
          </a:p>
        </p:txBody>
      </p:sp>
      <p:sp>
        <p:nvSpPr>
          <p:cNvPr id="8" name="Text 6"/>
          <p:cNvSpPr/>
          <p:nvPr/>
        </p:nvSpPr>
        <p:spPr>
          <a:xfrm>
            <a:off x="862800" y="864000"/>
            <a:ext cx="1371600" cy="137160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10747126" y="1562583"/>
            <a:ext cx="896234" cy="4734172"/>
          </a:xfrm>
          <a:prstGeom prst="rect">
            <a:avLst/>
          </a:prstGeom>
          <a:noFill/>
          <a:ln/>
        </p:spPr>
        <p:txBody>
          <a:bodyPr wrap="square" lIns="0" tIns="0" rIns="0" bIns="0" rtlCol="0" anchor="t"/>
          <a:lstStyle/>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04</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05</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06</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07</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08</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09</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10</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11</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12</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13</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14</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15</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16</a:t>
            </a:r>
            <a:endParaRPr lang="en-US" sz="1674" dirty="0"/>
          </a:p>
        </p:txBody>
      </p:sp>
      <p:sp>
        <p:nvSpPr>
          <p:cNvPr id="4" name="Text 2"/>
          <p:cNvSpPr/>
          <p:nvPr/>
        </p:nvSpPr>
        <p:spPr>
          <a:xfrm>
            <a:off x="3723640" y="1562583"/>
            <a:ext cx="6858000" cy="4734172"/>
          </a:xfrm>
          <a:prstGeom prst="rect">
            <a:avLst/>
          </a:prstGeom>
          <a:noFill/>
          <a:ln/>
        </p:spPr>
        <p:txBody>
          <a:bodyPr wrap="square" lIns="0" tIns="0" rIns="0" bIns="0" rtlCol="0" anchor="t"/>
          <a:lstStyle/>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Introduction to Newton's Laws of Motion</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What are Newton's Laws of Motion?</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The First Law of Motion: Inertia</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The Second Law of Motion: Acceleration</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The Third Law of Motion: Action and Reaction</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Real-Life Applications of Newton's Laws</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Key Concepts and Vocabulary</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Common Misconceptions and Errors</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Assessment and Evaluation</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Conclusion</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Next Steps</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Reflection Questions</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Additional Resources</a:t>
            </a:r>
            <a:endParaRPr lang="en-US" sz="1674" dirty="0"/>
          </a:p>
        </p:txBody>
      </p:sp>
      <p:sp>
        <p:nvSpPr>
          <p:cNvPr id="5" name="Text 3"/>
          <p:cNvSpPr/>
          <p:nvPr/>
        </p:nvSpPr>
        <p:spPr>
          <a:xfrm>
            <a:off x="3723640" y="561245"/>
            <a:ext cx="6858000" cy="553998"/>
          </a:xfrm>
          <a:prstGeom prst="rect">
            <a:avLst/>
          </a:prstGeom>
          <a:noFill/>
          <a:ln/>
        </p:spPr>
        <p:txBody>
          <a:bodyPr wrap="square" lIns="0" tIns="0" rIns="0" bIns="0" rtlCol="0" anchor="t"/>
          <a:lstStyle/>
          <a:p>
            <a:pPr algn="l" marL="0" indent="0">
              <a:lnSpc>
                <a:spcPct val="100000"/>
              </a:lnSpc>
              <a:spcBef>
                <a:spcPts val="1000"/>
              </a:spcBef>
              <a:buNone/>
            </a:pPr>
            <a:r>
              <a:rPr lang="en-US" sz="3600" dirty="0">
                <a:solidFill>
                  <a:srgbClr val="000000"/>
                </a:solidFill>
                <a:latin typeface="Figtree Bold" pitchFamily="34" charset="0"/>
                <a:ea typeface="Figtree Bold" pitchFamily="34" charset="-122"/>
                <a:cs typeface="Figtree Bold" pitchFamily="34" charset="-120"/>
              </a:rPr>
              <a:t>Table of Contents</a:t>
            </a:r>
            <a:endParaRPr lang="en-US" sz="3600" dirty="0"/>
          </a:p>
        </p:txBody>
      </p:sp>
      <p:sp>
        <p:nvSpPr>
          <p:cNvPr id="6" name="Text 4"/>
          <p:cNvSpPr/>
          <p:nvPr/>
        </p:nvSpPr>
        <p:spPr>
          <a:xfrm>
            <a:off x="0" y="0"/>
            <a:ext cx="3175000" cy="6858000"/>
          </a:xfrm>
          <a:prstGeom prst="rect">
            <a:avLst/>
          </a:prstGeom>
          <a:gradFill>
            <a:gsLst>
              <a:gs pos="0">
                <a:srgbClr val="fff1ef">
                  <a:alpha val="100000"/>
                </a:srgbClr>
              </a:gs>
              <a:gs pos="100000">
                <a:srgbClr val="d3e6ff">
                  <a:alpha val="100000"/>
                </a:srgbClr>
              </a:gs>
            </a:gsLst>
            <a:lin ang="16200000"/>
          </a:gradFill>
          <a:ln/>
        </p:spPr>
        <p:txBody>
          <a:bodyPr wrap="square" lIns="0" tIns="0" rIns="0" bIns="0" rtlCol="0" anchor="ctr"/>
          <a:lstStyle/>
          <a:p>
            <a:pPr indent="0" marL="0">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10747126" y="1562583"/>
            <a:ext cx="896234" cy="4734172"/>
          </a:xfrm>
          <a:prstGeom prst="rect">
            <a:avLst/>
          </a:prstGeom>
          <a:noFill/>
          <a:ln/>
        </p:spPr>
        <p:txBody>
          <a:bodyPr wrap="square" lIns="0" tIns="0" rIns="0" bIns="0" rtlCol="0" anchor="t"/>
          <a:lstStyle/>
          <a:p>
            <a:pPr algn="r"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17</a:t>
            </a:r>
            <a:endParaRPr lang="en-US" sz="1800" dirty="0"/>
          </a:p>
          <a:p>
            <a:pPr algn="r"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18</a:t>
            </a:r>
            <a:endParaRPr lang="en-US" sz="1800" dirty="0"/>
          </a:p>
          <a:p>
            <a:pPr algn="r"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19</a:t>
            </a:r>
            <a:endParaRPr lang="en-US" sz="1800" dirty="0"/>
          </a:p>
          <a:p>
            <a:pPr algn="r"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20</a:t>
            </a:r>
            <a:endParaRPr lang="en-US" sz="1800" dirty="0"/>
          </a:p>
          <a:p>
            <a:pPr algn="r"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21</a:t>
            </a:r>
            <a:endParaRPr lang="en-US" sz="1800" dirty="0"/>
          </a:p>
        </p:txBody>
      </p:sp>
      <p:sp>
        <p:nvSpPr>
          <p:cNvPr id="4" name="Text 2"/>
          <p:cNvSpPr/>
          <p:nvPr/>
        </p:nvSpPr>
        <p:spPr>
          <a:xfrm>
            <a:off x="3723640" y="1562583"/>
            <a:ext cx="6858000" cy="4734172"/>
          </a:xfrm>
          <a:prstGeom prst="rect">
            <a:avLst/>
          </a:prstGeom>
          <a:noFill/>
          <a:ln/>
        </p:spPr>
        <p:txBody>
          <a:bodyPr wrap="square" lIns="0" tIns="0" rIns="0" bIns="0" rtlCol="0" anchor="t"/>
          <a:lstStyle/>
          <a:p>
            <a:pPr algn="l"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Interactive Activities</a:t>
            </a:r>
            <a:endParaRPr lang="en-US" sz="1800" dirty="0"/>
          </a:p>
          <a:p>
            <a:pPr algn="l"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Conclusion and Final Thoughts</a:t>
            </a:r>
            <a:endParaRPr lang="en-US" sz="1800" dirty="0"/>
          </a:p>
          <a:p>
            <a:pPr algn="l"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Final Assessment and Evaluation</a:t>
            </a:r>
            <a:endParaRPr lang="en-US" sz="1800" dirty="0"/>
          </a:p>
          <a:p>
            <a:pPr algn="l"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Closing Remarks</a:t>
            </a:r>
            <a:endParaRPr lang="en-US" sz="1800" dirty="0"/>
          </a:p>
          <a:p>
            <a:pPr algn="l"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References and Credits</a:t>
            </a:r>
            <a:endParaRPr lang="en-US" sz="1800" dirty="0"/>
          </a:p>
        </p:txBody>
      </p:sp>
      <p:sp>
        <p:nvSpPr>
          <p:cNvPr id="5" name="Text 3"/>
          <p:cNvSpPr/>
          <p:nvPr/>
        </p:nvSpPr>
        <p:spPr>
          <a:xfrm>
            <a:off x="3723640" y="561245"/>
            <a:ext cx="6858000" cy="553998"/>
          </a:xfrm>
          <a:prstGeom prst="rect">
            <a:avLst/>
          </a:prstGeom>
          <a:noFill/>
          <a:ln/>
        </p:spPr>
        <p:txBody>
          <a:bodyPr wrap="square" lIns="0" tIns="0" rIns="0" bIns="0" rtlCol="0" anchor="t"/>
          <a:lstStyle/>
          <a:p>
            <a:pPr algn="l" marL="0" indent="0">
              <a:lnSpc>
                <a:spcPct val="100000"/>
              </a:lnSpc>
              <a:spcBef>
                <a:spcPts val="1000"/>
              </a:spcBef>
              <a:buNone/>
            </a:pPr>
            <a:r>
              <a:rPr lang="en-US" sz="3600" dirty="0">
                <a:solidFill>
                  <a:srgbClr val="000000"/>
                </a:solidFill>
                <a:latin typeface="Figtree Bold" pitchFamily="34" charset="0"/>
                <a:ea typeface="Figtree Bold" pitchFamily="34" charset="-122"/>
                <a:cs typeface="Figtree Bold" pitchFamily="34" charset="-120"/>
              </a:rPr>
              <a:t>Table of Contents</a:t>
            </a:r>
            <a:endParaRPr lang="en-US" sz="3600" dirty="0"/>
          </a:p>
        </p:txBody>
      </p:sp>
      <p:sp>
        <p:nvSpPr>
          <p:cNvPr id="6" name="Text 4"/>
          <p:cNvSpPr/>
          <p:nvPr/>
        </p:nvSpPr>
        <p:spPr>
          <a:xfrm>
            <a:off x="0" y="0"/>
            <a:ext cx="3175000" cy="6858000"/>
          </a:xfrm>
          <a:prstGeom prst="rect">
            <a:avLst/>
          </a:prstGeom>
          <a:gradFill>
            <a:gsLst>
              <a:gs pos="0">
                <a:srgbClr val="fff1ef">
                  <a:alpha val="100000"/>
                </a:srgbClr>
              </a:gs>
              <a:gs pos="100000">
                <a:srgbClr val="d3e6ff">
                  <a:alpha val="100000"/>
                </a:srgbClr>
              </a:gs>
            </a:gsLst>
            <a:lin ang="16200000"/>
          </a:gradFill>
          <a:ln/>
        </p:spPr>
        <p:txBody>
          <a:bodyPr wrap="square" lIns="0" tIns="0" rIns="0" bIns="0" rtlCol="0" anchor="ctr"/>
          <a:lstStyle/>
          <a:p>
            <a:pPr indent="0" marL="0">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0" y="6200512"/>
            <a:ext cx="9174479"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548640"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354028"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6159416"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9174480" y="0"/>
            <a:ext cx="3017520" cy="6857998"/>
          </a:xfrm>
          <a:prstGeom prst="rect">
            <a:avLst/>
          </a:prstGeom>
          <a:blipFill>
            <a:blip r:embed="rId1"/>
            <a:srcRect/>
            <a:stretch>
              <a:fillRect l="-120521" r="-120521" t="0" b="0"/>
            </a:stretch>
          </a:blipFill>
          <a:ln/>
        </p:spPr>
        <p:txBody>
          <a:bodyPr wrap="square" lIns="0" tIns="0" rIns="0" bIns="0" rtlCol="0" anchor="ctr"/>
          <a:lstStyle/>
          <a:p>
            <a:pPr indent="0" marL="0">
              <a:buNone/>
            </a:pPr>
            <a:endParaRPr lang="en-US" dirty="0"/>
          </a:p>
        </p:txBody>
      </p:sp>
      <p:sp>
        <p:nvSpPr>
          <p:cNvPr id="8" name="Text 6"/>
          <p:cNvSpPr/>
          <p:nvPr/>
        </p:nvSpPr>
        <p:spPr>
          <a:xfrm>
            <a:off x="6313046"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Get ready to learn about the laws that govern the behavior of objects in the physical world!</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These principles explain how forces interact with matter.</a:t>
            </a:r>
            <a:endParaRPr lang="en-US" sz="1200" dirty="0"/>
          </a:p>
        </p:txBody>
      </p:sp>
      <p:sp>
        <p:nvSpPr>
          <p:cNvPr id="9" name="Text 7"/>
          <p:cNvSpPr/>
          <p:nvPr/>
        </p:nvSpPr>
        <p:spPr>
          <a:xfrm>
            <a:off x="6313045" y="1659132"/>
            <a:ext cx="2339759" cy="365760"/>
          </a:xfrm>
          <a:prstGeom prst="rect">
            <a:avLst/>
          </a:prstGeom>
          <a:noFill/>
          <a:ln/>
        </p:spPr>
        <p:txBody>
          <a:bodyPr wrap="square" lIns="0" tIns="0" rIns="0" bIns="0" rtlCol="0" anchor="t"/>
          <a:lstStyle/>
          <a:p>
            <a:pPr algn="l" marL="0" indent="0">
              <a:lnSpc>
                <a:spcPct val="100000"/>
              </a:lnSpc>
              <a:buNone/>
            </a:pPr>
            <a:r>
              <a:rPr lang="en-US" sz="1309" dirty="0">
                <a:solidFill>
                  <a:srgbClr val="000000"/>
                </a:solidFill>
                <a:latin typeface="Figtree Bold" pitchFamily="34" charset="0"/>
                <a:ea typeface="Figtree Bold" pitchFamily="34" charset="-122"/>
                <a:cs typeface="Figtree Bold" pitchFamily="34" charset="-120"/>
              </a:rPr>
              <a:t>Understanding Object Behavior</a:t>
            </a:r>
            <a:endParaRPr lang="en-US" sz="1309" dirty="0"/>
          </a:p>
        </p:txBody>
      </p:sp>
      <p:sp>
        <p:nvSpPr>
          <p:cNvPr id="10" name="Text 8"/>
          <p:cNvSpPr/>
          <p:nvPr/>
        </p:nvSpPr>
        <p:spPr>
          <a:xfrm>
            <a:off x="3507658"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In this lesson, we will explore the fundamental concepts of Newton's Laws of Motion.</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These laws are the cornerstone of classical mechanics.</a:t>
            </a:r>
            <a:endParaRPr lang="en-US" sz="1200" dirty="0"/>
          </a:p>
        </p:txBody>
      </p:sp>
      <p:sp>
        <p:nvSpPr>
          <p:cNvPr id="11" name="Text 9"/>
          <p:cNvSpPr/>
          <p:nvPr/>
        </p:nvSpPr>
        <p:spPr>
          <a:xfrm>
            <a:off x="3507657" y="1659132"/>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Exploring Newton's Laws</a:t>
            </a:r>
            <a:endParaRPr lang="en-US" sz="1400" dirty="0"/>
          </a:p>
        </p:txBody>
      </p:sp>
      <p:sp>
        <p:nvSpPr>
          <p:cNvPr id="12" name="Text 10"/>
          <p:cNvSpPr/>
          <p:nvPr/>
        </p:nvSpPr>
        <p:spPr>
          <a:xfrm>
            <a:off x="702270"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Welcome to the world of physics and motion!</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This marks the beginning of an exciting journey into understanding motion.</a:t>
            </a:r>
            <a:endParaRPr lang="en-US" sz="1200" dirty="0"/>
          </a:p>
        </p:txBody>
      </p:sp>
      <p:sp>
        <p:nvSpPr>
          <p:cNvPr id="13" name="Text 11"/>
          <p:cNvSpPr/>
          <p:nvPr/>
        </p:nvSpPr>
        <p:spPr>
          <a:xfrm>
            <a:off x="702269" y="1659132"/>
            <a:ext cx="2339759" cy="365760"/>
          </a:xfrm>
          <a:prstGeom prst="rect">
            <a:avLst/>
          </a:prstGeom>
          <a:noFill/>
          <a:ln/>
        </p:spPr>
        <p:txBody>
          <a:bodyPr wrap="square" lIns="0" tIns="0" rIns="0" bIns="0" rtlCol="0" anchor="t"/>
          <a:lstStyle/>
          <a:p>
            <a:pPr algn="l" marL="0" indent="0">
              <a:lnSpc>
                <a:spcPct val="100000"/>
              </a:lnSpc>
              <a:buNone/>
            </a:pPr>
            <a:r>
              <a:rPr lang="en-US" sz="1281" dirty="0">
                <a:solidFill>
                  <a:srgbClr val="000000"/>
                </a:solidFill>
                <a:latin typeface="Figtree Bold" pitchFamily="34" charset="0"/>
                <a:ea typeface="Figtree Bold" pitchFamily="34" charset="-122"/>
                <a:cs typeface="Figtree Bold" pitchFamily="34" charset="-120"/>
              </a:rPr>
              <a:t>Welcome to Physics and Motion</a:t>
            </a:r>
            <a:endParaRPr lang="en-US" sz="1281" dirty="0"/>
          </a:p>
        </p:txBody>
      </p:sp>
      <p:sp>
        <p:nvSpPr>
          <p:cNvPr id="14" name="Text 12"/>
          <p:cNvSpPr/>
          <p:nvPr/>
        </p:nvSpPr>
        <p:spPr>
          <a:xfrm>
            <a:off x="548639"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Introduction to Newton's Laws of Motion</a:t>
            </a:r>
            <a:endParaRPr lang="en-US" sz="2400" dirty="0"/>
          </a:p>
        </p:txBody>
      </p:sp>
      <p:sp>
        <p:nvSpPr>
          <p:cNvPr id="15" name="Text 13"/>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Newton's Laws of Motion</a:t>
            </a:r>
            <a:endParaRPr lang="en-US" sz="800" dirty="0"/>
          </a:p>
        </p:txBody>
      </p:sp>
      <p:sp>
        <p:nvSpPr>
          <p:cNvPr id="16" name="Text 14"/>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4</a:t>
            </a:r>
            <a:endParaRPr lang="en-US" sz="800" dirty="0"/>
          </a:p>
        </p:txBody>
      </p:sp>
      <p:sp>
        <p:nvSpPr>
          <p:cNvPr id="17" name="Text 15"/>
          <p:cNvSpPr/>
          <p:nvPr/>
        </p:nvSpPr>
        <p:spPr>
          <a:xfrm>
            <a:off x="7896775"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3200397"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3592781" y="1468717"/>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6398169" y="1468717"/>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9203557" y="1468717"/>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0" y="0"/>
            <a:ext cx="3200397" cy="6857998"/>
          </a:xfrm>
          <a:prstGeom prst="rect">
            <a:avLst/>
          </a:prstGeom>
          <a:blipFill>
            <a:blip r:embed="rId1"/>
            <a:srcRect/>
            <a:stretch>
              <a:fillRect l="-124704" r="-124704" t="0" b="0"/>
            </a:stretch>
          </a:blipFill>
          <a:ln/>
        </p:spPr>
        <p:txBody>
          <a:bodyPr wrap="square" lIns="0" tIns="0" rIns="0" bIns="0" rtlCol="0" anchor="ctr"/>
          <a:lstStyle/>
          <a:p>
            <a:pPr indent="0" marL="0">
              <a:buNone/>
            </a:pPr>
            <a:endParaRPr lang="en-US" dirty="0"/>
          </a:p>
        </p:txBody>
      </p:sp>
      <p:sp>
        <p:nvSpPr>
          <p:cNvPr id="8" name="Text 6"/>
          <p:cNvSpPr/>
          <p:nvPr/>
        </p:nvSpPr>
        <p:spPr>
          <a:xfrm>
            <a:off x="3592781" y="548639"/>
            <a:ext cx="8262536"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What are Newton's Laws of Motion?</a:t>
            </a:r>
            <a:endParaRPr lang="en-US" sz="2400" dirty="0"/>
          </a:p>
        </p:txBody>
      </p:sp>
      <p:sp>
        <p:nvSpPr>
          <p:cNvPr id="9" name="Text 7"/>
          <p:cNvSpPr/>
          <p:nvPr/>
        </p:nvSpPr>
        <p:spPr>
          <a:xfrm>
            <a:off x="9357187" y="2145850"/>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The Law of Action and Reaction states that for every action, there is an equal and opposite reaction.</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This law highlights the interactions between objects and the forces they exert on each other.</a:t>
            </a:r>
            <a:endParaRPr lang="en-US" sz="1200" dirty="0"/>
          </a:p>
        </p:txBody>
      </p:sp>
      <p:sp>
        <p:nvSpPr>
          <p:cNvPr id="10" name="Text 8"/>
          <p:cNvSpPr/>
          <p:nvPr/>
        </p:nvSpPr>
        <p:spPr>
          <a:xfrm>
            <a:off x="9357186" y="1659129"/>
            <a:ext cx="2339759" cy="365760"/>
          </a:xfrm>
          <a:prstGeom prst="rect">
            <a:avLst/>
          </a:prstGeom>
          <a:noFill/>
          <a:ln/>
        </p:spPr>
        <p:txBody>
          <a:bodyPr wrap="square" lIns="0" tIns="0" rIns="0" bIns="0" rtlCol="0" anchor="t"/>
          <a:lstStyle/>
          <a:p>
            <a:pPr algn="l" marL="0" indent="0">
              <a:lnSpc>
                <a:spcPct val="100000"/>
              </a:lnSpc>
              <a:buNone/>
            </a:pPr>
            <a:r>
              <a:rPr lang="en-US" sz="1294" dirty="0">
                <a:solidFill>
                  <a:srgbClr val="000000"/>
                </a:solidFill>
                <a:latin typeface="Figtree Bold" pitchFamily="34" charset="0"/>
                <a:ea typeface="Figtree Bold" pitchFamily="34" charset="-122"/>
                <a:cs typeface="Figtree Bold" pitchFamily="34" charset="-120"/>
              </a:rPr>
              <a:t>The Law of Action and Reaction</a:t>
            </a:r>
            <a:endParaRPr lang="en-US" sz="1294" dirty="0"/>
          </a:p>
        </p:txBody>
      </p:sp>
      <p:sp>
        <p:nvSpPr>
          <p:cNvPr id="11" name="Text 9"/>
          <p:cNvSpPr/>
          <p:nvPr/>
        </p:nvSpPr>
        <p:spPr>
          <a:xfrm>
            <a:off x="6551799" y="2145850"/>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The Law of Inertia states that an object will remain at rest or in uniform motion unless acted upon by an external force.</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This principle explains the resistance of objects to changes in their state of motion.</a:t>
            </a:r>
            <a:endParaRPr lang="en-US" sz="1200" dirty="0"/>
          </a:p>
        </p:txBody>
      </p:sp>
      <p:sp>
        <p:nvSpPr>
          <p:cNvPr id="12" name="Text 10"/>
          <p:cNvSpPr/>
          <p:nvPr/>
        </p:nvSpPr>
        <p:spPr>
          <a:xfrm>
            <a:off x="6551798" y="1659129"/>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The Law of Inertia</a:t>
            </a:r>
            <a:endParaRPr lang="en-US" sz="1400" dirty="0"/>
          </a:p>
        </p:txBody>
      </p:sp>
      <p:sp>
        <p:nvSpPr>
          <p:cNvPr id="13" name="Text 11"/>
          <p:cNvSpPr/>
          <p:nvPr/>
        </p:nvSpPr>
        <p:spPr>
          <a:xfrm>
            <a:off x="3746411" y="2145850"/>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Newton's Laws of Motion are three fundamental principles that describe the relationship between a body and the forces acting upon it.</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These laws were formulated by Sir Isaac Newton and are still widely used today to understand and predict the motion of objects.</a:t>
            </a:r>
            <a:endParaRPr lang="en-US" sz="1200" dirty="0"/>
          </a:p>
        </p:txBody>
      </p:sp>
      <p:sp>
        <p:nvSpPr>
          <p:cNvPr id="14" name="Text 12"/>
          <p:cNvSpPr/>
          <p:nvPr/>
        </p:nvSpPr>
        <p:spPr>
          <a:xfrm>
            <a:off x="3746410" y="1659129"/>
            <a:ext cx="2339759" cy="365760"/>
          </a:xfrm>
          <a:prstGeom prst="rect">
            <a:avLst/>
          </a:prstGeom>
          <a:noFill/>
          <a:ln/>
        </p:spPr>
        <p:txBody>
          <a:bodyPr wrap="square" lIns="0" tIns="0" rIns="0" bIns="0" rtlCol="0" anchor="t"/>
          <a:lstStyle/>
          <a:p>
            <a:pPr algn="l" marL="0" indent="0">
              <a:lnSpc>
                <a:spcPct val="100000"/>
              </a:lnSpc>
              <a:buNone/>
            </a:pPr>
            <a:r>
              <a:rPr lang="en-US" sz="1200" dirty="0">
                <a:solidFill>
                  <a:srgbClr val="000000"/>
                </a:solidFill>
                <a:latin typeface="Figtree Bold" pitchFamily="34" charset="0"/>
                <a:ea typeface="Figtree Bold" pitchFamily="34" charset="-122"/>
                <a:cs typeface="Figtree Bold" pitchFamily="34" charset="-120"/>
              </a:rPr>
              <a:t>Introduction to Newton's Laws of Motion</a:t>
            </a:r>
            <a:endParaRPr lang="en-US" sz="1200" dirty="0"/>
          </a:p>
        </p:txBody>
      </p:sp>
      <p:sp>
        <p:nvSpPr>
          <p:cNvPr id="15" name="Text 13"/>
          <p:cNvSpPr/>
          <p:nvPr/>
        </p:nvSpPr>
        <p:spPr>
          <a:xfrm>
            <a:off x="3874935"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Newton's Laws of Motion</a:t>
            </a:r>
            <a:endParaRPr lang="en-US" sz="800" dirty="0"/>
          </a:p>
        </p:txBody>
      </p:sp>
      <p:sp>
        <p:nvSpPr>
          <p:cNvPr id="16" name="Text 14"/>
          <p:cNvSpPr/>
          <p:nvPr/>
        </p:nvSpPr>
        <p:spPr>
          <a:xfrm>
            <a:off x="3591378"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5</a:t>
            </a:r>
            <a:endParaRPr lang="en-US" sz="800" dirty="0"/>
          </a:p>
        </p:txBody>
      </p:sp>
      <p:sp>
        <p:nvSpPr>
          <p:cNvPr id="17" name="Text 15"/>
          <p:cNvSpPr/>
          <p:nvPr/>
        </p:nvSpPr>
        <p:spPr>
          <a:xfrm>
            <a:off x="10940916"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3523334" y="1481596"/>
            <a:ext cx="8229600" cy="1371600"/>
          </a:xfrm>
          <a:custGeom>
            <a:avLst/>
            <a:gdLst/>
            <a:ahLst/>
            <a:cxnLst/>
            <a:rect l="l" t="t" r="r" b="b"/>
            <a:pathLst>
              <a:path w="8229600" h="1371600">
                <a:moveTo>
                  <a:pt x="120399" y="1371600"/>
                </a:moveTo>
                <a:cubicBezTo>
                  <a:pt x="53904" y="1371600"/>
                  <a:pt x="0" y="1317710"/>
                  <a:pt x="82" y="1251242"/>
                </a:cubicBezTo>
                <a:lnTo>
                  <a:pt x="82" y="120358"/>
                </a:lnTo>
                <a:cubicBezTo>
                  <a:pt x="82" y="53890"/>
                  <a:pt x="53986" y="0"/>
                  <a:pt x="120481" y="0"/>
                </a:cubicBezTo>
                <a:lnTo>
                  <a:pt x="8109366" y="0"/>
                </a:lnTo>
                <a:cubicBezTo>
                  <a:pt x="8175861" y="0"/>
                  <a:pt x="8229765" y="53890"/>
                  <a:pt x="8229765" y="120358"/>
                </a:cubicBezTo>
                <a:lnTo>
                  <a:pt x="8229765" y="1251242"/>
                </a:lnTo>
                <a:cubicBezTo>
                  <a:pt x="8229765" y="1317710"/>
                  <a:pt x="8175861" y="1371600"/>
                  <a:pt x="8109448" y="1371600"/>
                </a:cubicBezTo>
                <a:lnTo>
                  <a:pt x="120399" y="1371600"/>
                </a:lnTo>
              </a:path>
            </a:pathLst>
          </a:custGeom>
          <a:solidFill>
            <a:srgbClr val="F8F9FC"/>
          </a:solidFill>
          <a:ln/>
        </p:spPr>
        <p:txBody>
          <a:bodyPr wrap="square" lIns="0" tIns="0" rIns="0" bIns="0" rtlCol="0" anchor="ctr"/>
          <a:lstStyle/>
          <a:p>
            <a:pPr indent="0" marL="0">
              <a:buNone/>
            </a:pPr>
            <a:endParaRPr lang="en-US" dirty="0"/>
          </a:p>
        </p:txBody>
      </p:sp>
      <p:sp>
        <p:nvSpPr>
          <p:cNvPr id="4" name="Text 2"/>
          <p:cNvSpPr/>
          <p:nvPr/>
        </p:nvSpPr>
        <p:spPr>
          <a:xfrm>
            <a:off x="3523334" y="3069423"/>
            <a:ext cx="8229600" cy="1371600"/>
          </a:xfrm>
          <a:custGeom>
            <a:avLst/>
            <a:gdLst/>
            <a:ahLst/>
            <a:cxnLst/>
            <a:rect l="l" t="t" r="r" b="b"/>
            <a:pathLst>
              <a:path w="8229600" h="1371600">
                <a:moveTo>
                  <a:pt x="120399" y="1371600"/>
                </a:moveTo>
                <a:cubicBezTo>
                  <a:pt x="53904" y="1371600"/>
                  <a:pt x="0" y="1317710"/>
                  <a:pt x="82" y="1251242"/>
                </a:cubicBezTo>
                <a:lnTo>
                  <a:pt x="82" y="120358"/>
                </a:lnTo>
                <a:cubicBezTo>
                  <a:pt x="82" y="53890"/>
                  <a:pt x="53986" y="0"/>
                  <a:pt x="120481" y="0"/>
                </a:cubicBezTo>
                <a:lnTo>
                  <a:pt x="8109366" y="0"/>
                </a:lnTo>
                <a:cubicBezTo>
                  <a:pt x="8175861" y="0"/>
                  <a:pt x="8229765" y="53890"/>
                  <a:pt x="8229765" y="120358"/>
                </a:cubicBezTo>
                <a:lnTo>
                  <a:pt x="8229765" y="1251242"/>
                </a:lnTo>
                <a:cubicBezTo>
                  <a:pt x="8229765" y="1317710"/>
                  <a:pt x="8175861" y="1371600"/>
                  <a:pt x="8109448" y="1371600"/>
                </a:cubicBezTo>
                <a:lnTo>
                  <a:pt x="120399" y="1371600"/>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523334" y="4657250"/>
            <a:ext cx="8229600" cy="1371600"/>
          </a:xfrm>
          <a:custGeom>
            <a:avLst/>
            <a:gdLst/>
            <a:ahLst/>
            <a:cxnLst/>
            <a:rect l="l" t="t" r="r" b="b"/>
            <a:pathLst>
              <a:path w="8229600" h="1371600">
                <a:moveTo>
                  <a:pt x="120399" y="1371600"/>
                </a:moveTo>
                <a:cubicBezTo>
                  <a:pt x="53904" y="1371600"/>
                  <a:pt x="0" y="1317710"/>
                  <a:pt x="82" y="1251242"/>
                </a:cubicBezTo>
                <a:lnTo>
                  <a:pt x="82" y="120358"/>
                </a:lnTo>
                <a:cubicBezTo>
                  <a:pt x="82" y="53890"/>
                  <a:pt x="53986" y="0"/>
                  <a:pt x="120481" y="0"/>
                </a:cubicBezTo>
                <a:lnTo>
                  <a:pt x="8109366" y="0"/>
                </a:lnTo>
                <a:cubicBezTo>
                  <a:pt x="8175861" y="0"/>
                  <a:pt x="8229765" y="53890"/>
                  <a:pt x="8229765" y="120358"/>
                </a:cubicBezTo>
                <a:lnTo>
                  <a:pt x="8229765" y="1251242"/>
                </a:lnTo>
                <a:cubicBezTo>
                  <a:pt x="8229765" y="1317710"/>
                  <a:pt x="8175861" y="1371600"/>
                  <a:pt x="8109448" y="1371600"/>
                </a:cubicBezTo>
                <a:lnTo>
                  <a:pt x="120399" y="137160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3200397"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7" name="Text 5"/>
          <p:cNvSpPr/>
          <p:nvPr/>
        </p:nvSpPr>
        <p:spPr>
          <a:xfrm>
            <a:off x="0" y="0"/>
            <a:ext cx="3200397" cy="6857998"/>
          </a:xfrm>
          <a:prstGeom prst="rect">
            <a:avLst/>
          </a:prstGeom>
          <a:blipFill>
            <a:blip r:embed="rId1"/>
            <a:srcRect/>
            <a:stretch>
              <a:fillRect l="-110401" r="-110401" t="0" b="0"/>
            </a:stretch>
          </a:blipFill>
          <a:ln/>
        </p:spPr>
        <p:txBody>
          <a:bodyPr wrap="square" lIns="0" tIns="0" rIns="0" bIns="0" rtlCol="0" anchor="ctr"/>
          <a:lstStyle/>
          <a:p>
            <a:pPr indent="0" marL="0">
              <a:buNone/>
            </a:pPr>
            <a:endParaRPr lang="en-US" dirty="0"/>
          </a:p>
        </p:txBody>
      </p:sp>
      <p:sp>
        <p:nvSpPr>
          <p:cNvPr id="8" name="Text 6"/>
          <p:cNvSpPr/>
          <p:nvPr/>
        </p:nvSpPr>
        <p:spPr>
          <a:xfrm>
            <a:off x="3523334"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The First Law of Motion: Inertia</a:t>
            </a:r>
            <a:endParaRPr lang="en-US" sz="2400" dirty="0"/>
          </a:p>
        </p:txBody>
      </p:sp>
      <p:sp>
        <p:nvSpPr>
          <p:cNvPr id="9" name="Text 7"/>
          <p:cNvSpPr/>
          <p:nvPr/>
        </p:nvSpPr>
        <p:spPr>
          <a:xfrm>
            <a:off x="3806891"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Newton's Laws of Motion</a:t>
            </a:r>
            <a:endParaRPr lang="en-US" sz="800" dirty="0"/>
          </a:p>
        </p:txBody>
      </p:sp>
      <p:sp>
        <p:nvSpPr>
          <p:cNvPr id="10" name="Text 8"/>
          <p:cNvSpPr/>
          <p:nvPr/>
        </p:nvSpPr>
        <p:spPr>
          <a:xfrm>
            <a:off x="3523334"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6</a:t>
            </a:r>
            <a:endParaRPr lang="en-US" sz="800" dirty="0"/>
          </a:p>
        </p:txBody>
      </p:sp>
      <p:sp>
        <p:nvSpPr>
          <p:cNvPr id="11" name="Text 9"/>
          <p:cNvSpPr/>
          <p:nvPr/>
        </p:nvSpPr>
        <p:spPr>
          <a:xfrm>
            <a:off x="10871469" y="6217920"/>
            <a:ext cx="914400" cy="548640"/>
          </a:xfrm>
          <a:prstGeom prst="rect">
            <a:avLst/>
          </a:prstGeom>
          <a:noFill/>
          <a:ln/>
        </p:spPr>
        <p:txBody>
          <a:bodyPr wrap="square" lIns="0" tIns="0" rIns="0" bIns="0" rtlCol="0" anchor="ctr"/>
          <a:lstStyle/>
          <a:p>
            <a:pPr indent="0" marL="0">
              <a:buNone/>
            </a:pPr>
            <a:endParaRPr lang="en-US" dirty="0"/>
          </a:p>
        </p:txBody>
      </p:sp>
      <p:sp>
        <p:nvSpPr>
          <p:cNvPr id="12" name="Text 10"/>
          <p:cNvSpPr/>
          <p:nvPr/>
        </p:nvSpPr>
        <p:spPr>
          <a:xfrm>
            <a:off x="3771370" y="1730382"/>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3" name="Text 11"/>
          <p:cNvSpPr/>
          <p:nvPr/>
        </p:nvSpPr>
        <p:spPr>
          <a:xfrm>
            <a:off x="3771370" y="1730382"/>
            <a:ext cx="457200" cy="45720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Outfit SemiBold" pitchFamily="34" charset="0"/>
                <a:ea typeface="Outfit SemiBold" pitchFamily="34" charset="-122"/>
                <a:cs typeface="Outfit SemiBold" pitchFamily="34" charset="-120"/>
              </a:rPr>
              <a:t>1</a:t>
            </a:r>
            <a:endParaRPr lang="en-US" sz="1400" dirty="0"/>
          </a:p>
        </p:txBody>
      </p:sp>
      <p:sp>
        <p:nvSpPr>
          <p:cNvPr id="14" name="Text 12"/>
          <p:cNvSpPr/>
          <p:nvPr/>
        </p:nvSpPr>
        <p:spPr>
          <a:xfrm>
            <a:off x="3771370" y="3313301"/>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5" name="Text 13"/>
          <p:cNvSpPr/>
          <p:nvPr/>
        </p:nvSpPr>
        <p:spPr>
          <a:xfrm>
            <a:off x="3771370" y="3313301"/>
            <a:ext cx="457200" cy="45720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Outfit SemiBold" pitchFamily="34" charset="0"/>
                <a:ea typeface="Outfit SemiBold" pitchFamily="34" charset="-122"/>
                <a:cs typeface="Outfit SemiBold" pitchFamily="34" charset="-120"/>
              </a:rPr>
              <a:t>2</a:t>
            </a:r>
            <a:endParaRPr lang="en-US" sz="1400" dirty="0"/>
          </a:p>
        </p:txBody>
      </p:sp>
      <p:sp>
        <p:nvSpPr>
          <p:cNvPr id="16" name="Text 14"/>
          <p:cNvSpPr/>
          <p:nvPr/>
        </p:nvSpPr>
        <p:spPr>
          <a:xfrm>
            <a:off x="3771370" y="4885370"/>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7" name="Text 15"/>
          <p:cNvSpPr/>
          <p:nvPr/>
        </p:nvSpPr>
        <p:spPr>
          <a:xfrm>
            <a:off x="3771370" y="4885370"/>
            <a:ext cx="457200" cy="45720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Outfit SemiBold" pitchFamily="34" charset="0"/>
                <a:ea typeface="Outfit SemiBold" pitchFamily="34" charset="-122"/>
                <a:cs typeface="Outfit SemiBold" pitchFamily="34" charset="-120"/>
              </a:rPr>
              <a:t>3</a:t>
            </a:r>
            <a:endParaRPr lang="en-US" sz="1400" dirty="0"/>
          </a:p>
        </p:txBody>
      </p:sp>
      <p:sp>
        <p:nvSpPr>
          <p:cNvPr id="18" name="Text 16"/>
          <p:cNvSpPr/>
          <p:nvPr/>
        </p:nvSpPr>
        <p:spPr>
          <a:xfrm>
            <a:off x="4405359" y="4866898"/>
            <a:ext cx="7132320" cy="36576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Bold" pitchFamily="34" charset="0"/>
                <a:ea typeface="Figtree Bold" pitchFamily="34" charset="-122"/>
                <a:cs typeface="Figtree Bold" pitchFamily="34" charset="-120"/>
              </a:rPr>
              <a:t>Examples Illustrating Inertia</a:t>
            </a:r>
            <a:endParaRPr lang="en-US" sz="1400" dirty="0"/>
          </a:p>
        </p:txBody>
      </p:sp>
      <p:sp>
        <p:nvSpPr>
          <p:cNvPr id="19" name="Text 17"/>
          <p:cNvSpPr/>
          <p:nvPr/>
        </p:nvSpPr>
        <p:spPr>
          <a:xfrm>
            <a:off x="4405359" y="5323415"/>
            <a:ext cx="7132320" cy="457200"/>
          </a:xfrm>
          <a:prstGeom prst="rect">
            <a:avLst/>
          </a:prstGeom>
          <a:noFill/>
          <a:ln/>
        </p:spPr>
        <p:txBody>
          <a:bodyPr wrap="square" lIns="0" tIns="0" rIns="0" bIns="0" rtlCol="0" anchor="t"/>
          <a:lstStyle/>
          <a:p>
            <a:pPr algn="l" marL="0" indent="0">
              <a:lnSpc>
                <a:spcPct val="90000"/>
              </a:lnSpc>
              <a:spcBef>
                <a:spcPts val="794"/>
              </a:spcBef>
              <a:buNone/>
            </a:pPr>
            <a:r>
              <a:rPr lang="en-US" sz="1111" dirty="0">
                <a:solidFill>
                  <a:srgbClr val="000000"/>
                </a:solidFill>
                <a:latin typeface="Figtree Regular" pitchFamily="34" charset="0"/>
                <a:ea typeface="Figtree Regular" pitchFamily="34" charset="-122"/>
                <a:cs typeface="Figtree Regular" pitchFamily="34" charset="-120"/>
              </a:rPr>
              <a:t>Examples of inertia include a bowling ball rolling down a lane or a car moving at a constant speed on the highway.</a:t>
            </a:r>
            <a:endParaRPr lang="en-US" sz="1111" dirty="0"/>
          </a:p>
          <a:p>
            <a:pPr algn="l" marL="0" indent="0">
              <a:lnSpc>
                <a:spcPct val="90000"/>
              </a:lnSpc>
              <a:spcBef>
                <a:spcPts val="794"/>
              </a:spcBef>
              <a:buNone/>
            </a:pPr>
            <a:r>
              <a:rPr lang="en-US" sz="1111" dirty="0">
                <a:solidFill>
                  <a:srgbClr val="000000"/>
                </a:solidFill>
                <a:latin typeface="Figtree Regular" pitchFamily="34" charset="0"/>
                <a:ea typeface="Figtree Regular" pitchFamily="34" charset="-122"/>
                <a:cs typeface="Figtree Regular" pitchFamily="34" charset="-120"/>
              </a:rPr>
              <a:t>These scenarios demonstrate how objects maintain their motion unless external forces intervene.</a:t>
            </a:r>
            <a:endParaRPr lang="en-US" sz="1111" dirty="0"/>
          </a:p>
        </p:txBody>
      </p:sp>
      <p:sp>
        <p:nvSpPr>
          <p:cNvPr id="20" name="Text 18"/>
          <p:cNvSpPr/>
          <p:nvPr/>
        </p:nvSpPr>
        <p:spPr>
          <a:xfrm>
            <a:off x="4405359" y="3294829"/>
            <a:ext cx="7132320" cy="36576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Bold" pitchFamily="34" charset="0"/>
                <a:ea typeface="Figtree Bold" pitchFamily="34" charset="-122"/>
                <a:cs typeface="Figtree Bold" pitchFamily="34" charset="-120"/>
              </a:rPr>
              <a:t>The Law of Inertia</a:t>
            </a:r>
            <a:endParaRPr lang="en-US" sz="1400" dirty="0"/>
          </a:p>
        </p:txBody>
      </p:sp>
      <p:sp>
        <p:nvSpPr>
          <p:cNvPr id="21" name="Text 19"/>
          <p:cNvSpPr/>
          <p:nvPr/>
        </p:nvSpPr>
        <p:spPr>
          <a:xfrm>
            <a:off x="4405359" y="3751346"/>
            <a:ext cx="7132320" cy="457200"/>
          </a:xfrm>
          <a:prstGeom prst="rect">
            <a:avLst/>
          </a:prstGeom>
          <a:noFill/>
          <a:ln/>
        </p:spPr>
        <p:txBody>
          <a:bodyPr wrap="square" lIns="0" tIns="0" rIns="0" bIns="0" rtlCol="0" anchor="t"/>
          <a:lstStyle/>
          <a:p>
            <a:pPr algn="l" marL="0" indent="0">
              <a:lnSpc>
                <a:spcPct val="90000"/>
              </a:lnSpc>
              <a:spcBef>
                <a:spcPts val="895"/>
              </a:spcBef>
              <a:buNone/>
            </a:pPr>
            <a:r>
              <a:rPr lang="en-US" sz="1252" dirty="0">
                <a:solidFill>
                  <a:srgbClr val="000000"/>
                </a:solidFill>
                <a:latin typeface="Figtree Regular" pitchFamily="34" charset="0"/>
                <a:ea typeface="Figtree Regular" pitchFamily="34" charset="-122"/>
                <a:cs typeface="Figtree Regular" pitchFamily="34" charset="-120"/>
              </a:rPr>
              <a:t>The First Law of Motion is also known as the Law of Inertia.</a:t>
            </a:r>
            <a:endParaRPr lang="en-US" sz="1252" dirty="0"/>
          </a:p>
          <a:p>
            <a:pPr algn="l" marL="0" indent="0">
              <a:lnSpc>
                <a:spcPct val="90000"/>
              </a:lnSpc>
              <a:spcBef>
                <a:spcPts val="895"/>
              </a:spcBef>
              <a:buNone/>
            </a:pPr>
            <a:r>
              <a:rPr lang="en-US" sz="1252" dirty="0">
                <a:solidFill>
                  <a:srgbClr val="000000"/>
                </a:solidFill>
                <a:latin typeface="Figtree Regular" pitchFamily="34" charset="0"/>
                <a:ea typeface="Figtree Regular" pitchFamily="34" charset="-122"/>
                <a:cs typeface="Figtree Regular" pitchFamily="34" charset="-120"/>
              </a:rPr>
              <a:t>Inertia describes the tendency of objects to resist changes in their motion or rest state.</a:t>
            </a:r>
            <a:endParaRPr lang="en-US" sz="1252" dirty="0"/>
          </a:p>
        </p:txBody>
      </p:sp>
      <p:sp>
        <p:nvSpPr>
          <p:cNvPr id="22" name="Text 20"/>
          <p:cNvSpPr/>
          <p:nvPr/>
        </p:nvSpPr>
        <p:spPr>
          <a:xfrm>
            <a:off x="4405359" y="1711910"/>
            <a:ext cx="7132320" cy="36576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Bold" pitchFamily="34" charset="0"/>
                <a:ea typeface="Figtree Bold" pitchFamily="34" charset="-122"/>
                <a:cs typeface="Figtree Bold" pitchFamily="34" charset="-120"/>
              </a:rPr>
              <a:t>Definition of the First Law of Motion</a:t>
            </a:r>
            <a:endParaRPr lang="en-US" sz="1400" dirty="0"/>
          </a:p>
        </p:txBody>
      </p:sp>
      <p:sp>
        <p:nvSpPr>
          <p:cNvPr id="23" name="Text 21"/>
          <p:cNvSpPr/>
          <p:nvPr/>
        </p:nvSpPr>
        <p:spPr>
          <a:xfrm>
            <a:off x="4405359" y="2168427"/>
            <a:ext cx="7132320" cy="457200"/>
          </a:xfrm>
          <a:prstGeom prst="rect">
            <a:avLst/>
          </a:prstGeom>
          <a:noFill/>
          <a:ln/>
        </p:spPr>
        <p:txBody>
          <a:bodyPr wrap="square" lIns="0" tIns="0" rIns="0" bIns="0" rtlCol="0" anchor="t"/>
          <a:lstStyle/>
          <a:p>
            <a:pPr algn="l" marL="0" indent="0">
              <a:lnSpc>
                <a:spcPct val="90000"/>
              </a:lnSpc>
              <a:spcBef>
                <a:spcPts val="652"/>
              </a:spcBef>
              <a:buNone/>
            </a:pPr>
            <a:r>
              <a:rPr lang="en-US" sz="913" dirty="0">
                <a:solidFill>
                  <a:srgbClr val="000000"/>
                </a:solidFill>
                <a:latin typeface="Figtree Regular" pitchFamily="34" charset="0"/>
                <a:ea typeface="Figtree Regular" pitchFamily="34" charset="-122"/>
                <a:cs typeface="Figtree Regular" pitchFamily="34" charset="-120"/>
              </a:rPr>
              <a:t>The First Law of Motion states that an object at rest will remain at rest, and an object in motion will continue to move, unless acted upon by an external force.</a:t>
            </a:r>
            <a:endParaRPr lang="en-US" sz="913" dirty="0"/>
          </a:p>
          <a:p>
            <a:pPr algn="l" marL="0" indent="0">
              <a:lnSpc>
                <a:spcPct val="90000"/>
              </a:lnSpc>
              <a:spcBef>
                <a:spcPts val="652"/>
              </a:spcBef>
              <a:buNone/>
            </a:pPr>
            <a:r>
              <a:rPr lang="en-US" sz="913" dirty="0">
                <a:solidFill>
                  <a:srgbClr val="000000"/>
                </a:solidFill>
                <a:latin typeface="Figtree Regular" pitchFamily="34" charset="0"/>
                <a:ea typeface="Figtree Regular" pitchFamily="34" charset="-122"/>
                <a:cs typeface="Figtree Regular" pitchFamily="34" charset="-120"/>
              </a:rPr>
              <a:t>This principle highlights the inherent resistance of objects to changes in their state of motion.</a:t>
            </a:r>
            <a:endParaRPr lang="en-US" sz="913"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548639" y="1481596"/>
            <a:ext cx="8046720" cy="1371600"/>
          </a:xfrm>
          <a:custGeom>
            <a:avLst/>
            <a:gdLst/>
            <a:ahLst/>
            <a:cxnLst/>
            <a:rect l="l" t="t" r="r" b="b"/>
            <a:pathLst>
              <a:path w="8046720" h="1371600">
                <a:moveTo>
                  <a:pt x="120379" y="1371600"/>
                </a:moveTo>
                <a:cubicBezTo>
                  <a:pt x="53913" y="1371600"/>
                  <a:pt x="0" y="1317710"/>
                  <a:pt x="0" y="1251242"/>
                </a:cubicBezTo>
                <a:lnTo>
                  <a:pt x="0" y="120358"/>
                </a:lnTo>
                <a:cubicBezTo>
                  <a:pt x="0" y="53890"/>
                  <a:pt x="53913" y="0"/>
                  <a:pt x="120379" y="0"/>
                </a:cubicBezTo>
                <a:lnTo>
                  <a:pt x="7926422" y="0"/>
                </a:lnTo>
                <a:cubicBezTo>
                  <a:pt x="7992887" y="0"/>
                  <a:pt x="8046800" y="53890"/>
                  <a:pt x="8046800" y="120358"/>
                </a:cubicBezTo>
                <a:lnTo>
                  <a:pt x="8046800" y="1251242"/>
                </a:lnTo>
                <a:cubicBezTo>
                  <a:pt x="8046800" y="1317710"/>
                  <a:pt x="7992887" y="1371600"/>
                  <a:pt x="7926422" y="1371600"/>
                </a:cubicBezTo>
                <a:lnTo>
                  <a:pt x="120379" y="1371600"/>
                </a:lnTo>
              </a:path>
            </a:pathLst>
          </a:custGeom>
          <a:solidFill>
            <a:srgbClr val="F8F9FC"/>
          </a:solidFill>
          <a:ln/>
        </p:spPr>
        <p:txBody>
          <a:bodyPr wrap="square" lIns="0" tIns="0" rIns="0" bIns="0" rtlCol="0" anchor="ctr"/>
          <a:lstStyle/>
          <a:p>
            <a:pPr indent="0" marL="0">
              <a:buNone/>
            </a:pPr>
            <a:endParaRPr lang="en-US" dirty="0"/>
          </a:p>
        </p:txBody>
      </p:sp>
      <p:sp>
        <p:nvSpPr>
          <p:cNvPr id="4" name="Text 2"/>
          <p:cNvSpPr/>
          <p:nvPr/>
        </p:nvSpPr>
        <p:spPr>
          <a:xfrm>
            <a:off x="548639" y="3069423"/>
            <a:ext cx="8046720" cy="1371600"/>
          </a:xfrm>
          <a:custGeom>
            <a:avLst/>
            <a:gdLst/>
            <a:ahLst/>
            <a:cxnLst/>
            <a:rect l="l" t="t" r="r" b="b"/>
            <a:pathLst>
              <a:path w="8046720" h="1371600">
                <a:moveTo>
                  <a:pt x="120379" y="1371600"/>
                </a:moveTo>
                <a:cubicBezTo>
                  <a:pt x="53913" y="1371600"/>
                  <a:pt x="0" y="1317710"/>
                  <a:pt x="0" y="1251242"/>
                </a:cubicBezTo>
                <a:lnTo>
                  <a:pt x="0" y="120358"/>
                </a:lnTo>
                <a:cubicBezTo>
                  <a:pt x="0" y="53890"/>
                  <a:pt x="53913" y="0"/>
                  <a:pt x="120379" y="0"/>
                </a:cubicBezTo>
                <a:lnTo>
                  <a:pt x="7926422" y="0"/>
                </a:lnTo>
                <a:cubicBezTo>
                  <a:pt x="7992887" y="0"/>
                  <a:pt x="8046800" y="53890"/>
                  <a:pt x="8046800" y="120358"/>
                </a:cubicBezTo>
                <a:lnTo>
                  <a:pt x="8046800" y="1251242"/>
                </a:lnTo>
                <a:cubicBezTo>
                  <a:pt x="8046800" y="1317710"/>
                  <a:pt x="7992887" y="1371600"/>
                  <a:pt x="7926422" y="1371600"/>
                </a:cubicBezTo>
                <a:lnTo>
                  <a:pt x="120379" y="1371600"/>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548639" y="4657250"/>
            <a:ext cx="8046720" cy="1371600"/>
          </a:xfrm>
          <a:custGeom>
            <a:avLst/>
            <a:gdLst/>
            <a:ahLst/>
            <a:cxnLst/>
            <a:rect l="l" t="t" r="r" b="b"/>
            <a:pathLst>
              <a:path w="8046720" h="1371600">
                <a:moveTo>
                  <a:pt x="120379" y="1371600"/>
                </a:moveTo>
                <a:cubicBezTo>
                  <a:pt x="53913" y="1371600"/>
                  <a:pt x="0" y="1317710"/>
                  <a:pt x="0" y="1251242"/>
                </a:cubicBezTo>
                <a:lnTo>
                  <a:pt x="0" y="120358"/>
                </a:lnTo>
                <a:cubicBezTo>
                  <a:pt x="0" y="53890"/>
                  <a:pt x="53913" y="0"/>
                  <a:pt x="120379" y="0"/>
                </a:cubicBezTo>
                <a:lnTo>
                  <a:pt x="7926422" y="0"/>
                </a:lnTo>
                <a:cubicBezTo>
                  <a:pt x="7992887" y="0"/>
                  <a:pt x="8046800" y="53890"/>
                  <a:pt x="8046800" y="120358"/>
                </a:cubicBezTo>
                <a:lnTo>
                  <a:pt x="8046800" y="1251242"/>
                </a:lnTo>
                <a:cubicBezTo>
                  <a:pt x="8046800" y="1317710"/>
                  <a:pt x="7992887" y="1371600"/>
                  <a:pt x="7926422" y="1371600"/>
                </a:cubicBezTo>
                <a:lnTo>
                  <a:pt x="120379" y="137160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1"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7" name="Text 5"/>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Newton's Laws of Motion</a:t>
            </a:r>
            <a:endParaRPr lang="en-US" sz="800" dirty="0"/>
          </a:p>
        </p:txBody>
      </p:sp>
      <p:sp>
        <p:nvSpPr>
          <p:cNvPr id="8" name="Text 6"/>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7</a:t>
            </a:r>
            <a:endParaRPr lang="en-US" sz="800" dirty="0"/>
          </a:p>
        </p:txBody>
      </p:sp>
      <p:sp>
        <p:nvSpPr>
          <p:cNvPr id="9" name="Text 7"/>
          <p:cNvSpPr/>
          <p:nvPr/>
        </p:nvSpPr>
        <p:spPr>
          <a:xfrm>
            <a:off x="7896775" y="6217920"/>
            <a:ext cx="914400" cy="548640"/>
          </a:xfrm>
          <a:prstGeom prst="rect">
            <a:avLst/>
          </a:prstGeom>
          <a:noFill/>
          <a:ln/>
        </p:spPr>
        <p:txBody>
          <a:bodyPr wrap="square" lIns="0" tIns="0" rIns="0" bIns="0" rtlCol="0" anchor="ctr"/>
          <a:lstStyle/>
          <a:p>
            <a:pPr indent="0" marL="0">
              <a:buNone/>
            </a:pPr>
            <a:endParaRPr lang="en-US" dirty="0"/>
          </a:p>
        </p:txBody>
      </p:sp>
      <p:sp>
        <p:nvSpPr>
          <p:cNvPr id="10" name="Text 8"/>
          <p:cNvSpPr/>
          <p:nvPr/>
        </p:nvSpPr>
        <p:spPr>
          <a:xfrm>
            <a:off x="8991602" y="0"/>
            <a:ext cx="3200397" cy="6857998"/>
          </a:xfrm>
          <a:prstGeom prst="rect">
            <a:avLst/>
          </a:prstGeom>
          <a:blipFill>
            <a:blip r:embed="rId1"/>
            <a:srcRect/>
            <a:stretch>
              <a:fillRect l="-92857" r="-92857" t="0" b="0"/>
            </a:stretch>
          </a:blipFill>
          <a:ln/>
        </p:spPr>
        <p:txBody>
          <a:bodyPr wrap="square" lIns="0" tIns="0" rIns="0" bIns="0" rtlCol="0" anchor="ctr"/>
          <a:lstStyle/>
          <a:p>
            <a:pPr indent="0" marL="0">
              <a:buNone/>
            </a:pPr>
            <a:endParaRPr lang="en-US" dirty="0"/>
          </a:p>
        </p:txBody>
      </p:sp>
      <p:sp>
        <p:nvSpPr>
          <p:cNvPr id="11" name="Text 9"/>
          <p:cNvSpPr/>
          <p:nvPr/>
        </p:nvSpPr>
        <p:spPr>
          <a:xfrm>
            <a:off x="548640" y="548639"/>
            <a:ext cx="8046720"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The Second Law of Motion: Acceleration</a:t>
            </a:r>
            <a:endParaRPr lang="en-US" sz="2400" dirty="0"/>
          </a:p>
        </p:txBody>
      </p:sp>
      <p:sp>
        <p:nvSpPr>
          <p:cNvPr id="12" name="Text 10"/>
          <p:cNvSpPr/>
          <p:nvPr/>
        </p:nvSpPr>
        <p:spPr>
          <a:xfrm>
            <a:off x="796675" y="1730382"/>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3" name="Text 11"/>
          <p:cNvSpPr/>
          <p:nvPr/>
        </p:nvSpPr>
        <p:spPr>
          <a:xfrm>
            <a:off x="796675" y="1730382"/>
            <a:ext cx="457200" cy="45720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Outfit SemiBold" pitchFamily="34" charset="0"/>
                <a:ea typeface="Outfit SemiBold" pitchFamily="34" charset="-122"/>
                <a:cs typeface="Outfit SemiBold" pitchFamily="34" charset="-120"/>
              </a:rPr>
              <a:t>1</a:t>
            </a:r>
            <a:endParaRPr lang="en-US" sz="1400" dirty="0"/>
          </a:p>
        </p:txBody>
      </p:sp>
      <p:sp>
        <p:nvSpPr>
          <p:cNvPr id="14" name="Text 12"/>
          <p:cNvSpPr/>
          <p:nvPr/>
        </p:nvSpPr>
        <p:spPr>
          <a:xfrm>
            <a:off x="796675" y="3313301"/>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5" name="Text 13"/>
          <p:cNvSpPr/>
          <p:nvPr/>
        </p:nvSpPr>
        <p:spPr>
          <a:xfrm>
            <a:off x="796675" y="3313301"/>
            <a:ext cx="457200" cy="45720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Outfit SemiBold" pitchFamily="34" charset="0"/>
                <a:ea typeface="Outfit SemiBold" pitchFamily="34" charset="-122"/>
                <a:cs typeface="Outfit SemiBold" pitchFamily="34" charset="-120"/>
              </a:rPr>
              <a:t>2</a:t>
            </a:r>
            <a:endParaRPr lang="en-US" sz="1400" dirty="0"/>
          </a:p>
        </p:txBody>
      </p:sp>
      <p:sp>
        <p:nvSpPr>
          <p:cNvPr id="16" name="Text 14"/>
          <p:cNvSpPr/>
          <p:nvPr/>
        </p:nvSpPr>
        <p:spPr>
          <a:xfrm>
            <a:off x="796675" y="4885370"/>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7" name="Text 15"/>
          <p:cNvSpPr/>
          <p:nvPr/>
        </p:nvSpPr>
        <p:spPr>
          <a:xfrm>
            <a:off x="796675" y="4885370"/>
            <a:ext cx="457200" cy="45720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Outfit SemiBold" pitchFamily="34" charset="0"/>
                <a:ea typeface="Outfit SemiBold" pitchFamily="34" charset="-122"/>
                <a:cs typeface="Outfit SemiBold" pitchFamily="34" charset="-120"/>
              </a:rPr>
              <a:t>3</a:t>
            </a:r>
            <a:endParaRPr lang="en-US" sz="1400" dirty="0"/>
          </a:p>
        </p:txBody>
      </p:sp>
      <p:sp>
        <p:nvSpPr>
          <p:cNvPr id="18" name="Text 16"/>
          <p:cNvSpPr/>
          <p:nvPr/>
        </p:nvSpPr>
        <p:spPr>
          <a:xfrm>
            <a:off x="1430664" y="4866898"/>
            <a:ext cx="6858000" cy="36576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Bold" pitchFamily="34" charset="0"/>
                <a:ea typeface="Figtree Bold" pitchFamily="34" charset="-122"/>
                <a:cs typeface="Figtree Bold" pitchFamily="34" charset="-120"/>
              </a:rPr>
              <a:t>Examples of Acceleration in Everyday Life</a:t>
            </a:r>
            <a:endParaRPr lang="en-US" sz="1400" dirty="0"/>
          </a:p>
        </p:txBody>
      </p:sp>
      <p:sp>
        <p:nvSpPr>
          <p:cNvPr id="19" name="Text 17"/>
          <p:cNvSpPr/>
          <p:nvPr/>
        </p:nvSpPr>
        <p:spPr>
          <a:xfrm>
            <a:off x="1430664" y="5323415"/>
            <a:ext cx="6858000" cy="457200"/>
          </a:xfrm>
          <a:prstGeom prst="rect">
            <a:avLst/>
          </a:prstGeom>
          <a:noFill/>
          <a:ln/>
        </p:spPr>
        <p:txBody>
          <a:bodyPr wrap="square" lIns="0" tIns="0" rIns="0" bIns="0" rtlCol="0" anchor="t"/>
          <a:lstStyle/>
          <a:p>
            <a:pPr algn="l" marL="0" indent="0">
              <a:lnSpc>
                <a:spcPct val="90000"/>
              </a:lnSpc>
              <a:spcBef>
                <a:spcPts val="732"/>
              </a:spcBef>
              <a:buNone/>
            </a:pPr>
            <a:r>
              <a:rPr lang="en-US" sz="1025" dirty="0">
                <a:solidFill>
                  <a:srgbClr val="000000"/>
                </a:solidFill>
                <a:latin typeface="Figtree Regular" pitchFamily="34" charset="0"/>
                <a:ea typeface="Figtree Regular" pitchFamily="34" charset="-122"/>
                <a:cs typeface="Figtree Regular" pitchFamily="34" charset="-120"/>
              </a:rPr>
              <a:t>Examples of acceleration include a car speeding up or slowing down, or a ball thrown upwards and coming back down.</a:t>
            </a:r>
            <a:endParaRPr lang="en-US" sz="1025" dirty="0"/>
          </a:p>
          <a:p>
            <a:pPr algn="l" marL="0" indent="0">
              <a:lnSpc>
                <a:spcPct val="90000"/>
              </a:lnSpc>
              <a:spcBef>
                <a:spcPts val="732"/>
              </a:spcBef>
              <a:buNone/>
            </a:pPr>
            <a:r>
              <a:rPr lang="en-US" sz="1025" dirty="0">
                <a:solidFill>
                  <a:srgbClr val="000000"/>
                </a:solidFill>
                <a:latin typeface="Figtree Regular" pitchFamily="34" charset="0"/>
                <a:ea typeface="Figtree Regular" pitchFamily="34" charset="-122"/>
                <a:cs typeface="Figtree Regular" pitchFamily="34" charset="-120"/>
              </a:rPr>
              <a:t>These scenarios illustrate how the Second Law of Motion applies to real-world situations.</a:t>
            </a:r>
            <a:endParaRPr lang="en-US" sz="1025" dirty="0"/>
          </a:p>
        </p:txBody>
      </p:sp>
      <p:sp>
        <p:nvSpPr>
          <p:cNvPr id="20" name="Text 18"/>
          <p:cNvSpPr/>
          <p:nvPr/>
        </p:nvSpPr>
        <p:spPr>
          <a:xfrm>
            <a:off x="1430664" y="3294829"/>
            <a:ext cx="6858000" cy="36576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Bold" pitchFamily="34" charset="0"/>
                <a:ea typeface="Figtree Bold" pitchFamily="34" charset="-122"/>
                <a:cs typeface="Figtree Bold" pitchFamily="34" charset="-120"/>
              </a:rPr>
              <a:t>Mathematical Representation of the Law</a:t>
            </a:r>
            <a:endParaRPr lang="en-US" sz="1400" dirty="0"/>
          </a:p>
        </p:txBody>
      </p:sp>
      <p:sp>
        <p:nvSpPr>
          <p:cNvPr id="21" name="Text 19"/>
          <p:cNvSpPr/>
          <p:nvPr/>
        </p:nvSpPr>
        <p:spPr>
          <a:xfrm>
            <a:off x="1430664" y="3751346"/>
            <a:ext cx="6858000" cy="457200"/>
          </a:xfrm>
          <a:prstGeom prst="rect">
            <a:avLst/>
          </a:prstGeom>
          <a:noFill/>
          <a:ln/>
        </p:spPr>
        <p:txBody>
          <a:bodyPr wrap="square" lIns="0" tIns="0" rIns="0" bIns="0" rtlCol="0" anchor="t"/>
          <a:lstStyle/>
          <a:p>
            <a:pPr algn="l" marL="0" indent="0">
              <a:lnSpc>
                <a:spcPct val="90000"/>
              </a:lnSpc>
              <a:spcBef>
                <a:spcPts val="843"/>
              </a:spcBef>
              <a:buNone/>
            </a:pPr>
            <a:r>
              <a:rPr lang="en-US" sz="1181" dirty="0">
                <a:solidFill>
                  <a:srgbClr val="000000"/>
                </a:solidFill>
                <a:latin typeface="Figtree Regular" pitchFamily="34" charset="0"/>
                <a:ea typeface="Figtree Regular" pitchFamily="34" charset="-122"/>
                <a:cs typeface="Figtree Regular" pitchFamily="34" charset="-120"/>
              </a:rPr>
              <a:t>The law is often expressed mathematically as F = ma, where F is force, m is mass, and a is acceleration.</a:t>
            </a:r>
            <a:endParaRPr lang="en-US" sz="1181" dirty="0"/>
          </a:p>
          <a:p>
            <a:pPr algn="l" marL="0" indent="0">
              <a:lnSpc>
                <a:spcPct val="90000"/>
              </a:lnSpc>
              <a:spcBef>
                <a:spcPts val="843"/>
              </a:spcBef>
              <a:buNone/>
            </a:pPr>
            <a:r>
              <a:rPr lang="en-US" sz="1181" dirty="0">
                <a:solidFill>
                  <a:srgbClr val="000000"/>
                </a:solidFill>
                <a:latin typeface="Figtree Regular" pitchFamily="34" charset="0"/>
                <a:ea typeface="Figtree Regular" pitchFamily="34" charset="-122"/>
                <a:cs typeface="Figtree Regular" pitchFamily="34" charset="-120"/>
              </a:rPr>
              <a:t>This equation allows for precise calculations of the effects of force on an object's motion.</a:t>
            </a:r>
            <a:endParaRPr lang="en-US" sz="1181" dirty="0"/>
          </a:p>
        </p:txBody>
      </p:sp>
      <p:sp>
        <p:nvSpPr>
          <p:cNvPr id="22" name="Text 20"/>
          <p:cNvSpPr/>
          <p:nvPr/>
        </p:nvSpPr>
        <p:spPr>
          <a:xfrm>
            <a:off x="1430664" y="1711910"/>
            <a:ext cx="6858000" cy="36576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Bold" pitchFamily="34" charset="0"/>
                <a:ea typeface="Figtree Bold" pitchFamily="34" charset="-122"/>
                <a:cs typeface="Figtree Bold" pitchFamily="34" charset="-120"/>
              </a:rPr>
              <a:t>Understanding the Second Law of Motion</a:t>
            </a:r>
            <a:endParaRPr lang="en-US" sz="1400" dirty="0"/>
          </a:p>
        </p:txBody>
      </p:sp>
      <p:sp>
        <p:nvSpPr>
          <p:cNvPr id="23" name="Text 21"/>
          <p:cNvSpPr/>
          <p:nvPr/>
        </p:nvSpPr>
        <p:spPr>
          <a:xfrm>
            <a:off x="1430664" y="2168427"/>
            <a:ext cx="6858000" cy="457200"/>
          </a:xfrm>
          <a:prstGeom prst="rect">
            <a:avLst/>
          </a:prstGeom>
          <a:noFill/>
          <a:ln/>
        </p:spPr>
        <p:txBody>
          <a:bodyPr wrap="square" lIns="0" tIns="0" rIns="0" bIns="0" rtlCol="0" anchor="t"/>
          <a:lstStyle/>
          <a:p>
            <a:pPr algn="l" marL="0" indent="0">
              <a:lnSpc>
                <a:spcPct val="90000"/>
              </a:lnSpc>
              <a:spcBef>
                <a:spcPts val="656"/>
              </a:spcBef>
              <a:buNone/>
            </a:pPr>
            <a:r>
              <a:rPr lang="en-US" sz="918" dirty="0">
                <a:solidFill>
                  <a:srgbClr val="000000"/>
                </a:solidFill>
                <a:latin typeface="Figtree Regular" pitchFamily="34" charset="0"/>
                <a:ea typeface="Figtree Regular" pitchFamily="34" charset="-122"/>
                <a:cs typeface="Figtree Regular" pitchFamily="34" charset="-120"/>
              </a:rPr>
              <a:t>The Second Law of Motion states that the force applied to an object is equal to the mass of the object multiplied by its acceleration.</a:t>
            </a:r>
            <a:endParaRPr lang="en-US" sz="918" dirty="0"/>
          </a:p>
          <a:p>
            <a:pPr algn="l" marL="0" indent="0">
              <a:lnSpc>
                <a:spcPct val="90000"/>
              </a:lnSpc>
              <a:spcBef>
                <a:spcPts val="656"/>
              </a:spcBef>
              <a:buNone/>
            </a:pPr>
            <a:r>
              <a:rPr lang="en-US" sz="918" dirty="0">
                <a:solidFill>
                  <a:srgbClr val="000000"/>
                </a:solidFill>
                <a:latin typeface="Figtree Regular" pitchFamily="34" charset="0"/>
                <a:ea typeface="Figtree Regular" pitchFamily="34" charset="-122"/>
                <a:cs typeface="Figtree Regular" pitchFamily="34" charset="-120"/>
              </a:rPr>
              <a:t>This principle is fundamental in understanding how forces influence the motion of objects.</a:t>
            </a:r>
            <a:endParaRPr lang="en-US" sz="918"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0" y="6200512"/>
            <a:ext cx="12191999"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Newton's Laws of Motion</a:t>
            </a:r>
            <a:endParaRPr lang="en-US" sz="800" dirty="0"/>
          </a:p>
        </p:txBody>
      </p:sp>
      <p:sp>
        <p:nvSpPr>
          <p:cNvPr id="5" name="Text 3"/>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8</a:t>
            </a:r>
            <a:endParaRPr lang="en-US" sz="800" dirty="0"/>
          </a:p>
        </p:txBody>
      </p:sp>
      <p:sp>
        <p:nvSpPr>
          <p:cNvPr id="6" name="Text 4"/>
          <p:cNvSpPr/>
          <p:nvPr/>
        </p:nvSpPr>
        <p:spPr>
          <a:xfrm>
            <a:off x="548639" y="548639"/>
            <a:ext cx="11088717"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The Third Law of Motion: Action and Reaction</a:t>
            </a:r>
            <a:endParaRPr lang="en-US" sz="2400" dirty="0"/>
          </a:p>
        </p:txBody>
      </p:sp>
      <p:sp>
        <p:nvSpPr>
          <p:cNvPr id="7" name="Text 5"/>
          <p:cNvSpPr/>
          <p:nvPr/>
        </p:nvSpPr>
        <p:spPr>
          <a:xfrm>
            <a:off x="548639" y="1457226"/>
            <a:ext cx="11088718" cy="1828800"/>
          </a:xfrm>
          <a:prstGeom prst="rect">
            <a:avLst/>
          </a:prstGeom>
          <a:blipFill>
            <a:blip r:embed="rId1"/>
            <a:srcRect/>
            <a:stretch>
              <a:fillRect l="0" r="0" t="-120533" b="-120533"/>
            </a:stretch>
          </a:blipFill>
          <a:ln/>
        </p:spPr>
        <p:txBody>
          <a:bodyPr wrap="square" lIns="0" tIns="0" rIns="0" bIns="0" rtlCol="0" anchor="ctr"/>
          <a:lstStyle/>
          <a:p>
            <a:pPr indent="0" marL="0">
              <a:buNone/>
            </a:pPr>
            <a:endParaRPr lang="en-US" dirty="0"/>
          </a:p>
        </p:txBody>
      </p:sp>
      <p:sp>
        <p:nvSpPr>
          <p:cNvPr id="8" name="Text 6"/>
          <p:cNvSpPr/>
          <p:nvPr/>
        </p:nvSpPr>
        <p:spPr>
          <a:xfrm>
            <a:off x="1894921" y="3539990"/>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9" name="Text 7"/>
          <p:cNvSpPr/>
          <p:nvPr/>
        </p:nvSpPr>
        <p:spPr>
          <a:xfrm>
            <a:off x="1894921" y="3539990"/>
            <a:ext cx="548640" cy="54864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1</a:t>
            </a:r>
            <a:endParaRPr lang="en-US" sz="1400" dirty="0"/>
          </a:p>
        </p:txBody>
      </p:sp>
      <p:sp>
        <p:nvSpPr>
          <p:cNvPr id="10" name="Text 8"/>
          <p:cNvSpPr/>
          <p:nvPr/>
        </p:nvSpPr>
        <p:spPr>
          <a:xfrm>
            <a:off x="5821680" y="3539990"/>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1" name="Text 9"/>
          <p:cNvSpPr/>
          <p:nvPr/>
        </p:nvSpPr>
        <p:spPr>
          <a:xfrm>
            <a:off x="5821680" y="3539990"/>
            <a:ext cx="548640" cy="54864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2</a:t>
            </a:r>
            <a:endParaRPr lang="en-US" sz="1400" dirty="0"/>
          </a:p>
        </p:txBody>
      </p:sp>
      <p:sp>
        <p:nvSpPr>
          <p:cNvPr id="12" name="Text 10"/>
          <p:cNvSpPr/>
          <p:nvPr/>
        </p:nvSpPr>
        <p:spPr>
          <a:xfrm>
            <a:off x="9762836" y="3539990"/>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3" name="Text 11"/>
          <p:cNvSpPr/>
          <p:nvPr/>
        </p:nvSpPr>
        <p:spPr>
          <a:xfrm>
            <a:off x="9762836" y="3539990"/>
            <a:ext cx="548640" cy="54864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3</a:t>
            </a:r>
            <a:endParaRPr lang="en-US" sz="1400" dirty="0"/>
          </a:p>
        </p:txBody>
      </p:sp>
      <p:sp>
        <p:nvSpPr>
          <p:cNvPr id="14" name="Text 12"/>
          <p:cNvSpPr/>
          <p:nvPr/>
        </p:nvSpPr>
        <p:spPr>
          <a:xfrm>
            <a:off x="8436956" y="4804454"/>
            <a:ext cx="3200400" cy="1097280"/>
          </a:xfrm>
          <a:prstGeom prst="rect">
            <a:avLst/>
          </a:prstGeom>
          <a:noFill/>
          <a:ln/>
        </p:spPr>
        <p:txBody>
          <a:bodyPr wrap="square" lIns="0" tIns="0" rIns="0" bIns="0" rtlCol="0" anchor="t"/>
          <a:lstStyle/>
          <a:p>
            <a:pPr algn="ctr" marL="0" indent="0">
              <a:lnSpc>
                <a:spcPct val="90000"/>
              </a:lnSpc>
              <a:spcBef>
                <a:spcPts val="1000"/>
              </a:spcBef>
              <a:buNone/>
            </a:pPr>
            <a:r>
              <a:rPr lang="en-US" sz="1400" dirty="0">
                <a:solidFill>
                  <a:srgbClr val="00142F"/>
                </a:solidFill>
                <a:latin typeface="Figtree Regular" pitchFamily="34" charset="0"/>
                <a:ea typeface="Figtree Regular" pitchFamily="34" charset="-122"/>
                <a:cs typeface="Figtree Regular" pitchFamily="34" charset="-120"/>
              </a:rPr>
              <a:t>Instances of this law include a rocket launching into space or a person throwing a ball.</a:t>
            </a:r>
            <a:endParaRPr lang="en-US" sz="1400" dirty="0"/>
          </a:p>
          <a:p>
            <a:pPr algn="ctr" marL="0" indent="0">
              <a:lnSpc>
                <a:spcPct val="90000"/>
              </a:lnSpc>
              <a:spcBef>
                <a:spcPts val="1000"/>
              </a:spcBef>
              <a:buNone/>
            </a:pPr>
            <a:r>
              <a:rPr lang="en-US" sz="1400" dirty="0">
                <a:solidFill>
                  <a:srgbClr val="00142F"/>
                </a:solidFill>
                <a:latin typeface="Figtree Regular" pitchFamily="34" charset="0"/>
                <a:ea typeface="Figtree Regular" pitchFamily="34" charset="-122"/>
                <a:cs typeface="Figtree Regular" pitchFamily="34" charset="-120"/>
              </a:rPr>
              <a:t>These examples illustrate the practical applications of the Third Law of Motion.</a:t>
            </a:r>
            <a:endParaRPr lang="en-US" sz="1400" dirty="0"/>
          </a:p>
        </p:txBody>
      </p:sp>
      <p:sp>
        <p:nvSpPr>
          <p:cNvPr id="15" name="Text 13"/>
          <p:cNvSpPr/>
          <p:nvPr/>
        </p:nvSpPr>
        <p:spPr>
          <a:xfrm>
            <a:off x="8436957" y="4317457"/>
            <a:ext cx="3200399" cy="365760"/>
          </a:xfrm>
          <a:prstGeom prst="rect">
            <a:avLst/>
          </a:prstGeom>
          <a:noFill/>
          <a:ln/>
        </p:spPr>
        <p:txBody>
          <a:bodyPr wrap="square" lIns="0" tIns="0" rIns="0" bIns="0" rtlCol="0" anchor="t"/>
          <a:lstStyle/>
          <a:p>
            <a:pPr algn="ctr" marL="0" indent="0">
              <a:lnSpc>
                <a:spcPct val="90000"/>
              </a:lnSpc>
              <a:spcBef>
                <a:spcPts val="1000"/>
              </a:spcBef>
              <a:buNone/>
            </a:pPr>
            <a:r>
              <a:rPr lang="en-US" sz="1600" dirty="0">
                <a:solidFill>
                  <a:srgbClr val="00142F"/>
                </a:solidFill>
                <a:latin typeface="Figtree Bold" pitchFamily="34" charset="0"/>
                <a:ea typeface="Figtree Bold" pitchFamily="34" charset="-122"/>
                <a:cs typeface="Figtree Bold" pitchFamily="34" charset="-120"/>
              </a:rPr>
              <a:t>Examples of Action and Reaction</a:t>
            </a:r>
            <a:endParaRPr lang="en-US" sz="1600" dirty="0"/>
          </a:p>
        </p:txBody>
      </p:sp>
      <p:sp>
        <p:nvSpPr>
          <p:cNvPr id="16" name="Text 14"/>
          <p:cNvSpPr/>
          <p:nvPr/>
        </p:nvSpPr>
        <p:spPr>
          <a:xfrm>
            <a:off x="4502999" y="4804454"/>
            <a:ext cx="3200400" cy="1097280"/>
          </a:xfrm>
          <a:prstGeom prst="rect">
            <a:avLst/>
          </a:prstGeom>
          <a:noFill/>
          <a:ln/>
        </p:spPr>
        <p:txBody>
          <a:bodyPr wrap="square" lIns="0" tIns="0" rIns="0" bIns="0" rtlCol="0" anchor="t"/>
          <a:lstStyle/>
          <a:p>
            <a:pPr algn="ctr" marL="0" indent="0">
              <a:lnSpc>
                <a:spcPct val="90000"/>
              </a:lnSpc>
              <a:spcBef>
                <a:spcPts val="969"/>
              </a:spcBef>
              <a:buNone/>
            </a:pPr>
            <a:r>
              <a:rPr lang="en-US" sz="1356" dirty="0">
                <a:solidFill>
                  <a:srgbClr val="00142F"/>
                </a:solidFill>
                <a:latin typeface="Figtree Regular" pitchFamily="34" charset="0"/>
                <a:ea typeface="Figtree Regular" pitchFamily="34" charset="-122"/>
                <a:cs typeface="Figtree Regular" pitchFamily="34" charset="-120"/>
              </a:rPr>
              <a:t>This law describes the relationship between the forces that act between two objects.</a:t>
            </a:r>
            <a:endParaRPr lang="en-US" sz="1356" dirty="0"/>
          </a:p>
          <a:p>
            <a:pPr algn="ctr" marL="0" indent="0">
              <a:lnSpc>
                <a:spcPct val="90000"/>
              </a:lnSpc>
              <a:spcBef>
                <a:spcPts val="969"/>
              </a:spcBef>
              <a:buNone/>
            </a:pPr>
            <a:r>
              <a:rPr lang="en-US" sz="1356" dirty="0">
                <a:solidFill>
                  <a:srgbClr val="00142F"/>
                </a:solidFill>
                <a:latin typeface="Figtree Regular" pitchFamily="34" charset="0"/>
                <a:ea typeface="Figtree Regular" pitchFamily="34" charset="-122"/>
                <a:cs typeface="Figtree Regular" pitchFamily="34" charset="-120"/>
              </a:rPr>
              <a:t>It emphasizes the balance and opposition inherent in physical interactions.</a:t>
            </a:r>
            <a:endParaRPr lang="en-US" sz="1356" dirty="0"/>
          </a:p>
        </p:txBody>
      </p:sp>
      <p:sp>
        <p:nvSpPr>
          <p:cNvPr id="17" name="Text 15"/>
          <p:cNvSpPr/>
          <p:nvPr/>
        </p:nvSpPr>
        <p:spPr>
          <a:xfrm>
            <a:off x="4502999" y="4317457"/>
            <a:ext cx="3200399" cy="365760"/>
          </a:xfrm>
          <a:prstGeom prst="rect">
            <a:avLst/>
          </a:prstGeom>
          <a:noFill/>
          <a:ln/>
        </p:spPr>
        <p:txBody>
          <a:bodyPr wrap="square" lIns="0" tIns="0" rIns="0" bIns="0" rtlCol="0" anchor="t"/>
          <a:lstStyle/>
          <a:p>
            <a:pPr algn="ctr" marL="0" indent="0">
              <a:lnSpc>
                <a:spcPct val="90000"/>
              </a:lnSpc>
              <a:spcBef>
                <a:spcPts val="1000"/>
              </a:spcBef>
              <a:buNone/>
            </a:pPr>
            <a:r>
              <a:rPr lang="en-US" sz="1600" dirty="0">
                <a:solidFill>
                  <a:srgbClr val="00142F"/>
                </a:solidFill>
                <a:latin typeface="Figtree Bold" pitchFamily="34" charset="0"/>
                <a:ea typeface="Figtree Bold" pitchFamily="34" charset="-122"/>
                <a:cs typeface="Figtree Bold" pitchFamily="34" charset="-120"/>
              </a:rPr>
              <a:t>Exploring Force Interactions</a:t>
            </a:r>
            <a:endParaRPr lang="en-US" sz="1600" dirty="0"/>
          </a:p>
        </p:txBody>
      </p:sp>
      <p:sp>
        <p:nvSpPr>
          <p:cNvPr id="18" name="Text 16"/>
          <p:cNvSpPr/>
          <p:nvPr/>
        </p:nvSpPr>
        <p:spPr>
          <a:xfrm>
            <a:off x="569042" y="4804454"/>
            <a:ext cx="3200400" cy="1097280"/>
          </a:xfrm>
          <a:prstGeom prst="rect">
            <a:avLst/>
          </a:prstGeom>
          <a:noFill/>
          <a:ln/>
        </p:spPr>
        <p:txBody>
          <a:bodyPr wrap="square" lIns="0" tIns="0" rIns="0" bIns="0" rtlCol="0" anchor="t"/>
          <a:lstStyle/>
          <a:p>
            <a:pPr algn="ctr" marL="0" indent="0">
              <a:lnSpc>
                <a:spcPct val="90000"/>
              </a:lnSpc>
              <a:spcBef>
                <a:spcPts val="898"/>
              </a:spcBef>
              <a:buNone/>
            </a:pPr>
            <a:r>
              <a:rPr lang="en-US" sz="1257" dirty="0">
                <a:solidFill>
                  <a:srgbClr val="00142F"/>
                </a:solidFill>
                <a:latin typeface="Figtree Regular" pitchFamily="34" charset="0"/>
                <a:ea typeface="Figtree Regular" pitchFamily="34" charset="-122"/>
                <a:cs typeface="Figtree Regular" pitchFamily="34" charset="-120"/>
              </a:rPr>
              <a:t>The Third Law of Motion states that for every action, there is an equal and opposite reaction.</a:t>
            </a:r>
            <a:endParaRPr lang="en-US" sz="1257" dirty="0"/>
          </a:p>
          <a:p>
            <a:pPr algn="ctr" marL="0" indent="0">
              <a:lnSpc>
                <a:spcPct val="90000"/>
              </a:lnSpc>
              <a:spcBef>
                <a:spcPts val="898"/>
              </a:spcBef>
              <a:buNone/>
            </a:pPr>
            <a:r>
              <a:rPr lang="en-US" sz="1257" dirty="0">
                <a:solidFill>
                  <a:srgbClr val="00142F"/>
                </a:solidFill>
                <a:latin typeface="Figtree Regular" pitchFamily="34" charset="0"/>
                <a:ea typeface="Figtree Regular" pitchFamily="34" charset="-122"/>
                <a:cs typeface="Figtree Regular" pitchFamily="34" charset="-120"/>
              </a:rPr>
              <a:t>This principle highlights the reciprocal nature of forces between interacting objects.</a:t>
            </a:r>
            <a:endParaRPr lang="en-US" sz="1257" dirty="0"/>
          </a:p>
        </p:txBody>
      </p:sp>
      <p:sp>
        <p:nvSpPr>
          <p:cNvPr id="19" name="Text 17"/>
          <p:cNvSpPr/>
          <p:nvPr/>
        </p:nvSpPr>
        <p:spPr>
          <a:xfrm>
            <a:off x="569042" y="4317457"/>
            <a:ext cx="3200399" cy="365760"/>
          </a:xfrm>
          <a:prstGeom prst="rect">
            <a:avLst/>
          </a:prstGeom>
          <a:noFill/>
          <a:ln/>
        </p:spPr>
        <p:txBody>
          <a:bodyPr wrap="square" lIns="0" tIns="0" rIns="0" bIns="0" rtlCol="0" anchor="t"/>
          <a:lstStyle/>
          <a:p>
            <a:pPr algn="ctr" marL="0" indent="0">
              <a:lnSpc>
                <a:spcPct val="90000"/>
              </a:lnSpc>
              <a:spcBef>
                <a:spcPts val="901"/>
              </a:spcBef>
              <a:buNone/>
            </a:pPr>
            <a:r>
              <a:rPr lang="en-US" sz="1442" dirty="0">
                <a:solidFill>
                  <a:srgbClr val="00142F"/>
                </a:solidFill>
                <a:latin typeface="Figtree Bold" pitchFamily="34" charset="0"/>
                <a:ea typeface="Figtree Bold" pitchFamily="34" charset="-122"/>
                <a:cs typeface="Figtree Bold" pitchFamily="34" charset="-120"/>
              </a:rPr>
              <a:t>Understanding the Third Law of Motion</a:t>
            </a:r>
            <a:endParaRPr lang="en-US" sz="1442" dirty="0"/>
          </a:p>
        </p:txBody>
      </p:sp>
      <p:sp>
        <p:nvSpPr>
          <p:cNvPr id="20" name="Text 18"/>
          <p:cNvSpPr/>
          <p:nvPr/>
        </p:nvSpPr>
        <p:spPr>
          <a:xfrm>
            <a:off x="10722957"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1"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548640"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354028"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6159416"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Newton's Laws of Motion</a:t>
            </a:r>
            <a:endParaRPr lang="en-US" sz="800" dirty="0"/>
          </a:p>
        </p:txBody>
      </p:sp>
      <p:sp>
        <p:nvSpPr>
          <p:cNvPr id="8" name="Text 6"/>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9</a:t>
            </a:r>
            <a:endParaRPr lang="en-US" sz="800" dirty="0"/>
          </a:p>
        </p:txBody>
      </p:sp>
      <p:sp>
        <p:nvSpPr>
          <p:cNvPr id="9" name="Text 7"/>
          <p:cNvSpPr/>
          <p:nvPr/>
        </p:nvSpPr>
        <p:spPr>
          <a:xfrm>
            <a:off x="7896775" y="6217920"/>
            <a:ext cx="914400" cy="548640"/>
          </a:xfrm>
          <a:prstGeom prst="rect">
            <a:avLst/>
          </a:prstGeom>
          <a:noFill/>
          <a:ln/>
        </p:spPr>
        <p:txBody>
          <a:bodyPr wrap="square" lIns="0" tIns="0" rIns="0" bIns="0" rtlCol="0" anchor="ctr"/>
          <a:lstStyle/>
          <a:p>
            <a:pPr indent="0" marL="0">
              <a:buNone/>
            </a:pPr>
            <a:endParaRPr lang="en-US" dirty="0"/>
          </a:p>
        </p:txBody>
      </p:sp>
      <p:sp>
        <p:nvSpPr>
          <p:cNvPr id="10" name="Text 8"/>
          <p:cNvSpPr/>
          <p:nvPr/>
        </p:nvSpPr>
        <p:spPr>
          <a:xfrm>
            <a:off x="8991602" y="0"/>
            <a:ext cx="3200397" cy="6857998"/>
          </a:xfrm>
          <a:prstGeom prst="rect">
            <a:avLst/>
          </a:prstGeom>
          <a:blipFill>
            <a:blip r:embed="rId1"/>
            <a:srcRect/>
            <a:stretch>
              <a:fillRect l="-110027" r="-110027" t="0" b="0"/>
            </a:stretch>
          </a:blipFill>
          <a:ln/>
        </p:spPr>
        <p:txBody>
          <a:bodyPr wrap="square" lIns="0" tIns="0" rIns="0" bIns="0" rtlCol="0" anchor="ctr"/>
          <a:lstStyle/>
          <a:p>
            <a:pPr indent="0" marL="0">
              <a:buNone/>
            </a:pPr>
            <a:endParaRPr lang="en-US" dirty="0"/>
          </a:p>
        </p:txBody>
      </p:sp>
      <p:sp>
        <p:nvSpPr>
          <p:cNvPr id="11" name="Text 9"/>
          <p:cNvSpPr/>
          <p:nvPr/>
        </p:nvSpPr>
        <p:spPr>
          <a:xfrm>
            <a:off x="548640"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Real-Life Applications of Newton's Laws</a:t>
            </a:r>
            <a:endParaRPr lang="en-US" sz="2400" dirty="0"/>
          </a:p>
        </p:txBody>
      </p:sp>
      <p:sp>
        <p:nvSpPr>
          <p:cNvPr id="12" name="Text 10"/>
          <p:cNvSpPr/>
          <p:nvPr/>
        </p:nvSpPr>
        <p:spPr>
          <a:xfrm>
            <a:off x="6313046" y="2676118"/>
            <a:ext cx="2339759" cy="2968601"/>
          </a:xfrm>
          <a:prstGeom prst="rect">
            <a:avLst/>
          </a:prstGeom>
          <a:noFill/>
          <a:ln/>
        </p:spPr>
        <p:txBody>
          <a:bodyPr wrap="square" lIns="0" tIns="0" rIns="0" bIns="0" rtlCol="0" anchor="t"/>
          <a:lstStyle/>
          <a:p>
            <a:pPr algn="l" marL="0" indent="0">
              <a:lnSpc>
                <a:spcPct val="100000"/>
              </a:lnSpc>
              <a:spcBef>
                <a:spcPts val="1100"/>
              </a:spcBef>
              <a:buNone/>
            </a:pPr>
            <a:r>
              <a:rPr lang="en-US" sz="1100" dirty="0">
                <a:solidFill>
                  <a:srgbClr val="000000"/>
                </a:solidFill>
                <a:latin typeface="Figtree Regular" pitchFamily="34" charset="0"/>
                <a:ea typeface="Figtree Regular" pitchFamily="34" charset="-122"/>
                <a:cs typeface="Figtree Regular" pitchFamily="34" charset="-120"/>
              </a:rPr>
              <a:t>Athletes leverage Newton's Laws to optimize their movements and improve their performance.</a:t>
            </a:r>
            <a:endParaRPr lang="en-US" sz="1100" dirty="0"/>
          </a:p>
          <a:p>
            <a:pPr algn="l" marL="0" indent="0">
              <a:lnSpc>
                <a:spcPct val="100000"/>
              </a:lnSpc>
              <a:spcBef>
                <a:spcPts val="1100"/>
              </a:spcBef>
              <a:buNone/>
            </a:pPr>
            <a:r>
              <a:rPr lang="en-US" sz="1100" dirty="0">
                <a:solidFill>
                  <a:srgbClr val="000000"/>
                </a:solidFill>
                <a:latin typeface="Figtree Regular" pitchFamily="34" charset="0"/>
                <a:ea typeface="Figtree Regular" pitchFamily="34" charset="-122"/>
                <a:cs typeface="Figtree Regular" pitchFamily="34" charset="-120"/>
              </a:rPr>
              <a:t>This understanding allows for better training techniques and equipment design.</a:t>
            </a:r>
            <a:endParaRPr lang="en-US" sz="1100" dirty="0"/>
          </a:p>
        </p:txBody>
      </p:sp>
      <p:sp>
        <p:nvSpPr>
          <p:cNvPr id="13" name="Text 11"/>
          <p:cNvSpPr/>
          <p:nvPr/>
        </p:nvSpPr>
        <p:spPr>
          <a:xfrm>
            <a:off x="6313045" y="2166246"/>
            <a:ext cx="2339759" cy="365760"/>
          </a:xfrm>
          <a:prstGeom prst="rect">
            <a:avLst/>
          </a:prstGeom>
          <a:noFill/>
          <a:ln/>
        </p:spPr>
        <p:txBody>
          <a:bodyPr wrap="square" lIns="0" tIns="0" rIns="0" bIns="0" rtlCol="0" anchor="t"/>
          <a:lstStyle/>
          <a:p>
            <a:pPr algn="l" marL="0" indent="0">
              <a:lnSpc>
                <a:spcPct val="100000"/>
              </a:lnSpc>
              <a:buNone/>
            </a:pPr>
            <a:r>
              <a:rPr lang="en-US" sz="1269" dirty="0">
                <a:solidFill>
                  <a:srgbClr val="000000"/>
                </a:solidFill>
                <a:latin typeface="Figtree Bold" pitchFamily="34" charset="0"/>
                <a:ea typeface="Figtree Bold" pitchFamily="34" charset="-122"/>
                <a:cs typeface="Figtree Bold" pitchFamily="34" charset="-120"/>
              </a:rPr>
              <a:t>Advancing Athletic Performance</a:t>
            </a:r>
            <a:endParaRPr lang="en-US" sz="1269" dirty="0"/>
          </a:p>
        </p:txBody>
      </p:sp>
      <p:sp>
        <p:nvSpPr>
          <p:cNvPr id="14" name="Text 12"/>
          <p:cNvSpPr/>
          <p:nvPr/>
        </p:nvSpPr>
        <p:spPr>
          <a:xfrm>
            <a:off x="6313045" y="1711238"/>
            <a:ext cx="365760" cy="256032"/>
          </a:xfrm>
          <a:custGeom>
            <a:avLst/>
            <a:gdLst/>
            <a:ahLst/>
            <a:cxnLst/>
            <a:rect l="l" t="t" r="r" b="b"/>
            <a:pathLst>
              <a:path w="365760" h="256032">
                <a:moveTo>
                  <a:pt x="73152" y="32004"/>
                </a:moveTo>
                <a:cubicBezTo>
                  <a:pt x="73152" y="14346"/>
                  <a:pt x="87497" y="0"/>
                  <a:pt x="105156" y="0"/>
                </a:cubicBezTo>
                <a:lnTo>
                  <a:pt x="114300" y="0"/>
                </a:lnTo>
                <a:cubicBezTo>
                  <a:pt x="131959" y="0"/>
                  <a:pt x="146304" y="14346"/>
                  <a:pt x="146304" y="32004"/>
                </a:cubicBezTo>
                <a:lnTo>
                  <a:pt x="146304" y="114300"/>
                </a:lnTo>
                <a:lnTo>
                  <a:pt x="219456" y="114300"/>
                </a:lnTo>
                <a:lnTo>
                  <a:pt x="219456" y="32004"/>
                </a:lnTo>
                <a:cubicBezTo>
                  <a:pt x="219456" y="14346"/>
                  <a:pt x="233801" y="0"/>
                  <a:pt x="251460" y="0"/>
                </a:cubicBezTo>
                <a:lnTo>
                  <a:pt x="260604" y="0"/>
                </a:lnTo>
                <a:cubicBezTo>
                  <a:pt x="278263" y="0"/>
                  <a:pt x="292608" y="14346"/>
                  <a:pt x="292608" y="32004"/>
                </a:cubicBezTo>
                <a:lnTo>
                  <a:pt x="292608" y="41147"/>
                </a:lnTo>
                <a:lnTo>
                  <a:pt x="306324" y="41147"/>
                </a:lnTo>
                <a:cubicBezTo>
                  <a:pt x="323983" y="41147"/>
                  <a:pt x="338328" y="55492"/>
                  <a:pt x="338328" y="73151"/>
                </a:cubicBezTo>
                <a:lnTo>
                  <a:pt x="338328" y="114298"/>
                </a:lnTo>
                <a:lnTo>
                  <a:pt x="352044" y="114298"/>
                </a:lnTo>
                <a:cubicBezTo>
                  <a:pt x="359644" y="114298"/>
                  <a:pt x="365760" y="120412"/>
                  <a:pt x="365760" y="128013"/>
                </a:cubicBezTo>
                <a:cubicBezTo>
                  <a:pt x="365760" y="135615"/>
                  <a:pt x="359644" y="141729"/>
                  <a:pt x="352044" y="141729"/>
                </a:cubicBezTo>
                <a:lnTo>
                  <a:pt x="338328" y="141729"/>
                </a:lnTo>
                <a:lnTo>
                  <a:pt x="338328" y="182876"/>
                </a:lnTo>
                <a:cubicBezTo>
                  <a:pt x="338328" y="200534"/>
                  <a:pt x="323983" y="214880"/>
                  <a:pt x="306324" y="214880"/>
                </a:cubicBezTo>
                <a:lnTo>
                  <a:pt x="292608" y="214880"/>
                </a:lnTo>
                <a:lnTo>
                  <a:pt x="292608" y="224023"/>
                </a:lnTo>
                <a:cubicBezTo>
                  <a:pt x="292608" y="241681"/>
                  <a:pt x="278263" y="256027"/>
                  <a:pt x="260604" y="256027"/>
                </a:cubicBezTo>
                <a:lnTo>
                  <a:pt x="251460" y="256027"/>
                </a:lnTo>
                <a:cubicBezTo>
                  <a:pt x="233801" y="256027"/>
                  <a:pt x="219456" y="241681"/>
                  <a:pt x="219456" y="224023"/>
                </a:cubicBezTo>
                <a:lnTo>
                  <a:pt x="219456" y="141726"/>
                </a:lnTo>
                <a:lnTo>
                  <a:pt x="146304" y="141726"/>
                </a:lnTo>
                <a:lnTo>
                  <a:pt x="146304" y="224023"/>
                </a:lnTo>
                <a:cubicBezTo>
                  <a:pt x="146304" y="241681"/>
                  <a:pt x="131959" y="256027"/>
                  <a:pt x="114300" y="256027"/>
                </a:cubicBezTo>
                <a:lnTo>
                  <a:pt x="105156" y="256027"/>
                </a:lnTo>
                <a:cubicBezTo>
                  <a:pt x="87497" y="256027"/>
                  <a:pt x="73152" y="241681"/>
                  <a:pt x="73152" y="224023"/>
                </a:cubicBezTo>
                <a:lnTo>
                  <a:pt x="73152" y="214880"/>
                </a:lnTo>
                <a:lnTo>
                  <a:pt x="59436" y="214880"/>
                </a:lnTo>
                <a:cubicBezTo>
                  <a:pt x="41777" y="214880"/>
                  <a:pt x="27432" y="200534"/>
                  <a:pt x="27432" y="182876"/>
                </a:cubicBezTo>
                <a:lnTo>
                  <a:pt x="27432" y="141729"/>
                </a:lnTo>
                <a:lnTo>
                  <a:pt x="13716" y="141729"/>
                </a:lnTo>
                <a:cubicBezTo>
                  <a:pt x="6116" y="141729"/>
                  <a:pt x="0" y="135615"/>
                  <a:pt x="0" y="128013"/>
                </a:cubicBezTo>
                <a:cubicBezTo>
                  <a:pt x="0" y="120412"/>
                  <a:pt x="6116" y="114298"/>
                  <a:pt x="13716" y="114298"/>
                </a:cubicBezTo>
                <a:lnTo>
                  <a:pt x="27432" y="114298"/>
                </a:lnTo>
                <a:lnTo>
                  <a:pt x="27432" y="73151"/>
                </a:lnTo>
                <a:cubicBezTo>
                  <a:pt x="27432" y="55492"/>
                  <a:pt x="41777" y="41147"/>
                  <a:pt x="59436" y="41147"/>
                </a:cubicBezTo>
                <a:lnTo>
                  <a:pt x="73152" y="41147"/>
                </a:lnTo>
                <a:lnTo>
                  <a:pt x="73152" y="32004"/>
                </a:lnTo>
                <a:moveTo>
                  <a:pt x="100584" y="41147"/>
                </a:moveTo>
                <a:lnTo>
                  <a:pt x="100584" y="54862"/>
                </a:lnTo>
                <a:lnTo>
                  <a:pt x="100584" y="201167"/>
                </a:lnTo>
                <a:lnTo>
                  <a:pt x="100584" y="214882"/>
                </a:lnTo>
                <a:lnTo>
                  <a:pt x="100584" y="224025"/>
                </a:lnTo>
                <a:cubicBezTo>
                  <a:pt x="100584" y="226540"/>
                  <a:pt x="102640" y="228598"/>
                  <a:pt x="105156" y="228598"/>
                </a:cubicBezTo>
                <a:lnTo>
                  <a:pt x="114300" y="228598"/>
                </a:lnTo>
                <a:cubicBezTo>
                  <a:pt x="116816" y="228598"/>
                  <a:pt x="118872" y="226540"/>
                  <a:pt x="118872" y="224025"/>
                </a:cubicBezTo>
                <a:lnTo>
                  <a:pt x="118872" y="32001"/>
                </a:lnTo>
                <a:cubicBezTo>
                  <a:pt x="118872" y="29487"/>
                  <a:pt x="116816" y="27429"/>
                  <a:pt x="114300" y="27429"/>
                </a:cubicBezTo>
                <a:lnTo>
                  <a:pt x="105156" y="27429"/>
                </a:lnTo>
                <a:cubicBezTo>
                  <a:pt x="102640" y="27429"/>
                  <a:pt x="100584" y="29487"/>
                  <a:pt x="100584" y="32001"/>
                </a:cubicBezTo>
                <a:lnTo>
                  <a:pt x="100584" y="41147"/>
                </a:lnTo>
                <a:moveTo>
                  <a:pt x="73152" y="68581"/>
                </a:moveTo>
                <a:lnTo>
                  <a:pt x="59436" y="68581"/>
                </a:lnTo>
                <a:cubicBezTo>
                  <a:pt x="56923" y="68581"/>
                  <a:pt x="54864" y="70639"/>
                  <a:pt x="54864" y="73154"/>
                </a:cubicBezTo>
                <a:lnTo>
                  <a:pt x="54864" y="182881"/>
                </a:lnTo>
                <a:cubicBezTo>
                  <a:pt x="54864" y="185395"/>
                  <a:pt x="56920" y="187454"/>
                  <a:pt x="59436" y="187454"/>
                </a:cubicBezTo>
                <a:lnTo>
                  <a:pt x="73152" y="187454"/>
                </a:lnTo>
                <a:lnTo>
                  <a:pt x="73152" y="68581"/>
                </a:lnTo>
                <a:moveTo>
                  <a:pt x="265176" y="201167"/>
                </a:moveTo>
                <a:lnTo>
                  <a:pt x="265176" y="54862"/>
                </a:lnTo>
                <a:lnTo>
                  <a:pt x="265176" y="41147"/>
                </a:lnTo>
                <a:lnTo>
                  <a:pt x="265176" y="32004"/>
                </a:lnTo>
                <a:cubicBezTo>
                  <a:pt x="265176" y="29490"/>
                  <a:pt x="263117" y="27431"/>
                  <a:pt x="260604" y="27431"/>
                </a:cubicBezTo>
                <a:lnTo>
                  <a:pt x="251460" y="27431"/>
                </a:lnTo>
                <a:cubicBezTo>
                  <a:pt x="248947" y="27431"/>
                  <a:pt x="246888" y="29490"/>
                  <a:pt x="246888" y="32004"/>
                </a:cubicBezTo>
                <a:lnTo>
                  <a:pt x="246888" y="224028"/>
                </a:lnTo>
                <a:cubicBezTo>
                  <a:pt x="246888" y="226542"/>
                  <a:pt x="248944" y="228601"/>
                  <a:pt x="251460" y="228601"/>
                </a:cubicBezTo>
                <a:lnTo>
                  <a:pt x="260604" y="228601"/>
                </a:lnTo>
                <a:cubicBezTo>
                  <a:pt x="263117" y="228601"/>
                  <a:pt x="265176" y="226542"/>
                  <a:pt x="265176" y="224028"/>
                </a:cubicBezTo>
                <a:lnTo>
                  <a:pt x="265176" y="214885"/>
                </a:lnTo>
                <a:lnTo>
                  <a:pt x="265176" y="201167"/>
                </a:lnTo>
                <a:moveTo>
                  <a:pt x="306324" y="187451"/>
                </a:moveTo>
                <a:cubicBezTo>
                  <a:pt x="308837" y="187451"/>
                  <a:pt x="310896" y="185393"/>
                  <a:pt x="310896" y="182878"/>
                </a:cubicBezTo>
                <a:lnTo>
                  <a:pt x="310896" y="73151"/>
                </a:lnTo>
                <a:cubicBezTo>
                  <a:pt x="310896" y="70637"/>
                  <a:pt x="308837" y="68578"/>
                  <a:pt x="306324" y="68578"/>
                </a:cubicBezTo>
                <a:lnTo>
                  <a:pt x="292608" y="68578"/>
                </a:lnTo>
                <a:lnTo>
                  <a:pt x="292608" y="187451"/>
                </a:lnTo>
                <a:lnTo>
                  <a:pt x="306324" y="187451"/>
                </a:lnTo>
              </a:path>
            </a:pathLst>
          </a:custGeom>
          <a:solidFill>
            <a:srgbClr val="D3E6FF"/>
          </a:solidFill>
          <a:ln/>
        </p:spPr>
        <p:txBody>
          <a:bodyPr wrap="square" lIns="0" tIns="0" rIns="0" bIns="0" rtlCol="0" anchor="ctr"/>
          <a:lstStyle/>
          <a:p>
            <a:pPr indent="0" marL="0">
              <a:buNone/>
            </a:pPr>
            <a:endParaRPr lang="en-US" dirty="0"/>
          </a:p>
        </p:txBody>
      </p:sp>
      <p:sp>
        <p:nvSpPr>
          <p:cNvPr id="15" name="Text 13"/>
          <p:cNvSpPr/>
          <p:nvPr/>
        </p:nvSpPr>
        <p:spPr>
          <a:xfrm>
            <a:off x="3507658" y="2676118"/>
            <a:ext cx="2339759" cy="2968601"/>
          </a:xfrm>
          <a:prstGeom prst="rect">
            <a:avLst/>
          </a:prstGeom>
          <a:noFill/>
          <a:ln/>
        </p:spPr>
        <p:txBody>
          <a:bodyPr wrap="square" lIns="0" tIns="0" rIns="0" bIns="0" rtlCol="0" anchor="t"/>
          <a:lstStyle/>
          <a:p>
            <a:pPr algn="l" marL="0" indent="0">
              <a:lnSpc>
                <a:spcPct val="100000"/>
              </a:lnSpc>
              <a:spcBef>
                <a:spcPts val="1100"/>
              </a:spcBef>
              <a:buNone/>
            </a:pPr>
            <a:r>
              <a:rPr lang="en-US" sz="1100" dirty="0">
                <a:solidFill>
                  <a:srgbClr val="000000"/>
                </a:solidFill>
                <a:latin typeface="Figtree Regular" pitchFamily="34" charset="0"/>
                <a:ea typeface="Figtree Regular" pitchFamily="34" charset="-122"/>
                <a:cs typeface="Figtree Regular" pitchFamily="34" charset="-120"/>
              </a:rPr>
              <a:t>Examples of real-life applications include airbags, seatbelts, and roller coasters.</a:t>
            </a:r>
            <a:endParaRPr lang="en-US" sz="1100" dirty="0"/>
          </a:p>
          <a:p>
            <a:pPr algn="l" marL="0" indent="0">
              <a:lnSpc>
                <a:spcPct val="100000"/>
              </a:lnSpc>
              <a:spcBef>
                <a:spcPts val="1100"/>
              </a:spcBef>
              <a:buNone/>
            </a:pPr>
            <a:r>
              <a:rPr lang="en-US" sz="1100" dirty="0">
                <a:solidFill>
                  <a:srgbClr val="000000"/>
                </a:solidFill>
                <a:latin typeface="Figtree Regular" pitchFamily="34" charset="0"/>
                <a:ea typeface="Figtree Regular" pitchFamily="34" charset="-122"/>
                <a:cs typeface="Figtree Regular" pitchFamily="34" charset="-120"/>
              </a:rPr>
              <a:t>These innovations utilize Newton's principles to ensure safety and efficiency in their operation.</a:t>
            </a:r>
            <a:endParaRPr lang="en-US" sz="1100" dirty="0"/>
          </a:p>
        </p:txBody>
      </p:sp>
      <p:sp>
        <p:nvSpPr>
          <p:cNvPr id="16" name="Text 14"/>
          <p:cNvSpPr/>
          <p:nvPr/>
        </p:nvSpPr>
        <p:spPr>
          <a:xfrm>
            <a:off x="3507657" y="2166246"/>
            <a:ext cx="2339759" cy="365760"/>
          </a:xfrm>
          <a:prstGeom prst="rect">
            <a:avLst/>
          </a:prstGeom>
          <a:noFill/>
          <a:ln/>
        </p:spPr>
        <p:txBody>
          <a:bodyPr wrap="square" lIns="0" tIns="0" rIns="0" bIns="0" rtlCol="0" anchor="t"/>
          <a:lstStyle/>
          <a:p>
            <a:pPr algn="l" marL="0" indent="0">
              <a:lnSpc>
                <a:spcPct val="100000"/>
              </a:lnSpc>
              <a:buNone/>
            </a:pPr>
            <a:r>
              <a:rPr lang="en-US" sz="1206" dirty="0">
                <a:solidFill>
                  <a:srgbClr val="000000"/>
                </a:solidFill>
                <a:latin typeface="Figtree Bold" pitchFamily="34" charset="0"/>
                <a:ea typeface="Figtree Bold" pitchFamily="34" charset="-122"/>
                <a:cs typeface="Figtree Bold" pitchFamily="34" charset="-120"/>
              </a:rPr>
              <a:t>Enhancing Safety through Physics</a:t>
            </a:r>
            <a:endParaRPr lang="en-US" sz="1206" dirty="0"/>
          </a:p>
        </p:txBody>
      </p:sp>
      <p:sp>
        <p:nvSpPr>
          <p:cNvPr id="17" name="Text 15"/>
          <p:cNvSpPr/>
          <p:nvPr/>
        </p:nvSpPr>
        <p:spPr>
          <a:xfrm>
            <a:off x="3507657" y="1711238"/>
            <a:ext cx="365760" cy="256032"/>
          </a:xfrm>
          <a:custGeom>
            <a:avLst/>
            <a:gdLst/>
            <a:ahLst/>
            <a:cxnLst/>
            <a:rect l="l" t="t" r="r" b="b"/>
            <a:pathLst>
              <a:path w="365760" h="256032">
                <a:moveTo>
                  <a:pt x="27432" y="86869"/>
                </a:moveTo>
                <a:cubicBezTo>
                  <a:pt x="27432" y="63952"/>
                  <a:pt x="40406" y="44063"/>
                  <a:pt x="59436" y="34119"/>
                </a:cubicBezTo>
                <a:lnTo>
                  <a:pt x="59436" y="242316"/>
                </a:lnTo>
                <a:cubicBezTo>
                  <a:pt x="59436" y="249918"/>
                  <a:pt x="65552" y="256032"/>
                  <a:pt x="73152" y="256032"/>
                </a:cubicBezTo>
                <a:cubicBezTo>
                  <a:pt x="80752" y="256032"/>
                  <a:pt x="86868" y="249918"/>
                  <a:pt x="86868" y="242316"/>
                </a:cubicBezTo>
                <a:lnTo>
                  <a:pt x="86868" y="27431"/>
                </a:lnTo>
                <a:lnTo>
                  <a:pt x="89783" y="27431"/>
                </a:lnTo>
                <a:cubicBezTo>
                  <a:pt x="98357" y="27431"/>
                  <a:pt x="106700" y="29259"/>
                  <a:pt x="114300" y="32746"/>
                </a:cubicBezTo>
                <a:lnTo>
                  <a:pt x="114300" y="242316"/>
                </a:lnTo>
                <a:cubicBezTo>
                  <a:pt x="114300" y="249918"/>
                  <a:pt x="120416" y="256032"/>
                  <a:pt x="128016" y="256032"/>
                </a:cubicBezTo>
                <a:cubicBezTo>
                  <a:pt x="135616" y="256032"/>
                  <a:pt x="141732" y="249918"/>
                  <a:pt x="141732" y="242316"/>
                </a:cubicBezTo>
                <a:lnTo>
                  <a:pt x="141732" y="57495"/>
                </a:lnTo>
                <a:lnTo>
                  <a:pt x="169164" y="96985"/>
                </a:lnTo>
                <a:lnTo>
                  <a:pt x="169164" y="242316"/>
                </a:lnTo>
                <a:cubicBezTo>
                  <a:pt x="169164" y="249918"/>
                  <a:pt x="175280" y="256032"/>
                  <a:pt x="182880" y="256032"/>
                </a:cubicBezTo>
                <a:cubicBezTo>
                  <a:pt x="190480" y="256032"/>
                  <a:pt x="196596" y="249918"/>
                  <a:pt x="196596" y="242316"/>
                </a:cubicBezTo>
                <a:lnTo>
                  <a:pt x="196596" y="136532"/>
                </a:lnTo>
                <a:lnTo>
                  <a:pt x="205111" y="148819"/>
                </a:lnTo>
                <a:cubicBezTo>
                  <a:pt x="210484" y="156592"/>
                  <a:pt x="216885" y="163448"/>
                  <a:pt x="224028" y="169278"/>
                </a:cubicBezTo>
                <a:lnTo>
                  <a:pt x="224028" y="242316"/>
                </a:lnTo>
                <a:cubicBezTo>
                  <a:pt x="224028" y="249918"/>
                  <a:pt x="230144" y="256032"/>
                  <a:pt x="237744" y="256032"/>
                </a:cubicBezTo>
                <a:cubicBezTo>
                  <a:pt x="245344" y="256032"/>
                  <a:pt x="251460" y="249918"/>
                  <a:pt x="251460" y="242316"/>
                </a:cubicBezTo>
                <a:lnTo>
                  <a:pt x="251460" y="185224"/>
                </a:lnTo>
                <a:cubicBezTo>
                  <a:pt x="260205" y="188596"/>
                  <a:pt x="269404" y="190767"/>
                  <a:pt x="278892" y="191625"/>
                </a:cubicBezTo>
                <a:lnTo>
                  <a:pt x="278892" y="242316"/>
                </a:lnTo>
                <a:cubicBezTo>
                  <a:pt x="278892" y="249918"/>
                  <a:pt x="285008" y="256032"/>
                  <a:pt x="292608" y="256032"/>
                </a:cubicBezTo>
                <a:cubicBezTo>
                  <a:pt x="300208" y="256032"/>
                  <a:pt x="306324" y="249918"/>
                  <a:pt x="306324" y="242316"/>
                </a:cubicBezTo>
                <a:lnTo>
                  <a:pt x="306324" y="190767"/>
                </a:lnTo>
                <a:cubicBezTo>
                  <a:pt x="318270" y="188480"/>
                  <a:pt x="329184" y="183337"/>
                  <a:pt x="338328" y="176022"/>
                </a:cubicBezTo>
                <a:lnTo>
                  <a:pt x="338328" y="242316"/>
                </a:lnTo>
                <a:cubicBezTo>
                  <a:pt x="338328" y="249918"/>
                  <a:pt x="344444" y="256032"/>
                  <a:pt x="352044" y="256032"/>
                </a:cubicBezTo>
                <a:cubicBezTo>
                  <a:pt x="359644" y="256032"/>
                  <a:pt x="365760" y="249918"/>
                  <a:pt x="365760" y="242316"/>
                </a:cubicBezTo>
                <a:lnTo>
                  <a:pt x="365760" y="118873"/>
                </a:lnTo>
                <a:lnTo>
                  <a:pt x="365760" y="114300"/>
                </a:lnTo>
                <a:cubicBezTo>
                  <a:pt x="365760" y="71382"/>
                  <a:pt x="330954" y="36577"/>
                  <a:pt x="288036" y="36577"/>
                </a:cubicBezTo>
                <a:lnTo>
                  <a:pt x="283406" y="36577"/>
                </a:lnTo>
                <a:cubicBezTo>
                  <a:pt x="266032" y="36577"/>
                  <a:pt x="248944" y="41321"/>
                  <a:pt x="234028" y="50236"/>
                </a:cubicBezTo>
                <a:lnTo>
                  <a:pt x="204595" y="67894"/>
                </a:lnTo>
                <a:lnTo>
                  <a:pt x="237740" y="115614"/>
                </a:lnTo>
                <a:lnTo>
                  <a:pt x="237740" y="80010"/>
                </a:lnTo>
                <a:lnTo>
                  <a:pt x="248084" y="73781"/>
                </a:lnTo>
                <a:cubicBezTo>
                  <a:pt x="256142" y="68980"/>
                  <a:pt x="265059" y="65836"/>
                  <a:pt x="274316" y="64638"/>
                </a:cubicBezTo>
                <a:lnTo>
                  <a:pt x="274316" y="132589"/>
                </a:lnTo>
                <a:cubicBezTo>
                  <a:pt x="274316" y="140190"/>
                  <a:pt x="280432" y="146304"/>
                  <a:pt x="288032" y="146304"/>
                </a:cubicBezTo>
                <a:cubicBezTo>
                  <a:pt x="295633" y="146304"/>
                  <a:pt x="301748" y="140190"/>
                  <a:pt x="301748" y="132589"/>
                </a:cubicBezTo>
                <a:lnTo>
                  <a:pt x="301748" y="65895"/>
                </a:lnTo>
                <a:cubicBezTo>
                  <a:pt x="322838" y="71837"/>
                  <a:pt x="338324" y="91270"/>
                  <a:pt x="338324" y="114300"/>
                </a:cubicBezTo>
                <a:lnTo>
                  <a:pt x="338324" y="118873"/>
                </a:lnTo>
                <a:cubicBezTo>
                  <a:pt x="338324" y="144133"/>
                  <a:pt x="317864" y="164593"/>
                  <a:pt x="292604" y="164593"/>
                </a:cubicBezTo>
                <a:lnTo>
                  <a:pt x="287747" y="164593"/>
                </a:lnTo>
                <a:cubicBezTo>
                  <a:pt x="263801" y="164593"/>
                  <a:pt x="241343" y="152877"/>
                  <a:pt x="227682" y="133160"/>
                </a:cubicBezTo>
                <a:lnTo>
                  <a:pt x="161103" y="37319"/>
                </a:lnTo>
                <a:cubicBezTo>
                  <a:pt x="144874" y="13946"/>
                  <a:pt x="118239" y="0"/>
                  <a:pt x="89780" y="0"/>
                </a:cubicBezTo>
                <a:lnTo>
                  <a:pt x="86864" y="0"/>
                </a:lnTo>
                <a:cubicBezTo>
                  <a:pt x="38917" y="0"/>
                  <a:pt x="-4" y="38919"/>
                  <a:pt x="-4" y="86869"/>
                </a:cubicBezTo>
                <a:lnTo>
                  <a:pt x="-4" y="242316"/>
                </a:lnTo>
                <a:cubicBezTo>
                  <a:pt x="-4" y="249918"/>
                  <a:pt x="6112" y="256032"/>
                  <a:pt x="13712" y="256032"/>
                </a:cubicBezTo>
                <a:cubicBezTo>
                  <a:pt x="21313" y="256032"/>
                  <a:pt x="27428" y="249918"/>
                  <a:pt x="27428" y="242316"/>
                </a:cubicBezTo>
                <a:lnTo>
                  <a:pt x="27432" y="86869"/>
                </a:lnTo>
              </a:path>
            </a:pathLst>
          </a:custGeom>
          <a:solidFill>
            <a:srgbClr val="D3E6FF"/>
          </a:solidFill>
          <a:ln/>
        </p:spPr>
        <p:txBody>
          <a:bodyPr wrap="square" lIns="0" tIns="0" rIns="0" bIns="0" rtlCol="0" anchor="ctr"/>
          <a:lstStyle/>
          <a:p>
            <a:pPr indent="0" marL="0">
              <a:buNone/>
            </a:pPr>
            <a:endParaRPr lang="en-US" dirty="0"/>
          </a:p>
        </p:txBody>
      </p:sp>
      <p:sp>
        <p:nvSpPr>
          <p:cNvPr id="18" name="Text 16"/>
          <p:cNvSpPr/>
          <p:nvPr/>
        </p:nvSpPr>
        <p:spPr>
          <a:xfrm>
            <a:off x="702270" y="2676118"/>
            <a:ext cx="2339759" cy="2968601"/>
          </a:xfrm>
          <a:prstGeom prst="rect">
            <a:avLst/>
          </a:prstGeom>
          <a:noFill/>
          <a:ln/>
        </p:spPr>
        <p:txBody>
          <a:bodyPr wrap="square" lIns="0" tIns="0" rIns="0" bIns="0" rtlCol="0" anchor="t"/>
          <a:lstStyle/>
          <a:p>
            <a:pPr algn="l" marL="0" indent="0">
              <a:lnSpc>
                <a:spcPct val="100000"/>
              </a:lnSpc>
              <a:spcBef>
                <a:spcPts val="1100"/>
              </a:spcBef>
              <a:buNone/>
            </a:pPr>
            <a:r>
              <a:rPr lang="en-US" sz="1100" dirty="0">
                <a:solidFill>
                  <a:srgbClr val="000000"/>
                </a:solidFill>
                <a:latin typeface="Figtree Regular" pitchFamily="34" charset="0"/>
                <a:ea typeface="Figtree Regular" pitchFamily="34" charset="-122"/>
                <a:cs typeface="Figtree Regular" pitchFamily="34" charset="-120"/>
              </a:rPr>
              <a:t>Newton's Laws of Motion have numerous practical applications in everyday life, from car safety features to sports and athletics.</a:t>
            </a:r>
            <a:endParaRPr lang="en-US" sz="1100" dirty="0"/>
          </a:p>
          <a:p>
            <a:pPr algn="l" marL="0" indent="0">
              <a:lnSpc>
                <a:spcPct val="100000"/>
              </a:lnSpc>
              <a:spcBef>
                <a:spcPts val="1100"/>
              </a:spcBef>
              <a:buNone/>
            </a:pPr>
            <a:r>
              <a:rPr lang="en-US" sz="1100" dirty="0">
                <a:solidFill>
                  <a:srgbClr val="000000"/>
                </a:solidFill>
                <a:latin typeface="Figtree Regular" pitchFamily="34" charset="0"/>
                <a:ea typeface="Figtree Regular" pitchFamily="34" charset="-122"/>
                <a:cs typeface="Figtree Regular" pitchFamily="34" charset="-120"/>
              </a:rPr>
              <a:t>Understanding these laws can help us design safer cars, improve athletic performance, and even predict the motion of objects in various environments.</a:t>
            </a:r>
            <a:endParaRPr lang="en-US" sz="1100" dirty="0"/>
          </a:p>
        </p:txBody>
      </p:sp>
      <p:sp>
        <p:nvSpPr>
          <p:cNvPr id="19" name="Text 17"/>
          <p:cNvSpPr/>
          <p:nvPr/>
        </p:nvSpPr>
        <p:spPr>
          <a:xfrm>
            <a:off x="702269" y="2166246"/>
            <a:ext cx="2339759" cy="365760"/>
          </a:xfrm>
          <a:prstGeom prst="rect">
            <a:avLst/>
          </a:prstGeom>
          <a:noFill/>
          <a:ln/>
        </p:spPr>
        <p:txBody>
          <a:bodyPr wrap="square" lIns="0" tIns="0" rIns="0" bIns="0" rtlCol="0" anchor="t"/>
          <a:lstStyle/>
          <a:p>
            <a:pPr algn="l" marL="0" indent="0">
              <a:lnSpc>
                <a:spcPct val="100000"/>
              </a:lnSpc>
              <a:buNone/>
            </a:pPr>
            <a:r>
              <a:rPr lang="en-US" sz="1200" dirty="0">
                <a:solidFill>
                  <a:srgbClr val="000000"/>
                </a:solidFill>
                <a:latin typeface="Figtree Bold" pitchFamily="34" charset="0"/>
                <a:ea typeface="Figtree Bold" pitchFamily="34" charset="-122"/>
                <a:cs typeface="Figtree Bold" pitchFamily="34" charset="-120"/>
              </a:rPr>
              <a:t>Practical Implications in Everyday Life</a:t>
            </a:r>
            <a:endParaRPr lang="en-US" sz="1200" dirty="0"/>
          </a:p>
        </p:txBody>
      </p:sp>
      <p:sp>
        <p:nvSpPr>
          <p:cNvPr id="20" name="Text 18"/>
          <p:cNvSpPr/>
          <p:nvPr/>
        </p:nvSpPr>
        <p:spPr>
          <a:xfrm>
            <a:off x="702269" y="1679234"/>
            <a:ext cx="365760" cy="320040"/>
          </a:xfrm>
          <a:custGeom>
            <a:avLst/>
            <a:gdLst/>
            <a:ahLst/>
            <a:cxnLst/>
            <a:rect l="l" t="t" r="r" b="b"/>
            <a:pathLst>
              <a:path w="365760" h="320040">
                <a:moveTo>
                  <a:pt x="91224" y="53434"/>
                </a:moveTo>
                <a:lnTo>
                  <a:pt x="73865" y="102867"/>
                </a:lnTo>
                <a:lnTo>
                  <a:pt x="291822" y="102867"/>
                </a:lnTo>
                <a:lnTo>
                  <a:pt x="274532" y="53434"/>
                </a:lnTo>
                <a:cubicBezTo>
                  <a:pt x="270531" y="42005"/>
                  <a:pt x="259671" y="34289"/>
                  <a:pt x="247528" y="34289"/>
                </a:cubicBezTo>
                <a:lnTo>
                  <a:pt x="118155" y="34289"/>
                </a:lnTo>
                <a:cubicBezTo>
                  <a:pt x="106012" y="34289"/>
                  <a:pt x="95222" y="41932"/>
                  <a:pt x="91151" y="53434"/>
                </a:cubicBezTo>
                <a:lnTo>
                  <a:pt x="91224" y="53434"/>
                </a:lnTo>
                <a:moveTo>
                  <a:pt x="34363" y="112014"/>
                </a:moveTo>
                <a:lnTo>
                  <a:pt x="58796" y="42076"/>
                </a:lnTo>
                <a:cubicBezTo>
                  <a:pt x="67655" y="16860"/>
                  <a:pt x="91444" y="0"/>
                  <a:pt x="118159" y="0"/>
                </a:cubicBezTo>
                <a:lnTo>
                  <a:pt x="247605" y="0"/>
                </a:lnTo>
                <a:cubicBezTo>
                  <a:pt x="274324" y="0"/>
                  <a:pt x="298113" y="16860"/>
                  <a:pt x="306968" y="42076"/>
                </a:cubicBezTo>
                <a:lnTo>
                  <a:pt x="331470" y="112014"/>
                </a:lnTo>
                <a:cubicBezTo>
                  <a:pt x="351901" y="123871"/>
                  <a:pt x="365760" y="146018"/>
                  <a:pt x="365760" y="171449"/>
                </a:cubicBezTo>
                <a:lnTo>
                  <a:pt x="365760" y="228598"/>
                </a:lnTo>
                <a:lnTo>
                  <a:pt x="365760" y="262887"/>
                </a:lnTo>
                <a:lnTo>
                  <a:pt x="365760" y="302892"/>
                </a:lnTo>
                <a:cubicBezTo>
                  <a:pt x="365760" y="312394"/>
                  <a:pt x="358116" y="320037"/>
                  <a:pt x="348617" y="320037"/>
                </a:cubicBezTo>
                <a:cubicBezTo>
                  <a:pt x="339114" y="320037"/>
                  <a:pt x="331474" y="312394"/>
                  <a:pt x="331474" y="302892"/>
                </a:cubicBezTo>
                <a:lnTo>
                  <a:pt x="331474" y="262887"/>
                </a:lnTo>
                <a:lnTo>
                  <a:pt x="34294" y="262887"/>
                </a:lnTo>
                <a:lnTo>
                  <a:pt x="34294" y="302892"/>
                </a:lnTo>
                <a:cubicBezTo>
                  <a:pt x="34294" y="312394"/>
                  <a:pt x="26649" y="320037"/>
                  <a:pt x="17150" y="320037"/>
                </a:cubicBezTo>
                <a:cubicBezTo>
                  <a:pt x="7648" y="320037"/>
                  <a:pt x="7" y="312394"/>
                  <a:pt x="7" y="302892"/>
                </a:cubicBezTo>
                <a:lnTo>
                  <a:pt x="7" y="262887"/>
                </a:lnTo>
                <a:lnTo>
                  <a:pt x="7" y="228598"/>
                </a:lnTo>
                <a:lnTo>
                  <a:pt x="7" y="171449"/>
                </a:lnTo>
                <a:cubicBezTo>
                  <a:pt x="7" y="146018"/>
                  <a:pt x="13796" y="123871"/>
                  <a:pt x="34370" y="112014"/>
                </a:cubicBezTo>
                <a:lnTo>
                  <a:pt x="34363" y="112014"/>
                </a:lnTo>
                <a:moveTo>
                  <a:pt x="297180" y="137160"/>
                </a:moveTo>
                <a:lnTo>
                  <a:pt x="68580" y="137160"/>
                </a:lnTo>
                <a:cubicBezTo>
                  <a:pt x="49648" y="137160"/>
                  <a:pt x="34290" y="152518"/>
                  <a:pt x="34290" y="171449"/>
                </a:cubicBezTo>
                <a:lnTo>
                  <a:pt x="34290" y="228598"/>
                </a:lnTo>
                <a:lnTo>
                  <a:pt x="331470" y="228598"/>
                </a:lnTo>
                <a:lnTo>
                  <a:pt x="331470" y="171449"/>
                </a:lnTo>
                <a:cubicBezTo>
                  <a:pt x="331470" y="152518"/>
                  <a:pt x="316112" y="137160"/>
                  <a:pt x="297180" y="137160"/>
                </a:cubicBezTo>
                <a:lnTo>
                  <a:pt x="297180" y="137160"/>
                </a:lnTo>
                <a:moveTo>
                  <a:pt x="80010" y="160020"/>
                </a:moveTo>
                <a:cubicBezTo>
                  <a:pt x="92636" y="160020"/>
                  <a:pt x="102870" y="170255"/>
                  <a:pt x="102870" y="182880"/>
                </a:cubicBezTo>
                <a:cubicBezTo>
                  <a:pt x="102870" y="195506"/>
                  <a:pt x="92636" y="205741"/>
                  <a:pt x="80010" y="205741"/>
                </a:cubicBezTo>
                <a:cubicBezTo>
                  <a:pt x="67384" y="205741"/>
                  <a:pt x="57150" y="195506"/>
                  <a:pt x="57150" y="182880"/>
                </a:cubicBezTo>
                <a:cubicBezTo>
                  <a:pt x="57150" y="170255"/>
                  <a:pt x="67384" y="160020"/>
                  <a:pt x="80010" y="160020"/>
                </a:cubicBezTo>
                <a:moveTo>
                  <a:pt x="262890" y="182880"/>
                </a:moveTo>
                <a:cubicBezTo>
                  <a:pt x="262890" y="170255"/>
                  <a:pt x="273124" y="160020"/>
                  <a:pt x="285750" y="160020"/>
                </a:cubicBezTo>
                <a:cubicBezTo>
                  <a:pt x="298376" y="160020"/>
                  <a:pt x="308610" y="170255"/>
                  <a:pt x="308610" y="182880"/>
                </a:cubicBezTo>
                <a:cubicBezTo>
                  <a:pt x="308610" y="195506"/>
                  <a:pt x="298376" y="205741"/>
                  <a:pt x="285750" y="205741"/>
                </a:cubicBezTo>
                <a:cubicBezTo>
                  <a:pt x="273124" y="205741"/>
                  <a:pt x="262890" y="195506"/>
                  <a:pt x="262890" y="182880"/>
                </a:cubicBezTo>
              </a:path>
            </a:pathLst>
          </a:custGeom>
          <a:solidFill>
            <a:srgbClr val="D3E6FF"/>
          </a:solidFill>
          <a:ln/>
        </p:spPr>
        <p:txBody>
          <a:bodyPr wrap="square" lIns="0" tIns="0" rIns="0" bIns="0" rtlCol="0" anchor="ctr"/>
          <a:lstStyle/>
          <a:p>
            <a:pPr indent="0" marL="0">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0" y="6200512"/>
            <a:ext cx="9174479"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548640"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354028"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6159416"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9174480" y="0"/>
            <a:ext cx="3017520" cy="6857998"/>
          </a:xfrm>
          <a:prstGeom prst="rect">
            <a:avLst/>
          </a:prstGeom>
          <a:blipFill>
            <a:blip r:embed="rId1"/>
            <a:srcRect/>
            <a:stretch>
              <a:fillRect l="-120521" r="-120521" t="0" b="0"/>
            </a:stretch>
          </a:blipFill>
          <a:ln/>
        </p:spPr>
        <p:txBody>
          <a:bodyPr wrap="square" lIns="0" tIns="0" rIns="0" bIns="0" rtlCol="0" anchor="ctr"/>
          <a:lstStyle/>
          <a:p>
            <a:pPr indent="0" marL="0">
              <a:buNone/>
            </a:pPr>
            <a:endParaRPr lang="en-US" dirty="0"/>
          </a:p>
        </p:txBody>
      </p:sp>
      <p:sp>
        <p:nvSpPr>
          <p:cNvPr id="8" name="Text 6"/>
          <p:cNvSpPr/>
          <p:nvPr/>
        </p:nvSpPr>
        <p:spPr>
          <a:xfrm>
            <a:off x="6313046"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Grasping these concepts and vocabulary is essential for a deep understanding of the laws of motion.</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This knowledge enables a comprehensive exploration of physical phenomena.</a:t>
            </a:r>
            <a:endParaRPr lang="en-US" sz="1200" dirty="0"/>
          </a:p>
        </p:txBody>
      </p:sp>
      <p:sp>
        <p:nvSpPr>
          <p:cNvPr id="9" name="Text 7"/>
          <p:cNvSpPr/>
          <p:nvPr/>
        </p:nvSpPr>
        <p:spPr>
          <a:xfrm>
            <a:off x="6313045" y="1659132"/>
            <a:ext cx="2339759" cy="365760"/>
          </a:xfrm>
          <a:prstGeom prst="rect">
            <a:avLst/>
          </a:prstGeom>
          <a:noFill/>
          <a:ln/>
        </p:spPr>
        <p:txBody>
          <a:bodyPr wrap="square" lIns="0" tIns="0" rIns="0" bIns="0" rtlCol="0" anchor="t"/>
          <a:lstStyle/>
          <a:p>
            <a:pPr algn="l" marL="0" indent="0">
              <a:lnSpc>
                <a:spcPct val="100000"/>
              </a:lnSpc>
              <a:buNone/>
            </a:pPr>
            <a:r>
              <a:rPr lang="en-US" sz="1200" dirty="0">
                <a:solidFill>
                  <a:srgbClr val="000000"/>
                </a:solidFill>
                <a:latin typeface="Figtree Bold" pitchFamily="34" charset="0"/>
                <a:ea typeface="Figtree Bold" pitchFamily="34" charset="-122"/>
                <a:cs typeface="Figtree Bold" pitchFamily="34" charset="-120"/>
              </a:rPr>
              <a:t>Importance of Understanding Motion</a:t>
            </a:r>
            <a:endParaRPr lang="en-US" sz="1200" dirty="0"/>
          </a:p>
        </p:txBody>
      </p:sp>
      <p:sp>
        <p:nvSpPr>
          <p:cNvPr id="10" name="Text 8"/>
          <p:cNvSpPr/>
          <p:nvPr/>
        </p:nvSpPr>
        <p:spPr>
          <a:xfrm>
            <a:off x="3507658"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Important terms are Newton's Laws of Motion, physics, motion, force, mass, acceleration, inertia, action, and reaction.</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These terms are crucial for discussing and analyzing the principles of motion.</a:t>
            </a:r>
            <a:endParaRPr lang="en-US" sz="1200" dirty="0"/>
          </a:p>
        </p:txBody>
      </p:sp>
      <p:sp>
        <p:nvSpPr>
          <p:cNvPr id="11" name="Text 9"/>
          <p:cNvSpPr/>
          <p:nvPr/>
        </p:nvSpPr>
        <p:spPr>
          <a:xfrm>
            <a:off x="3507657" y="1659132"/>
            <a:ext cx="2339759" cy="365760"/>
          </a:xfrm>
          <a:prstGeom prst="rect">
            <a:avLst/>
          </a:prstGeom>
          <a:noFill/>
          <a:ln/>
        </p:spPr>
        <p:txBody>
          <a:bodyPr wrap="square" lIns="0" tIns="0" rIns="0" bIns="0" rtlCol="0" anchor="t"/>
          <a:lstStyle/>
          <a:p>
            <a:pPr algn="l" marL="0" indent="0">
              <a:lnSpc>
                <a:spcPct val="100000"/>
              </a:lnSpc>
              <a:buNone/>
            </a:pPr>
            <a:r>
              <a:rPr lang="en-US" sz="1384" dirty="0">
                <a:solidFill>
                  <a:srgbClr val="000000"/>
                </a:solidFill>
                <a:latin typeface="Figtree Bold" pitchFamily="34" charset="0"/>
                <a:ea typeface="Figtree Bold" pitchFamily="34" charset="-122"/>
                <a:cs typeface="Figtree Bold" pitchFamily="34" charset="-120"/>
              </a:rPr>
              <a:t>Vocabulary of Newton's Laws</a:t>
            </a:r>
            <a:endParaRPr lang="en-US" sz="1384" dirty="0"/>
          </a:p>
        </p:txBody>
      </p:sp>
      <p:sp>
        <p:nvSpPr>
          <p:cNvPr id="12" name="Text 10"/>
          <p:cNvSpPr/>
          <p:nvPr/>
        </p:nvSpPr>
        <p:spPr>
          <a:xfrm>
            <a:off x="702270"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Key concepts include force, mass, acceleration, inertia, action, and reaction.</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These principles form the foundation for understanding physical interactions and dynamics.</a:t>
            </a:r>
            <a:endParaRPr lang="en-US" sz="1200" dirty="0"/>
          </a:p>
        </p:txBody>
      </p:sp>
      <p:sp>
        <p:nvSpPr>
          <p:cNvPr id="13" name="Text 11"/>
          <p:cNvSpPr/>
          <p:nvPr/>
        </p:nvSpPr>
        <p:spPr>
          <a:xfrm>
            <a:off x="702269" y="1659132"/>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Key Concepts in Motion</a:t>
            </a:r>
            <a:endParaRPr lang="en-US" sz="1400" dirty="0"/>
          </a:p>
        </p:txBody>
      </p:sp>
      <p:sp>
        <p:nvSpPr>
          <p:cNvPr id="14" name="Text 12"/>
          <p:cNvSpPr/>
          <p:nvPr/>
        </p:nvSpPr>
        <p:spPr>
          <a:xfrm>
            <a:off x="548639"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Key Concepts and Vocabulary</a:t>
            </a:r>
            <a:endParaRPr lang="en-US" sz="2400" dirty="0"/>
          </a:p>
        </p:txBody>
      </p:sp>
      <p:sp>
        <p:nvSpPr>
          <p:cNvPr id="15" name="Text 13"/>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Newton's Laws of Motion</a:t>
            </a:r>
            <a:endParaRPr lang="en-US" sz="800" dirty="0"/>
          </a:p>
        </p:txBody>
      </p:sp>
      <p:sp>
        <p:nvSpPr>
          <p:cNvPr id="16" name="Text 14"/>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10</a:t>
            </a:r>
            <a:endParaRPr lang="en-US" sz="800" dirty="0"/>
          </a:p>
        </p:txBody>
      </p:sp>
      <p:sp>
        <p:nvSpPr>
          <p:cNvPr id="17" name="Text 15"/>
          <p:cNvSpPr/>
          <p:nvPr/>
        </p:nvSpPr>
        <p:spPr>
          <a:xfrm>
            <a:off x="7896775"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0" y="6200512"/>
            <a:ext cx="9174479"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548640"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354028"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6159416"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9174480" y="0"/>
            <a:ext cx="3017520" cy="6857998"/>
          </a:xfrm>
          <a:prstGeom prst="rect">
            <a:avLst/>
          </a:prstGeom>
          <a:blipFill>
            <a:blip r:embed="rId1"/>
            <a:srcRect/>
            <a:stretch>
              <a:fillRect l="-120521" r="-120521" t="0" b="0"/>
            </a:stretch>
          </a:blipFill>
          <a:ln/>
        </p:spPr>
        <p:txBody>
          <a:bodyPr wrap="square" lIns="0" tIns="0" rIns="0" bIns="0" rtlCol="0" anchor="ctr"/>
          <a:lstStyle/>
          <a:p>
            <a:pPr indent="0" marL="0">
              <a:buNone/>
            </a:pPr>
            <a:endParaRPr lang="en-US" dirty="0"/>
          </a:p>
        </p:txBody>
      </p:sp>
      <p:sp>
        <p:nvSpPr>
          <p:cNvPr id="8" name="Text 6"/>
          <p:cNvSpPr/>
          <p:nvPr/>
        </p:nvSpPr>
        <p:spPr>
          <a:xfrm>
            <a:off x="6313046"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Addressing these misconceptions and errors is crucial for a clear understanding of the laws of motion.</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This ensures a solid foundation in physics and its applications.</a:t>
            </a:r>
            <a:endParaRPr lang="en-US" sz="1200" dirty="0"/>
          </a:p>
        </p:txBody>
      </p:sp>
      <p:sp>
        <p:nvSpPr>
          <p:cNvPr id="9" name="Text 7"/>
          <p:cNvSpPr/>
          <p:nvPr/>
        </p:nvSpPr>
        <p:spPr>
          <a:xfrm>
            <a:off x="6313045" y="1659132"/>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Importance of Clarity</a:t>
            </a:r>
            <a:endParaRPr lang="en-US" sz="1400" dirty="0"/>
          </a:p>
        </p:txBody>
      </p:sp>
      <p:sp>
        <p:nvSpPr>
          <p:cNvPr id="10" name="Text 8"/>
          <p:cNvSpPr/>
          <p:nvPr/>
        </p:nvSpPr>
        <p:spPr>
          <a:xfrm>
            <a:off x="3507658"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Errors such as confusing mass with weight, assuming constant velocity for objects, and neglecting all acting forces are prevalent.</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Recognizing and addressing these errors is essential for accurate comprehension.</a:t>
            </a:r>
            <a:endParaRPr lang="en-US" sz="1200" dirty="0"/>
          </a:p>
        </p:txBody>
      </p:sp>
      <p:sp>
        <p:nvSpPr>
          <p:cNvPr id="11" name="Text 9"/>
          <p:cNvSpPr/>
          <p:nvPr/>
        </p:nvSpPr>
        <p:spPr>
          <a:xfrm>
            <a:off x="3507657" y="1659132"/>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Errors in Understanding</a:t>
            </a:r>
            <a:endParaRPr lang="en-US" sz="1400" dirty="0"/>
          </a:p>
        </p:txBody>
      </p:sp>
      <p:sp>
        <p:nvSpPr>
          <p:cNvPr id="12" name="Text 10"/>
          <p:cNvSpPr/>
          <p:nvPr/>
        </p:nvSpPr>
        <p:spPr>
          <a:xfrm>
            <a:off x="702270"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Common misconceptions include the belief that friction is the only force affecting motion, that Newton's Laws are only applicable to large objects, and that an object's velocity remains constant.</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These misunderstandings can hinder a proper grasp of physical principles.</a:t>
            </a:r>
            <a:endParaRPr lang="en-US" sz="1200" dirty="0"/>
          </a:p>
        </p:txBody>
      </p:sp>
      <p:sp>
        <p:nvSpPr>
          <p:cNvPr id="13" name="Text 11"/>
          <p:cNvSpPr/>
          <p:nvPr/>
        </p:nvSpPr>
        <p:spPr>
          <a:xfrm>
            <a:off x="702269" y="1659132"/>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Misconceptions in Motion</a:t>
            </a:r>
            <a:endParaRPr lang="en-US" sz="1400" dirty="0"/>
          </a:p>
        </p:txBody>
      </p:sp>
      <p:sp>
        <p:nvSpPr>
          <p:cNvPr id="14" name="Text 12"/>
          <p:cNvSpPr/>
          <p:nvPr/>
        </p:nvSpPr>
        <p:spPr>
          <a:xfrm>
            <a:off x="548639"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Common Misconceptions and Errors</a:t>
            </a:r>
            <a:endParaRPr lang="en-US" sz="2400" dirty="0"/>
          </a:p>
        </p:txBody>
      </p:sp>
      <p:sp>
        <p:nvSpPr>
          <p:cNvPr id="15" name="Text 13"/>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Newton's Laws of Motion</a:t>
            </a:r>
            <a:endParaRPr lang="en-US" sz="800" dirty="0"/>
          </a:p>
        </p:txBody>
      </p:sp>
      <p:sp>
        <p:nvSpPr>
          <p:cNvPr id="16" name="Text 14"/>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11</a:t>
            </a:r>
            <a:endParaRPr lang="en-US" sz="800" dirty="0"/>
          </a:p>
        </p:txBody>
      </p:sp>
      <p:sp>
        <p:nvSpPr>
          <p:cNvPr id="17" name="Text 15"/>
          <p:cNvSpPr/>
          <p:nvPr/>
        </p:nvSpPr>
        <p:spPr>
          <a:xfrm>
            <a:off x="7896775"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3200397"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3523334"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6328722"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9134110"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0" y="0"/>
            <a:ext cx="3200397" cy="6857998"/>
          </a:xfrm>
          <a:prstGeom prst="rect">
            <a:avLst/>
          </a:prstGeom>
          <a:blipFill>
            <a:blip r:embed="rId1"/>
            <a:srcRect/>
            <a:stretch>
              <a:fillRect l="-110777" r="-110777" t="0" b="0"/>
            </a:stretch>
          </a:blipFill>
          <a:ln/>
        </p:spPr>
        <p:txBody>
          <a:bodyPr wrap="square" lIns="0" tIns="0" rIns="0" bIns="0" rtlCol="0" anchor="ctr"/>
          <a:lstStyle/>
          <a:p>
            <a:pPr indent="0" marL="0">
              <a:buNone/>
            </a:pPr>
            <a:endParaRPr lang="en-US" dirty="0"/>
          </a:p>
        </p:txBody>
      </p:sp>
      <p:sp>
        <p:nvSpPr>
          <p:cNvPr id="8" name="Text 6"/>
          <p:cNvSpPr/>
          <p:nvPr/>
        </p:nvSpPr>
        <p:spPr>
          <a:xfrm>
            <a:off x="3523334"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Assessment and Evaluation</a:t>
            </a:r>
            <a:endParaRPr lang="en-US" sz="2400" dirty="0"/>
          </a:p>
        </p:txBody>
      </p:sp>
      <p:sp>
        <p:nvSpPr>
          <p:cNvPr id="9" name="Text 7"/>
          <p:cNvSpPr/>
          <p:nvPr/>
        </p:nvSpPr>
        <p:spPr>
          <a:xfrm>
            <a:off x="9287740" y="2676118"/>
            <a:ext cx="2339759" cy="2968601"/>
          </a:xfrm>
          <a:prstGeom prst="rect">
            <a:avLst/>
          </a:prstGeom>
          <a:noFill/>
          <a:ln/>
        </p:spPr>
        <p:txBody>
          <a:bodyPr wrap="square" lIns="0" tIns="0" rIns="0" bIns="0" rtlCol="0" anchor="t"/>
          <a:lstStyle/>
          <a:p>
            <a:pPr algn="l" marL="0" indent="0">
              <a:lnSpc>
                <a:spcPct val="100000"/>
              </a:lnSpc>
              <a:spcBef>
                <a:spcPts val="1100"/>
              </a:spcBef>
              <a:buNone/>
            </a:pPr>
            <a:r>
              <a:rPr lang="en-US" sz="1100" dirty="0">
                <a:solidFill>
                  <a:srgbClr val="000000"/>
                </a:solidFill>
                <a:latin typeface="Figtree Regular" pitchFamily="34" charset="0"/>
                <a:ea typeface="Figtree Regular" pitchFamily="34" charset="-122"/>
                <a:cs typeface="Figtree Regular" pitchFamily="34" charset="-120"/>
              </a:rPr>
              <a:t>Feedback will be provided to students to help them improve their understanding and performance.</a:t>
            </a:r>
            <a:endParaRPr lang="en-US" sz="1100" dirty="0"/>
          </a:p>
          <a:p>
            <a:pPr algn="l" marL="0" indent="0">
              <a:lnSpc>
                <a:spcPct val="100000"/>
              </a:lnSpc>
              <a:spcBef>
                <a:spcPts val="1100"/>
              </a:spcBef>
              <a:buNone/>
            </a:pPr>
            <a:r>
              <a:rPr lang="en-US" sz="1100" dirty="0">
                <a:solidFill>
                  <a:srgbClr val="000000"/>
                </a:solidFill>
                <a:latin typeface="Figtree Regular" pitchFamily="34" charset="0"/>
                <a:ea typeface="Figtree Regular" pitchFamily="34" charset="-122"/>
                <a:cs typeface="Figtree Regular" pitchFamily="34" charset="-120"/>
              </a:rPr>
              <a:t>This supports continuous learning and development.</a:t>
            </a:r>
            <a:endParaRPr lang="en-US" sz="1100" dirty="0"/>
          </a:p>
        </p:txBody>
      </p:sp>
      <p:sp>
        <p:nvSpPr>
          <p:cNvPr id="10" name="Text 8"/>
          <p:cNvSpPr/>
          <p:nvPr/>
        </p:nvSpPr>
        <p:spPr>
          <a:xfrm>
            <a:off x="9287739" y="2166246"/>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Feedback for Improvement</a:t>
            </a:r>
            <a:endParaRPr lang="en-US" sz="1400" dirty="0"/>
          </a:p>
        </p:txBody>
      </p:sp>
      <p:sp>
        <p:nvSpPr>
          <p:cNvPr id="11" name="Text 9"/>
          <p:cNvSpPr/>
          <p:nvPr/>
        </p:nvSpPr>
        <p:spPr>
          <a:xfrm>
            <a:off x="9287739" y="1697014"/>
            <a:ext cx="365760" cy="284480"/>
          </a:xfrm>
          <a:custGeom>
            <a:avLst/>
            <a:gdLst/>
            <a:ahLst/>
            <a:cxnLst/>
            <a:rect l="l" t="t" r="r" b="b"/>
            <a:pathLst>
              <a:path w="365760" h="284480">
                <a:moveTo>
                  <a:pt x="50800" y="35560"/>
                </a:moveTo>
                <a:cubicBezTo>
                  <a:pt x="50800" y="32766"/>
                  <a:pt x="53086" y="30479"/>
                  <a:pt x="55881" y="30479"/>
                </a:cubicBezTo>
                <a:lnTo>
                  <a:pt x="309879" y="30479"/>
                </a:lnTo>
                <a:cubicBezTo>
                  <a:pt x="312674" y="30479"/>
                  <a:pt x="314960" y="32766"/>
                  <a:pt x="314960" y="35560"/>
                </a:cubicBezTo>
                <a:lnTo>
                  <a:pt x="314960" y="233680"/>
                </a:lnTo>
                <a:lnTo>
                  <a:pt x="345439" y="233680"/>
                </a:lnTo>
                <a:lnTo>
                  <a:pt x="345439" y="35560"/>
                </a:lnTo>
                <a:cubicBezTo>
                  <a:pt x="345439" y="15939"/>
                  <a:pt x="329499" y="0"/>
                  <a:pt x="309879" y="0"/>
                </a:cubicBezTo>
                <a:lnTo>
                  <a:pt x="55881" y="0"/>
                </a:lnTo>
                <a:cubicBezTo>
                  <a:pt x="36258" y="0"/>
                  <a:pt x="20322" y="15939"/>
                  <a:pt x="20322" y="35560"/>
                </a:cubicBezTo>
                <a:lnTo>
                  <a:pt x="20322" y="233680"/>
                </a:lnTo>
                <a:lnTo>
                  <a:pt x="50800" y="233680"/>
                </a:lnTo>
                <a:lnTo>
                  <a:pt x="50800" y="35560"/>
                </a:lnTo>
                <a:moveTo>
                  <a:pt x="142240" y="238761"/>
                </a:moveTo>
                <a:lnTo>
                  <a:pt x="142240" y="254001"/>
                </a:lnTo>
                <a:lnTo>
                  <a:pt x="15241" y="254001"/>
                </a:lnTo>
                <a:cubicBezTo>
                  <a:pt x="6796" y="254001"/>
                  <a:pt x="0" y="260794"/>
                  <a:pt x="0" y="269240"/>
                </a:cubicBezTo>
                <a:cubicBezTo>
                  <a:pt x="0" y="277687"/>
                  <a:pt x="6796" y="284480"/>
                  <a:pt x="15241" y="284480"/>
                </a:cubicBezTo>
                <a:lnTo>
                  <a:pt x="142240" y="284480"/>
                </a:lnTo>
                <a:lnTo>
                  <a:pt x="157482" y="284480"/>
                </a:lnTo>
                <a:lnTo>
                  <a:pt x="248922" y="284480"/>
                </a:lnTo>
                <a:lnTo>
                  <a:pt x="264163" y="284480"/>
                </a:lnTo>
                <a:lnTo>
                  <a:pt x="350522" y="284480"/>
                </a:lnTo>
                <a:cubicBezTo>
                  <a:pt x="358968" y="284480"/>
                  <a:pt x="365764" y="277687"/>
                  <a:pt x="365764" y="269240"/>
                </a:cubicBezTo>
                <a:cubicBezTo>
                  <a:pt x="365764" y="260794"/>
                  <a:pt x="358968" y="254001"/>
                  <a:pt x="350522" y="254001"/>
                </a:cubicBezTo>
                <a:lnTo>
                  <a:pt x="264163" y="254001"/>
                </a:lnTo>
                <a:lnTo>
                  <a:pt x="264163" y="238761"/>
                </a:lnTo>
                <a:cubicBezTo>
                  <a:pt x="264163" y="219141"/>
                  <a:pt x="248223" y="203201"/>
                  <a:pt x="228604" y="203201"/>
                </a:cubicBezTo>
                <a:lnTo>
                  <a:pt x="177803" y="203201"/>
                </a:lnTo>
                <a:cubicBezTo>
                  <a:pt x="158180" y="203201"/>
                  <a:pt x="142244" y="219141"/>
                  <a:pt x="142244" y="238761"/>
                </a:cubicBezTo>
                <a:lnTo>
                  <a:pt x="142240" y="238761"/>
                </a:lnTo>
                <a:moveTo>
                  <a:pt x="233680" y="238761"/>
                </a:moveTo>
                <a:lnTo>
                  <a:pt x="233680" y="254001"/>
                </a:lnTo>
                <a:lnTo>
                  <a:pt x="172719" y="254001"/>
                </a:lnTo>
                <a:lnTo>
                  <a:pt x="172719" y="238761"/>
                </a:lnTo>
                <a:cubicBezTo>
                  <a:pt x="172719" y="235968"/>
                  <a:pt x="175005" y="233680"/>
                  <a:pt x="177800" y="233680"/>
                </a:cubicBezTo>
                <a:lnTo>
                  <a:pt x="228600" y="233680"/>
                </a:lnTo>
                <a:cubicBezTo>
                  <a:pt x="231395" y="233680"/>
                  <a:pt x="233681" y="235968"/>
                  <a:pt x="233681" y="238761"/>
                </a:cubicBezTo>
                <a:lnTo>
                  <a:pt x="233680" y="238761"/>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2" name="Text 10"/>
          <p:cNvSpPr/>
          <p:nvPr/>
        </p:nvSpPr>
        <p:spPr>
          <a:xfrm>
            <a:off x="6482352" y="2676118"/>
            <a:ext cx="2339759" cy="2968601"/>
          </a:xfrm>
          <a:prstGeom prst="rect">
            <a:avLst/>
          </a:prstGeom>
          <a:noFill/>
          <a:ln/>
        </p:spPr>
        <p:txBody>
          <a:bodyPr wrap="square" lIns="0" tIns="0" rIns="0" bIns="0" rtlCol="0" anchor="t"/>
          <a:lstStyle/>
          <a:p>
            <a:pPr algn="l" marL="0" indent="0">
              <a:lnSpc>
                <a:spcPct val="100000"/>
              </a:lnSpc>
              <a:spcBef>
                <a:spcPts val="1100"/>
              </a:spcBef>
              <a:buNone/>
            </a:pPr>
            <a:r>
              <a:rPr lang="en-US" sz="1100" dirty="0">
                <a:solidFill>
                  <a:srgbClr val="000000"/>
                </a:solidFill>
                <a:latin typeface="Figtree Regular" pitchFamily="34" charset="0"/>
                <a:ea typeface="Figtree Regular" pitchFamily="34" charset="-122"/>
                <a:cs typeface="Figtree Regular" pitchFamily="34" charset="-120"/>
              </a:rPr>
              <a:t>Student participation, engagement, and understanding will be evaluated throughout the lesson.</a:t>
            </a:r>
            <a:endParaRPr lang="en-US" sz="1100" dirty="0"/>
          </a:p>
          <a:p>
            <a:pPr algn="l" marL="0" indent="0">
              <a:lnSpc>
                <a:spcPct val="100000"/>
              </a:lnSpc>
              <a:spcBef>
                <a:spcPts val="1100"/>
              </a:spcBef>
              <a:buNone/>
            </a:pPr>
            <a:r>
              <a:rPr lang="en-US" sz="1100" dirty="0">
                <a:solidFill>
                  <a:srgbClr val="000000"/>
                </a:solidFill>
                <a:latin typeface="Figtree Regular" pitchFamily="34" charset="0"/>
                <a:ea typeface="Figtree Regular" pitchFamily="34" charset="-122"/>
                <a:cs typeface="Figtree Regular" pitchFamily="34" charset="-120"/>
              </a:rPr>
              <a:t>This ensures a comprehensive assessment of the learning process.</a:t>
            </a:r>
            <a:endParaRPr lang="en-US" sz="1100" dirty="0"/>
          </a:p>
        </p:txBody>
      </p:sp>
      <p:sp>
        <p:nvSpPr>
          <p:cNvPr id="13" name="Text 11"/>
          <p:cNvSpPr/>
          <p:nvPr/>
        </p:nvSpPr>
        <p:spPr>
          <a:xfrm>
            <a:off x="6482351" y="2166246"/>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Evaluation Criteria</a:t>
            </a:r>
            <a:endParaRPr lang="en-US" sz="1400" dirty="0"/>
          </a:p>
        </p:txBody>
      </p:sp>
      <p:sp>
        <p:nvSpPr>
          <p:cNvPr id="14" name="Text 12"/>
          <p:cNvSpPr/>
          <p:nvPr/>
        </p:nvSpPr>
        <p:spPr>
          <a:xfrm>
            <a:off x="6528071" y="1656374"/>
            <a:ext cx="274320" cy="365760"/>
          </a:xfrm>
          <a:custGeom>
            <a:avLst/>
            <a:gdLst/>
            <a:ahLst/>
            <a:cxnLst/>
            <a:rect l="l" t="t" r="r" b="b"/>
            <a:pathLst>
              <a:path w="274320" h="365760">
                <a:moveTo>
                  <a:pt x="200026" y="45720"/>
                </a:moveTo>
                <a:lnTo>
                  <a:pt x="228602" y="45720"/>
                </a:lnTo>
                <a:cubicBezTo>
                  <a:pt x="253820" y="45720"/>
                  <a:pt x="274323" y="66221"/>
                  <a:pt x="274323" y="91440"/>
                </a:cubicBezTo>
                <a:lnTo>
                  <a:pt x="274323" y="320040"/>
                </a:lnTo>
                <a:cubicBezTo>
                  <a:pt x="274323" y="345259"/>
                  <a:pt x="253820" y="365760"/>
                  <a:pt x="228602" y="365760"/>
                </a:cubicBezTo>
                <a:lnTo>
                  <a:pt x="45721" y="365760"/>
                </a:lnTo>
                <a:cubicBezTo>
                  <a:pt x="20503" y="365760"/>
                  <a:pt x="0" y="345259"/>
                  <a:pt x="0" y="320040"/>
                </a:cubicBezTo>
                <a:lnTo>
                  <a:pt x="0" y="91440"/>
                </a:lnTo>
                <a:cubicBezTo>
                  <a:pt x="0" y="66221"/>
                  <a:pt x="20503" y="45720"/>
                  <a:pt x="45721" y="45720"/>
                </a:cubicBezTo>
                <a:lnTo>
                  <a:pt x="74297" y="45720"/>
                </a:lnTo>
                <a:lnTo>
                  <a:pt x="81155" y="45720"/>
                </a:lnTo>
                <a:cubicBezTo>
                  <a:pt x="86441" y="19645"/>
                  <a:pt x="109517" y="0"/>
                  <a:pt x="137163" y="0"/>
                </a:cubicBezTo>
                <a:cubicBezTo>
                  <a:pt x="164809" y="0"/>
                  <a:pt x="187885" y="19645"/>
                  <a:pt x="193171" y="45720"/>
                </a:cubicBezTo>
                <a:lnTo>
                  <a:pt x="200026" y="45720"/>
                </a:lnTo>
                <a:moveTo>
                  <a:pt x="45721" y="80010"/>
                </a:moveTo>
                <a:cubicBezTo>
                  <a:pt x="39434" y="80010"/>
                  <a:pt x="34290" y="85153"/>
                  <a:pt x="34290" y="91440"/>
                </a:cubicBezTo>
                <a:lnTo>
                  <a:pt x="34290" y="320040"/>
                </a:lnTo>
                <a:cubicBezTo>
                  <a:pt x="34290" y="326327"/>
                  <a:pt x="39434" y="331470"/>
                  <a:pt x="45721" y="331470"/>
                </a:cubicBezTo>
                <a:lnTo>
                  <a:pt x="228602" y="331470"/>
                </a:lnTo>
                <a:cubicBezTo>
                  <a:pt x="234889" y="331470"/>
                  <a:pt x="240033" y="326327"/>
                  <a:pt x="240033" y="320040"/>
                </a:cubicBezTo>
                <a:lnTo>
                  <a:pt x="240033" y="91440"/>
                </a:lnTo>
                <a:cubicBezTo>
                  <a:pt x="240033" y="85153"/>
                  <a:pt x="234889" y="80010"/>
                  <a:pt x="228602" y="80010"/>
                </a:cubicBezTo>
                <a:lnTo>
                  <a:pt x="217171" y="80010"/>
                </a:lnTo>
                <a:lnTo>
                  <a:pt x="217171" y="97157"/>
                </a:lnTo>
                <a:cubicBezTo>
                  <a:pt x="217171" y="106659"/>
                  <a:pt x="209528" y="114304"/>
                  <a:pt x="200026" y="114304"/>
                </a:cubicBezTo>
                <a:lnTo>
                  <a:pt x="137160" y="114304"/>
                </a:lnTo>
                <a:lnTo>
                  <a:pt x="74294" y="114304"/>
                </a:lnTo>
                <a:cubicBezTo>
                  <a:pt x="64792" y="114304"/>
                  <a:pt x="57149" y="106659"/>
                  <a:pt x="57149" y="97160"/>
                </a:cubicBezTo>
                <a:lnTo>
                  <a:pt x="57149" y="80017"/>
                </a:lnTo>
                <a:lnTo>
                  <a:pt x="45721" y="80010"/>
                </a:lnTo>
                <a:moveTo>
                  <a:pt x="137160" y="74297"/>
                </a:moveTo>
                <a:cubicBezTo>
                  <a:pt x="146630" y="74297"/>
                  <a:pt x="154305" y="66619"/>
                  <a:pt x="154305" y="57154"/>
                </a:cubicBezTo>
                <a:cubicBezTo>
                  <a:pt x="154305" y="47684"/>
                  <a:pt x="146630" y="40010"/>
                  <a:pt x="137160" y="40010"/>
                </a:cubicBezTo>
                <a:cubicBezTo>
                  <a:pt x="127690" y="40010"/>
                  <a:pt x="120015" y="47688"/>
                  <a:pt x="120015" y="57157"/>
                </a:cubicBezTo>
                <a:cubicBezTo>
                  <a:pt x="120015" y="66627"/>
                  <a:pt x="127690" y="74304"/>
                  <a:pt x="137160" y="74304"/>
                </a:cubicBezTo>
                <a:lnTo>
                  <a:pt x="137160" y="74297"/>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5" name="Text 13"/>
          <p:cNvSpPr/>
          <p:nvPr/>
        </p:nvSpPr>
        <p:spPr>
          <a:xfrm>
            <a:off x="3676964" y="2676118"/>
            <a:ext cx="2339759" cy="2968601"/>
          </a:xfrm>
          <a:prstGeom prst="rect">
            <a:avLst/>
          </a:prstGeom>
          <a:noFill/>
          <a:ln/>
        </p:spPr>
        <p:txBody>
          <a:bodyPr wrap="square" lIns="0" tIns="0" rIns="0" bIns="0" rtlCol="0" anchor="t"/>
          <a:lstStyle/>
          <a:p>
            <a:pPr algn="l" marL="0" indent="0">
              <a:lnSpc>
                <a:spcPct val="100000"/>
              </a:lnSpc>
              <a:spcBef>
                <a:spcPts val="1100"/>
              </a:spcBef>
              <a:buNone/>
            </a:pPr>
            <a:r>
              <a:rPr lang="en-US" sz="1100" dirty="0">
                <a:solidFill>
                  <a:srgbClr val="000000"/>
                </a:solidFill>
                <a:latin typeface="Figtree Regular" pitchFamily="34" charset="0"/>
                <a:ea typeface="Figtree Regular" pitchFamily="34" charset="-122"/>
                <a:cs typeface="Figtree Regular" pitchFamily="34" charset="-120"/>
              </a:rPr>
              <a:t>Quizzes, tests, and projects will be used to evaluate student understanding.</a:t>
            </a:r>
            <a:endParaRPr lang="en-US" sz="1100" dirty="0"/>
          </a:p>
          <a:p>
            <a:pPr algn="l" marL="0" indent="0">
              <a:lnSpc>
                <a:spcPct val="100000"/>
              </a:lnSpc>
              <a:spcBef>
                <a:spcPts val="1100"/>
              </a:spcBef>
              <a:buNone/>
            </a:pPr>
            <a:r>
              <a:rPr lang="en-US" sz="1100" dirty="0">
                <a:solidFill>
                  <a:srgbClr val="000000"/>
                </a:solidFill>
                <a:latin typeface="Figtree Regular" pitchFamily="34" charset="0"/>
                <a:ea typeface="Figtree Regular" pitchFamily="34" charset="-122"/>
                <a:cs typeface="Figtree Regular" pitchFamily="34" charset="-120"/>
              </a:rPr>
              <a:t>These tools provide a structured approach to measure learning outcomes.</a:t>
            </a:r>
            <a:endParaRPr lang="en-US" sz="1100" dirty="0"/>
          </a:p>
        </p:txBody>
      </p:sp>
      <p:sp>
        <p:nvSpPr>
          <p:cNvPr id="16" name="Text 14"/>
          <p:cNvSpPr/>
          <p:nvPr/>
        </p:nvSpPr>
        <p:spPr>
          <a:xfrm>
            <a:off x="3676963" y="2166246"/>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Assessment Methods</a:t>
            </a:r>
            <a:endParaRPr lang="en-US" sz="1400" dirty="0"/>
          </a:p>
        </p:txBody>
      </p:sp>
      <p:sp>
        <p:nvSpPr>
          <p:cNvPr id="17" name="Text 15"/>
          <p:cNvSpPr/>
          <p:nvPr/>
        </p:nvSpPr>
        <p:spPr>
          <a:xfrm>
            <a:off x="3722683" y="1656374"/>
            <a:ext cx="274320" cy="365760"/>
          </a:xfrm>
          <a:custGeom>
            <a:avLst/>
            <a:gdLst/>
            <a:ahLst/>
            <a:cxnLst/>
            <a:rect l="l" t="t" r="r" b="b"/>
            <a:pathLst>
              <a:path w="274320" h="365760">
                <a:moveTo>
                  <a:pt x="240030" y="125730"/>
                </a:moveTo>
                <a:lnTo>
                  <a:pt x="240030" y="320040"/>
                </a:lnTo>
                <a:cubicBezTo>
                  <a:pt x="240030" y="326327"/>
                  <a:pt x="234887" y="331470"/>
                  <a:pt x="228599" y="331470"/>
                </a:cubicBezTo>
                <a:lnTo>
                  <a:pt x="45718" y="331470"/>
                </a:lnTo>
                <a:cubicBezTo>
                  <a:pt x="39431" y="331470"/>
                  <a:pt x="34287" y="326327"/>
                  <a:pt x="34287" y="320040"/>
                </a:cubicBezTo>
                <a:lnTo>
                  <a:pt x="34287" y="125730"/>
                </a:lnTo>
                <a:lnTo>
                  <a:pt x="240030" y="125730"/>
                </a:lnTo>
                <a:moveTo>
                  <a:pt x="240030" y="91440"/>
                </a:moveTo>
                <a:lnTo>
                  <a:pt x="34290" y="91440"/>
                </a:lnTo>
                <a:lnTo>
                  <a:pt x="34290" y="45720"/>
                </a:lnTo>
                <a:cubicBezTo>
                  <a:pt x="34290" y="39433"/>
                  <a:pt x="39433" y="34290"/>
                  <a:pt x="45721" y="34290"/>
                </a:cubicBezTo>
                <a:lnTo>
                  <a:pt x="228602" y="34290"/>
                </a:lnTo>
                <a:cubicBezTo>
                  <a:pt x="234889" y="34290"/>
                  <a:pt x="240033" y="39433"/>
                  <a:pt x="240033" y="45720"/>
                </a:cubicBezTo>
                <a:lnTo>
                  <a:pt x="240030" y="91440"/>
                </a:lnTo>
                <a:moveTo>
                  <a:pt x="274320" y="91440"/>
                </a:moveTo>
                <a:lnTo>
                  <a:pt x="274320" y="45720"/>
                </a:lnTo>
                <a:cubicBezTo>
                  <a:pt x="274320" y="20501"/>
                  <a:pt x="253817" y="0"/>
                  <a:pt x="228599" y="0"/>
                </a:cubicBezTo>
                <a:lnTo>
                  <a:pt x="45718" y="0"/>
                </a:lnTo>
                <a:cubicBezTo>
                  <a:pt x="20500" y="0"/>
                  <a:pt x="-3" y="20501"/>
                  <a:pt x="-3" y="45720"/>
                </a:cubicBezTo>
                <a:lnTo>
                  <a:pt x="-3" y="91440"/>
                </a:lnTo>
                <a:lnTo>
                  <a:pt x="-3" y="108587"/>
                </a:lnTo>
                <a:lnTo>
                  <a:pt x="-3" y="125734"/>
                </a:lnTo>
                <a:lnTo>
                  <a:pt x="-3" y="320044"/>
                </a:lnTo>
                <a:cubicBezTo>
                  <a:pt x="-3" y="345263"/>
                  <a:pt x="20500" y="365764"/>
                  <a:pt x="45718" y="365764"/>
                </a:cubicBezTo>
                <a:lnTo>
                  <a:pt x="228599" y="365764"/>
                </a:lnTo>
                <a:cubicBezTo>
                  <a:pt x="253817" y="365764"/>
                  <a:pt x="274320" y="345263"/>
                  <a:pt x="274320" y="320044"/>
                </a:cubicBezTo>
                <a:lnTo>
                  <a:pt x="274320" y="125734"/>
                </a:lnTo>
                <a:lnTo>
                  <a:pt x="274320" y="108590"/>
                </a:lnTo>
                <a:lnTo>
                  <a:pt x="274320" y="91440"/>
                </a:lnTo>
                <a:moveTo>
                  <a:pt x="57149" y="165737"/>
                </a:moveTo>
                <a:cubicBezTo>
                  <a:pt x="57149" y="175206"/>
                  <a:pt x="64824" y="182884"/>
                  <a:pt x="74294" y="182884"/>
                </a:cubicBezTo>
                <a:cubicBezTo>
                  <a:pt x="83764" y="182884"/>
                  <a:pt x="91439" y="175206"/>
                  <a:pt x="91439" y="165740"/>
                </a:cubicBezTo>
                <a:cubicBezTo>
                  <a:pt x="91439" y="156271"/>
                  <a:pt x="83764" y="148597"/>
                  <a:pt x="74294" y="148597"/>
                </a:cubicBezTo>
                <a:cubicBezTo>
                  <a:pt x="64824" y="148597"/>
                  <a:pt x="57149" y="156275"/>
                  <a:pt x="57149" y="165744"/>
                </a:cubicBezTo>
                <a:lnTo>
                  <a:pt x="57149" y="165737"/>
                </a:lnTo>
                <a:moveTo>
                  <a:pt x="74294" y="211457"/>
                </a:moveTo>
                <a:cubicBezTo>
                  <a:pt x="64824" y="211457"/>
                  <a:pt x="57149" y="219134"/>
                  <a:pt x="57149" y="228604"/>
                </a:cubicBezTo>
                <a:cubicBezTo>
                  <a:pt x="57149" y="238073"/>
                  <a:pt x="64824" y="245750"/>
                  <a:pt x="74294" y="245750"/>
                </a:cubicBezTo>
                <a:cubicBezTo>
                  <a:pt x="83764" y="245750"/>
                  <a:pt x="91439" y="238073"/>
                  <a:pt x="91439" y="228607"/>
                </a:cubicBezTo>
                <a:cubicBezTo>
                  <a:pt x="91439" y="219138"/>
                  <a:pt x="83764" y="211464"/>
                  <a:pt x="74294" y="211464"/>
                </a:cubicBezTo>
                <a:lnTo>
                  <a:pt x="74294" y="211457"/>
                </a:lnTo>
                <a:moveTo>
                  <a:pt x="57149" y="291467"/>
                </a:moveTo>
                <a:cubicBezTo>
                  <a:pt x="57149" y="300969"/>
                  <a:pt x="64792" y="308614"/>
                  <a:pt x="74294" y="308614"/>
                </a:cubicBezTo>
                <a:lnTo>
                  <a:pt x="137160" y="308614"/>
                </a:lnTo>
                <a:cubicBezTo>
                  <a:pt x="146662" y="308614"/>
                  <a:pt x="154305" y="300969"/>
                  <a:pt x="154305" y="291470"/>
                </a:cubicBezTo>
                <a:cubicBezTo>
                  <a:pt x="154305" y="281968"/>
                  <a:pt x="146662" y="274327"/>
                  <a:pt x="137160" y="274327"/>
                </a:cubicBezTo>
                <a:lnTo>
                  <a:pt x="74294" y="274327"/>
                </a:lnTo>
                <a:cubicBezTo>
                  <a:pt x="64792" y="274327"/>
                  <a:pt x="57149" y="281972"/>
                  <a:pt x="57149" y="291474"/>
                </a:cubicBezTo>
                <a:lnTo>
                  <a:pt x="57149" y="291467"/>
                </a:lnTo>
                <a:moveTo>
                  <a:pt x="137160" y="148590"/>
                </a:moveTo>
                <a:cubicBezTo>
                  <a:pt x="127690" y="148590"/>
                  <a:pt x="120015" y="156267"/>
                  <a:pt x="120015" y="165737"/>
                </a:cubicBezTo>
                <a:cubicBezTo>
                  <a:pt x="120015" y="175206"/>
                  <a:pt x="127690" y="182884"/>
                  <a:pt x="137160" y="182884"/>
                </a:cubicBezTo>
                <a:cubicBezTo>
                  <a:pt x="146630" y="182884"/>
                  <a:pt x="154305" y="175206"/>
                  <a:pt x="154305" y="165740"/>
                </a:cubicBezTo>
                <a:cubicBezTo>
                  <a:pt x="154305" y="156271"/>
                  <a:pt x="146630" y="148597"/>
                  <a:pt x="137160" y="148597"/>
                </a:cubicBezTo>
                <a:lnTo>
                  <a:pt x="137160" y="148590"/>
                </a:lnTo>
                <a:moveTo>
                  <a:pt x="120015" y="228600"/>
                </a:moveTo>
                <a:cubicBezTo>
                  <a:pt x="120015" y="238070"/>
                  <a:pt x="127690" y="245747"/>
                  <a:pt x="137160" y="245747"/>
                </a:cubicBezTo>
                <a:cubicBezTo>
                  <a:pt x="146630" y="245747"/>
                  <a:pt x="154305" y="238069"/>
                  <a:pt x="154305" y="228604"/>
                </a:cubicBezTo>
                <a:cubicBezTo>
                  <a:pt x="154305" y="219134"/>
                  <a:pt x="146630" y="211460"/>
                  <a:pt x="137160" y="211460"/>
                </a:cubicBezTo>
                <a:cubicBezTo>
                  <a:pt x="127690" y="211460"/>
                  <a:pt x="120015" y="219138"/>
                  <a:pt x="120015" y="228607"/>
                </a:cubicBezTo>
                <a:lnTo>
                  <a:pt x="120015" y="228600"/>
                </a:lnTo>
                <a:moveTo>
                  <a:pt x="200026" y="148590"/>
                </a:moveTo>
                <a:cubicBezTo>
                  <a:pt x="190556" y="148590"/>
                  <a:pt x="182881" y="156267"/>
                  <a:pt x="182881" y="165737"/>
                </a:cubicBezTo>
                <a:cubicBezTo>
                  <a:pt x="182881" y="175206"/>
                  <a:pt x="190556" y="182884"/>
                  <a:pt x="200026" y="182884"/>
                </a:cubicBezTo>
                <a:cubicBezTo>
                  <a:pt x="209496" y="182884"/>
                  <a:pt x="217171" y="175206"/>
                  <a:pt x="217171" y="165740"/>
                </a:cubicBezTo>
                <a:cubicBezTo>
                  <a:pt x="217171" y="156271"/>
                  <a:pt x="209496" y="148597"/>
                  <a:pt x="200026" y="148597"/>
                </a:cubicBezTo>
                <a:lnTo>
                  <a:pt x="200026" y="148590"/>
                </a:lnTo>
                <a:moveTo>
                  <a:pt x="182881" y="228600"/>
                </a:moveTo>
                <a:cubicBezTo>
                  <a:pt x="182881" y="238070"/>
                  <a:pt x="190556" y="245747"/>
                  <a:pt x="200026" y="245747"/>
                </a:cubicBezTo>
                <a:cubicBezTo>
                  <a:pt x="209496" y="245747"/>
                  <a:pt x="217171" y="238069"/>
                  <a:pt x="217171" y="228604"/>
                </a:cubicBezTo>
                <a:cubicBezTo>
                  <a:pt x="217171" y="219134"/>
                  <a:pt x="209496" y="211460"/>
                  <a:pt x="200026" y="211460"/>
                </a:cubicBezTo>
                <a:cubicBezTo>
                  <a:pt x="190556" y="211460"/>
                  <a:pt x="182881" y="219138"/>
                  <a:pt x="182881" y="228607"/>
                </a:cubicBezTo>
                <a:lnTo>
                  <a:pt x="182881" y="228600"/>
                </a:lnTo>
                <a:moveTo>
                  <a:pt x="200026" y="274320"/>
                </a:moveTo>
                <a:cubicBezTo>
                  <a:pt x="190556" y="274320"/>
                  <a:pt x="182881" y="281997"/>
                  <a:pt x="182881" y="291467"/>
                </a:cubicBezTo>
                <a:cubicBezTo>
                  <a:pt x="182881" y="300936"/>
                  <a:pt x="190556" y="308614"/>
                  <a:pt x="200026" y="308614"/>
                </a:cubicBezTo>
                <a:cubicBezTo>
                  <a:pt x="209496" y="308614"/>
                  <a:pt x="217171" y="300936"/>
                  <a:pt x="217171" y="291470"/>
                </a:cubicBezTo>
                <a:cubicBezTo>
                  <a:pt x="217171" y="282001"/>
                  <a:pt x="209496" y="274327"/>
                  <a:pt x="200026" y="274327"/>
                </a:cubicBezTo>
                <a:lnTo>
                  <a:pt x="200026" y="274320"/>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8" name="Text 16"/>
          <p:cNvSpPr/>
          <p:nvPr/>
        </p:nvSpPr>
        <p:spPr>
          <a:xfrm>
            <a:off x="3806891"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Newton's Laws of Motion</a:t>
            </a:r>
            <a:endParaRPr lang="en-US" sz="800" dirty="0"/>
          </a:p>
        </p:txBody>
      </p:sp>
      <p:sp>
        <p:nvSpPr>
          <p:cNvPr id="19" name="Text 17"/>
          <p:cNvSpPr/>
          <p:nvPr/>
        </p:nvSpPr>
        <p:spPr>
          <a:xfrm>
            <a:off x="3523334"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12</a:t>
            </a:r>
            <a:endParaRPr lang="en-US" sz="800" dirty="0"/>
          </a:p>
        </p:txBody>
      </p:sp>
      <p:sp>
        <p:nvSpPr>
          <p:cNvPr id="20" name="Text 18"/>
          <p:cNvSpPr/>
          <p:nvPr/>
        </p:nvSpPr>
        <p:spPr>
          <a:xfrm>
            <a:off x="10871469"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0" y="6200512"/>
            <a:ext cx="9174479"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548640"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354028"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6159416"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9174480" y="0"/>
            <a:ext cx="3017520" cy="6857998"/>
          </a:xfrm>
          <a:prstGeom prst="rect">
            <a:avLst/>
          </a:prstGeom>
          <a:blipFill>
            <a:blip r:embed="rId1"/>
            <a:srcRect/>
            <a:stretch>
              <a:fillRect l="-120521" r="-120521" t="0" b="0"/>
            </a:stretch>
          </a:blipFill>
          <a:ln/>
        </p:spPr>
        <p:txBody>
          <a:bodyPr wrap="square" lIns="0" tIns="0" rIns="0" bIns="0" rtlCol="0" anchor="ctr"/>
          <a:lstStyle/>
          <a:p>
            <a:pPr indent="0" marL="0">
              <a:buNone/>
            </a:pPr>
            <a:endParaRPr lang="en-US" dirty="0"/>
          </a:p>
        </p:txBody>
      </p:sp>
      <p:sp>
        <p:nvSpPr>
          <p:cNvPr id="8" name="Text 6"/>
          <p:cNvSpPr/>
          <p:nvPr/>
        </p:nvSpPr>
        <p:spPr>
          <a:xfrm>
            <a:off x="6313046"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The laws of motion are all around us, influencing various aspects of our daily lives.</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Understanding them can help us make the world a better and safer place.</a:t>
            </a:r>
            <a:endParaRPr lang="en-US" sz="1200" dirty="0"/>
          </a:p>
        </p:txBody>
      </p:sp>
      <p:sp>
        <p:nvSpPr>
          <p:cNvPr id="9" name="Text 7"/>
          <p:cNvSpPr/>
          <p:nvPr/>
        </p:nvSpPr>
        <p:spPr>
          <a:xfrm>
            <a:off x="6313045" y="1659132"/>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Impact on Society</a:t>
            </a:r>
            <a:endParaRPr lang="en-US" sz="1400" dirty="0"/>
          </a:p>
        </p:txBody>
      </p:sp>
      <p:sp>
        <p:nvSpPr>
          <p:cNvPr id="10" name="Text 8"/>
          <p:cNvSpPr/>
          <p:nvPr/>
        </p:nvSpPr>
        <p:spPr>
          <a:xfrm>
            <a:off x="3507658"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Understanding these laws is essential for a deep understanding of the physical world.</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They have numerous practical applications in everyday life, influencing technology and safety.</a:t>
            </a:r>
            <a:endParaRPr lang="en-US" sz="1200" dirty="0"/>
          </a:p>
        </p:txBody>
      </p:sp>
      <p:sp>
        <p:nvSpPr>
          <p:cNvPr id="11" name="Text 9"/>
          <p:cNvSpPr/>
          <p:nvPr/>
        </p:nvSpPr>
        <p:spPr>
          <a:xfrm>
            <a:off x="3507657" y="1659132"/>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Practical Applications</a:t>
            </a:r>
            <a:endParaRPr lang="en-US" sz="1400" dirty="0"/>
          </a:p>
        </p:txBody>
      </p:sp>
      <p:sp>
        <p:nvSpPr>
          <p:cNvPr id="12" name="Text 10"/>
          <p:cNvSpPr/>
          <p:nvPr/>
        </p:nvSpPr>
        <p:spPr>
          <a:xfrm>
            <a:off x="702270"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Newton's Laws of Motion are fundamental principles that describe the relationship between a body and the forces acting upon it.</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These laws form the basis for understanding the dynamics of physical systems.</a:t>
            </a:r>
            <a:endParaRPr lang="en-US" sz="1200" dirty="0"/>
          </a:p>
        </p:txBody>
      </p:sp>
      <p:sp>
        <p:nvSpPr>
          <p:cNvPr id="13" name="Text 11"/>
          <p:cNvSpPr/>
          <p:nvPr/>
        </p:nvSpPr>
        <p:spPr>
          <a:xfrm>
            <a:off x="702269" y="1659132"/>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Fundamental Principles</a:t>
            </a:r>
            <a:endParaRPr lang="en-US" sz="1400" dirty="0"/>
          </a:p>
        </p:txBody>
      </p:sp>
      <p:sp>
        <p:nvSpPr>
          <p:cNvPr id="14" name="Text 12"/>
          <p:cNvSpPr/>
          <p:nvPr/>
        </p:nvSpPr>
        <p:spPr>
          <a:xfrm>
            <a:off x="548639"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Conclusion</a:t>
            </a:r>
            <a:endParaRPr lang="en-US" sz="2400" dirty="0"/>
          </a:p>
        </p:txBody>
      </p:sp>
      <p:sp>
        <p:nvSpPr>
          <p:cNvPr id="15" name="Text 13"/>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Newton's Laws of Motion</a:t>
            </a:r>
            <a:endParaRPr lang="en-US" sz="800" dirty="0"/>
          </a:p>
        </p:txBody>
      </p:sp>
      <p:sp>
        <p:nvSpPr>
          <p:cNvPr id="16" name="Text 14"/>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13</a:t>
            </a:r>
            <a:endParaRPr lang="en-US" sz="800" dirty="0"/>
          </a:p>
        </p:txBody>
      </p:sp>
      <p:sp>
        <p:nvSpPr>
          <p:cNvPr id="17" name="Text 15"/>
          <p:cNvSpPr/>
          <p:nvPr/>
        </p:nvSpPr>
        <p:spPr>
          <a:xfrm>
            <a:off x="7896775"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0" y="6200512"/>
            <a:ext cx="9174479"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548640"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354028"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6159416"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9174480" y="0"/>
            <a:ext cx="3017520" cy="6857998"/>
          </a:xfrm>
          <a:prstGeom prst="rect">
            <a:avLst/>
          </a:prstGeom>
          <a:blipFill>
            <a:blip r:embed="rId1"/>
            <a:srcRect/>
            <a:stretch>
              <a:fillRect l="-120521" r="-120521" t="0" b="0"/>
            </a:stretch>
          </a:blipFill>
          <a:ln/>
        </p:spPr>
        <p:txBody>
          <a:bodyPr wrap="square" lIns="0" tIns="0" rIns="0" bIns="0" rtlCol="0" anchor="ctr"/>
          <a:lstStyle/>
          <a:p>
            <a:pPr indent="0" marL="0">
              <a:buNone/>
            </a:pPr>
            <a:endParaRPr lang="en-US" dirty="0"/>
          </a:p>
        </p:txBody>
      </p:sp>
      <p:sp>
        <p:nvSpPr>
          <p:cNvPr id="8" name="Text 6"/>
          <p:cNvSpPr/>
          <p:nvPr/>
        </p:nvSpPr>
        <p:spPr>
          <a:xfrm>
            <a:off x="6313046"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Prepare to apply the laws of motion to practical problems and situations.</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This will help in understanding how physics governs everyday phenomena.</a:t>
            </a:r>
            <a:endParaRPr lang="en-US" sz="1200" dirty="0"/>
          </a:p>
        </p:txBody>
      </p:sp>
      <p:sp>
        <p:nvSpPr>
          <p:cNvPr id="9" name="Text 7"/>
          <p:cNvSpPr/>
          <p:nvPr/>
        </p:nvSpPr>
        <p:spPr>
          <a:xfrm>
            <a:off x="6313045" y="1659132"/>
            <a:ext cx="2339759" cy="365760"/>
          </a:xfrm>
          <a:prstGeom prst="rect">
            <a:avLst/>
          </a:prstGeom>
          <a:noFill/>
          <a:ln/>
        </p:spPr>
        <p:txBody>
          <a:bodyPr wrap="square" lIns="0" tIns="0" rIns="0" bIns="0" rtlCol="0" anchor="t"/>
          <a:lstStyle/>
          <a:p>
            <a:pPr algn="l" marL="0" indent="0">
              <a:lnSpc>
                <a:spcPct val="100000"/>
              </a:lnSpc>
              <a:buNone/>
            </a:pPr>
            <a:r>
              <a:rPr lang="en-US" sz="1200" dirty="0">
                <a:solidFill>
                  <a:srgbClr val="000000"/>
                </a:solidFill>
                <a:latin typeface="Figtree Bold" pitchFamily="34" charset="0"/>
                <a:ea typeface="Figtree Bold" pitchFamily="34" charset="-122"/>
                <a:cs typeface="Figtree Bold" pitchFamily="34" charset="-120"/>
              </a:rPr>
              <a:t>Application to Real-World Scenarios</a:t>
            </a:r>
            <a:endParaRPr lang="en-US" sz="1200" dirty="0"/>
          </a:p>
        </p:txBody>
      </p:sp>
      <p:sp>
        <p:nvSpPr>
          <p:cNvPr id="10" name="Text 8"/>
          <p:cNvSpPr/>
          <p:nvPr/>
        </p:nvSpPr>
        <p:spPr>
          <a:xfrm>
            <a:off x="3507658"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We will learn how to calculate the motion of objects using the Second Law.</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This involves applying mathematical formulas to determine acceleration and force.</a:t>
            </a:r>
            <a:endParaRPr lang="en-US" sz="1200" dirty="0"/>
          </a:p>
        </p:txBody>
      </p:sp>
      <p:sp>
        <p:nvSpPr>
          <p:cNvPr id="11" name="Text 9"/>
          <p:cNvSpPr/>
          <p:nvPr/>
        </p:nvSpPr>
        <p:spPr>
          <a:xfrm>
            <a:off x="3507657" y="1659132"/>
            <a:ext cx="2339759" cy="365760"/>
          </a:xfrm>
          <a:prstGeom prst="rect">
            <a:avLst/>
          </a:prstGeom>
          <a:noFill/>
          <a:ln/>
        </p:spPr>
        <p:txBody>
          <a:bodyPr wrap="square" lIns="0" tIns="0" rIns="0" bIns="0" rtlCol="0" anchor="t"/>
          <a:lstStyle/>
          <a:p>
            <a:pPr algn="l" marL="0" indent="0">
              <a:lnSpc>
                <a:spcPct val="100000"/>
              </a:lnSpc>
              <a:buNone/>
            </a:pPr>
            <a:r>
              <a:rPr lang="en-US" sz="1200" dirty="0">
                <a:solidFill>
                  <a:srgbClr val="000000"/>
                </a:solidFill>
                <a:latin typeface="Figtree Bold" pitchFamily="34" charset="0"/>
                <a:ea typeface="Figtree Bold" pitchFamily="34" charset="-122"/>
                <a:cs typeface="Figtree Bold" pitchFamily="34" charset="-120"/>
              </a:rPr>
              <a:t>Understanding Motion Calculations</a:t>
            </a:r>
            <a:endParaRPr lang="en-US" sz="1200" dirty="0"/>
          </a:p>
        </p:txBody>
      </p:sp>
      <p:sp>
        <p:nvSpPr>
          <p:cNvPr id="12" name="Text 10"/>
          <p:cNvSpPr/>
          <p:nvPr/>
        </p:nvSpPr>
        <p:spPr>
          <a:xfrm>
            <a:off x="702270"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The next lesson will delve deeper into the Second Law of Motion.</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This law explains the relationship between force, mass, and acceleration.</a:t>
            </a:r>
            <a:endParaRPr lang="en-US" sz="1200" dirty="0"/>
          </a:p>
        </p:txBody>
      </p:sp>
      <p:sp>
        <p:nvSpPr>
          <p:cNvPr id="13" name="Text 11"/>
          <p:cNvSpPr/>
          <p:nvPr/>
        </p:nvSpPr>
        <p:spPr>
          <a:xfrm>
            <a:off x="702269" y="1659132"/>
            <a:ext cx="2339759" cy="365760"/>
          </a:xfrm>
          <a:prstGeom prst="rect">
            <a:avLst/>
          </a:prstGeom>
          <a:noFill/>
          <a:ln/>
        </p:spPr>
        <p:txBody>
          <a:bodyPr wrap="square" lIns="0" tIns="0" rIns="0" bIns="0" rtlCol="0" anchor="t"/>
          <a:lstStyle/>
          <a:p>
            <a:pPr algn="l" marL="0" indent="0">
              <a:lnSpc>
                <a:spcPct val="100000"/>
              </a:lnSpc>
              <a:buNone/>
            </a:pPr>
            <a:r>
              <a:rPr lang="en-US" sz="1200" dirty="0">
                <a:solidFill>
                  <a:srgbClr val="000000"/>
                </a:solidFill>
                <a:latin typeface="Figtree Bold" pitchFamily="34" charset="0"/>
                <a:ea typeface="Figtree Bold" pitchFamily="34" charset="-122"/>
                <a:cs typeface="Figtree Bold" pitchFamily="34" charset="-120"/>
              </a:rPr>
              <a:t>Exploration of the Second Law of Motion</a:t>
            </a:r>
            <a:endParaRPr lang="en-US" sz="1200" dirty="0"/>
          </a:p>
        </p:txBody>
      </p:sp>
      <p:sp>
        <p:nvSpPr>
          <p:cNvPr id="14" name="Text 12"/>
          <p:cNvSpPr/>
          <p:nvPr/>
        </p:nvSpPr>
        <p:spPr>
          <a:xfrm>
            <a:off x="548639"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Next Steps</a:t>
            </a:r>
            <a:endParaRPr lang="en-US" sz="2400" dirty="0"/>
          </a:p>
        </p:txBody>
      </p:sp>
      <p:sp>
        <p:nvSpPr>
          <p:cNvPr id="15" name="Text 13"/>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Newton's Laws of Motion</a:t>
            </a:r>
            <a:endParaRPr lang="en-US" sz="800" dirty="0"/>
          </a:p>
        </p:txBody>
      </p:sp>
      <p:sp>
        <p:nvSpPr>
          <p:cNvPr id="16" name="Text 14"/>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14</a:t>
            </a:r>
            <a:endParaRPr lang="en-US" sz="800" dirty="0"/>
          </a:p>
        </p:txBody>
      </p:sp>
      <p:sp>
        <p:nvSpPr>
          <p:cNvPr id="17" name="Text 15"/>
          <p:cNvSpPr/>
          <p:nvPr/>
        </p:nvSpPr>
        <p:spPr>
          <a:xfrm>
            <a:off x="7896775"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0" y="6200512"/>
            <a:ext cx="9174479"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548640"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354028"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6159416"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9174480" y="0"/>
            <a:ext cx="3017520" cy="6857998"/>
          </a:xfrm>
          <a:prstGeom prst="rect">
            <a:avLst/>
          </a:prstGeom>
          <a:blipFill>
            <a:blip r:embed="rId1"/>
            <a:srcRect/>
            <a:stretch>
              <a:fillRect l="-120521" r="-120521" t="0" b="0"/>
            </a:stretch>
          </a:blipFill>
          <a:ln/>
        </p:spPr>
        <p:txBody>
          <a:bodyPr wrap="square" lIns="0" tIns="0" rIns="0" bIns="0" rtlCol="0" anchor="ctr"/>
          <a:lstStyle/>
          <a:p>
            <a:pPr indent="0" marL="0">
              <a:buNone/>
            </a:pPr>
            <a:endParaRPr lang="en-US" dirty="0"/>
          </a:p>
        </p:txBody>
      </p:sp>
      <p:sp>
        <p:nvSpPr>
          <p:cNvPr id="8" name="Text 6"/>
          <p:cNvSpPr/>
          <p:nvPr/>
        </p:nvSpPr>
        <p:spPr>
          <a:xfrm>
            <a:off x="6313046"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What questions do you still have about the laws of motion, and how can you find the answers?</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Identify resources or methods to deepen your knowledge and resolve uncertainties.</a:t>
            </a:r>
            <a:endParaRPr lang="en-US" sz="1200" dirty="0"/>
          </a:p>
        </p:txBody>
      </p:sp>
      <p:sp>
        <p:nvSpPr>
          <p:cNvPr id="9" name="Text 7"/>
          <p:cNvSpPr/>
          <p:nvPr/>
        </p:nvSpPr>
        <p:spPr>
          <a:xfrm>
            <a:off x="6313045" y="1659132"/>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Exploring Further Questions</a:t>
            </a:r>
            <a:endParaRPr lang="en-US" sz="1400" dirty="0"/>
          </a:p>
        </p:txBody>
      </p:sp>
      <p:sp>
        <p:nvSpPr>
          <p:cNvPr id="10" name="Text 8"/>
          <p:cNvSpPr/>
          <p:nvPr/>
        </p:nvSpPr>
        <p:spPr>
          <a:xfrm>
            <a:off x="3507658"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How can you apply the laws of motion to your everyday life?</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Consider practical scenarios where these laws influence your actions and decisions.</a:t>
            </a:r>
            <a:endParaRPr lang="en-US" sz="1200" dirty="0"/>
          </a:p>
        </p:txBody>
      </p:sp>
      <p:sp>
        <p:nvSpPr>
          <p:cNvPr id="11" name="Text 9"/>
          <p:cNvSpPr/>
          <p:nvPr/>
        </p:nvSpPr>
        <p:spPr>
          <a:xfrm>
            <a:off x="3507657" y="1659132"/>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Applying Motion Laws</a:t>
            </a:r>
            <a:endParaRPr lang="en-US" sz="1400" dirty="0"/>
          </a:p>
        </p:txBody>
      </p:sp>
      <p:sp>
        <p:nvSpPr>
          <p:cNvPr id="12" name="Text 10"/>
          <p:cNvSpPr/>
          <p:nvPr/>
        </p:nvSpPr>
        <p:spPr>
          <a:xfrm>
            <a:off x="702270"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What did you learn about Newton's Laws of Motion in this lesson?</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Reflect on the principles and examples discussed to solidify your understanding.</a:t>
            </a:r>
            <a:endParaRPr lang="en-US" sz="1200" dirty="0"/>
          </a:p>
        </p:txBody>
      </p:sp>
      <p:sp>
        <p:nvSpPr>
          <p:cNvPr id="13" name="Text 11"/>
          <p:cNvSpPr/>
          <p:nvPr/>
        </p:nvSpPr>
        <p:spPr>
          <a:xfrm>
            <a:off x="702269" y="1659132"/>
            <a:ext cx="2339759" cy="365760"/>
          </a:xfrm>
          <a:prstGeom prst="rect">
            <a:avLst/>
          </a:prstGeom>
          <a:noFill/>
          <a:ln/>
        </p:spPr>
        <p:txBody>
          <a:bodyPr wrap="square" lIns="0" tIns="0" rIns="0" bIns="0" rtlCol="0" anchor="t"/>
          <a:lstStyle/>
          <a:p>
            <a:pPr algn="l" marL="0" indent="0">
              <a:lnSpc>
                <a:spcPct val="100000"/>
              </a:lnSpc>
              <a:buNone/>
            </a:pPr>
            <a:r>
              <a:rPr lang="en-US" sz="1350" dirty="0">
                <a:solidFill>
                  <a:srgbClr val="000000"/>
                </a:solidFill>
                <a:latin typeface="Figtree Bold" pitchFamily="34" charset="0"/>
                <a:ea typeface="Figtree Bold" pitchFamily="34" charset="-122"/>
                <a:cs typeface="Figtree Bold" pitchFamily="34" charset="-120"/>
              </a:rPr>
              <a:t>Understanding Newton's Laws</a:t>
            </a:r>
            <a:endParaRPr lang="en-US" sz="1350" dirty="0"/>
          </a:p>
        </p:txBody>
      </p:sp>
      <p:sp>
        <p:nvSpPr>
          <p:cNvPr id="14" name="Text 12"/>
          <p:cNvSpPr/>
          <p:nvPr/>
        </p:nvSpPr>
        <p:spPr>
          <a:xfrm>
            <a:off x="548639"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Reflection Questions</a:t>
            </a:r>
            <a:endParaRPr lang="en-US" sz="2400" dirty="0"/>
          </a:p>
        </p:txBody>
      </p:sp>
      <p:sp>
        <p:nvSpPr>
          <p:cNvPr id="15" name="Text 13"/>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Newton's Laws of Motion</a:t>
            </a:r>
            <a:endParaRPr lang="en-US" sz="800" dirty="0"/>
          </a:p>
        </p:txBody>
      </p:sp>
      <p:sp>
        <p:nvSpPr>
          <p:cNvPr id="16" name="Text 14"/>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15</a:t>
            </a:r>
            <a:endParaRPr lang="en-US" sz="800" dirty="0"/>
          </a:p>
        </p:txBody>
      </p:sp>
      <p:sp>
        <p:nvSpPr>
          <p:cNvPr id="17" name="Text 15"/>
          <p:cNvSpPr/>
          <p:nvPr/>
        </p:nvSpPr>
        <p:spPr>
          <a:xfrm>
            <a:off x="7896775"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3523334" y="1394512"/>
            <a:ext cx="8229600" cy="1371600"/>
          </a:xfrm>
          <a:custGeom>
            <a:avLst/>
            <a:gdLst/>
            <a:ahLst/>
            <a:cxnLst/>
            <a:rect l="l" t="t" r="r" b="b"/>
            <a:pathLst>
              <a:path w="8229600" h="1371600">
                <a:moveTo>
                  <a:pt x="120399" y="1371600"/>
                </a:moveTo>
                <a:cubicBezTo>
                  <a:pt x="53904" y="1371600"/>
                  <a:pt x="0" y="1317710"/>
                  <a:pt x="82" y="1251242"/>
                </a:cubicBezTo>
                <a:lnTo>
                  <a:pt x="82" y="120358"/>
                </a:lnTo>
                <a:cubicBezTo>
                  <a:pt x="82" y="53890"/>
                  <a:pt x="53986" y="0"/>
                  <a:pt x="120481" y="0"/>
                </a:cubicBezTo>
                <a:lnTo>
                  <a:pt x="8109366" y="0"/>
                </a:lnTo>
                <a:cubicBezTo>
                  <a:pt x="8175861" y="0"/>
                  <a:pt x="8229765" y="53890"/>
                  <a:pt x="8229765" y="120358"/>
                </a:cubicBezTo>
                <a:lnTo>
                  <a:pt x="8229765" y="1251242"/>
                </a:lnTo>
                <a:cubicBezTo>
                  <a:pt x="8229765" y="1317710"/>
                  <a:pt x="8175861" y="1371600"/>
                  <a:pt x="8109448" y="1371600"/>
                </a:cubicBezTo>
                <a:lnTo>
                  <a:pt x="120399" y="1371600"/>
                </a:lnTo>
              </a:path>
            </a:pathLst>
          </a:custGeom>
          <a:solidFill>
            <a:srgbClr val="F8F9FC"/>
          </a:solidFill>
          <a:ln/>
        </p:spPr>
        <p:txBody>
          <a:bodyPr wrap="square" lIns="0" tIns="0" rIns="0" bIns="0" rtlCol="0" anchor="ctr"/>
          <a:lstStyle/>
          <a:p>
            <a:pPr indent="0" marL="0">
              <a:buNone/>
            </a:pPr>
            <a:endParaRPr lang="en-US" dirty="0"/>
          </a:p>
        </p:txBody>
      </p:sp>
      <p:sp>
        <p:nvSpPr>
          <p:cNvPr id="4" name="Text 2"/>
          <p:cNvSpPr/>
          <p:nvPr/>
        </p:nvSpPr>
        <p:spPr>
          <a:xfrm>
            <a:off x="3523334" y="2982339"/>
            <a:ext cx="8229600" cy="1371600"/>
          </a:xfrm>
          <a:custGeom>
            <a:avLst/>
            <a:gdLst/>
            <a:ahLst/>
            <a:cxnLst/>
            <a:rect l="l" t="t" r="r" b="b"/>
            <a:pathLst>
              <a:path w="8229600" h="1371600">
                <a:moveTo>
                  <a:pt x="120399" y="1371600"/>
                </a:moveTo>
                <a:cubicBezTo>
                  <a:pt x="53904" y="1371600"/>
                  <a:pt x="0" y="1317710"/>
                  <a:pt x="82" y="1251242"/>
                </a:cubicBezTo>
                <a:lnTo>
                  <a:pt x="82" y="120358"/>
                </a:lnTo>
                <a:cubicBezTo>
                  <a:pt x="82" y="53890"/>
                  <a:pt x="53986" y="0"/>
                  <a:pt x="120481" y="0"/>
                </a:cubicBezTo>
                <a:lnTo>
                  <a:pt x="8109366" y="0"/>
                </a:lnTo>
                <a:cubicBezTo>
                  <a:pt x="8175861" y="0"/>
                  <a:pt x="8229765" y="53890"/>
                  <a:pt x="8229765" y="120358"/>
                </a:cubicBezTo>
                <a:lnTo>
                  <a:pt x="8229765" y="1251242"/>
                </a:lnTo>
                <a:cubicBezTo>
                  <a:pt x="8229765" y="1317710"/>
                  <a:pt x="8175861" y="1371600"/>
                  <a:pt x="8109448" y="1371600"/>
                </a:cubicBezTo>
                <a:lnTo>
                  <a:pt x="120399" y="1371600"/>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523334" y="4570166"/>
            <a:ext cx="8229600" cy="1371600"/>
          </a:xfrm>
          <a:custGeom>
            <a:avLst/>
            <a:gdLst/>
            <a:ahLst/>
            <a:cxnLst/>
            <a:rect l="l" t="t" r="r" b="b"/>
            <a:pathLst>
              <a:path w="8229600" h="1371600">
                <a:moveTo>
                  <a:pt x="120399" y="1371600"/>
                </a:moveTo>
                <a:cubicBezTo>
                  <a:pt x="53904" y="1371600"/>
                  <a:pt x="0" y="1317710"/>
                  <a:pt x="82" y="1251242"/>
                </a:cubicBezTo>
                <a:lnTo>
                  <a:pt x="82" y="120358"/>
                </a:lnTo>
                <a:cubicBezTo>
                  <a:pt x="82" y="53890"/>
                  <a:pt x="53986" y="0"/>
                  <a:pt x="120481" y="0"/>
                </a:cubicBezTo>
                <a:lnTo>
                  <a:pt x="8109366" y="0"/>
                </a:lnTo>
                <a:cubicBezTo>
                  <a:pt x="8175861" y="0"/>
                  <a:pt x="8229765" y="53890"/>
                  <a:pt x="8229765" y="120358"/>
                </a:cubicBezTo>
                <a:lnTo>
                  <a:pt x="8229765" y="1251242"/>
                </a:lnTo>
                <a:cubicBezTo>
                  <a:pt x="8229765" y="1317710"/>
                  <a:pt x="8175861" y="1371600"/>
                  <a:pt x="8109448" y="1371600"/>
                </a:cubicBezTo>
                <a:lnTo>
                  <a:pt x="120399" y="137160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3200397"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7" name="Text 5"/>
          <p:cNvSpPr/>
          <p:nvPr/>
        </p:nvSpPr>
        <p:spPr>
          <a:xfrm>
            <a:off x="0" y="0"/>
            <a:ext cx="3200397" cy="6857998"/>
          </a:xfrm>
          <a:prstGeom prst="rect">
            <a:avLst/>
          </a:prstGeom>
          <a:blipFill>
            <a:blip r:embed="rId1"/>
            <a:srcRect/>
            <a:stretch>
              <a:fillRect l="-110777" r="-110777" t="0" b="0"/>
            </a:stretch>
          </a:blipFill>
          <a:ln/>
        </p:spPr>
        <p:txBody>
          <a:bodyPr wrap="square" lIns="0" tIns="0" rIns="0" bIns="0" rtlCol="0" anchor="ctr"/>
          <a:lstStyle/>
          <a:p>
            <a:pPr indent="0" marL="0">
              <a:buNone/>
            </a:pPr>
            <a:endParaRPr lang="en-US" dirty="0"/>
          </a:p>
        </p:txBody>
      </p:sp>
      <p:sp>
        <p:nvSpPr>
          <p:cNvPr id="8" name="Text 6"/>
          <p:cNvSpPr/>
          <p:nvPr/>
        </p:nvSpPr>
        <p:spPr>
          <a:xfrm>
            <a:off x="3523334"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Additional Resources</a:t>
            </a:r>
            <a:endParaRPr lang="en-US" sz="2400" dirty="0"/>
          </a:p>
        </p:txBody>
      </p:sp>
      <p:sp>
        <p:nvSpPr>
          <p:cNvPr id="9" name="Text 7"/>
          <p:cNvSpPr/>
          <p:nvPr/>
        </p:nvSpPr>
        <p:spPr>
          <a:xfrm>
            <a:off x="3806891"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Newton's Laws of Motion</a:t>
            </a:r>
            <a:endParaRPr lang="en-US" sz="800" dirty="0"/>
          </a:p>
        </p:txBody>
      </p:sp>
      <p:sp>
        <p:nvSpPr>
          <p:cNvPr id="10" name="Text 8"/>
          <p:cNvSpPr/>
          <p:nvPr/>
        </p:nvSpPr>
        <p:spPr>
          <a:xfrm>
            <a:off x="3523334"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16</a:t>
            </a:r>
            <a:endParaRPr lang="en-US" sz="800" dirty="0"/>
          </a:p>
        </p:txBody>
      </p:sp>
      <p:sp>
        <p:nvSpPr>
          <p:cNvPr id="11" name="Text 9"/>
          <p:cNvSpPr/>
          <p:nvPr/>
        </p:nvSpPr>
        <p:spPr>
          <a:xfrm>
            <a:off x="10871469" y="6217920"/>
            <a:ext cx="914400" cy="548640"/>
          </a:xfrm>
          <a:prstGeom prst="rect">
            <a:avLst/>
          </a:prstGeom>
          <a:noFill/>
          <a:ln/>
        </p:spPr>
        <p:txBody>
          <a:bodyPr wrap="square" lIns="0" tIns="0" rIns="0" bIns="0" rtlCol="0" anchor="ctr"/>
          <a:lstStyle/>
          <a:p>
            <a:pPr indent="0" marL="0">
              <a:buNone/>
            </a:pPr>
            <a:endParaRPr lang="en-US" dirty="0"/>
          </a:p>
        </p:txBody>
      </p:sp>
      <p:sp>
        <p:nvSpPr>
          <p:cNvPr id="12" name="Text 10"/>
          <p:cNvSpPr/>
          <p:nvPr/>
        </p:nvSpPr>
        <p:spPr>
          <a:xfrm>
            <a:off x="3771370" y="1643298"/>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3" name="Text 11"/>
          <p:cNvSpPr/>
          <p:nvPr/>
        </p:nvSpPr>
        <p:spPr>
          <a:xfrm>
            <a:off x="3771370" y="3226217"/>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4" name="Text 12"/>
          <p:cNvSpPr/>
          <p:nvPr/>
        </p:nvSpPr>
        <p:spPr>
          <a:xfrm>
            <a:off x="3771370" y="4798286"/>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5" name="Text 13"/>
          <p:cNvSpPr/>
          <p:nvPr/>
        </p:nvSpPr>
        <p:spPr>
          <a:xfrm>
            <a:off x="4405359" y="4779814"/>
            <a:ext cx="7132320" cy="36576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Bold" pitchFamily="34" charset="0"/>
                <a:ea typeface="Figtree Bold" pitchFamily="34" charset="-122"/>
                <a:cs typeface="Figtree Bold" pitchFamily="34" charset="-120"/>
              </a:rPr>
              <a:t>Discovering Related Topics</a:t>
            </a:r>
            <a:endParaRPr lang="en-US" sz="1400" dirty="0"/>
          </a:p>
        </p:txBody>
      </p:sp>
      <p:sp>
        <p:nvSpPr>
          <p:cNvPr id="16" name="Text 14"/>
          <p:cNvSpPr/>
          <p:nvPr/>
        </p:nvSpPr>
        <p:spPr>
          <a:xfrm>
            <a:off x="4405359" y="5236331"/>
            <a:ext cx="7132320" cy="457200"/>
          </a:xfrm>
          <a:prstGeom prst="rect">
            <a:avLst/>
          </a:prstGeom>
          <a:noFill/>
          <a:ln/>
        </p:spPr>
        <p:txBody>
          <a:bodyPr wrap="square" lIns="0" tIns="0" rIns="0" bIns="0" rtlCol="0" anchor="t"/>
          <a:lstStyle/>
          <a:p>
            <a:pPr algn="l" marL="0" indent="0">
              <a:lnSpc>
                <a:spcPct val="90000"/>
              </a:lnSpc>
              <a:spcBef>
                <a:spcPts val="893"/>
              </a:spcBef>
              <a:buNone/>
            </a:pPr>
            <a:r>
              <a:rPr lang="en-US" sz="1251" dirty="0">
                <a:solidFill>
                  <a:srgbClr val="000000"/>
                </a:solidFill>
                <a:latin typeface="Figtree Regular" pitchFamily="34" charset="0"/>
                <a:ea typeface="Figtree Regular" pitchFamily="34" charset="-122"/>
                <a:cs typeface="Figtree Regular" pitchFamily="34" charset="-120"/>
              </a:rPr>
              <a:t>Educational resources provide avenues to explore topics connected to the laws of motion.</a:t>
            </a:r>
            <a:endParaRPr lang="en-US" sz="1251" dirty="0"/>
          </a:p>
          <a:p>
            <a:pPr algn="l" marL="0" indent="0">
              <a:lnSpc>
                <a:spcPct val="90000"/>
              </a:lnSpc>
              <a:spcBef>
                <a:spcPts val="893"/>
              </a:spcBef>
              <a:buNone/>
            </a:pPr>
            <a:r>
              <a:rPr lang="en-US" sz="1251" dirty="0">
                <a:solidFill>
                  <a:srgbClr val="000000"/>
                </a:solidFill>
                <a:latin typeface="Figtree Regular" pitchFamily="34" charset="0"/>
                <a:ea typeface="Figtree Regular" pitchFamily="34" charset="-122"/>
                <a:cs typeface="Figtree Regular" pitchFamily="34" charset="-120"/>
              </a:rPr>
              <a:t>They encourage curiosity and facilitate a deeper grasp of scientific principles.</a:t>
            </a:r>
            <a:endParaRPr lang="en-US" sz="1251" dirty="0"/>
          </a:p>
        </p:txBody>
      </p:sp>
      <p:sp>
        <p:nvSpPr>
          <p:cNvPr id="17" name="Text 15"/>
          <p:cNvSpPr/>
          <p:nvPr/>
        </p:nvSpPr>
        <p:spPr>
          <a:xfrm>
            <a:off x="4405359" y="3207745"/>
            <a:ext cx="7132320" cy="36576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Bold" pitchFamily="34" charset="0"/>
                <a:ea typeface="Figtree Bold" pitchFamily="34" charset="-122"/>
                <a:cs typeface="Figtree Bold" pitchFamily="34" charset="-120"/>
              </a:rPr>
              <a:t>The Value of Continuous Learning</a:t>
            </a:r>
            <a:endParaRPr lang="en-US" sz="1400" dirty="0"/>
          </a:p>
        </p:txBody>
      </p:sp>
      <p:sp>
        <p:nvSpPr>
          <p:cNvPr id="18" name="Text 16"/>
          <p:cNvSpPr/>
          <p:nvPr/>
        </p:nvSpPr>
        <p:spPr>
          <a:xfrm>
            <a:off x="4405359" y="3664262"/>
            <a:ext cx="7132320" cy="457200"/>
          </a:xfrm>
          <a:prstGeom prst="rect">
            <a:avLst/>
          </a:prstGeom>
          <a:noFill/>
          <a:ln/>
        </p:spPr>
        <p:txBody>
          <a:bodyPr wrap="square" lIns="0" tIns="0" rIns="0" bIns="0" rtlCol="0" anchor="t"/>
          <a:lstStyle/>
          <a:p>
            <a:pPr algn="l" marL="0" indent="0">
              <a:lnSpc>
                <a:spcPct val="90000"/>
              </a:lnSpc>
              <a:spcBef>
                <a:spcPts val="893"/>
              </a:spcBef>
              <a:buNone/>
            </a:pPr>
            <a:r>
              <a:rPr lang="en-US" sz="1250" dirty="0">
                <a:solidFill>
                  <a:srgbClr val="000000"/>
                </a:solidFill>
                <a:latin typeface="Figtree Regular" pitchFamily="34" charset="0"/>
                <a:ea typeface="Figtree Regular" pitchFamily="34" charset="-122"/>
                <a:cs typeface="Figtree Regular" pitchFamily="34" charset="-120"/>
              </a:rPr>
              <a:t>Learning is a lifelong process, offering opportunities to explore and discover new knowledge.</a:t>
            </a:r>
            <a:endParaRPr lang="en-US" sz="1250" dirty="0"/>
          </a:p>
          <a:p>
            <a:pPr algn="l" marL="0" indent="0">
              <a:lnSpc>
                <a:spcPct val="90000"/>
              </a:lnSpc>
              <a:spcBef>
                <a:spcPts val="893"/>
              </a:spcBef>
              <a:buNone/>
            </a:pPr>
            <a:r>
              <a:rPr lang="en-US" sz="1250" dirty="0">
                <a:solidFill>
                  <a:srgbClr val="000000"/>
                </a:solidFill>
                <a:latin typeface="Figtree Regular" pitchFamily="34" charset="0"/>
                <a:ea typeface="Figtree Regular" pitchFamily="34" charset="-122"/>
                <a:cs typeface="Figtree Regular" pitchFamily="34" charset="-120"/>
              </a:rPr>
              <a:t>Engaging with various resources can enhance your comprehension and broaden your perspective.</a:t>
            </a:r>
            <a:endParaRPr lang="en-US" sz="1250" dirty="0"/>
          </a:p>
        </p:txBody>
      </p:sp>
      <p:sp>
        <p:nvSpPr>
          <p:cNvPr id="19" name="Text 17"/>
          <p:cNvSpPr/>
          <p:nvPr/>
        </p:nvSpPr>
        <p:spPr>
          <a:xfrm>
            <a:off x="4405359" y="1624826"/>
            <a:ext cx="7132320" cy="36576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Bold" pitchFamily="34" charset="0"/>
                <a:ea typeface="Figtree Bold" pitchFamily="34" charset="-122"/>
                <a:cs typeface="Figtree Bold" pitchFamily="34" charset="-120"/>
              </a:rPr>
              <a:t>Exploring Additional Resources</a:t>
            </a:r>
            <a:endParaRPr lang="en-US" sz="1400" dirty="0"/>
          </a:p>
        </p:txBody>
      </p:sp>
      <p:sp>
        <p:nvSpPr>
          <p:cNvPr id="20" name="Text 18"/>
          <p:cNvSpPr/>
          <p:nvPr/>
        </p:nvSpPr>
        <p:spPr>
          <a:xfrm>
            <a:off x="4405359" y="2081343"/>
            <a:ext cx="7132320" cy="457200"/>
          </a:xfrm>
          <a:prstGeom prst="rect">
            <a:avLst/>
          </a:prstGeom>
          <a:noFill/>
          <a:ln/>
        </p:spPr>
        <p:txBody>
          <a:bodyPr wrap="square" lIns="0" tIns="0" rIns="0" bIns="0" rtlCol="0" anchor="t"/>
          <a:lstStyle/>
          <a:p>
            <a:pPr algn="l" marL="0" indent="0">
              <a:lnSpc>
                <a:spcPct val="90000"/>
              </a:lnSpc>
              <a:spcBef>
                <a:spcPts val="850"/>
              </a:spcBef>
              <a:buNone/>
            </a:pPr>
            <a:r>
              <a:rPr lang="en-US" sz="1190" dirty="0">
                <a:solidFill>
                  <a:srgbClr val="000000"/>
                </a:solidFill>
                <a:latin typeface="Figtree Regular" pitchFamily="34" charset="0"/>
                <a:ea typeface="Figtree Regular" pitchFamily="34" charset="-122"/>
                <a:cs typeface="Figtree Regular" pitchFamily="34" charset="-120"/>
              </a:rPr>
              <a:t>Additional resources include textbooks, online tutorials, and educational videos.</a:t>
            </a:r>
            <a:endParaRPr lang="en-US" sz="1190" dirty="0"/>
          </a:p>
          <a:p>
            <a:pPr algn="l" marL="0" indent="0">
              <a:lnSpc>
                <a:spcPct val="90000"/>
              </a:lnSpc>
              <a:spcBef>
                <a:spcPts val="850"/>
              </a:spcBef>
              <a:buNone/>
            </a:pPr>
            <a:r>
              <a:rPr lang="en-US" sz="1190" dirty="0">
                <a:solidFill>
                  <a:srgbClr val="000000"/>
                </a:solidFill>
                <a:latin typeface="Figtree Regular" pitchFamily="34" charset="0"/>
                <a:ea typeface="Figtree Regular" pitchFamily="34" charset="-122"/>
                <a:cs typeface="Figtree Regular" pitchFamily="34" charset="-120"/>
              </a:rPr>
              <a:t>These materials are designed to help deepen your understanding of the laws of motion and related topics.</a:t>
            </a:r>
            <a:endParaRPr lang="en-US" sz="1190" dirty="0"/>
          </a:p>
        </p:txBody>
      </p:sp>
      <p:sp>
        <p:nvSpPr>
          <p:cNvPr id="21" name="Text 19"/>
          <p:cNvSpPr/>
          <p:nvPr/>
        </p:nvSpPr>
        <p:spPr>
          <a:xfrm>
            <a:off x="3892814" y="4912586"/>
            <a:ext cx="214313" cy="228600"/>
          </a:xfrm>
          <a:custGeom>
            <a:avLst/>
            <a:gdLst/>
            <a:ahLst/>
            <a:cxnLst/>
            <a:rect l="l" t="t" r="r" b="b"/>
            <a:pathLst>
              <a:path w="214313" h="228600">
                <a:moveTo>
                  <a:pt x="107156" y="21431"/>
                </a:moveTo>
                <a:lnTo>
                  <a:pt x="185738" y="21431"/>
                </a:lnTo>
                <a:cubicBezTo>
                  <a:pt x="189667" y="21431"/>
                  <a:pt x="192881" y="24645"/>
                  <a:pt x="192881" y="28575"/>
                </a:cubicBezTo>
                <a:lnTo>
                  <a:pt x="192881" y="200025"/>
                </a:lnTo>
                <a:cubicBezTo>
                  <a:pt x="192881" y="203955"/>
                  <a:pt x="189667" y="207169"/>
                  <a:pt x="185738" y="207169"/>
                </a:cubicBezTo>
                <a:lnTo>
                  <a:pt x="107156" y="207169"/>
                </a:lnTo>
                <a:lnTo>
                  <a:pt x="107156" y="21431"/>
                </a:lnTo>
                <a:moveTo>
                  <a:pt x="85725" y="21431"/>
                </a:moveTo>
                <a:lnTo>
                  <a:pt x="85725" y="207169"/>
                </a:lnTo>
                <a:lnTo>
                  <a:pt x="57151" y="207169"/>
                </a:lnTo>
                <a:cubicBezTo>
                  <a:pt x="53222" y="207169"/>
                  <a:pt x="50008" y="203955"/>
                  <a:pt x="50008" y="200025"/>
                </a:cubicBezTo>
                <a:lnTo>
                  <a:pt x="50008" y="185738"/>
                </a:lnTo>
                <a:lnTo>
                  <a:pt x="60723" y="185738"/>
                </a:lnTo>
                <a:cubicBezTo>
                  <a:pt x="66662" y="185738"/>
                  <a:pt x="71439" y="180960"/>
                  <a:pt x="71439" y="175023"/>
                </a:cubicBezTo>
                <a:cubicBezTo>
                  <a:pt x="71439" y="169084"/>
                  <a:pt x="66662" y="164309"/>
                  <a:pt x="60723" y="164309"/>
                </a:cubicBezTo>
                <a:lnTo>
                  <a:pt x="50008" y="164309"/>
                </a:lnTo>
                <a:lnTo>
                  <a:pt x="50008" y="125019"/>
                </a:lnTo>
                <a:lnTo>
                  <a:pt x="60723" y="125019"/>
                </a:lnTo>
                <a:cubicBezTo>
                  <a:pt x="66662" y="125019"/>
                  <a:pt x="71439" y="120241"/>
                  <a:pt x="71439" y="114305"/>
                </a:cubicBezTo>
                <a:cubicBezTo>
                  <a:pt x="71439" y="108366"/>
                  <a:pt x="66662" y="103590"/>
                  <a:pt x="60723" y="103590"/>
                </a:cubicBezTo>
                <a:lnTo>
                  <a:pt x="50008" y="103590"/>
                </a:lnTo>
                <a:lnTo>
                  <a:pt x="50008" y="64301"/>
                </a:lnTo>
                <a:lnTo>
                  <a:pt x="60723" y="64301"/>
                </a:lnTo>
                <a:cubicBezTo>
                  <a:pt x="66662" y="64301"/>
                  <a:pt x="71439" y="59523"/>
                  <a:pt x="71439" y="53586"/>
                </a:cubicBezTo>
                <a:cubicBezTo>
                  <a:pt x="71439" y="47647"/>
                  <a:pt x="66662" y="42872"/>
                  <a:pt x="60723" y="42872"/>
                </a:cubicBezTo>
                <a:lnTo>
                  <a:pt x="50008" y="42872"/>
                </a:lnTo>
                <a:lnTo>
                  <a:pt x="50008" y="28584"/>
                </a:lnTo>
                <a:cubicBezTo>
                  <a:pt x="50008" y="24655"/>
                  <a:pt x="53222" y="21440"/>
                  <a:pt x="57151" y="21440"/>
                </a:cubicBezTo>
                <a:lnTo>
                  <a:pt x="85725" y="21431"/>
                </a:lnTo>
                <a:moveTo>
                  <a:pt x="28574" y="185738"/>
                </a:moveTo>
                <a:lnTo>
                  <a:pt x="28574" y="200025"/>
                </a:lnTo>
                <a:cubicBezTo>
                  <a:pt x="28574" y="215787"/>
                  <a:pt x="41388" y="228600"/>
                  <a:pt x="57149" y="228600"/>
                </a:cubicBezTo>
                <a:lnTo>
                  <a:pt x="185736" y="228600"/>
                </a:lnTo>
                <a:cubicBezTo>
                  <a:pt x="201497" y="228600"/>
                  <a:pt x="214310" y="215787"/>
                  <a:pt x="214310" y="200025"/>
                </a:cubicBezTo>
                <a:lnTo>
                  <a:pt x="214310" y="28575"/>
                </a:lnTo>
                <a:cubicBezTo>
                  <a:pt x="214310" y="12813"/>
                  <a:pt x="201497" y="0"/>
                  <a:pt x="185736" y="0"/>
                </a:cubicBezTo>
                <a:lnTo>
                  <a:pt x="57149" y="0"/>
                </a:lnTo>
                <a:cubicBezTo>
                  <a:pt x="41388" y="0"/>
                  <a:pt x="28574" y="12813"/>
                  <a:pt x="28574" y="28575"/>
                </a:cubicBezTo>
                <a:lnTo>
                  <a:pt x="28574" y="42863"/>
                </a:lnTo>
                <a:lnTo>
                  <a:pt x="10716" y="42863"/>
                </a:lnTo>
                <a:cubicBezTo>
                  <a:pt x="4777" y="42863"/>
                  <a:pt x="0" y="47640"/>
                  <a:pt x="0" y="53579"/>
                </a:cubicBezTo>
                <a:cubicBezTo>
                  <a:pt x="0" y="59518"/>
                  <a:pt x="4777" y="64296"/>
                  <a:pt x="10716" y="64296"/>
                </a:cubicBezTo>
                <a:lnTo>
                  <a:pt x="28574" y="64296"/>
                </a:lnTo>
                <a:lnTo>
                  <a:pt x="28574" y="103588"/>
                </a:lnTo>
                <a:lnTo>
                  <a:pt x="10716" y="103588"/>
                </a:lnTo>
                <a:cubicBezTo>
                  <a:pt x="4777" y="103588"/>
                  <a:pt x="0" y="108366"/>
                  <a:pt x="0" y="114305"/>
                </a:cubicBezTo>
                <a:cubicBezTo>
                  <a:pt x="0" y="120244"/>
                  <a:pt x="4777" y="125021"/>
                  <a:pt x="10716" y="125021"/>
                </a:cubicBezTo>
                <a:lnTo>
                  <a:pt x="28574" y="125021"/>
                </a:lnTo>
                <a:lnTo>
                  <a:pt x="28574" y="164313"/>
                </a:lnTo>
                <a:lnTo>
                  <a:pt x="10716" y="164313"/>
                </a:lnTo>
                <a:cubicBezTo>
                  <a:pt x="4777" y="164313"/>
                  <a:pt x="0" y="169091"/>
                  <a:pt x="0" y="175030"/>
                </a:cubicBezTo>
                <a:cubicBezTo>
                  <a:pt x="0" y="180969"/>
                  <a:pt x="4777" y="185747"/>
                  <a:pt x="10716" y="185747"/>
                </a:cubicBezTo>
                <a:lnTo>
                  <a:pt x="28574" y="185738"/>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22" name="Text 20"/>
          <p:cNvSpPr/>
          <p:nvPr/>
        </p:nvSpPr>
        <p:spPr>
          <a:xfrm>
            <a:off x="3885670" y="3340517"/>
            <a:ext cx="228600" cy="228600"/>
          </a:xfrm>
          <a:custGeom>
            <a:avLst/>
            <a:gdLst/>
            <a:ahLst/>
            <a:cxnLst/>
            <a:rect l="l" t="t" r="r" b="b"/>
            <a:pathLst>
              <a:path w="228600" h="228600">
                <a:moveTo>
                  <a:pt x="114300" y="207169"/>
                </a:moveTo>
                <a:cubicBezTo>
                  <a:pt x="117603" y="207169"/>
                  <a:pt x="126354" y="203955"/>
                  <a:pt x="135553" y="185559"/>
                </a:cubicBezTo>
                <a:cubicBezTo>
                  <a:pt x="139483" y="177656"/>
                  <a:pt x="142875" y="168058"/>
                  <a:pt x="145376" y="157163"/>
                </a:cubicBezTo>
                <a:lnTo>
                  <a:pt x="83226" y="157163"/>
                </a:lnTo>
                <a:cubicBezTo>
                  <a:pt x="85727" y="168058"/>
                  <a:pt x="89120" y="177656"/>
                  <a:pt x="93049" y="185559"/>
                </a:cubicBezTo>
                <a:cubicBezTo>
                  <a:pt x="102246" y="203955"/>
                  <a:pt x="110999" y="207169"/>
                  <a:pt x="114302" y="207169"/>
                </a:cubicBezTo>
                <a:lnTo>
                  <a:pt x="114300" y="207169"/>
                </a:lnTo>
                <a:moveTo>
                  <a:pt x="79697" y="135731"/>
                </a:moveTo>
                <a:lnTo>
                  <a:pt x="148901" y="135731"/>
                </a:lnTo>
                <a:cubicBezTo>
                  <a:pt x="149616" y="128901"/>
                  <a:pt x="150016" y="121711"/>
                  <a:pt x="150016" y="114300"/>
                </a:cubicBezTo>
                <a:cubicBezTo>
                  <a:pt x="150016" y="106889"/>
                  <a:pt x="149614" y="99699"/>
                  <a:pt x="148901" y="92869"/>
                </a:cubicBezTo>
                <a:lnTo>
                  <a:pt x="79697" y="92869"/>
                </a:lnTo>
                <a:cubicBezTo>
                  <a:pt x="78984" y="99699"/>
                  <a:pt x="78581" y="106889"/>
                  <a:pt x="78581" y="114300"/>
                </a:cubicBezTo>
                <a:cubicBezTo>
                  <a:pt x="78581" y="121711"/>
                  <a:pt x="78984" y="128901"/>
                  <a:pt x="79697" y="135731"/>
                </a:cubicBezTo>
                <a:moveTo>
                  <a:pt x="83224" y="71438"/>
                </a:moveTo>
                <a:lnTo>
                  <a:pt x="145376" y="71438"/>
                </a:lnTo>
                <a:cubicBezTo>
                  <a:pt x="142875" y="60542"/>
                  <a:pt x="139483" y="50944"/>
                  <a:pt x="135553" y="43041"/>
                </a:cubicBezTo>
                <a:cubicBezTo>
                  <a:pt x="126356" y="24645"/>
                  <a:pt x="117603" y="21431"/>
                  <a:pt x="114300" y="21431"/>
                </a:cubicBezTo>
                <a:cubicBezTo>
                  <a:pt x="110997" y="21431"/>
                  <a:pt x="102246" y="24645"/>
                  <a:pt x="93047" y="43041"/>
                </a:cubicBezTo>
                <a:cubicBezTo>
                  <a:pt x="89117" y="50944"/>
                  <a:pt x="85725" y="60542"/>
                  <a:pt x="83224" y="71438"/>
                </a:cubicBezTo>
                <a:moveTo>
                  <a:pt x="170424" y="92869"/>
                </a:moveTo>
                <a:cubicBezTo>
                  <a:pt x="171093" y="99788"/>
                  <a:pt x="171407" y="106978"/>
                  <a:pt x="171407" y="114300"/>
                </a:cubicBezTo>
                <a:cubicBezTo>
                  <a:pt x="171407" y="121622"/>
                  <a:pt x="171050" y="128812"/>
                  <a:pt x="170424" y="135731"/>
                </a:cubicBezTo>
                <a:lnTo>
                  <a:pt x="204668" y="135731"/>
                </a:lnTo>
                <a:cubicBezTo>
                  <a:pt x="206275" y="128855"/>
                  <a:pt x="207169" y="121668"/>
                  <a:pt x="207169" y="114300"/>
                </a:cubicBezTo>
                <a:cubicBezTo>
                  <a:pt x="207169" y="106932"/>
                  <a:pt x="206321" y="99745"/>
                  <a:pt x="204668" y="92869"/>
                </a:cubicBezTo>
                <a:lnTo>
                  <a:pt x="170424" y="92869"/>
                </a:lnTo>
                <a:moveTo>
                  <a:pt x="196676" y="71438"/>
                </a:moveTo>
                <a:cubicBezTo>
                  <a:pt x="187121" y="53088"/>
                  <a:pt x="171628" y="38352"/>
                  <a:pt x="152741" y="29736"/>
                </a:cubicBezTo>
                <a:cubicBezTo>
                  <a:pt x="159037" y="41166"/>
                  <a:pt x="164037" y="55408"/>
                  <a:pt x="167296" y="71438"/>
                </a:cubicBezTo>
                <a:lnTo>
                  <a:pt x="196719" y="71438"/>
                </a:lnTo>
                <a:lnTo>
                  <a:pt x="196676" y="71438"/>
                </a:lnTo>
                <a:moveTo>
                  <a:pt x="61258" y="71438"/>
                </a:moveTo>
                <a:cubicBezTo>
                  <a:pt x="64518" y="55408"/>
                  <a:pt x="69517" y="41210"/>
                  <a:pt x="75813" y="29736"/>
                </a:cubicBezTo>
                <a:cubicBezTo>
                  <a:pt x="56926" y="38355"/>
                  <a:pt x="41434" y="53088"/>
                  <a:pt x="31878" y="71438"/>
                </a:cubicBezTo>
                <a:lnTo>
                  <a:pt x="61301" y="71438"/>
                </a:lnTo>
                <a:lnTo>
                  <a:pt x="61258" y="71438"/>
                </a:lnTo>
                <a:moveTo>
                  <a:pt x="23932" y="92869"/>
                </a:moveTo>
                <a:cubicBezTo>
                  <a:pt x="22325" y="99745"/>
                  <a:pt x="21431" y="106932"/>
                  <a:pt x="21431" y="114300"/>
                </a:cubicBezTo>
                <a:cubicBezTo>
                  <a:pt x="21431" y="121668"/>
                  <a:pt x="22279" y="128855"/>
                  <a:pt x="23932" y="135731"/>
                </a:cubicBezTo>
                <a:lnTo>
                  <a:pt x="58176" y="135731"/>
                </a:lnTo>
                <a:cubicBezTo>
                  <a:pt x="57507" y="128812"/>
                  <a:pt x="57193" y="121622"/>
                  <a:pt x="57193" y="114300"/>
                </a:cubicBezTo>
                <a:cubicBezTo>
                  <a:pt x="57193" y="106978"/>
                  <a:pt x="57550" y="99788"/>
                  <a:pt x="58176" y="92869"/>
                </a:cubicBezTo>
                <a:lnTo>
                  <a:pt x="23932" y="92869"/>
                </a:lnTo>
                <a:moveTo>
                  <a:pt x="152741" y="198864"/>
                </a:moveTo>
                <a:cubicBezTo>
                  <a:pt x="171628" y="190245"/>
                  <a:pt x="187121" y="175512"/>
                  <a:pt x="196676" y="157163"/>
                </a:cubicBezTo>
                <a:lnTo>
                  <a:pt x="167253" y="157163"/>
                </a:lnTo>
                <a:cubicBezTo>
                  <a:pt x="163993" y="173192"/>
                  <a:pt x="158994" y="187390"/>
                  <a:pt x="152698" y="198864"/>
                </a:cubicBezTo>
                <a:lnTo>
                  <a:pt x="152741" y="198864"/>
                </a:lnTo>
                <a:moveTo>
                  <a:pt x="75859" y="198864"/>
                </a:moveTo>
                <a:cubicBezTo>
                  <a:pt x="69563" y="187434"/>
                  <a:pt x="64563" y="173192"/>
                  <a:pt x="61304" y="157163"/>
                </a:cubicBezTo>
                <a:lnTo>
                  <a:pt x="31881" y="157163"/>
                </a:lnTo>
                <a:cubicBezTo>
                  <a:pt x="41436" y="175512"/>
                  <a:pt x="56928" y="190248"/>
                  <a:pt x="75815" y="198864"/>
                </a:cubicBezTo>
                <a:lnTo>
                  <a:pt x="75859" y="198864"/>
                </a:lnTo>
                <a:moveTo>
                  <a:pt x="114300" y="228600"/>
                </a:moveTo>
                <a:cubicBezTo>
                  <a:pt x="51174" y="228600"/>
                  <a:pt x="0" y="177426"/>
                  <a:pt x="0" y="114300"/>
                </a:cubicBezTo>
                <a:cubicBezTo>
                  <a:pt x="0" y="51174"/>
                  <a:pt x="51174" y="0"/>
                  <a:pt x="114300" y="0"/>
                </a:cubicBezTo>
                <a:cubicBezTo>
                  <a:pt x="177426" y="0"/>
                  <a:pt x="228600" y="51174"/>
                  <a:pt x="228600" y="114300"/>
                </a:cubicBezTo>
                <a:cubicBezTo>
                  <a:pt x="228600" y="177426"/>
                  <a:pt x="177426" y="228600"/>
                  <a:pt x="114300" y="2286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23" name="Text 21"/>
          <p:cNvSpPr/>
          <p:nvPr/>
        </p:nvSpPr>
        <p:spPr>
          <a:xfrm>
            <a:off x="3899958" y="1757598"/>
            <a:ext cx="200025" cy="228600"/>
          </a:xfrm>
          <a:custGeom>
            <a:avLst/>
            <a:gdLst/>
            <a:ahLst/>
            <a:cxnLst/>
            <a:rect l="l" t="t" r="r" b="b"/>
            <a:pathLst>
              <a:path w="200025" h="228600">
                <a:moveTo>
                  <a:pt x="0" y="39292"/>
                </a:moveTo>
                <a:cubicBezTo>
                  <a:pt x="0" y="17593"/>
                  <a:pt x="17592" y="2"/>
                  <a:pt x="39291" y="2"/>
                </a:cubicBezTo>
                <a:lnTo>
                  <a:pt x="175022" y="2"/>
                </a:lnTo>
                <a:cubicBezTo>
                  <a:pt x="188818" y="2"/>
                  <a:pt x="200025" y="11208"/>
                  <a:pt x="200025" y="25007"/>
                </a:cubicBezTo>
                <a:lnTo>
                  <a:pt x="200025" y="153594"/>
                </a:lnTo>
                <a:cubicBezTo>
                  <a:pt x="200025" y="163550"/>
                  <a:pt x="194176" y="172168"/>
                  <a:pt x="185737" y="176187"/>
                </a:cubicBezTo>
                <a:lnTo>
                  <a:pt x="185737" y="207173"/>
                </a:lnTo>
                <a:lnTo>
                  <a:pt x="189310" y="207173"/>
                </a:lnTo>
                <a:cubicBezTo>
                  <a:pt x="195248" y="207173"/>
                  <a:pt x="200025" y="211951"/>
                  <a:pt x="200025" y="217890"/>
                </a:cubicBezTo>
                <a:cubicBezTo>
                  <a:pt x="200025" y="223829"/>
                  <a:pt x="195248" y="228607"/>
                  <a:pt x="189310" y="228607"/>
                </a:cubicBezTo>
                <a:lnTo>
                  <a:pt x="35718" y="228607"/>
                </a:lnTo>
                <a:cubicBezTo>
                  <a:pt x="15984" y="228607"/>
                  <a:pt x="0" y="212623"/>
                  <a:pt x="0" y="192888"/>
                </a:cubicBezTo>
                <a:cubicBezTo>
                  <a:pt x="0" y="191683"/>
                  <a:pt x="44" y="190476"/>
                  <a:pt x="178" y="189317"/>
                </a:cubicBezTo>
                <a:lnTo>
                  <a:pt x="0" y="189317"/>
                </a:lnTo>
                <a:lnTo>
                  <a:pt x="0" y="39292"/>
                </a:lnTo>
                <a:moveTo>
                  <a:pt x="35718" y="178594"/>
                </a:moveTo>
                <a:cubicBezTo>
                  <a:pt x="27815" y="178594"/>
                  <a:pt x="21431" y="184979"/>
                  <a:pt x="21431" y="192881"/>
                </a:cubicBezTo>
                <a:cubicBezTo>
                  <a:pt x="21431" y="200784"/>
                  <a:pt x="27815" y="207169"/>
                  <a:pt x="35718" y="207169"/>
                </a:cubicBezTo>
                <a:lnTo>
                  <a:pt x="164307" y="207169"/>
                </a:lnTo>
                <a:lnTo>
                  <a:pt x="164307" y="178594"/>
                </a:lnTo>
                <a:lnTo>
                  <a:pt x="35718" y="178594"/>
                </a:lnTo>
                <a:moveTo>
                  <a:pt x="21431" y="160155"/>
                </a:moveTo>
                <a:cubicBezTo>
                  <a:pt x="25805" y="158235"/>
                  <a:pt x="30628" y="157163"/>
                  <a:pt x="35718" y="157163"/>
                </a:cubicBezTo>
                <a:lnTo>
                  <a:pt x="175022" y="157163"/>
                </a:lnTo>
                <a:cubicBezTo>
                  <a:pt x="176986" y="157163"/>
                  <a:pt x="178594" y="155555"/>
                  <a:pt x="178594" y="153592"/>
                </a:cubicBezTo>
                <a:lnTo>
                  <a:pt x="178594" y="25004"/>
                </a:lnTo>
                <a:cubicBezTo>
                  <a:pt x="178594" y="23041"/>
                  <a:pt x="176986" y="21434"/>
                  <a:pt x="175022" y="21434"/>
                </a:cubicBezTo>
                <a:lnTo>
                  <a:pt x="39291" y="21434"/>
                </a:lnTo>
                <a:cubicBezTo>
                  <a:pt x="29424" y="21434"/>
                  <a:pt x="21431" y="29425"/>
                  <a:pt x="21431" y="39294"/>
                </a:cubicBezTo>
                <a:lnTo>
                  <a:pt x="21431" y="160155"/>
                </a:lnTo>
                <a:moveTo>
                  <a:pt x="67866" y="50006"/>
                </a:moveTo>
                <a:lnTo>
                  <a:pt x="146448" y="50006"/>
                </a:lnTo>
                <a:cubicBezTo>
                  <a:pt x="152387" y="50006"/>
                  <a:pt x="157164" y="54784"/>
                  <a:pt x="157164" y="60723"/>
                </a:cubicBezTo>
                <a:cubicBezTo>
                  <a:pt x="157164" y="66662"/>
                  <a:pt x="152387" y="71440"/>
                  <a:pt x="146448" y="71440"/>
                </a:cubicBezTo>
                <a:lnTo>
                  <a:pt x="67866" y="71440"/>
                </a:lnTo>
                <a:cubicBezTo>
                  <a:pt x="61928" y="71440"/>
                  <a:pt x="57151" y="66662"/>
                  <a:pt x="57151" y="60725"/>
                </a:cubicBezTo>
                <a:cubicBezTo>
                  <a:pt x="57151" y="54786"/>
                  <a:pt x="61928" y="50011"/>
                  <a:pt x="67866" y="50011"/>
                </a:cubicBezTo>
                <a:lnTo>
                  <a:pt x="67866" y="50006"/>
                </a:lnTo>
                <a:moveTo>
                  <a:pt x="67866" y="85725"/>
                </a:moveTo>
                <a:lnTo>
                  <a:pt x="146448" y="85725"/>
                </a:lnTo>
                <a:cubicBezTo>
                  <a:pt x="152387" y="85725"/>
                  <a:pt x="157164" y="90503"/>
                  <a:pt x="157164" y="96442"/>
                </a:cubicBezTo>
                <a:cubicBezTo>
                  <a:pt x="157164" y="102381"/>
                  <a:pt x="152387" y="107159"/>
                  <a:pt x="146448" y="107159"/>
                </a:cubicBezTo>
                <a:lnTo>
                  <a:pt x="67866" y="107159"/>
                </a:lnTo>
                <a:cubicBezTo>
                  <a:pt x="61928" y="107159"/>
                  <a:pt x="57151" y="102381"/>
                  <a:pt x="57151" y="96444"/>
                </a:cubicBezTo>
                <a:cubicBezTo>
                  <a:pt x="57151" y="90505"/>
                  <a:pt x="61928" y="85730"/>
                  <a:pt x="67866" y="85730"/>
                </a:cubicBezTo>
                <a:lnTo>
                  <a:pt x="67866" y="85725"/>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0" y="6200512"/>
            <a:ext cx="9174479"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548640"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354028"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6159416"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9174480" y="0"/>
            <a:ext cx="3017520" cy="6857998"/>
          </a:xfrm>
          <a:prstGeom prst="rect">
            <a:avLst/>
          </a:prstGeom>
          <a:blipFill>
            <a:blip r:embed="rId1"/>
            <a:srcRect/>
            <a:stretch>
              <a:fillRect l="-120521" r="-120521" t="0" b="0"/>
            </a:stretch>
          </a:blipFill>
          <a:ln/>
        </p:spPr>
        <p:txBody>
          <a:bodyPr wrap="square" lIns="0" tIns="0" rIns="0" bIns="0" rtlCol="0" anchor="ctr"/>
          <a:lstStyle/>
          <a:p>
            <a:pPr indent="0" marL="0">
              <a:buNone/>
            </a:pPr>
            <a:endParaRPr lang="en-US" dirty="0"/>
          </a:p>
        </p:txBody>
      </p:sp>
      <p:sp>
        <p:nvSpPr>
          <p:cNvPr id="8" name="Text 6"/>
          <p:cNvSpPr/>
          <p:nvPr/>
        </p:nvSpPr>
        <p:spPr>
          <a:xfrm>
            <a:off x="6313046"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Experiments offer a direct and immersive way to engage with the laws of motion.</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By conducting experiments, you can observe and understand these laws firsthand.</a:t>
            </a:r>
            <a:endParaRPr lang="en-US" sz="1200" dirty="0"/>
          </a:p>
        </p:txBody>
      </p:sp>
      <p:sp>
        <p:nvSpPr>
          <p:cNvPr id="9" name="Text 7"/>
          <p:cNvSpPr/>
          <p:nvPr/>
        </p:nvSpPr>
        <p:spPr>
          <a:xfrm>
            <a:off x="6313045" y="1659132"/>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Hands-On Experiments</a:t>
            </a:r>
            <a:endParaRPr lang="en-US" sz="1400" dirty="0"/>
          </a:p>
        </p:txBody>
      </p:sp>
      <p:sp>
        <p:nvSpPr>
          <p:cNvPr id="10" name="Text 8"/>
          <p:cNvSpPr/>
          <p:nvPr/>
        </p:nvSpPr>
        <p:spPr>
          <a:xfrm>
            <a:off x="3507658"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Games designed around the laws of motion make learning fun and interactive.</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Through gameplay, you can experience and apply these laws in a practical context.</a:t>
            </a:r>
            <a:endParaRPr lang="en-US" sz="1200" dirty="0"/>
          </a:p>
        </p:txBody>
      </p:sp>
      <p:sp>
        <p:nvSpPr>
          <p:cNvPr id="11" name="Text 9"/>
          <p:cNvSpPr/>
          <p:nvPr/>
        </p:nvSpPr>
        <p:spPr>
          <a:xfrm>
            <a:off x="3507657" y="1659132"/>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Immersive Games</a:t>
            </a:r>
            <a:endParaRPr lang="en-US" sz="1400" dirty="0"/>
          </a:p>
        </p:txBody>
      </p:sp>
      <p:sp>
        <p:nvSpPr>
          <p:cNvPr id="12" name="Text 10"/>
          <p:cNvSpPr/>
          <p:nvPr/>
        </p:nvSpPr>
        <p:spPr>
          <a:xfrm>
            <a:off x="702270"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Interactive activities such as simulations allow you to explore the laws of motion.</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These simulations provide a dynamic and engaging way to understand physical principles.</a:t>
            </a:r>
            <a:endParaRPr lang="en-US" sz="1200" dirty="0"/>
          </a:p>
        </p:txBody>
      </p:sp>
      <p:sp>
        <p:nvSpPr>
          <p:cNvPr id="13" name="Text 11"/>
          <p:cNvSpPr/>
          <p:nvPr/>
        </p:nvSpPr>
        <p:spPr>
          <a:xfrm>
            <a:off x="702269" y="1659132"/>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Engaging Simulations</a:t>
            </a:r>
            <a:endParaRPr lang="en-US" sz="1400" dirty="0"/>
          </a:p>
        </p:txBody>
      </p:sp>
      <p:sp>
        <p:nvSpPr>
          <p:cNvPr id="14" name="Text 12"/>
          <p:cNvSpPr/>
          <p:nvPr/>
        </p:nvSpPr>
        <p:spPr>
          <a:xfrm>
            <a:off x="548639"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Interactive Activities</a:t>
            </a:r>
            <a:endParaRPr lang="en-US" sz="2400" dirty="0"/>
          </a:p>
        </p:txBody>
      </p:sp>
      <p:sp>
        <p:nvSpPr>
          <p:cNvPr id="15" name="Text 13"/>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Newton's Laws of Motion</a:t>
            </a:r>
            <a:endParaRPr lang="en-US" sz="800" dirty="0"/>
          </a:p>
        </p:txBody>
      </p:sp>
      <p:sp>
        <p:nvSpPr>
          <p:cNvPr id="16" name="Text 14"/>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17</a:t>
            </a:r>
            <a:endParaRPr lang="en-US" sz="800" dirty="0"/>
          </a:p>
        </p:txBody>
      </p:sp>
      <p:sp>
        <p:nvSpPr>
          <p:cNvPr id="17" name="Text 15"/>
          <p:cNvSpPr/>
          <p:nvPr/>
        </p:nvSpPr>
        <p:spPr>
          <a:xfrm>
            <a:off x="7896775"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0" y="6200512"/>
            <a:ext cx="9174479"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548640"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354028"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6159416"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9174480" y="0"/>
            <a:ext cx="3017520" cy="6857998"/>
          </a:xfrm>
          <a:prstGeom prst="rect">
            <a:avLst/>
          </a:prstGeom>
          <a:blipFill>
            <a:blip r:embed="rId1"/>
            <a:srcRect/>
            <a:stretch>
              <a:fillRect l="-120521" r="-120521" t="0" b="0"/>
            </a:stretch>
          </a:blipFill>
          <a:ln/>
        </p:spPr>
        <p:txBody>
          <a:bodyPr wrap="square" lIns="0" tIns="0" rIns="0" bIns="0" rtlCol="0" anchor="ctr"/>
          <a:lstStyle/>
          <a:p>
            <a:pPr indent="0" marL="0">
              <a:buNone/>
            </a:pPr>
            <a:endParaRPr lang="en-US" dirty="0"/>
          </a:p>
        </p:txBody>
      </p:sp>
      <p:sp>
        <p:nvSpPr>
          <p:cNvPr id="8" name="Text 6"/>
          <p:cNvSpPr/>
          <p:nvPr/>
        </p:nvSpPr>
        <p:spPr>
          <a:xfrm>
            <a:off x="6313046"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The laws of motion are all around us, influencing various aspects of our environment.</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Understanding them can help us make the world a better and safer place.</a:t>
            </a:r>
            <a:endParaRPr lang="en-US" sz="1200" dirty="0"/>
          </a:p>
        </p:txBody>
      </p:sp>
      <p:sp>
        <p:nvSpPr>
          <p:cNvPr id="9" name="Text 7"/>
          <p:cNvSpPr/>
          <p:nvPr/>
        </p:nvSpPr>
        <p:spPr>
          <a:xfrm>
            <a:off x="6313045" y="1659132"/>
            <a:ext cx="2339759" cy="365760"/>
          </a:xfrm>
          <a:prstGeom prst="rect">
            <a:avLst/>
          </a:prstGeom>
          <a:noFill/>
          <a:ln/>
        </p:spPr>
        <p:txBody>
          <a:bodyPr wrap="square" lIns="0" tIns="0" rIns="0" bIns="0" rtlCol="0" anchor="t"/>
          <a:lstStyle/>
          <a:p>
            <a:pPr algn="l" marL="0" indent="0">
              <a:lnSpc>
                <a:spcPct val="100000"/>
              </a:lnSpc>
              <a:buNone/>
            </a:pPr>
            <a:r>
              <a:rPr lang="en-US" sz="1388" dirty="0">
                <a:solidFill>
                  <a:srgbClr val="000000"/>
                </a:solidFill>
                <a:latin typeface="Figtree Bold" pitchFamily="34" charset="0"/>
                <a:ea typeface="Figtree Bold" pitchFamily="34" charset="-122"/>
                <a:cs typeface="Figtree Bold" pitchFamily="34" charset="-120"/>
              </a:rPr>
              <a:t>Impact on Society and Safety</a:t>
            </a:r>
            <a:endParaRPr lang="en-US" sz="1388" dirty="0"/>
          </a:p>
        </p:txBody>
      </p:sp>
      <p:sp>
        <p:nvSpPr>
          <p:cNvPr id="10" name="Text 8"/>
          <p:cNvSpPr/>
          <p:nvPr/>
        </p:nvSpPr>
        <p:spPr>
          <a:xfrm>
            <a:off x="3507658"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Understanding these laws is essential for a deep understanding of the physical world.</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They have numerous practical applications in everyday life, influencing technology and safety.</a:t>
            </a:r>
            <a:endParaRPr lang="en-US" sz="1200" dirty="0"/>
          </a:p>
        </p:txBody>
      </p:sp>
      <p:sp>
        <p:nvSpPr>
          <p:cNvPr id="11" name="Text 9"/>
          <p:cNvSpPr/>
          <p:nvPr/>
        </p:nvSpPr>
        <p:spPr>
          <a:xfrm>
            <a:off x="3507657" y="1659132"/>
            <a:ext cx="2339759" cy="365760"/>
          </a:xfrm>
          <a:prstGeom prst="rect">
            <a:avLst/>
          </a:prstGeom>
          <a:noFill/>
          <a:ln/>
        </p:spPr>
        <p:txBody>
          <a:bodyPr wrap="square" lIns="0" tIns="0" rIns="0" bIns="0" rtlCol="0" anchor="t"/>
          <a:lstStyle/>
          <a:p>
            <a:pPr algn="l" marL="0" indent="0">
              <a:lnSpc>
                <a:spcPct val="100000"/>
              </a:lnSpc>
              <a:buNone/>
            </a:pPr>
            <a:r>
              <a:rPr lang="en-US" sz="1225" dirty="0">
                <a:solidFill>
                  <a:srgbClr val="000000"/>
                </a:solidFill>
                <a:latin typeface="Figtree Bold" pitchFamily="34" charset="0"/>
                <a:ea typeface="Figtree Bold" pitchFamily="34" charset="-122"/>
                <a:cs typeface="Figtree Bold" pitchFamily="34" charset="-120"/>
              </a:rPr>
              <a:t>Practical Applications in Daily Life</a:t>
            </a:r>
            <a:endParaRPr lang="en-US" sz="1225" dirty="0"/>
          </a:p>
        </p:txBody>
      </p:sp>
      <p:sp>
        <p:nvSpPr>
          <p:cNvPr id="12" name="Text 10"/>
          <p:cNvSpPr/>
          <p:nvPr/>
        </p:nvSpPr>
        <p:spPr>
          <a:xfrm>
            <a:off x="702270"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Newton's Laws of Motion are fundamental principles that describe the relationship between a body and the forces acting upon it.</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These laws form the basis for understanding the mechanics of the physical world.</a:t>
            </a:r>
            <a:endParaRPr lang="en-US" sz="1200" dirty="0"/>
          </a:p>
        </p:txBody>
      </p:sp>
      <p:sp>
        <p:nvSpPr>
          <p:cNvPr id="13" name="Text 11"/>
          <p:cNvSpPr/>
          <p:nvPr/>
        </p:nvSpPr>
        <p:spPr>
          <a:xfrm>
            <a:off x="702269" y="1659132"/>
            <a:ext cx="2339759" cy="365760"/>
          </a:xfrm>
          <a:prstGeom prst="rect">
            <a:avLst/>
          </a:prstGeom>
          <a:noFill/>
          <a:ln/>
        </p:spPr>
        <p:txBody>
          <a:bodyPr wrap="square" lIns="0" tIns="0" rIns="0" bIns="0" rtlCol="0" anchor="t"/>
          <a:lstStyle/>
          <a:p>
            <a:pPr algn="l" marL="0" indent="0">
              <a:lnSpc>
                <a:spcPct val="100000"/>
              </a:lnSpc>
              <a:buNone/>
            </a:pPr>
            <a:r>
              <a:rPr lang="en-US" sz="1231" dirty="0">
                <a:solidFill>
                  <a:srgbClr val="000000"/>
                </a:solidFill>
                <a:latin typeface="Figtree Bold" pitchFamily="34" charset="0"/>
                <a:ea typeface="Figtree Bold" pitchFamily="34" charset="-122"/>
                <a:cs typeface="Figtree Bold" pitchFamily="34" charset="-120"/>
              </a:rPr>
              <a:t>Fundamental Principles of Motion</a:t>
            </a:r>
            <a:endParaRPr lang="en-US" sz="1231" dirty="0"/>
          </a:p>
        </p:txBody>
      </p:sp>
      <p:sp>
        <p:nvSpPr>
          <p:cNvPr id="14" name="Text 12"/>
          <p:cNvSpPr/>
          <p:nvPr/>
        </p:nvSpPr>
        <p:spPr>
          <a:xfrm>
            <a:off x="548639"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Conclusion and Final Thoughts</a:t>
            </a:r>
            <a:endParaRPr lang="en-US" sz="2400" dirty="0"/>
          </a:p>
        </p:txBody>
      </p:sp>
      <p:sp>
        <p:nvSpPr>
          <p:cNvPr id="15" name="Text 13"/>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Newton's Laws of Motion</a:t>
            </a:r>
            <a:endParaRPr lang="en-US" sz="800" dirty="0"/>
          </a:p>
        </p:txBody>
      </p:sp>
      <p:sp>
        <p:nvSpPr>
          <p:cNvPr id="16" name="Text 14"/>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18</a:t>
            </a:r>
            <a:endParaRPr lang="en-US" sz="800" dirty="0"/>
          </a:p>
        </p:txBody>
      </p:sp>
      <p:sp>
        <p:nvSpPr>
          <p:cNvPr id="17" name="Text 15"/>
          <p:cNvSpPr/>
          <p:nvPr/>
        </p:nvSpPr>
        <p:spPr>
          <a:xfrm>
            <a:off x="7896775"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0" y="6200512"/>
            <a:ext cx="9174479"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548640"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354028"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6159416"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9174480" y="0"/>
            <a:ext cx="3017520" cy="6857998"/>
          </a:xfrm>
          <a:prstGeom prst="rect">
            <a:avLst/>
          </a:prstGeom>
          <a:blipFill>
            <a:blip r:embed="rId1"/>
            <a:srcRect/>
            <a:stretch>
              <a:fillRect l="-108793" r="-108793" t="0" b="0"/>
            </a:stretch>
          </a:blipFill>
          <a:ln/>
        </p:spPr>
        <p:txBody>
          <a:bodyPr wrap="square" lIns="0" tIns="0" rIns="0" bIns="0" rtlCol="0" anchor="ctr"/>
          <a:lstStyle/>
          <a:p>
            <a:pPr indent="0" marL="0">
              <a:buNone/>
            </a:pPr>
            <a:endParaRPr lang="en-US" dirty="0"/>
          </a:p>
        </p:txBody>
      </p:sp>
      <p:sp>
        <p:nvSpPr>
          <p:cNvPr id="8" name="Text 6"/>
          <p:cNvSpPr/>
          <p:nvPr/>
        </p:nvSpPr>
        <p:spPr>
          <a:xfrm>
            <a:off x="6313046"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Feedback will be provided to students to help them improve their understanding and performance.</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This feedback is designed to guide students towards better learning outcomes.</a:t>
            </a:r>
            <a:endParaRPr lang="en-US" sz="1200" dirty="0"/>
          </a:p>
        </p:txBody>
      </p:sp>
      <p:sp>
        <p:nvSpPr>
          <p:cNvPr id="9" name="Text 7"/>
          <p:cNvSpPr/>
          <p:nvPr/>
        </p:nvSpPr>
        <p:spPr>
          <a:xfrm>
            <a:off x="6313045" y="1659132"/>
            <a:ext cx="2339759" cy="365760"/>
          </a:xfrm>
          <a:prstGeom prst="rect">
            <a:avLst/>
          </a:prstGeom>
          <a:noFill/>
          <a:ln/>
        </p:spPr>
        <p:txBody>
          <a:bodyPr wrap="square" lIns="0" tIns="0" rIns="0" bIns="0" rtlCol="0" anchor="t"/>
          <a:lstStyle/>
          <a:p>
            <a:pPr algn="l" marL="0" indent="0">
              <a:lnSpc>
                <a:spcPct val="100000"/>
              </a:lnSpc>
              <a:buNone/>
            </a:pPr>
            <a:r>
              <a:rPr lang="en-US" sz="1200" dirty="0">
                <a:solidFill>
                  <a:srgbClr val="000000"/>
                </a:solidFill>
                <a:latin typeface="Figtree Bold" pitchFamily="34" charset="0"/>
                <a:ea typeface="Figtree Bold" pitchFamily="34" charset="-122"/>
                <a:cs typeface="Figtree Bold" pitchFamily="34" charset="-120"/>
              </a:rPr>
              <a:t>Constructive Feedback for Improvement</a:t>
            </a:r>
            <a:endParaRPr lang="en-US" sz="1200" dirty="0"/>
          </a:p>
        </p:txBody>
      </p:sp>
      <p:sp>
        <p:nvSpPr>
          <p:cNvPr id="10" name="Text 8"/>
          <p:cNvSpPr/>
          <p:nvPr/>
        </p:nvSpPr>
        <p:spPr>
          <a:xfrm>
            <a:off x="3507658"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Student participation, engagement, and understanding will be evaluated throughout the lesson.</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This ongoing evaluation ensures that students are actively involved and grasping the material.</a:t>
            </a:r>
            <a:endParaRPr lang="en-US" sz="1200" dirty="0"/>
          </a:p>
        </p:txBody>
      </p:sp>
      <p:sp>
        <p:nvSpPr>
          <p:cNvPr id="11" name="Text 9"/>
          <p:cNvSpPr/>
          <p:nvPr/>
        </p:nvSpPr>
        <p:spPr>
          <a:xfrm>
            <a:off x="3507657" y="1659132"/>
            <a:ext cx="2339759" cy="365760"/>
          </a:xfrm>
          <a:prstGeom prst="rect">
            <a:avLst/>
          </a:prstGeom>
          <a:noFill/>
          <a:ln/>
        </p:spPr>
        <p:txBody>
          <a:bodyPr wrap="square" lIns="0" tIns="0" rIns="0" bIns="0" rtlCol="0" anchor="t"/>
          <a:lstStyle/>
          <a:p>
            <a:pPr algn="l" marL="0" indent="0">
              <a:lnSpc>
                <a:spcPct val="100000"/>
              </a:lnSpc>
              <a:buNone/>
            </a:pPr>
            <a:r>
              <a:rPr lang="en-US" sz="1331" dirty="0">
                <a:solidFill>
                  <a:srgbClr val="000000"/>
                </a:solidFill>
                <a:latin typeface="Figtree Bold" pitchFamily="34" charset="0"/>
                <a:ea typeface="Figtree Bold" pitchFamily="34" charset="-122"/>
                <a:cs typeface="Figtree Bold" pitchFamily="34" charset="-120"/>
              </a:rPr>
              <a:t>Continuous Evaluation Process</a:t>
            </a:r>
            <a:endParaRPr lang="en-US" sz="1331" dirty="0"/>
          </a:p>
        </p:txBody>
      </p:sp>
      <p:sp>
        <p:nvSpPr>
          <p:cNvPr id="12" name="Text 10"/>
          <p:cNvSpPr/>
          <p:nvPr/>
        </p:nvSpPr>
        <p:spPr>
          <a:xfrm>
            <a:off x="702270"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A comprehensive quiz or test will be administered to evaluate student understanding.</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This assessment aims to measure the knowledge and skills acquired during the lesson.</a:t>
            </a:r>
            <a:endParaRPr lang="en-US" sz="1200" dirty="0"/>
          </a:p>
        </p:txBody>
      </p:sp>
      <p:sp>
        <p:nvSpPr>
          <p:cNvPr id="13" name="Text 11"/>
          <p:cNvSpPr/>
          <p:nvPr/>
        </p:nvSpPr>
        <p:spPr>
          <a:xfrm>
            <a:off x="702269" y="1659132"/>
            <a:ext cx="2339759" cy="365760"/>
          </a:xfrm>
          <a:prstGeom prst="rect">
            <a:avLst/>
          </a:prstGeom>
          <a:noFill/>
          <a:ln/>
        </p:spPr>
        <p:txBody>
          <a:bodyPr wrap="square" lIns="0" tIns="0" rIns="0" bIns="0" rtlCol="0" anchor="t"/>
          <a:lstStyle/>
          <a:p>
            <a:pPr algn="l" marL="0" indent="0">
              <a:lnSpc>
                <a:spcPct val="100000"/>
              </a:lnSpc>
              <a:buNone/>
            </a:pPr>
            <a:r>
              <a:rPr lang="en-US" sz="1228" dirty="0">
                <a:solidFill>
                  <a:srgbClr val="000000"/>
                </a:solidFill>
                <a:latin typeface="Figtree Bold" pitchFamily="34" charset="0"/>
                <a:ea typeface="Figtree Bold" pitchFamily="34" charset="-122"/>
                <a:cs typeface="Figtree Bold" pitchFamily="34" charset="-120"/>
              </a:rPr>
              <a:t>Comprehensive Final Assessment</a:t>
            </a:r>
            <a:endParaRPr lang="en-US" sz="1228" dirty="0"/>
          </a:p>
        </p:txBody>
      </p:sp>
      <p:sp>
        <p:nvSpPr>
          <p:cNvPr id="14" name="Text 12"/>
          <p:cNvSpPr/>
          <p:nvPr/>
        </p:nvSpPr>
        <p:spPr>
          <a:xfrm>
            <a:off x="548639"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Final Assessment and Evaluation</a:t>
            </a:r>
            <a:endParaRPr lang="en-US" sz="2400" dirty="0"/>
          </a:p>
        </p:txBody>
      </p:sp>
      <p:sp>
        <p:nvSpPr>
          <p:cNvPr id="15" name="Text 13"/>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Newton's Laws of Motion</a:t>
            </a:r>
            <a:endParaRPr lang="en-US" sz="800" dirty="0"/>
          </a:p>
        </p:txBody>
      </p:sp>
      <p:sp>
        <p:nvSpPr>
          <p:cNvPr id="16" name="Text 14"/>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19</a:t>
            </a:r>
            <a:endParaRPr lang="en-US" sz="800" dirty="0"/>
          </a:p>
        </p:txBody>
      </p:sp>
      <p:sp>
        <p:nvSpPr>
          <p:cNvPr id="17" name="Text 15"/>
          <p:cNvSpPr/>
          <p:nvPr/>
        </p:nvSpPr>
        <p:spPr>
          <a:xfrm>
            <a:off x="7896775"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0" y="6200512"/>
            <a:ext cx="9174479"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548640"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354028"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6159416"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9174480" y="0"/>
            <a:ext cx="3017520" cy="6857998"/>
          </a:xfrm>
          <a:prstGeom prst="rect">
            <a:avLst/>
          </a:prstGeom>
          <a:blipFill>
            <a:blip r:embed="rId1"/>
            <a:srcRect/>
            <a:stretch>
              <a:fillRect l="-120521" r="-120521" t="0" b="0"/>
            </a:stretch>
          </a:blipFill>
          <a:ln/>
        </p:spPr>
        <p:txBody>
          <a:bodyPr wrap="square" lIns="0" tIns="0" rIns="0" bIns="0" rtlCol="0" anchor="ctr"/>
          <a:lstStyle/>
          <a:p>
            <a:pPr indent="0" marL="0">
              <a:buNone/>
            </a:pPr>
            <a:endParaRPr lang="en-US" dirty="0"/>
          </a:p>
        </p:txBody>
      </p:sp>
      <p:sp>
        <p:nvSpPr>
          <p:cNvPr id="8" name="Text 6"/>
          <p:cNvSpPr/>
          <p:nvPr/>
        </p:nvSpPr>
        <p:spPr>
          <a:xfrm>
            <a:off x="6313046"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Remember, the laws of motion are all around us, and understanding them can help us make the world a better and safer place.</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Their applications range from everyday phenomena to advanced technological innovations.</a:t>
            </a:r>
            <a:endParaRPr lang="en-US" sz="1200" dirty="0"/>
          </a:p>
        </p:txBody>
      </p:sp>
      <p:sp>
        <p:nvSpPr>
          <p:cNvPr id="9" name="Text 7"/>
          <p:cNvSpPr/>
          <p:nvPr/>
        </p:nvSpPr>
        <p:spPr>
          <a:xfrm>
            <a:off x="6313045" y="1659132"/>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Practical Implications</a:t>
            </a:r>
            <a:endParaRPr lang="en-US" sz="1400" dirty="0"/>
          </a:p>
        </p:txBody>
      </p:sp>
      <p:sp>
        <p:nvSpPr>
          <p:cNvPr id="10" name="Text 8"/>
          <p:cNvSpPr/>
          <p:nvPr/>
        </p:nvSpPr>
        <p:spPr>
          <a:xfrm>
            <a:off x="3507658"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I hope you have gained a deeper understanding of the laws of motion and their practical applications.</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These principles are fundamental to physics and engineering.</a:t>
            </a:r>
            <a:endParaRPr lang="en-US" sz="1200" dirty="0"/>
          </a:p>
        </p:txBody>
      </p:sp>
      <p:sp>
        <p:nvSpPr>
          <p:cNvPr id="11" name="Text 9"/>
          <p:cNvSpPr/>
          <p:nvPr/>
        </p:nvSpPr>
        <p:spPr>
          <a:xfrm>
            <a:off x="3507657" y="1659132"/>
            <a:ext cx="2339759" cy="365760"/>
          </a:xfrm>
          <a:prstGeom prst="rect">
            <a:avLst/>
          </a:prstGeom>
          <a:noFill/>
          <a:ln/>
        </p:spPr>
        <p:txBody>
          <a:bodyPr wrap="square" lIns="0" tIns="0" rIns="0" bIns="0" rtlCol="0" anchor="t"/>
          <a:lstStyle/>
          <a:p>
            <a:pPr algn="l" marL="0" indent="0">
              <a:lnSpc>
                <a:spcPct val="100000"/>
              </a:lnSpc>
              <a:buNone/>
            </a:pPr>
            <a:r>
              <a:rPr lang="en-US" sz="1350" dirty="0">
                <a:solidFill>
                  <a:srgbClr val="000000"/>
                </a:solidFill>
                <a:latin typeface="Figtree Bold" pitchFamily="34" charset="0"/>
                <a:ea typeface="Figtree Bold" pitchFamily="34" charset="-122"/>
                <a:cs typeface="Figtree Bold" pitchFamily="34" charset="-120"/>
              </a:rPr>
              <a:t>Understanding Newton's Laws</a:t>
            </a:r>
            <a:endParaRPr lang="en-US" sz="1350" dirty="0"/>
          </a:p>
        </p:txBody>
      </p:sp>
      <p:sp>
        <p:nvSpPr>
          <p:cNvPr id="12" name="Text 10"/>
          <p:cNvSpPr/>
          <p:nvPr/>
        </p:nvSpPr>
        <p:spPr>
          <a:xfrm>
            <a:off x="702270"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Thank you for joining me on this journey through Newton's Laws of Motion.</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Your participation and interest are greatly appreciated.</a:t>
            </a:r>
            <a:endParaRPr lang="en-US" sz="1200" dirty="0"/>
          </a:p>
        </p:txBody>
      </p:sp>
      <p:sp>
        <p:nvSpPr>
          <p:cNvPr id="13" name="Text 11"/>
          <p:cNvSpPr/>
          <p:nvPr/>
        </p:nvSpPr>
        <p:spPr>
          <a:xfrm>
            <a:off x="702269" y="1659132"/>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Expressing Gratitude</a:t>
            </a:r>
            <a:endParaRPr lang="en-US" sz="1400" dirty="0"/>
          </a:p>
        </p:txBody>
      </p:sp>
      <p:sp>
        <p:nvSpPr>
          <p:cNvPr id="14" name="Text 12"/>
          <p:cNvSpPr/>
          <p:nvPr/>
        </p:nvSpPr>
        <p:spPr>
          <a:xfrm>
            <a:off x="548639"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Closing Remarks</a:t>
            </a:r>
            <a:endParaRPr lang="en-US" sz="2400" dirty="0"/>
          </a:p>
        </p:txBody>
      </p:sp>
      <p:sp>
        <p:nvSpPr>
          <p:cNvPr id="15" name="Text 13"/>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Newton's Laws of Motion</a:t>
            </a:r>
            <a:endParaRPr lang="en-US" sz="800" dirty="0"/>
          </a:p>
        </p:txBody>
      </p:sp>
      <p:sp>
        <p:nvSpPr>
          <p:cNvPr id="16" name="Text 14"/>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20</a:t>
            </a:r>
            <a:endParaRPr lang="en-US" sz="800" dirty="0"/>
          </a:p>
        </p:txBody>
      </p:sp>
      <p:sp>
        <p:nvSpPr>
          <p:cNvPr id="17" name="Text 15"/>
          <p:cNvSpPr/>
          <p:nvPr/>
        </p:nvSpPr>
        <p:spPr>
          <a:xfrm>
            <a:off x="7896775"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0" y="6200512"/>
            <a:ext cx="9174479"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548640"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354028"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6159416"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9174480" y="0"/>
            <a:ext cx="3017520" cy="6857998"/>
          </a:xfrm>
          <a:prstGeom prst="rect">
            <a:avLst/>
          </a:prstGeom>
          <a:blipFill>
            <a:blip r:embed="rId1"/>
            <a:srcRect/>
            <a:stretch>
              <a:fillRect l="-120321" r="-120321" t="0" b="0"/>
            </a:stretch>
          </a:blipFill>
          <a:ln/>
        </p:spPr>
        <p:txBody>
          <a:bodyPr wrap="square" lIns="0" tIns="0" rIns="0" bIns="0" rtlCol="0" anchor="ctr"/>
          <a:lstStyle/>
          <a:p>
            <a:pPr indent="0" marL="0">
              <a:buNone/>
            </a:pPr>
            <a:endParaRPr lang="en-US" dirty="0"/>
          </a:p>
        </p:txBody>
      </p:sp>
      <p:sp>
        <p:nvSpPr>
          <p:cNvPr id="8" name="Text 6"/>
          <p:cNvSpPr/>
          <p:nvPr/>
        </p:nvSpPr>
        <p:spPr>
          <a:xfrm>
            <a:off x="6313046"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Learning is a collaborative process, emphasizing the importance of working together.</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We are all in this together, fostering mutual growth and understanding.</a:t>
            </a:r>
            <a:endParaRPr lang="en-US" sz="1200" dirty="0"/>
          </a:p>
        </p:txBody>
      </p:sp>
      <p:sp>
        <p:nvSpPr>
          <p:cNvPr id="9" name="Text 7"/>
          <p:cNvSpPr/>
          <p:nvPr/>
        </p:nvSpPr>
        <p:spPr>
          <a:xfrm>
            <a:off x="6313045" y="1659132"/>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The Spirit of Collaboration</a:t>
            </a:r>
            <a:endParaRPr lang="en-US" sz="1400" dirty="0"/>
          </a:p>
        </p:txBody>
      </p:sp>
      <p:sp>
        <p:nvSpPr>
          <p:cNvPr id="10" name="Text 8"/>
          <p:cNvSpPr/>
          <p:nvPr/>
        </p:nvSpPr>
        <p:spPr>
          <a:xfrm>
            <a:off x="3507658"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Credits go to the authors, creators, and contributors who made this lesson possible.</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Their efforts and expertise are invaluable in creating educational materials.</a:t>
            </a:r>
            <a:endParaRPr lang="en-US" sz="1200" dirty="0"/>
          </a:p>
        </p:txBody>
      </p:sp>
      <p:sp>
        <p:nvSpPr>
          <p:cNvPr id="11" name="Text 9"/>
          <p:cNvSpPr/>
          <p:nvPr/>
        </p:nvSpPr>
        <p:spPr>
          <a:xfrm>
            <a:off x="3507657" y="1659132"/>
            <a:ext cx="2339759" cy="365760"/>
          </a:xfrm>
          <a:prstGeom prst="rect">
            <a:avLst/>
          </a:prstGeom>
          <a:noFill/>
          <a:ln/>
        </p:spPr>
        <p:txBody>
          <a:bodyPr wrap="square" lIns="0" tIns="0" rIns="0" bIns="0" rtlCol="0" anchor="t"/>
          <a:lstStyle/>
          <a:p>
            <a:pPr algn="l" marL="0" indent="0">
              <a:lnSpc>
                <a:spcPct val="100000"/>
              </a:lnSpc>
              <a:buNone/>
            </a:pPr>
            <a:r>
              <a:rPr lang="en-US" sz="1381" dirty="0">
                <a:solidFill>
                  <a:srgbClr val="000000"/>
                </a:solidFill>
                <a:latin typeface="Figtree Bold" pitchFamily="34" charset="0"/>
                <a:ea typeface="Figtree Bold" pitchFamily="34" charset="-122"/>
                <a:cs typeface="Figtree Bold" pitchFamily="34" charset="-120"/>
              </a:rPr>
              <a:t>Acknowledging Contributions</a:t>
            </a:r>
            <a:endParaRPr lang="en-US" sz="1381" dirty="0"/>
          </a:p>
        </p:txBody>
      </p:sp>
      <p:sp>
        <p:nvSpPr>
          <p:cNvPr id="12" name="Text 10"/>
          <p:cNvSpPr/>
          <p:nvPr/>
        </p:nvSpPr>
        <p:spPr>
          <a:xfrm>
            <a:off x="702270" y="2145853"/>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References include textbooks, online resources, and educational videos.</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These materials provide the foundation for the lesson's content and understanding.</a:t>
            </a:r>
            <a:endParaRPr lang="en-US" sz="1200" dirty="0"/>
          </a:p>
        </p:txBody>
      </p:sp>
      <p:sp>
        <p:nvSpPr>
          <p:cNvPr id="13" name="Text 11"/>
          <p:cNvSpPr/>
          <p:nvPr/>
        </p:nvSpPr>
        <p:spPr>
          <a:xfrm>
            <a:off x="702269" y="1659132"/>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Sources of Knowledge</a:t>
            </a:r>
            <a:endParaRPr lang="en-US" sz="1400" dirty="0"/>
          </a:p>
        </p:txBody>
      </p:sp>
      <p:sp>
        <p:nvSpPr>
          <p:cNvPr id="14" name="Text 12"/>
          <p:cNvSpPr/>
          <p:nvPr/>
        </p:nvSpPr>
        <p:spPr>
          <a:xfrm>
            <a:off x="548639"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References and Credits</a:t>
            </a:r>
            <a:endParaRPr lang="en-US" sz="2400" dirty="0"/>
          </a:p>
        </p:txBody>
      </p:sp>
      <p:sp>
        <p:nvSpPr>
          <p:cNvPr id="15" name="Text 13"/>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Newton's Laws of Motion</a:t>
            </a:r>
            <a:endParaRPr lang="en-US" sz="800" dirty="0"/>
          </a:p>
        </p:txBody>
      </p:sp>
      <p:sp>
        <p:nvSpPr>
          <p:cNvPr id="16" name="Text 14"/>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21</a:t>
            </a:r>
            <a:endParaRPr lang="en-US" sz="800" dirty="0"/>
          </a:p>
        </p:txBody>
      </p:sp>
      <p:sp>
        <p:nvSpPr>
          <p:cNvPr id="17" name="Text 15"/>
          <p:cNvSpPr/>
          <p:nvPr/>
        </p:nvSpPr>
        <p:spPr>
          <a:xfrm>
            <a:off x="7896775"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SlideSpeak</dc:creator>
  <cp:lastModifiedBy>SlideSpeak</cp:lastModifiedBy>
  <cp:revision>1</cp:revision>
  <dcterms:created xsi:type="dcterms:W3CDTF">2025-06-17T05:04:07Z</dcterms:created>
  <dcterms:modified xsi:type="dcterms:W3CDTF">2025-06-17T05:04:07Z</dcterms:modified>
</cp:coreProperties>
</file>