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689c603921a33d68ba561c919f33bb9e5e90f343.png"/><Relationship Id="rId2" Type="http://schemas.openxmlformats.org/officeDocument/2006/relationships/image" Target="../media/0dba45a10589e7f5dd91d07480e676c5e0c4b4f7.png"/><Relationship Id="rId3" Type="http://schemas.openxmlformats.org/officeDocument/2006/relationships/image" Target="../media/9c47128394a62e3597f0a7703169bd0bf02198c4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689c603921a33d68ba561c919f33bb9e5e90f343.png"/><Relationship Id="rId2" Type="http://schemas.openxmlformats.org/officeDocument/2006/relationships/image" Target="../media/0dba45a10589e7f5dd91d07480e676c5e0c4b4f7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689c603921a33d68ba561c919f33bb9e5e90f343.png"/><Relationship Id="rId2" Type="http://schemas.openxmlformats.org/officeDocument/2006/relationships/image" Target="../media/0dba45a10589e7f5dd91d07480e676c5e0c4b4f7.png"/><Relationship Id="rId3" Type="http://schemas.openxmlformats.org/officeDocument/2006/relationships/image" Target="../media/25ecfd0f5f51e4ccb23f0009287105b06c2b5134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689c603921a33d68ba561c919f33bb9e5e90f343.png"/><Relationship Id="rId2" Type="http://schemas.openxmlformats.org/officeDocument/2006/relationships/image" Target="../media/0dba45a10589e7f5dd91d07480e676c5e0c4b4f7.png"/><Relationship Id="rId3" Type="http://schemas.openxmlformats.org/officeDocument/2006/relationships/image" Target="../media/f549799f6e57a54ecd044ef86ff011cd3c25c9a0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689c603921a33d68ba561c919f33bb9e5e90f343.png"/><Relationship Id="rId2" Type="http://schemas.openxmlformats.org/officeDocument/2006/relationships/image" Target="../media/0dba45a10589e7f5dd91d07480e676c5e0c4b4f7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689c603921a33d68ba561c919f33bb9e5e90f343.png"/><Relationship Id="rId2" Type="http://schemas.openxmlformats.org/officeDocument/2006/relationships/image" Target="../media/0dba45a10589e7f5dd91d07480e676c5e0c4b4f7.png"/><Relationship Id="rId3" Type="http://schemas.openxmlformats.org/officeDocument/2006/relationships/image" Target="../media/1c5a3baf9f986861a7a040d67552b2680016f6a2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689c603921a33d68ba561c919f33bb9e5e90f343.png"/><Relationship Id="rId2" Type="http://schemas.openxmlformats.org/officeDocument/2006/relationships/image" Target="../media/0dba45a10589e7f5dd91d07480e676c5e0c4b4f7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689c603921a33d68ba561c919f33bb9e5e90f343.png"/><Relationship Id="rId2" Type="http://schemas.openxmlformats.org/officeDocument/2006/relationships/image" Target="../media/0dba45a10589e7f5dd91d07480e676c5e0c4b4f7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258315" y="447"/>
            <a:ext cx="2933685" cy="6857107"/>
          </a:xfrm>
          <a:custGeom>
            <a:avLst/>
            <a:gdLst/>
            <a:ahLst/>
            <a:cxnLst/>
            <a:rect l="l" t="t" r="r" b="b"/>
            <a:pathLst>
              <a:path w="2933685" h="6857107">
                <a:moveTo>
                  <a:pt x="0" y="6857107"/>
                </a:moveTo>
                <a:lnTo>
                  <a:pt x="0" y="0"/>
                </a:lnTo>
                <a:lnTo>
                  <a:pt x="2933685" y="0"/>
                </a:lnTo>
                <a:lnTo>
                  <a:pt x="2933685" y="6857107"/>
                </a:lnTo>
                <a:lnTo>
                  <a:pt x="0" y="6857107"/>
                </a:lnTo>
              </a:path>
            </a:pathLst>
          </a:custGeom>
          <a:solidFill>
            <a:srgbClr val="FCB5FF"/>
          </a:solidFill>
          <a:ln w="9525">
            <a:solidFill>
              <a:srgbClr val="FCB5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656143" y="529543"/>
            <a:ext cx="364069" cy="364020"/>
          </a:xfrm>
          <a:custGeom>
            <a:avLst/>
            <a:gdLst/>
            <a:ahLst/>
            <a:cxnLst/>
            <a:rect l="l" t="t" r="r" b="b"/>
            <a:pathLst>
              <a:path w="364069" h="364020">
                <a:moveTo>
                  <a:pt x="0" y="364020"/>
                </a:moveTo>
                <a:lnTo>
                  <a:pt x="0" y="0"/>
                </a:lnTo>
                <a:lnTo>
                  <a:pt x="364069" y="0"/>
                </a:lnTo>
                <a:lnTo>
                  <a:pt x="364069" y="364020"/>
                </a:lnTo>
                <a:lnTo>
                  <a:pt x="0" y="36402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74696" y="648062"/>
            <a:ext cx="123229" cy="123219"/>
          </a:xfrm>
          <a:custGeom>
            <a:avLst/>
            <a:gdLst/>
            <a:ahLst/>
            <a:cxnLst/>
            <a:rect l="l" t="t" r="r" b="b"/>
            <a:pathLst>
              <a:path w="123229" h="123219">
                <a:moveTo>
                  <a:pt x="0" y="123219"/>
                </a:moveTo>
                <a:lnTo>
                  <a:pt x="0" y="0"/>
                </a:lnTo>
                <a:lnTo>
                  <a:pt x="123229" y="0"/>
                </a:lnTo>
                <a:lnTo>
                  <a:pt x="123229" y="123219"/>
                </a:lnTo>
                <a:lnTo>
                  <a:pt x="0" y="123219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0358085" y="529237"/>
            <a:ext cx="1280160" cy="548640"/>
          </a:xfrm>
          <a:custGeom>
            <a:avLst/>
            <a:gdLst/>
            <a:ahLst/>
            <a:cxnLst/>
            <a:rect l="l" t="t" r="r" b="b"/>
            <a:pathLst>
              <a:path w="1280160" h="548640">
                <a:moveTo>
                  <a:pt x="0" y="548640"/>
                </a:moveTo>
                <a:lnTo>
                  <a:pt x="0" y="0"/>
                </a:lnTo>
                <a:lnTo>
                  <a:pt x="1280160" y="0"/>
                </a:lnTo>
                <a:lnTo>
                  <a:pt x="12801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34998" y="1581998"/>
            <a:ext cx="5521958" cy="3904134"/>
          </a:xfrm>
          <a:custGeom>
            <a:avLst/>
            <a:gdLst/>
            <a:ahLst/>
            <a:cxnLst/>
            <a:rect l="l" t="t" r="r" b="b"/>
            <a:pathLst>
              <a:path w="5521958" h="3904134">
                <a:moveTo>
                  <a:pt x="0" y="3904134"/>
                </a:moveTo>
                <a:lnTo>
                  <a:pt x="0" y="0"/>
                </a:lnTo>
                <a:lnTo>
                  <a:pt x="5521958" y="0"/>
                </a:lnTo>
                <a:lnTo>
                  <a:pt x="5521958" y="3904134"/>
                </a:lnTo>
                <a:lnTo>
                  <a:pt x="0" y="3904134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dirty="0">
                <a:solidFill>
                  <a:srgbClr val="86008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Εισαγωγή στο SPSS και Κατανόηση των Βασικών Εννοιών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634996" y="5809364"/>
            <a:ext cx="5521958" cy="649309"/>
          </a:xfrm>
          <a:custGeom>
            <a:avLst/>
            <a:gdLst/>
            <a:ahLst/>
            <a:cxnLst/>
            <a:rect l="l" t="t" r="r" b="b"/>
            <a:pathLst>
              <a:path w="5521958" h="649309">
                <a:moveTo>
                  <a:pt x="0" y="649309"/>
                </a:moveTo>
                <a:lnTo>
                  <a:pt x="0" y="0"/>
                </a:lnTo>
                <a:lnTo>
                  <a:pt x="5521958" y="0"/>
                </a:lnTo>
                <a:lnTo>
                  <a:pt x="5521958" y="649309"/>
                </a:lnTo>
                <a:lnTo>
                  <a:pt x="0" y="649309"/>
                </a:lnTo>
              </a:path>
            </a:pathLst>
          </a:custGeom>
          <a:noFill/>
          <a:ln/>
        </p:spPr>
        <p:txBody>
          <a:bodyPr wrap="square" lIns="0" tIns="0" rIns="0" bIns="46800" rtlCol="0" anchor="t"/>
          <a:lstStyle/>
          <a:p>
            <a:pPr algn="l" marL="0" indent="0">
              <a:lnSpc>
                <a:spcPct val="12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Μια Συνολική Επισκόπηση του SPSS και της Σημασίας του p-value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853180" y="1625151"/>
            <a:ext cx="4995892" cy="3607697"/>
          </a:xfrm>
          <a:custGeom>
            <a:avLst/>
            <a:gdLst/>
            <a:ahLst/>
            <a:cxnLst/>
            <a:rect l="l" t="t" r="r" b="b"/>
            <a:pathLst>
              <a:path w="4995892" h="3607697">
                <a:moveTo>
                  <a:pt x="1291400" y="0"/>
                </a:moveTo>
                <a:lnTo>
                  <a:pt x="4551817" y="0"/>
                </a:lnTo>
                <a:cubicBezTo>
                  <a:pt x="4766419" y="0"/>
                  <a:pt x="4945465" y="152203"/>
                  <a:pt x="4986874" y="354538"/>
                </a:cubicBezTo>
                <a:lnTo>
                  <a:pt x="4995892" y="443984"/>
                </a:lnTo>
                <a:lnTo>
                  <a:pt x="4995892" y="2397771"/>
                </a:lnTo>
                <a:lnTo>
                  <a:pt x="4986874" y="2487218"/>
                </a:lnTo>
                <a:cubicBezTo>
                  <a:pt x="4945465" y="2689553"/>
                  <a:pt x="4766419" y="2841755"/>
                  <a:pt x="4551817" y="2841755"/>
                </a:cubicBezTo>
                <a:lnTo>
                  <a:pt x="3779201" y="2841755"/>
                </a:lnTo>
                <a:cubicBezTo>
                  <a:pt x="3630717" y="2841755"/>
                  <a:pt x="3492065" y="2915952"/>
                  <a:pt x="3409705" y="3039479"/>
                </a:cubicBezTo>
                <a:lnTo>
                  <a:pt x="3162674" y="3409973"/>
                </a:lnTo>
                <a:cubicBezTo>
                  <a:pt x="3080314" y="3533501"/>
                  <a:pt x="2941662" y="3607697"/>
                  <a:pt x="2793178" y="3607697"/>
                </a:cubicBezTo>
                <a:lnTo>
                  <a:pt x="444080" y="3607697"/>
                </a:lnTo>
                <a:cubicBezTo>
                  <a:pt x="198821" y="3607697"/>
                  <a:pt x="0" y="3408902"/>
                  <a:pt x="0" y="3163673"/>
                </a:cubicBezTo>
                <a:lnTo>
                  <a:pt x="0" y="1238556"/>
                </a:lnTo>
                <a:cubicBezTo>
                  <a:pt x="0" y="1115850"/>
                  <a:pt x="50785" y="998611"/>
                  <a:pt x="140302" y="914673"/>
                </a:cubicBezTo>
                <a:lnTo>
                  <a:pt x="987622" y="120142"/>
                </a:lnTo>
                <a:cubicBezTo>
                  <a:pt x="1069938" y="42957"/>
                  <a:pt x="1178554" y="0"/>
                  <a:pt x="1291400" y="0"/>
                </a:cubicBezTo>
                <a:lnTo>
                  <a:pt x="1291400" y="0"/>
                </a:lnTo>
              </a:path>
            </a:pathLst>
          </a:custGeom>
          <a:blipFill>
            <a:blip r:embed="rId3"/>
            <a:srcRect l="23384" r="2338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6143" y="529543"/>
            <a:ext cx="364069" cy="364020"/>
          </a:xfrm>
          <a:custGeom>
            <a:avLst/>
            <a:gdLst/>
            <a:ahLst/>
            <a:cxnLst/>
            <a:rect l="l" t="t" r="r" b="b"/>
            <a:pathLst>
              <a:path w="364069" h="364020">
                <a:moveTo>
                  <a:pt x="0" y="364020"/>
                </a:moveTo>
                <a:lnTo>
                  <a:pt x="0" y="0"/>
                </a:lnTo>
                <a:lnTo>
                  <a:pt x="364069" y="0"/>
                </a:lnTo>
                <a:lnTo>
                  <a:pt x="364069" y="364020"/>
                </a:lnTo>
                <a:lnTo>
                  <a:pt x="0" y="36402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74697" y="648062"/>
            <a:ext cx="123229" cy="123219"/>
          </a:xfrm>
          <a:custGeom>
            <a:avLst/>
            <a:gdLst/>
            <a:ahLst/>
            <a:cxnLst/>
            <a:rect l="l" t="t" r="r" b="b"/>
            <a:pathLst>
              <a:path w="123229" h="123219">
                <a:moveTo>
                  <a:pt x="0" y="123219"/>
                </a:moveTo>
                <a:lnTo>
                  <a:pt x="0" y="0"/>
                </a:lnTo>
                <a:lnTo>
                  <a:pt x="123229" y="0"/>
                </a:lnTo>
                <a:lnTo>
                  <a:pt x="123229" y="123219"/>
                </a:lnTo>
                <a:lnTo>
                  <a:pt x="0" y="123219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" y="6095653"/>
            <a:ext cx="12191937" cy="761901"/>
          </a:xfrm>
          <a:custGeom>
            <a:avLst/>
            <a:gdLst/>
            <a:ahLst/>
            <a:cxnLst/>
            <a:rect l="l" t="t" r="r" b="b"/>
            <a:pathLst>
              <a:path w="12191937" h="761901">
                <a:moveTo>
                  <a:pt x="0" y="761901"/>
                </a:moveTo>
                <a:lnTo>
                  <a:pt x="0" y="0"/>
                </a:lnTo>
                <a:lnTo>
                  <a:pt x="12191937" y="0"/>
                </a:lnTo>
                <a:lnTo>
                  <a:pt x="12191937" y="761901"/>
                </a:lnTo>
                <a:lnTo>
                  <a:pt x="0" y="761901"/>
                </a:lnTo>
              </a:path>
            </a:pathLst>
          </a:custGeom>
          <a:solidFill>
            <a:srgbClr val="FCB5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34996" y="6399658"/>
            <a:ext cx="1149354" cy="153888"/>
          </a:xfrm>
          <a:custGeom>
            <a:avLst/>
            <a:gdLst/>
            <a:ahLst/>
            <a:cxnLst/>
            <a:rect l="l" t="t" r="r" b="b"/>
            <a:pathLst>
              <a:path w="1149354" h="153888">
                <a:moveTo>
                  <a:pt x="0" y="153888"/>
                </a:moveTo>
                <a:lnTo>
                  <a:pt x="0" y="0"/>
                </a:lnTo>
                <a:lnTo>
                  <a:pt x="1149354" y="0"/>
                </a:lnTo>
                <a:lnTo>
                  <a:pt x="1149354" y="153888"/>
                </a:lnTo>
                <a:lnTo>
                  <a:pt x="0" y="153888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34996" y="1112860"/>
            <a:ext cx="10921944" cy="538841"/>
          </a:xfrm>
          <a:custGeom>
            <a:avLst/>
            <a:gdLst/>
            <a:ahLst/>
            <a:cxnLst/>
            <a:rect l="l" t="t" r="r" b="b"/>
            <a:pathLst>
              <a:path w="10921944" h="538841">
                <a:moveTo>
                  <a:pt x="0" y="538841"/>
                </a:moveTo>
                <a:lnTo>
                  <a:pt x="0" y="0"/>
                </a:lnTo>
                <a:lnTo>
                  <a:pt x="10921944" y="0"/>
                </a:lnTo>
                <a:lnTo>
                  <a:pt x="10921944" y="538841"/>
                </a:lnTo>
                <a:lnTo>
                  <a:pt x="0" y="538841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86008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Table of contents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634995" y="1969534"/>
            <a:ext cx="10491057" cy="3746013"/>
          </a:xfrm>
          <a:custGeom>
            <a:avLst/>
            <a:gdLst/>
            <a:ahLst/>
            <a:cxnLst/>
            <a:rect l="l" t="t" r="r" b="b"/>
            <a:pathLst>
              <a:path w="10491057" h="3746013">
                <a:moveTo>
                  <a:pt x="0" y="3746013"/>
                </a:moveTo>
                <a:lnTo>
                  <a:pt x="0" y="0"/>
                </a:lnTo>
                <a:lnTo>
                  <a:pt x="10491057" y="0"/>
                </a:lnTo>
                <a:lnTo>
                  <a:pt x="10491057" y="3746013"/>
                </a:lnTo>
                <a:lnTo>
                  <a:pt x="0" y="374601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1005840"/>
          <a:lstStyle/>
          <a:p>
            <a:pPr algn="l" marL="0" indent="0">
              <a:lnSpc>
                <a:spcPct val="100000"/>
              </a:lnSpc>
              <a:spcAft>
                <a:spcPts val="2200"/>
              </a:spcAft>
              <a:buNone/>
            </a:pPr>
            <a:r>
              <a:rPr lang="en-US" sz="24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Εισαγωγή στο SPSS</a:t>
            </a:r>
            <a:endParaRPr lang="en-US" sz="2400" dirty="0"/>
          </a:p>
          <a:p>
            <a:pPr algn="l" marL="0" indent="0">
              <a:lnSpc>
                <a:spcPct val="100000"/>
              </a:lnSpc>
              <a:spcAft>
                <a:spcPts val="2200"/>
              </a:spcAft>
              <a:buNone/>
            </a:pPr>
            <a:r>
              <a:rPr lang="en-US" sz="24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Κατανοώντας τις Βασικές…</a:t>
            </a:r>
            <a:endParaRPr lang="en-US" sz="2400" dirty="0"/>
          </a:p>
          <a:p>
            <a:pPr algn="l" marL="0" indent="0">
              <a:lnSpc>
                <a:spcPct val="100000"/>
              </a:lnSpc>
              <a:spcAft>
                <a:spcPts val="2200"/>
              </a:spcAft>
              <a:buNone/>
            </a:pPr>
            <a:r>
              <a:rPr lang="en-US" sz="24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Lesson Introduction</a:t>
            </a:r>
            <a:endParaRPr lang="en-US" sz="2400" dirty="0"/>
          </a:p>
          <a:p>
            <a:pPr algn="l" marL="0" indent="0">
              <a:lnSpc>
                <a:spcPct val="100000"/>
              </a:lnSpc>
              <a:spcAft>
                <a:spcPts val="2200"/>
              </a:spcAft>
              <a:buNone/>
            </a:pPr>
            <a:r>
              <a:rPr lang="en-US" sz="24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Subject Knowledge</a:t>
            </a:r>
            <a:endParaRPr lang="en-US" sz="2400" dirty="0"/>
          </a:p>
          <a:p>
            <a:pPr algn="l" marL="0" indent="0">
              <a:lnSpc>
                <a:spcPct val="100000"/>
              </a:lnSpc>
              <a:spcAft>
                <a:spcPts val="2200"/>
              </a:spcAft>
              <a:buNone/>
            </a:pPr>
            <a:r>
              <a:rPr lang="en-US" sz="24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Τι είναι το SPSS;</a:t>
            </a:r>
            <a:endParaRPr lang="en-US" sz="2400" dirty="0"/>
          </a:p>
          <a:p>
            <a:pPr algn="l" marL="0" indent="0">
              <a:lnSpc>
                <a:spcPct val="100000"/>
              </a:lnSpc>
              <a:spcAft>
                <a:spcPts val="2200"/>
              </a:spcAft>
              <a:buNone/>
            </a:pPr>
            <a:r>
              <a:rPr lang="en-US" sz="24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Η έννοια του p-value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4462272" y="1969534"/>
            <a:ext cx="7069820" cy="3746013"/>
          </a:xfrm>
          <a:custGeom>
            <a:avLst/>
            <a:gdLst/>
            <a:ahLst/>
            <a:cxnLst/>
            <a:rect l="l" t="t" r="r" b="b"/>
            <a:pathLst>
              <a:path w="7069820" h="3746013">
                <a:moveTo>
                  <a:pt x="0" y="3746013"/>
                </a:moveTo>
                <a:lnTo>
                  <a:pt x="0" y="0"/>
                </a:lnTo>
                <a:lnTo>
                  <a:pt x="7069820" y="0"/>
                </a:lnTo>
                <a:lnTo>
                  <a:pt x="7069820" y="3746013"/>
                </a:lnTo>
                <a:lnTo>
                  <a:pt x="0" y="374601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4846320"/>
          <a:lstStyle/>
          <a:p>
            <a:pPr algn="r" marL="0" indent="0">
              <a:lnSpc>
                <a:spcPct val="100000"/>
              </a:lnSpc>
              <a:spcAft>
                <a:spcPts val="2200"/>
              </a:spcAft>
              <a:buNone/>
            </a:pPr>
            <a:r>
              <a:rPr lang="en-US" sz="24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01</a:t>
            </a:r>
            <a:endParaRPr lang="en-US" sz="2400" dirty="0"/>
          </a:p>
          <a:p>
            <a:pPr algn="r" marL="0" indent="0">
              <a:lnSpc>
                <a:spcPct val="100000"/>
              </a:lnSpc>
              <a:spcAft>
                <a:spcPts val="2200"/>
              </a:spcAft>
              <a:buNone/>
            </a:pPr>
            <a:r>
              <a:rPr lang="en-US" sz="24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02</a:t>
            </a:r>
            <a:endParaRPr lang="en-US" sz="2400" dirty="0"/>
          </a:p>
          <a:p>
            <a:pPr algn="r" marL="0" indent="0">
              <a:lnSpc>
                <a:spcPct val="100000"/>
              </a:lnSpc>
              <a:spcAft>
                <a:spcPts val="2200"/>
              </a:spcAft>
              <a:buNone/>
            </a:pPr>
            <a:r>
              <a:rPr lang="en-US" sz="24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03</a:t>
            </a:r>
            <a:endParaRPr lang="en-US" sz="2400" dirty="0"/>
          </a:p>
          <a:p>
            <a:pPr algn="r" marL="0" indent="0">
              <a:lnSpc>
                <a:spcPct val="100000"/>
              </a:lnSpc>
              <a:spcAft>
                <a:spcPts val="2200"/>
              </a:spcAft>
              <a:buNone/>
            </a:pPr>
            <a:r>
              <a:rPr lang="en-US" sz="24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04</a:t>
            </a:r>
            <a:endParaRPr lang="en-US" sz="2400" dirty="0"/>
          </a:p>
          <a:p>
            <a:pPr algn="r" marL="0" indent="0">
              <a:lnSpc>
                <a:spcPct val="100000"/>
              </a:lnSpc>
              <a:spcAft>
                <a:spcPts val="2200"/>
              </a:spcAft>
              <a:buNone/>
            </a:pPr>
            <a:r>
              <a:rPr lang="en-US" sz="24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05</a:t>
            </a:r>
            <a:endParaRPr lang="en-US" sz="2400" dirty="0"/>
          </a:p>
          <a:p>
            <a:pPr algn="r" marL="0" indent="0">
              <a:lnSpc>
                <a:spcPct val="100000"/>
              </a:lnSpc>
              <a:spcAft>
                <a:spcPts val="2200"/>
              </a:spcAft>
              <a:buNone/>
            </a:pPr>
            <a:r>
              <a:rPr lang="en-US" sz="24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06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794945" y="1422661"/>
            <a:ext cx="761996" cy="761901"/>
          </a:xfrm>
          <a:custGeom>
            <a:avLst/>
            <a:gdLst/>
            <a:ahLst/>
            <a:cxnLst/>
            <a:rect l="l" t="t" r="r" b="b"/>
            <a:pathLst>
              <a:path w="761996" h="761901">
                <a:moveTo>
                  <a:pt x="255999" y="761901"/>
                </a:moveTo>
                <a:cubicBezTo>
                  <a:pt x="114615" y="761901"/>
                  <a:pt x="0" y="647287"/>
                  <a:pt x="0" y="505902"/>
                </a:cubicBezTo>
                <a:lnTo>
                  <a:pt x="0" y="255999"/>
                </a:lnTo>
                <a:cubicBezTo>
                  <a:pt x="0" y="114615"/>
                  <a:pt x="114615" y="0"/>
                  <a:pt x="255999" y="0"/>
                </a:cubicBezTo>
                <a:lnTo>
                  <a:pt x="505997" y="0"/>
                </a:lnTo>
                <a:cubicBezTo>
                  <a:pt x="647381" y="0"/>
                  <a:pt x="761996" y="114615"/>
                  <a:pt x="761996" y="255999"/>
                </a:cubicBezTo>
                <a:lnTo>
                  <a:pt x="761996" y="505902"/>
                </a:lnTo>
                <a:cubicBezTo>
                  <a:pt x="761996" y="647287"/>
                  <a:pt x="647381" y="761901"/>
                  <a:pt x="505997" y="761901"/>
                </a:cubicBezTo>
              </a:path>
            </a:pathLst>
          </a:custGeom>
          <a:solidFill>
            <a:srgbClr val="FCB5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794945" y="2184562"/>
            <a:ext cx="761996" cy="761901"/>
          </a:xfrm>
          <a:custGeom>
            <a:avLst/>
            <a:gdLst/>
            <a:ahLst/>
            <a:cxnLst/>
            <a:rect l="l" t="t" r="r" b="b"/>
            <a:pathLst>
              <a:path w="761996" h="761901">
                <a:moveTo>
                  <a:pt x="255999" y="761901"/>
                </a:moveTo>
                <a:cubicBezTo>
                  <a:pt x="114615" y="761901"/>
                  <a:pt x="0" y="647287"/>
                  <a:pt x="0" y="505902"/>
                </a:cubicBezTo>
                <a:lnTo>
                  <a:pt x="0" y="255999"/>
                </a:lnTo>
                <a:cubicBezTo>
                  <a:pt x="0" y="114615"/>
                  <a:pt x="114615" y="0"/>
                  <a:pt x="255999" y="0"/>
                </a:cubicBezTo>
                <a:lnTo>
                  <a:pt x="505997" y="0"/>
                </a:lnTo>
                <a:cubicBezTo>
                  <a:pt x="647381" y="0"/>
                  <a:pt x="761996" y="114615"/>
                  <a:pt x="761996" y="255999"/>
                </a:cubicBezTo>
                <a:lnTo>
                  <a:pt x="761996" y="505902"/>
                </a:lnTo>
                <a:cubicBezTo>
                  <a:pt x="761996" y="647287"/>
                  <a:pt x="647381" y="761901"/>
                  <a:pt x="505997" y="761901"/>
                </a:cubicBezTo>
              </a:path>
            </a:pathLst>
          </a:custGeom>
          <a:solidFill>
            <a:srgbClr val="FCB5FF">
              <a:alpha val="50196"/>
            </a:srgbClr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794945" y="2946463"/>
            <a:ext cx="761996" cy="761901"/>
          </a:xfrm>
          <a:custGeom>
            <a:avLst/>
            <a:gdLst/>
            <a:ahLst/>
            <a:cxnLst/>
            <a:rect l="l" t="t" r="r" b="b"/>
            <a:pathLst>
              <a:path w="761996" h="761901">
                <a:moveTo>
                  <a:pt x="255999" y="761901"/>
                </a:moveTo>
                <a:cubicBezTo>
                  <a:pt x="114615" y="761901"/>
                  <a:pt x="0" y="647287"/>
                  <a:pt x="0" y="505902"/>
                </a:cubicBezTo>
                <a:lnTo>
                  <a:pt x="0" y="255999"/>
                </a:lnTo>
                <a:cubicBezTo>
                  <a:pt x="0" y="114615"/>
                  <a:pt x="114615" y="0"/>
                  <a:pt x="255999" y="0"/>
                </a:cubicBezTo>
                <a:lnTo>
                  <a:pt x="505997" y="0"/>
                </a:lnTo>
                <a:cubicBezTo>
                  <a:pt x="647381" y="0"/>
                  <a:pt x="761996" y="114615"/>
                  <a:pt x="761996" y="255999"/>
                </a:cubicBezTo>
                <a:lnTo>
                  <a:pt x="761996" y="505902"/>
                </a:lnTo>
                <a:cubicBezTo>
                  <a:pt x="761996" y="647287"/>
                  <a:pt x="647381" y="761901"/>
                  <a:pt x="505997" y="761901"/>
                </a:cubicBezTo>
              </a:path>
            </a:pathLst>
          </a:custGeom>
          <a:solidFill>
            <a:srgbClr val="FCB5FF">
              <a:alpha val="20000"/>
            </a:srgbClr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032961" y="1422661"/>
            <a:ext cx="761996" cy="761901"/>
          </a:xfrm>
          <a:custGeom>
            <a:avLst/>
            <a:gdLst/>
            <a:ahLst/>
            <a:cxnLst/>
            <a:rect l="l" t="t" r="r" b="b"/>
            <a:pathLst>
              <a:path w="761996" h="761901">
                <a:moveTo>
                  <a:pt x="255999" y="761901"/>
                </a:moveTo>
                <a:cubicBezTo>
                  <a:pt x="114615" y="761901"/>
                  <a:pt x="0" y="647287"/>
                  <a:pt x="0" y="505902"/>
                </a:cubicBezTo>
                <a:lnTo>
                  <a:pt x="0" y="255999"/>
                </a:lnTo>
                <a:cubicBezTo>
                  <a:pt x="0" y="114615"/>
                  <a:pt x="114615" y="0"/>
                  <a:pt x="255999" y="0"/>
                </a:cubicBezTo>
                <a:lnTo>
                  <a:pt x="505997" y="0"/>
                </a:lnTo>
                <a:cubicBezTo>
                  <a:pt x="647381" y="0"/>
                  <a:pt x="761996" y="114615"/>
                  <a:pt x="761996" y="255999"/>
                </a:cubicBezTo>
                <a:lnTo>
                  <a:pt x="761996" y="505902"/>
                </a:lnTo>
                <a:cubicBezTo>
                  <a:pt x="761996" y="647287"/>
                  <a:pt x="647381" y="761901"/>
                  <a:pt x="505997" y="761901"/>
                </a:cubicBezTo>
              </a:path>
            </a:pathLst>
          </a:custGeom>
          <a:solidFill>
            <a:srgbClr val="86008D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56143" y="529543"/>
            <a:ext cx="364069" cy="364020"/>
          </a:xfrm>
          <a:custGeom>
            <a:avLst/>
            <a:gdLst/>
            <a:ahLst/>
            <a:cxnLst/>
            <a:rect l="l" t="t" r="r" b="b"/>
            <a:pathLst>
              <a:path w="364069" h="364020">
                <a:moveTo>
                  <a:pt x="0" y="364020"/>
                </a:moveTo>
                <a:lnTo>
                  <a:pt x="0" y="0"/>
                </a:lnTo>
                <a:lnTo>
                  <a:pt x="364069" y="0"/>
                </a:lnTo>
                <a:lnTo>
                  <a:pt x="364069" y="364020"/>
                </a:lnTo>
                <a:lnTo>
                  <a:pt x="0" y="36402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774696" y="648062"/>
            <a:ext cx="123229" cy="123219"/>
          </a:xfrm>
          <a:custGeom>
            <a:avLst/>
            <a:gdLst/>
            <a:ahLst/>
            <a:cxnLst/>
            <a:rect l="l" t="t" r="r" b="b"/>
            <a:pathLst>
              <a:path w="123229" h="123219">
                <a:moveTo>
                  <a:pt x="0" y="123219"/>
                </a:moveTo>
                <a:lnTo>
                  <a:pt x="0" y="0"/>
                </a:lnTo>
                <a:lnTo>
                  <a:pt x="123229" y="0"/>
                </a:lnTo>
                <a:lnTo>
                  <a:pt x="123229" y="123219"/>
                </a:lnTo>
                <a:lnTo>
                  <a:pt x="0" y="123219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4996" y="1012082"/>
            <a:ext cx="7928989" cy="1272738"/>
          </a:xfrm>
          <a:custGeom>
            <a:avLst/>
            <a:gdLst/>
            <a:ahLst/>
            <a:cxnLst/>
            <a:rect l="l" t="t" r="r" b="b"/>
            <a:pathLst>
              <a:path w="7928989" h="1272738">
                <a:moveTo>
                  <a:pt x="0" y="1272738"/>
                </a:moveTo>
                <a:lnTo>
                  <a:pt x="0" y="0"/>
                </a:lnTo>
                <a:lnTo>
                  <a:pt x="7928989" y="0"/>
                </a:lnTo>
                <a:lnTo>
                  <a:pt x="7928989" y="1272738"/>
                </a:lnTo>
                <a:lnTo>
                  <a:pt x="0" y="1272738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86008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Εισαγωγή στο SPSS</a:t>
            </a:r>
            <a:endParaRPr lang="en-US" sz="2800" dirty="0"/>
          </a:p>
        </p:txBody>
      </p:sp>
      <p:sp>
        <p:nvSpPr>
          <p:cNvPr id="9" name="Text 7"/>
          <p:cNvSpPr/>
          <p:nvPr/>
        </p:nvSpPr>
        <p:spPr>
          <a:xfrm>
            <a:off x="11101675" y="6303486"/>
            <a:ext cx="455265" cy="346234"/>
          </a:xfrm>
          <a:custGeom>
            <a:avLst/>
            <a:gdLst/>
            <a:ahLst/>
            <a:cxnLst/>
            <a:rect l="l" t="t" r="r" b="b"/>
            <a:pathLst>
              <a:path w="455265" h="346234">
                <a:moveTo>
                  <a:pt x="173117" y="346234"/>
                </a:moveTo>
                <a:cubicBezTo>
                  <a:pt x="77507" y="346234"/>
                  <a:pt x="0" y="268727"/>
                  <a:pt x="0" y="173117"/>
                </a:cubicBezTo>
                <a:lnTo>
                  <a:pt x="0" y="173117"/>
                </a:lnTo>
                <a:cubicBezTo>
                  <a:pt x="0" y="77507"/>
                  <a:pt x="77507" y="0"/>
                  <a:pt x="173117" y="0"/>
                </a:cubicBezTo>
                <a:lnTo>
                  <a:pt x="282148" y="0"/>
                </a:lnTo>
                <a:cubicBezTo>
                  <a:pt x="377758" y="0"/>
                  <a:pt x="455265" y="77507"/>
                  <a:pt x="455265" y="173117"/>
                </a:cubicBezTo>
                <a:lnTo>
                  <a:pt x="455265" y="173117"/>
                </a:lnTo>
                <a:cubicBezTo>
                  <a:pt x="455265" y="268727"/>
                  <a:pt x="377758" y="346234"/>
                  <a:pt x="282148" y="346234"/>
                </a:cubicBezTo>
              </a:path>
            </a:pathLst>
          </a:custGeom>
          <a:solidFill>
            <a:srgbClr val="FFFFFF"/>
          </a:solidFill>
          <a:ln w="9525">
            <a:solidFill>
              <a:srgbClr val="FCB5FF"/>
            </a:solidFill>
          </a:ln>
        </p:spPr>
        <p:txBody>
          <a:bodyPr wrap="square" lIns="137160" tIns="45720" rIns="137160" bIns="45720" rtlCol="0" anchor="ctr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1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634996" y="6399658"/>
            <a:ext cx="1149354" cy="153888"/>
          </a:xfrm>
          <a:custGeom>
            <a:avLst/>
            <a:gdLst/>
            <a:ahLst/>
            <a:cxnLst/>
            <a:rect l="l" t="t" r="r" b="b"/>
            <a:pathLst>
              <a:path w="1149354" h="153888">
                <a:moveTo>
                  <a:pt x="0" y="153888"/>
                </a:moveTo>
                <a:lnTo>
                  <a:pt x="0" y="0"/>
                </a:lnTo>
                <a:lnTo>
                  <a:pt x="1149354" y="0"/>
                </a:lnTo>
                <a:lnTo>
                  <a:pt x="1149354" y="153888"/>
                </a:lnTo>
                <a:lnTo>
                  <a:pt x="0" y="153888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495"/>
              </a:spcBef>
              <a:buNone/>
            </a:pPr>
            <a:r>
              <a:rPr lang="en-US" sz="495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Εισαγωγή στο SPSS και Κατανόηση των Βασικών Εννοιών</a:t>
            </a:r>
            <a:endParaRPr lang="en-US" sz="495" dirty="0"/>
          </a:p>
        </p:txBody>
      </p:sp>
      <p:sp>
        <p:nvSpPr>
          <p:cNvPr id="11" name="Text 9"/>
          <p:cNvSpPr/>
          <p:nvPr/>
        </p:nvSpPr>
        <p:spPr>
          <a:xfrm>
            <a:off x="7187736" y="4573181"/>
            <a:ext cx="3017520" cy="1535416"/>
          </a:xfrm>
          <a:custGeom>
            <a:avLst/>
            <a:gdLst/>
            <a:ahLst/>
            <a:cxnLst/>
            <a:rect l="l" t="t" r="r" b="b"/>
            <a:pathLst>
              <a:path w="3017520" h="1535416">
                <a:moveTo>
                  <a:pt x="65301" y="1535416"/>
                </a:moveTo>
                <a:cubicBezTo>
                  <a:pt x="29236" y="1535416"/>
                  <a:pt x="0" y="1506180"/>
                  <a:pt x="0" y="1470115"/>
                </a:cubicBezTo>
                <a:lnTo>
                  <a:pt x="0" y="65301"/>
                </a:lnTo>
                <a:cubicBezTo>
                  <a:pt x="0" y="29236"/>
                  <a:pt x="29236" y="0"/>
                  <a:pt x="65301" y="0"/>
                </a:cubicBezTo>
                <a:lnTo>
                  <a:pt x="2952219" y="0"/>
                </a:lnTo>
                <a:cubicBezTo>
                  <a:pt x="2988284" y="0"/>
                  <a:pt x="3017520" y="29236"/>
                  <a:pt x="3017520" y="65301"/>
                </a:cubicBezTo>
                <a:lnTo>
                  <a:pt x="3017520" y="1470115"/>
                </a:lnTo>
                <a:cubicBezTo>
                  <a:pt x="3017520" y="1506180"/>
                  <a:pt x="2988284" y="1535416"/>
                  <a:pt x="2952219" y="1535416"/>
                </a:cubicBezTo>
              </a:path>
            </a:pathLst>
          </a:custGeom>
          <a:blipFill>
            <a:blip r:embed="rId3"/>
            <a:srcRect l="0" r="0" t="11597" b="11597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635423" y="3246548"/>
            <a:ext cx="3017520" cy="1097280"/>
          </a:xfrm>
          <a:custGeom>
            <a:avLst/>
            <a:gdLst/>
            <a:ahLst/>
            <a:cxnLst/>
            <a:rect l="l" t="t" r="r" b="b"/>
            <a:pathLst>
              <a:path w="3017520" h="1097280">
                <a:moveTo>
                  <a:pt x="0" y="1097280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Καλωσορίζουμε τους μαθητές σε αυτό το μάθημα που θα τους εισάγει στο SPSS, ένα ισχυρό στατιστικό λογισμικό.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635422" y="2830673"/>
            <a:ext cx="3017520" cy="309783"/>
          </a:xfrm>
          <a:custGeom>
            <a:avLst/>
            <a:gdLst/>
            <a:ahLst/>
            <a:cxnLst/>
            <a:rect l="l" t="t" r="r" b="b"/>
            <a:pathLst>
              <a:path w="3017520" h="309783">
                <a:moveTo>
                  <a:pt x="0" y="309783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b="1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Εισαγωγή στο μάθημα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3911580" y="3241210"/>
            <a:ext cx="3017520" cy="1097280"/>
          </a:xfrm>
          <a:custGeom>
            <a:avLst/>
            <a:gdLst/>
            <a:ahLst/>
            <a:cxnLst/>
            <a:rect l="l" t="t" r="r" b="b"/>
            <a:pathLst>
              <a:path w="3017520" h="1097280">
                <a:moveTo>
                  <a:pt x="0" y="1097280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Το SPSS είναι ένα ισχυρό στατιστικό λογισμικό που χρησιμοποιείται ευρέως στην ακαδημαϊκή και επαγγελματική έρευνα.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3911579" y="2825335"/>
            <a:ext cx="3017520" cy="309783"/>
          </a:xfrm>
          <a:custGeom>
            <a:avLst/>
            <a:gdLst/>
            <a:ahLst/>
            <a:cxnLst/>
            <a:rect l="l" t="t" r="r" b="b"/>
            <a:pathLst>
              <a:path w="3017520" h="309783">
                <a:moveTo>
                  <a:pt x="0" y="309783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b="1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Τι είναι το SPSS;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187737" y="3241210"/>
            <a:ext cx="3017520" cy="1097280"/>
          </a:xfrm>
          <a:custGeom>
            <a:avLst/>
            <a:gdLst/>
            <a:ahLst/>
            <a:cxnLst/>
            <a:rect l="l" t="t" r="r" b="b"/>
            <a:pathLst>
              <a:path w="3017520" h="1097280">
                <a:moveTo>
                  <a:pt x="0" y="1097280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Το p-value είναι μια στατιστική μέτρηση που χρησιμοποιείται για να καθορίσει τη στατιστική σημαντικότητα ενός αποτελέσματος.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7187736" y="2825335"/>
            <a:ext cx="3017520" cy="309783"/>
          </a:xfrm>
          <a:custGeom>
            <a:avLst/>
            <a:gdLst/>
            <a:ahLst/>
            <a:cxnLst/>
            <a:rect l="l" t="t" r="r" b="b"/>
            <a:pathLst>
              <a:path w="3017520" h="309783">
                <a:moveTo>
                  <a:pt x="0" y="309783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b="1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Η έννοια του p-value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34997" y="5011316"/>
            <a:ext cx="3017520" cy="1097280"/>
          </a:xfrm>
          <a:custGeom>
            <a:avLst/>
            <a:gdLst/>
            <a:ahLst/>
            <a:cxnLst/>
            <a:rect l="l" t="t" r="r" b="b"/>
            <a:pathLst>
              <a:path w="3017520" h="1097280">
                <a:moveTo>
                  <a:pt x="0" y="1097280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Οι μαθητές θα αποκτήσουν μια ολοκληρωμένη κατανόηση του SPSS και θα είναι σε θέση να το χρησιμοποιούν με αυτοπεποίθηση.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634996" y="4595441"/>
            <a:ext cx="3017520" cy="309783"/>
          </a:xfrm>
          <a:custGeom>
            <a:avLst/>
            <a:gdLst/>
            <a:ahLst/>
            <a:cxnLst/>
            <a:rect l="l" t="t" r="r" b="b"/>
            <a:pathLst>
              <a:path w="3017520" h="309783">
                <a:moveTo>
                  <a:pt x="0" y="309783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b="1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Στόχος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3911580" y="5011316"/>
            <a:ext cx="3017520" cy="1097280"/>
          </a:xfrm>
          <a:custGeom>
            <a:avLst/>
            <a:gdLst/>
            <a:ahLst/>
            <a:cxnLst/>
            <a:rect l="l" t="t" r="r" b="b"/>
            <a:pathLst>
              <a:path w="3017520" h="1097280">
                <a:moveTo>
                  <a:pt x="0" y="1097280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Μέσα από ασκήσεις και μελέτες περίπτωσης, οι μαθητές θα εξερευνήσουν τις βασικές έννοιες του SPSS, όπως η έννοια του p-value, και θα εφαρμόσουν τις γνώσεις τους.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3911579" y="4595441"/>
            <a:ext cx="3017520" cy="309783"/>
          </a:xfrm>
          <a:custGeom>
            <a:avLst/>
            <a:gdLst/>
            <a:ahLst/>
            <a:cxnLst/>
            <a:rect l="l" t="t" r="r" b="b"/>
            <a:pathLst>
              <a:path w="3017520" h="309783">
                <a:moveTo>
                  <a:pt x="0" y="309783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b="1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Συμπέρασμα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458396" y="447"/>
            <a:ext cx="1733541" cy="6857107"/>
          </a:xfrm>
          <a:custGeom>
            <a:avLst/>
            <a:gdLst/>
            <a:ahLst/>
            <a:cxnLst/>
            <a:rect l="l" t="t" r="r" b="b"/>
            <a:pathLst>
              <a:path w="1733541" h="6857107">
                <a:moveTo>
                  <a:pt x="0" y="6857107"/>
                </a:moveTo>
                <a:lnTo>
                  <a:pt x="0" y="0"/>
                </a:lnTo>
                <a:lnTo>
                  <a:pt x="1733541" y="0"/>
                </a:lnTo>
                <a:lnTo>
                  <a:pt x="1733541" y="6857107"/>
                </a:lnTo>
                <a:lnTo>
                  <a:pt x="0" y="6857107"/>
                </a:lnTo>
              </a:path>
            </a:pathLst>
          </a:custGeom>
          <a:solidFill>
            <a:srgbClr val="FCB5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656143" y="529543"/>
            <a:ext cx="364069" cy="364020"/>
          </a:xfrm>
          <a:custGeom>
            <a:avLst/>
            <a:gdLst/>
            <a:ahLst/>
            <a:cxnLst/>
            <a:rect l="l" t="t" r="r" b="b"/>
            <a:pathLst>
              <a:path w="364069" h="364020">
                <a:moveTo>
                  <a:pt x="0" y="364020"/>
                </a:moveTo>
                <a:lnTo>
                  <a:pt x="0" y="0"/>
                </a:lnTo>
                <a:lnTo>
                  <a:pt x="364069" y="0"/>
                </a:lnTo>
                <a:lnTo>
                  <a:pt x="364069" y="364020"/>
                </a:lnTo>
                <a:lnTo>
                  <a:pt x="0" y="36402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74696" y="648062"/>
            <a:ext cx="123229" cy="123219"/>
          </a:xfrm>
          <a:custGeom>
            <a:avLst/>
            <a:gdLst/>
            <a:ahLst/>
            <a:cxnLst/>
            <a:rect l="l" t="t" r="r" b="b"/>
            <a:pathLst>
              <a:path w="123229" h="123219">
                <a:moveTo>
                  <a:pt x="0" y="123219"/>
                </a:moveTo>
                <a:lnTo>
                  <a:pt x="0" y="0"/>
                </a:lnTo>
                <a:lnTo>
                  <a:pt x="123229" y="0"/>
                </a:lnTo>
                <a:lnTo>
                  <a:pt x="123229" y="123219"/>
                </a:lnTo>
                <a:lnTo>
                  <a:pt x="0" y="123219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9394" y="2830673"/>
            <a:ext cx="407082" cy="109728"/>
          </a:xfrm>
          <a:custGeom>
            <a:avLst/>
            <a:gdLst/>
            <a:ahLst/>
            <a:cxnLst/>
            <a:rect l="l" t="t" r="r" b="b"/>
            <a:pathLst>
              <a:path w="407082" h="109728">
                <a:moveTo>
                  <a:pt x="54864" y="109728"/>
                </a:moveTo>
                <a:cubicBezTo>
                  <a:pt x="24563" y="109728"/>
                  <a:pt x="0" y="85165"/>
                  <a:pt x="0" y="54864"/>
                </a:cubicBezTo>
                <a:lnTo>
                  <a:pt x="0" y="54864"/>
                </a:lnTo>
                <a:cubicBezTo>
                  <a:pt x="0" y="24563"/>
                  <a:pt x="24563" y="0"/>
                  <a:pt x="54864" y="0"/>
                </a:cubicBezTo>
                <a:lnTo>
                  <a:pt x="352218" y="0"/>
                </a:lnTo>
                <a:cubicBezTo>
                  <a:pt x="382519" y="0"/>
                  <a:pt x="407082" y="24563"/>
                  <a:pt x="407082" y="54864"/>
                </a:cubicBezTo>
                <a:lnTo>
                  <a:pt x="407082" y="54864"/>
                </a:lnTo>
                <a:cubicBezTo>
                  <a:pt x="407082" y="85165"/>
                  <a:pt x="382519" y="109728"/>
                  <a:pt x="352218" y="109728"/>
                </a:cubicBezTo>
              </a:path>
            </a:pathLst>
          </a:custGeom>
          <a:solidFill>
            <a:srgbClr val="FCB5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4749773" y="2830673"/>
            <a:ext cx="407082" cy="109728"/>
          </a:xfrm>
          <a:custGeom>
            <a:avLst/>
            <a:gdLst/>
            <a:ahLst/>
            <a:cxnLst/>
            <a:rect l="l" t="t" r="r" b="b"/>
            <a:pathLst>
              <a:path w="407082" h="109728">
                <a:moveTo>
                  <a:pt x="54864" y="109728"/>
                </a:moveTo>
                <a:cubicBezTo>
                  <a:pt x="24563" y="109728"/>
                  <a:pt x="0" y="85165"/>
                  <a:pt x="0" y="54864"/>
                </a:cubicBezTo>
                <a:lnTo>
                  <a:pt x="0" y="54864"/>
                </a:lnTo>
                <a:cubicBezTo>
                  <a:pt x="0" y="24563"/>
                  <a:pt x="24563" y="0"/>
                  <a:pt x="54864" y="0"/>
                </a:cubicBezTo>
                <a:lnTo>
                  <a:pt x="352218" y="0"/>
                </a:lnTo>
                <a:cubicBezTo>
                  <a:pt x="382519" y="0"/>
                  <a:pt x="407082" y="24563"/>
                  <a:pt x="407082" y="54864"/>
                </a:cubicBezTo>
                <a:lnTo>
                  <a:pt x="407082" y="54864"/>
                </a:lnTo>
                <a:cubicBezTo>
                  <a:pt x="407082" y="85165"/>
                  <a:pt x="382519" y="109728"/>
                  <a:pt x="352218" y="109728"/>
                </a:cubicBezTo>
              </a:path>
            </a:pathLst>
          </a:custGeom>
          <a:solidFill>
            <a:srgbClr val="FCB5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765664" y="1336247"/>
            <a:ext cx="3172275" cy="4444421"/>
          </a:xfrm>
          <a:custGeom>
            <a:avLst/>
            <a:gdLst/>
            <a:ahLst/>
            <a:cxnLst/>
            <a:rect l="l" t="t" r="r" b="b"/>
            <a:pathLst>
              <a:path w="3172275" h="4444421">
                <a:moveTo>
                  <a:pt x="1210135" y="0"/>
                </a:moveTo>
                <a:lnTo>
                  <a:pt x="2765877" y="0"/>
                </a:lnTo>
                <a:cubicBezTo>
                  <a:pt x="2990323" y="0"/>
                  <a:pt x="3172275" y="181928"/>
                  <a:pt x="3172275" y="406347"/>
                </a:cubicBezTo>
                <a:lnTo>
                  <a:pt x="3172275" y="3333316"/>
                </a:lnTo>
                <a:cubicBezTo>
                  <a:pt x="3172275" y="3550724"/>
                  <a:pt x="2996013" y="3726965"/>
                  <a:pt x="2778577" y="3726965"/>
                </a:cubicBezTo>
                <a:lnTo>
                  <a:pt x="2743652" y="3726965"/>
                </a:lnTo>
                <a:cubicBezTo>
                  <a:pt x="2545508" y="3726965"/>
                  <a:pt x="2384879" y="3887573"/>
                  <a:pt x="2384879" y="4085693"/>
                </a:cubicBezTo>
                <a:cubicBezTo>
                  <a:pt x="2384879" y="4283812"/>
                  <a:pt x="2224250" y="4444421"/>
                  <a:pt x="2026106" y="4444421"/>
                </a:cubicBezTo>
                <a:lnTo>
                  <a:pt x="403689" y="4444421"/>
                </a:lnTo>
                <a:cubicBezTo>
                  <a:pt x="207298" y="4444421"/>
                  <a:pt x="43443" y="4305132"/>
                  <a:pt x="5548" y="4119967"/>
                </a:cubicBezTo>
                <a:lnTo>
                  <a:pt x="0" y="4064943"/>
                </a:lnTo>
                <a:lnTo>
                  <a:pt x="0" y="1271537"/>
                </a:lnTo>
                <a:lnTo>
                  <a:pt x="5483" y="1217153"/>
                </a:lnTo>
                <a:cubicBezTo>
                  <a:pt x="43082" y="1033434"/>
                  <a:pt x="205657" y="895233"/>
                  <a:pt x="400514" y="895233"/>
                </a:cubicBezTo>
                <a:cubicBezTo>
                  <a:pt x="623208" y="895233"/>
                  <a:pt x="803737" y="714726"/>
                  <a:pt x="803737" y="492061"/>
                </a:cubicBezTo>
                <a:lnTo>
                  <a:pt x="803737" y="406347"/>
                </a:lnTo>
                <a:cubicBezTo>
                  <a:pt x="803737" y="181928"/>
                  <a:pt x="985689" y="0"/>
                  <a:pt x="1210135" y="0"/>
                </a:cubicBezTo>
                <a:lnTo>
                  <a:pt x="1210135" y="0"/>
                </a:lnTo>
              </a:path>
            </a:pathLst>
          </a:custGeom>
          <a:blipFill>
            <a:blip r:embed="rId3"/>
            <a:srcRect l="27026" r="27026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4996" y="1012082"/>
            <a:ext cx="7928989" cy="1272738"/>
          </a:xfrm>
          <a:custGeom>
            <a:avLst/>
            <a:gdLst/>
            <a:ahLst/>
            <a:cxnLst/>
            <a:rect l="l" t="t" r="r" b="b"/>
            <a:pathLst>
              <a:path w="7928989" h="1272738">
                <a:moveTo>
                  <a:pt x="0" y="1272738"/>
                </a:moveTo>
                <a:lnTo>
                  <a:pt x="0" y="0"/>
                </a:lnTo>
                <a:lnTo>
                  <a:pt x="7928989" y="0"/>
                </a:lnTo>
                <a:lnTo>
                  <a:pt x="7928989" y="1272738"/>
                </a:lnTo>
                <a:lnTo>
                  <a:pt x="0" y="1272738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86008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Κατανοώντας τις Βασικές Έννοιες και Εφαρμογές</a:t>
            </a:r>
            <a:endParaRPr lang="en-US" sz="2800" dirty="0"/>
          </a:p>
        </p:txBody>
      </p:sp>
      <p:sp>
        <p:nvSpPr>
          <p:cNvPr id="9" name="Text 7"/>
          <p:cNvSpPr/>
          <p:nvPr/>
        </p:nvSpPr>
        <p:spPr>
          <a:xfrm>
            <a:off x="11101675" y="6303486"/>
            <a:ext cx="455265" cy="346234"/>
          </a:xfrm>
          <a:custGeom>
            <a:avLst/>
            <a:gdLst/>
            <a:ahLst/>
            <a:cxnLst/>
            <a:rect l="l" t="t" r="r" b="b"/>
            <a:pathLst>
              <a:path w="455265" h="346234">
                <a:moveTo>
                  <a:pt x="173117" y="346234"/>
                </a:moveTo>
                <a:cubicBezTo>
                  <a:pt x="77507" y="346234"/>
                  <a:pt x="0" y="268727"/>
                  <a:pt x="0" y="173117"/>
                </a:cubicBezTo>
                <a:lnTo>
                  <a:pt x="0" y="173117"/>
                </a:lnTo>
                <a:cubicBezTo>
                  <a:pt x="0" y="77507"/>
                  <a:pt x="77507" y="0"/>
                  <a:pt x="173117" y="0"/>
                </a:cubicBezTo>
                <a:lnTo>
                  <a:pt x="282148" y="0"/>
                </a:lnTo>
                <a:cubicBezTo>
                  <a:pt x="377758" y="0"/>
                  <a:pt x="455265" y="77507"/>
                  <a:pt x="455265" y="173117"/>
                </a:cubicBezTo>
                <a:lnTo>
                  <a:pt x="455265" y="173117"/>
                </a:lnTo>
                <a:cubicBezTo>
                  <a:pt x="455265" y="268727"/>
                  <a:pt x="377758" y="346234"/>
                  <a:pt x="282148" y="346234"/>
                </a:cubicBezTo>
              </a:path>
            </a:pathLst>
          </a:custGeom>
          <a:solidFill>
            <a:srgbClr val="FFFFFF"/>
          </a:solidFill>
          <a:ln w="9525">
            <a:solidFill>
              <a:srgbClr val="FCB5FF"/>
            </a:solidFill>
          </a:ln>
        </p:spPr>
        <p:txBody>
          <a:bodyPr wrap="square" lIns="137160" tIns="45720" rIns="137160" bIns="45720" rtlCol="0" anchor="ctr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2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634996" y="6399658"/>
            <a:ext cx="1149354" cy="153888"/>
          </a:xfrm>
          <a:custGeom>
            <a:avLst/>
            <a:gdLst/>
            <a:ahLst/>
            <a:cxnLst/>
            <a:rect l="l" t="t" r="r" b="b"/>
            <a:pathLst>
              <a:path w="1149354" h="153888">
                <a:moveTo>
                  <a:pt x="0" y="153888"/>
                </a:moveTo>
                <a:lnTo>
                  <a:pt x="0" y="0"/>
                </a:lnTo>
                <a:lnTo>
                  <a:pt x="1149354" y="0"/>
                </a:lnTo>
                <a:lnTo>
                  <a:pt x="1149354" y="153888"/>
                </a:lnTo>
                <a:lnTo>
                  <a:pt x="0" y="153888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495"/>
              </a:spcBef>
              <a:buNone/>
            </a:pPr>
            <a:r>
              <a:rPr lang="en-US" sz="495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Εισαγωγή στο SPSS και Κατανόηση των Βασικών Εννοιών</a:t>
            </a:r>
            <a:endParaRPr lang="en-US" sz="495" dirty="0"/>
          </a:p>
        </p:txBody>
      </p:sp>
      <p:sp>
        <p:nvSpPr>
          <p:cNvPr id="11" name="Text 9"/>
          <p:cNvSpPr/>
          <p:nvPr/>
        </p:nvSpPr>
        <p:spPr>
          <a:xfrm>
            <a:off x="634996" y="3129336"/>
            <a:ext cx="3814212" cy="309783"/>
          </a:xfrm>
          <a:custGeom>
            <a:avLst/>
            <a:gdLst/>
            <a:ahLst/>
            <a:cxnLst/>
            <a:rect l="l" t="t" r="r" b="b"/>
            <a:pathLst>
              <a:path w="3814212" h="309783">
                <a:moveTo>
                  <a:pt x="0" y="309783"/>
                </a:moveTo>
                <a:lnTo>
                  <a:pt x="0" y="0"/>
                </a:lnTo>
                <a:lnTo>
                  <a:pt x="3814212" y="0"/>
                </a:lnTo>
                <a:lnTo>
                  <a:pt x="381421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86008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Τι είναι το SPSS;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634997" y="3558458"/>
            <a:ext cx="3814212" cy="2560320"/>
          </a:xfrm>
          <a:custGeom>
            <a:avLst/>
            <a:gdLst/>
            <a:ahLst/>
            <a:cxnLst/>
            <a:rect l="l" t="t" r="r" b="b"/>
            <a:pathLst>
              <a:path w="3814212" h="2560320">
                <a:moveTo>
                  <a:pt x="0" y="2560320"/>
                </a:moveTo>
                <a:lnTo>
                  <a:pt x="0" y="0"/>
                </a:lnTo>
                <a:lnTo>
                  <a:pt x="3814212" y="0"/>
                </a:lnTo>
                <a:lnTo>
                  <a:pt x="3814212" y="2560320"/>
                </a:lnTo>
                <a:lnTo>
                  <a:pt x="0" y="25603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Το SPSS είναι ένα ισχυρό στατιστικό λογισμικό που χρησιμοποιείται ευρέως στην ακαδημαϊκή και επαγγελματική έρευνα.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Επιτρέπει την ανάλυση δεδομένων, την παραγωγή γραφημάτων και την παρουσίαση των αποτελεσμάτων.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4749773" y="3129336"/>
            <a:ext cx="3814212" cy="309783"/>
          </a:xfrm>
          <a:custGeom>
            <a:avLst/>
            <a:gdLst/>
            <a:ahLst/>
            <a:cxnLst/>
            <a:rect l="l" t="t" r="r" b="b"/>
            <a:pathLst>
              <a:path w="3814212" h="309783">
                <a:moveTo>
                  <a:pt x="0" y="309783"/>
                </a:moveTo>
                <a:lnTo>
                  <a:pt x="0" y="0"/>
                </a:lnTo>
                <a:lnTo>
                  <a:pt x="3814212" y="0"/>
                </a:lnTo>
                <a:lnTo>
                  <a:pt x="381421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86008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Η έννοια του p-value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4749774" y="3558458"/>
            <a:ext cx="3814212" cy="2560320"/>
          </a:xfrm>
          <a:custGeom>
            <a:avLst/>
            <a:gdLst/>
            <a:ahLst/>
            <a:cxnLst/>
            <a:rect l="l" t="t" r="r" b="b"/>
            <a:pathLst>
              <a:path w="3814212" h="2560320">
                <a:moveTo>
                  <a:pt x="0" y="2560320"/>
                </a:moveTo>
                <a:lnTo>
                  <a:pt x="0" y="0"/>
                </a:lnTo>
                <a:lnTo>
                  <a:pt x="3814212" y="0"/>
                </a:lnTo>
                <a:lnTo>
                  <a:pt x="3814212" y="2560320"/>
                </a:lnTo>
                <a:lnTo>
                  <a:pt x="0" y="25603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Το p-value είναι μια στατιστική μέτρηση που χρησιμοποιείται για να καθορίσει την στατιστική σημαντικότητα ενός αποτελέσματος.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Καθορίζει την πιθανότητα να παρατηρήσουμε ένα αποτέλεσμα τουλάχιστον τόσο ακραίο ή ακόμα πιο ακραίο από αυτό που παρατηρήθηκε.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860780" cy="6857107"/>
          </a:xfrm>
          <a:custGeom>
            <a:avLst/>
            <a:gdLst/>
            <a:ahLst/>
            <a:cxnLst/>
            <a:rect l="l" t="t" r="r" b="b"/>
            <a:pathLst>
              <a:path w="3860780" h="6857107">
                <a:moveTo>
                  <a:pt x="0" y="6857107"/>
                </a:moveTo>
                <a:lnTo>
                  <a:pt x="0" y="0"/>
                </a:lnTo>
                <a:lnTo>
                  <a:pt x="3860780" y="0"/>
                </a:lnTo>
                <a:lnTo>
                  <a:pt x="3860780" y="6857107"/>
                </a:lnTo>
                <a:lnTo>
                  <a:pt x="0" y="6857107"/>
                </a:lnTo>
              </a:path>
            </a:pathLst>
          </a:custGeom>
          <a:solidFill>
            <a:srgbClr val="FCB5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656143" y="529543"/>
            <a:ext cx="364069" cy="364020"/>
          </a:xfrm>
          <a:custGeom>
            <a:avLst/>
            <a:gdLst/>
            <a:ahLst/>
            <a:cxnLst/>
            <a:rect l="l" t="t" r="r" b="b"/>
            <a:pathLst>
              <a:path w="364069" h="364020">
                <a:moveTo>
                  <a:pt x="0" y="364020"/>
                </a:moveTo>
                <a:lnTo>
                  <a:pt x="0" y="0"/>
                </a:lnTo>
                <a:lnTo>
                  <a:pt x="364069" y="0"/>
                </a:lnTo>
                <a:lnTo>
                  <a:pt x="364069" y="364020"/>
                </a:lnTo>
                <a:lnTo>
                  <a:pt x="0" y="36402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74696" y="648062"/>
            <a:ext cx="123229" cy="123219"/>
          </a:xfrm>
          <a:custGeom>
            <a:avLst/>
            <a:gdLst/>
            <a:ahLst/>
            <a:cxnLst/>
            <a:rect l="l" t="t" r="r" b="b"/>
            <a:pathLst>
              <a:path w="123229" h="123219">
                <a:moveTo>
                  <a:pt x="0" y="123219"/>
                </a:moveTo>
                <a:lnTo>
                  <a:pt x="0" y="0"/>
                </a:lnTo>
                <a:lnTo>
                  <a:pt x="123229" y="0"/>
                </a:lnTo>
                <a:lnTo>
                  <a:pt x="123229" y="123219"/>
                </a:lnTo>
                <a:lnTo>
                  <a:pt x="0" y="123219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4997" y="3456309"/>
            <a:ext cx="3035808" cy="2601249"/>
          </a:xfrm>
          <a:custGeom>
            <a:avLst/>
            <a:gdLst/>
            <a:ahLst/>
            <a:cxnLst/>
            <a:rect l="l" t="t" r="r" b="b"/>
            <a:pathLst>
              <a:path w="3035808" h="2601249">
                <a:moveTo>
                  <a:pt x="0" y="2601249"/>
                </a:moveTo>
                <a:lnTo>
                  <a:pt x="0" y="0"/>
                </a:lnTo>
                <a:lnTo>
                  <a:pt x="3035808" y="0"/>
                </a:lnTo>
                <a:lnTo>
                  <a:pt x="3035808" y="2601249"/>
                </a:lnTo>
                <a:lnTo>
                  <a:pt x="0" y="2601249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86008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Lesson Introduction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4241778" y="612648"/>
            <a:ext cx="7315200" cy="5632704"/>
          </a:xfrm>
          <a:custGeom>
            <a:avLst/>
            <a:gdLst/>
            <a:ahLst/>
            <a:cxnLst/>
            <a:rect l="l" t="t" r="r" b="b"/>
            <a:pathLst>
              <a:path w="7315200" h="5632704">
                <a:moveTo>
                  <a:pt x="0" y="5632704"/>
                </a:moveTo>
                <a:lnTo>
                  <a:pt x="0" y="0"/>
                </a:lnTo>
                <a:lnTo>
                  <a:pt x="7315200" y="0"/>
                </a:lnTo>
                <a:lnTo>
                  <a:pt x="7315200" y="5632704"/>
                </a:lnTo>
                <a:lnTo>
                  <a:pt x="0" y="5632704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177800"/>
          <a:lstStyle/>
          <a:p>
            <a:pPr algn="l" marL="0" indent="0">
              <a:lnSpc>
                <a:spcPct val="100000"/>
              </a:lnSpc>
              <a:spcBef>
                <a:spcPts val="1500"/>
              </a:spcBef>
              <a:spcAft>
                <a:spcPts val="1000"/>
              </a:spcAft>
              <a:buNone/>
            </a:pPr>
            <a:r>
              <a:rPr lang="en-US" sz="1300" b="1" dirty="0">
                <a:solidFill>
                  <a:srgbClr val="86008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Εισαγωγή στο μάθημα</a:t>
            </a:r>
            <a:endParaRPr lang="en-US" sz="1300" dirty="0"/>
          </a:p>
          <a:p>
            <a:pPr algn="l" marL="0" indent="0">
              <a:lnSpc>
                <a:spcPct val="100000"/>
              </a:lnSpc>
              <a:spcBef>
                <a:spcPts val="800"/>
              </a:spcBef>
              <a:spcAft>
                <a:spcPts val="1000"/>
              </a:spcAft>
              <a:buNone/>
            </a:pPr>
            <a:r>
              <a:rPr lang="en-US" sz="12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Καλωσορίζουμε τους μαθητές σε αυτό το μάθημα που θα τους εισάγει στο SPSS, ένα ισχυρό στατιστικό λογισμικό.</a:t>
            </a:r>
            <a:endParaRPr lang="en-US" sz="1300" dirty="0"/>
          </a:p>
          <a:p>
            <a:pPr algn="l" marL="0" indent="0">
              <a:lnSpc>
                <a:spcPct val="100000"/>
              </a:lnSpc>
              <a:spcBef>
                <a:spcPts val="800"/>
              </a:spcBef>
              <a:spcAft>
                <a:spcPts val="1000"/>
              </a:spcAft>
              <a:buNone/>
            </a:pPr>
            <a:r>
              <a:rPr lang="en-US" sz="12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Θα εξερευνήσουμε τις βασικές έννοιες, όπως η έννοια του p-value, και θα εφαρμόσουμε τις γνώσεις μας μέσα από ασκήσεις και μελέτες περίπτωσης.</a:t>
            </a:r>
            <a:endParaRPr lang="en-US" sz="1300" dirty="0"/>
          </a:p>
          <a:p>
            <a:pPr algn="l" marL="0" indent="0">
              <a:lnSpc>
                <a:spcPct val="100000"/>
              </a:lnSpc>
              <a:spcBef>
                <a:spcPts val="800"/>
              </a:spcBef>
              <a:spcAft>
                <a:spcPts val="1000"/>
              </a:spcAft>
              <a:buNone/>
            </a:pPr>
            <a:r>
              <a:rPr lang="en-US" sz="12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Οι μαθητές θα αποκτήσουν μια ολοκληρωμένη κατανόηση του SPSS και θα είναι σε θέση να το χρησιμοποιούν με αυτοπεποίθηση.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11101675" y="6303486"/>
            <a:ext cx="455265" cy="346234"/>
          </a:xfrm>
          <a:custGeom>
            <a:avLst/>
            <a:gdLst/>
            <a:ahLst/>
            <a:cxnLst/>
            <a:rect l="l" t="t" r="r" b="b"/>
            <a:pathLst>
              <a:path w="455265" h="346234">
                <a:moveTo>
                  <a:pt x="173117" y="346234"/>
                </a:moveTo>
                <a:cubicBezTo>
                  <a:pt x="77507" y="346234"/>
                  <a:pt x="0" y="268727"/>
                  <a:pt x="0" y="173117"/>
                </a:cubicBezTo>
                <a:lnTo>
                  <a:pt x="0" y="173117"/>
                </a:lnTo>
                <a:cubicBezTo>
                  <a:pt x="0" y="77507"/>
                  <a:pt x="77507" y="0"/>
                  <a:pt x="173117" y="0"/>
                </a:cubicBezTo>
                <a:lnTo>
                  <a:pt x="282148" y="0"/>
                </a:lnTo>
                <a:cubicBezTo>
                  <a:pt x="377758" y="0"/>
                  <a:pt x="455265" y="77507"/>
                  <a:pt x="455265" y="173117"/>
                </a:cubicBezTo>
                <a:lnTo>
                  <a:pt x="455265" y="173117"/>
                </a:lnTo>
                <a:cubicBezTo>
                  <a:pt x="455265" y="268727"/>
                  <a:pt x="377758" y="346234"/>
                  <a:pt x="282148" y="346234"/>
                </a:cubicBezTo>
              </a:path>
            </a:pathLst>
          </a:custGeom>
          <a:solidFill>
            <a:srgbClr val="FFFFFF"/>
          </a:solidFill>
          <a:ln w="9525">
            <a:solidFill>
              <a:srgbClr val="FCB5FF"/>
            </a:solidFill>
          </a:ln>
        </p:spPr>
        <p:txBody>
          <a:bodyPr wrap="square" lIns="137160" tIns="45720" rIns="137160" bIns="45720" rtlCol="0" anchor="ctr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634996" y="6399658"/>
            <a:ext cx="1149354" cy="153888"/>
          </a:xfrm>
          <a:custGeom>
            <a:avLst/>
            <a:gdLst/>
            <a:ahLst/>
            <a:cxnLst/>
            <a:rect l="l" t="t" r="r" b="b"/>
            <a:pathLst>
              <a:path w="1149354" h="153888">
                <a:moveTo>
                  <a:pt x="0" y="153888"/>
                </a:moveTo>
                <a:lnTo>
                  <a:pt x="0" y="0"/>
                </a:lnTo>
                <a:lnTo>
                  <a:pt x="1149354" y="0"/>
                </a:lnTo>
                <a:lnTo>
                  <a:pt x="1149354" y="153888"/>
                </a:lnTo>
                <a:lnTo>
                  <a:pt x="0" y="153888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495"/>
              </a:spcBef>
              <a:buNone/>
            </a:pPr>
            <a:r>
              <a:rPr lang="en-US" sz="495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Εισαγωγή στο SPSS και Κατανόηση των Βασικών Εννοιών</a:t>
            </a:r>
            <a:endParaRPr lang="en-US" sz="49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458396" y="447"/>
            <a:ext cx="1733541" cy="6857107"/>
          </a:xfrm>
          <a:custGeom>
            <a:avLst/>
            <a:gdLst/>
            <a:ahLst/>
            <a:cxnLst/>
            <a:rect l="l" t="t" r="r" b="b"/>
            <a:pathLst>
              <a:path w="1733541" h="6857107">
                <a:moveTo>
                  <a:pt x="0" y="6857107"/>
                </a:moveTo>
                <a:lnTo>
                  <a:pt x="0" y="0"/>
                </a:lnTo>
                <a:lnTo>
                  <a:pt x="1733541" y="0"/>
                </a:lnTo>
                <a:lnTo>
                  <a:pt x="1733541" y="6857107"/>
                </a:lnTo>
                <a:lnTo>
                  <a:pt x="0" y="6857107"/>
                </a:lnTo>
              </a:path>
            </a:pathLst>
          </a:custGeom>
          <a:solidFill>
            <a:srgbClr val="FCB5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656143" y="529543"/>
            <a:ext cx="364069" cy="364020"/>
          </a:xfrm>
          <a:custGeom>
            <a:avLst/>
            <a:gdLst/>
            <a:ahLst/>
            <a:cxnLst/>
            <a:rect l="l" t="t" r="r" b="b"/>
            <a:pathLst>
              <a:path w="364069" h="364020">
                <a:moveTo>
                  <a:pt x="0" y="364020"/>
                </a:moveTo>
                <a:lnTo>
                  <a:pt x="0" y="0"/>
                </a:lnTo>
                <a:lnTo>
                  <a:pt x="364069" y="0"/>
                </a:lnTo>
                <a:lnTo>
                  <a:pt x="364069" y="364020"/>
                </a:lnTo>
                <a:lnTo>
                  <a:pt x="0" y="36402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74696" y="648062"/>
            <a:ext cx="123229" cy="123219"/>
          </a:xfrm>
          <a:custGeom>
            <a:avLst/>
            <a:gdLst/>
            <a:ahLst/>
            <a:cxnLst/>
            <a:rect l="l" t="t" r="r" b="b"/>
            <a:pathLst>
              <a:path w="123229" h="123219">
                <a:moveTo>
                  <a:pt x="0" y="123219"/>
                </a:moveTo>
                <a:lnTo>
                  <a:pt x="0" y="0"/>
                </a:lnTo>
                <a:lnTo>
                  <a:pt x="123229" y="0"/>
                </a:lnTo>
                <a:lnTo>
                  <a:pt x="123229" y="123219"/>
                </a:lnTo>
                <a:lnTo>
                  <a:pt x="0" y="123219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9394" y="2830673"/>
            <a:ext cx="407082" cy="109728"/>
          </a:xfrm>
          <a:custGeom>
            <a:avLst/>
            <a:gdLst/>
            <a:ahLst/>
            <a:cxnLst/>
            <a:rect l="l" t="t" r="r" b="b"/>
            <a:pathLst>
              <a:path w="407082" h="109728">
                <a:moveTo>
                  <a:pt x="54864" y="109728"/>
                </a:moveTo>
                <a:cubicBezTo>
                  <a:pt x="24563" y="109728"/>
                  <a:pt x="0" y="85165"/>
                  <a:pt x="0" y="54864"/>
                </a:cubicBezTo>
                <a:lnTo>
                  <a:pt x="0" y="54864"/>
                </a:lnTo>
                <a:cubicBezTo>
                  <a:pt x="0" y="24563"/>
                  <a:pt x="24563" y="0"/>
                  <a:pt x="54864" y="0"/>
                </a:cubicBezTo>
                <a:lnTo>
                  <a:pt x="352218" y="0"/>
                </a:lnTo>
                <a:cubicBezTo>
                  <a:pt x="382519" y="0"/>
                  <a:pt x="407082" y="24563"/>
                  <a:pt x="407082" y="54864"/>
                </a:cubicBezTo>
                <a:lnTo>
                  <a:pt x="407082" y="54864"/>
                </a:lnTo>
                <a:cubicBezTo>
                  <a:pt x="407082" y="85165"/>
                  <a:pt x="382519" y="109728"/>
                  <a:pt x="352218" y="109728"/>
                </a:cubicBezTo>
              </a:path>
            </a:pathLst>
          </a:custGeom>
          <a:solidFill>
            <a:srgbClr val="FCB5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4749773" y="2830673"/>
            <a:ext cx="407082" cy="109728"/>
          </a:xfrm>
          <a:custGeom>
            <a:avLst/>
            <a:gdLst/>
            <a:ahLst/>
            <a:cxnLst/>
            <a:rect l="l" t="t" r="r" b="b"/>
            <a:pathLst>
              <a:path w="407082" h="109728">
                <a:moveTo>
                  <a:pt x="54864" y="109728"/>
                </a:moveTo>
                <a:cubicBezTo>
                  <a:pt x="24563" y="109728"/>
                  <a:pt x="0" y="85165"/>
                  <a:pt x="0" y="54864"/>
                </a:cubicBezTo>
                <a:lnTo>
                  <a:pt x="0" y="54864"/>
                </a:lnTo>
                <a:cubicBezTo>
                  <a:pt x="0" y="24563"/>
                  <a:pt x="24563" y="0"/>
                  <a:pt x="54864" y="0"/>
                </a:cubicBezTo>
                <a:lnTo>
                  <a:pt x="352218" y="0"/>
                </a:lnTo>
                <a:cubicBezTo>
                  <a:pt x="382519" y="0"/>
                  <a:pt x="407082" y="24563"/>
                  <a:pt x="407082" y="54864"/>
                </a:cubicBezTo>
                <a:lnTo>
                  <a:pt x="407082" y="54864"/>
                </a:lnTo>
                <a:cubicBezTo>
                  <a:pt x="407082" y="85165"/>
                  <a:pt x="382519" y="109728"/>
                  <a:pt x="352218" y="109728"/>
                </a:cubicBezTo>
              </a:path>
            </a:pathLst>
          </a:custGeom>
          <a:solidFill>
            <a:srgbClr val="FCB5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765664" y="1336247"/>
            <a:ext cx="3172275" cy="4444421"/>
          </a:xfrm>
          <a:custGeom>
            <a:avLst/>
            <a:gdLst/>
            <a:ahLst/>
            <a:cxnLst/>
            <a:rect l="l" t="t" r="r" b="b"/>
            <a:pathLst>
              <a:path w="3172275" h="4444421">
                <a:moveTo>
                  <a:pt x="1210135" y="0"/>
                </a:moveTo>
                <a:lnTo>
                  <a:pt x="2765877" y="0"/>
                </a:lnTo>
                <a:cubicBezTo>
                  <a:pt x="2990323" y="0"/>
                  <a:pt x="3172275" y="181928"/>
                  <a:pt x="3172275" y="406347"/>
                </a:cubicBezTo>
                <a:lnTo>
                  <a:pt x="3172275" y="3333316"/>
                </a:lnTo>
                <a:cubicBezTo>
                  <a:pt x="3172275" y="3550724"/>
                  <a:pt x="2996013" y="3726965"/>
                  <a:pt x="2778577" y="3726965"/>
                </a:cubicBezTo>
                <a:lnTo>
                  <a:pt x="2743652" y="3726965"/>
                </a:lnTo>
                <a:cubicBezTo>
                  <a:pt x="2545508" y="3726965"/>
                  <a:pt x="2384879" y="3887573"/>
                  <a:pt x="2384879" y="4085693"/>
                </a:cubicBezTo>
                <a:cubicBezTo>
                  <a:pt x="2384879" y="4283812"/>
                  <a:pt x="2224250" y="4444421"/>
                  <a:pt x="2026106" y="4444421"/>
                </a:cubicBezTo>
                <a:lnTo>
                  <a:pt x="403689" y="4444421"/>
                </a:lnTo>
                <a:cubicBezTo>
                  <a:pt x="207298" y="4444421"/>
                  <a:pt x="43443" y="4305132"/>
                  <a:pt x="5548" y="4119967"/>
                </a:cubicBezTo>
                <a:lnTo>
                  <a:pt x="0" y="4064943"/>
                </a:lnTo>
                <a:lnTo>
                  <a:pt x="0" y="1271537"/>
                </a:lnTo>
                <a:lnTo>
                  <a:pt x="5483" y="1217153"/>
                </a:lnTo>
                <a:cubicBezTo>
                  <a:pt x="43082" y="1033434"/>
                  <a:pt x="205657" y="895233"/>
                  <a:pt x="400514" y="895233"/>
                </a:cubicBezTo>
                <a:cubicBezTo>
                  <a:pt x="623208" y="895233"/>
                  <a:pt x="803737" y="714726"/>
                  <a:pt x="803737" y="492061"/>
                </a:cubicBezTo>
                <a:lnTo>
                  <a:pt x="803737" y="406347"/>
                </a:lnTo>
                <a:cubicBezTo>
                  <a:pt x="803737" y="181928"/>
                  <a:pt x="985689" y="0"/>
                  <a:pt x="1210135" y="0"/>
                </a:cubicBezTo>
                <a:lnTo>
                  <a:pt x="1210135" y="0"/>
                </a:lnTo>
              </a:path>
            </a:pathLst>
          </a:custGeom>
          <a:blipFill>
            <a:blip r:embed="rId3"/>
            <a:srcRect l="26217" r="2621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4996" y="1012082"/>
            <a:ext cx="7928989" cy="1272738"/>
          </a:xfrm>
          <a:custGeom>
            <a:avLst/>
            <a:gdLst/>
            <a:ahLst/>
            <a:cxnLst/>
            <a:rect l="l" t="t" r="r" b="b"/>
            <a:pathLst>
              <a:path w="7928989" h="1272738">
                <a:moveTo>
                  <a:pt x="0" y="1272738"/>
                </a:moveTo>
                <a:lnTo>
                  <a:pt x="0" y="0"/>
                </a:lnTo>
                <a:lnTo>
                  <a:pt x="7928989" y="0"/>
                </a:lnTo>
                <a:lnTo>
                  <a:pt x="7928989" y="1272738"/>
                </a:lnTo>
                <a:lnTo>
                  <a:pt x="0" y="1272738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86008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Subject Knowledge</a:t>
            </a:r>
            <a:endParaRPr lang="en-US" sz="2800" dirty="0"/>
          </a:p>
        </p:txBody>
      </p:sp>
      <p:sp>
        <p:nvSpPr>
          <p:cNvPr id="9" name="Text 7"/>
          <p:cNvSpPr/>
          <p:nvPr/>
        </p:nvSpPr>
        <p:spPr>
          <a:xfrm>
            <a:off x="11101675" y="6303486"/>
            <a:ext cx="455265" cy="346234"/>
          </a:xfrm>
          <a:custGeom>
            <a:avLst/>
            <a:gdLst/>
            <a:ahLst/>
            <a:cxnLst/>
            <a:rect l="l" t="t" r="r" b="b"/>
            <a:pathLst>
              <a:path w="455265" h="346234">
                <a:moveTo>
                  <a:pt x="173117" y="346234"/>
                </a:moveTo>
                <a:cubicBezTo>
                  <a:pt x="77507" y="346234"/>
                  <a:pt x="0" y="268727"/>
                  <a:pt x="0" y="173117"/>
                </a:cubicBezTo>
                <a:lnTo>
                  <a:pt x="0" y="173117"/>
                </a:lnTo>
                <a:cubicBezTo>
                  <a:pt x="0" y="77507"/>
                  <a:pt x="77507" y="0"/>
                  <a:pt x="173117" y="0"/>
                </a:cubicBezTo>
                <a:lnTo>
                  <a:pt x="282148" y="0"/>
                </a:lnTo>
                <a:cubicBezTo>
                  <a:pt x="377758" y="0"/>
                  <a:pt x="455265" y="77507"/>
                  <a:pt x="455265" y="173117"/>
                </a:cubicBezTo>
                <a:lnTo>
                  <a:pt x="455265" y="173117"/>
                </a:lnTo>
                <a:cubicBezTo>
                  <a:pt x="455265" y="268727"/>
                  <a:pt x="377758" y="346234"/>
                  <a:pt x="282148" y="346234"/>
                </a:cubicBezTo>
              </a:path>
            </a:pathLst>
          </a:custGeom>
          <a:solidFill>
            <a:srgbClr val="FFFFFF"/>
          </a:solidFill>
          <a:ln w="9525">
            <a:solidFill>
              <a:srgbClr val="FCB5FF"/>
            </a:solidFill>
          </a:ln>
        </p:spPr>
        <p:txBody>
          <a:bodyPr wrap="square" lIns="137160" tIns="45720" rIns="137160" bIns="45720" rtlCol="0" anchor="ctr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634996" y="6399658"/>
            <a:ext cx="1149354" cy="153888"/>
          </a:xfrm>
          <a:custGeom>
            <a:avLst/>
            <a:gdLst/>
            <a:ahLst/>
            <a:cxnLst/>
            <a:rect l="l" t="t" r="r" b="b"/>
            <a:pathLst>
              <a:path w="1149354" h="153888">
                <a:moveTo>
                  <a:pt x="0" y="153888"/>
                </a:moveTo>
                <a:lnTo>
                  <a:pt x="0" y="0"/>
                </a:lnTo>
                <a:lnTo>
                  <a:pt x="1149354" y="0"/>
                </a:lnTo>
                <a:lnTo>
                  <a:pt x="1149354" y="153888"/>
                </a:lnTo>
                <a:lnTo>
                  <a:pt x="0" y="153888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495"/>
              </a:spcBef>
              <a:buNone/>
            </a:pPr>
            <a:r>
              <a:rPr lang="en-US" sz="495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Εισαγωγή στο SPSS και Κατανόηση των Βασικών Εννοιών</a:t>
            </a:r>
            <a:endParaRPr lang="en-US" sz="495" dirty="0"/>
          </a:p>
        </p:txBody>
      </p:sp>
      <p:sp>
        <p:nvSpPr>
          <p:cNvPr id="11" name="Text 9"/>
          <p:cNvSpPr/>
          <p:nvPr/>
        </p:nvSpPr>
        <p:spPr>
          <a:xfrm>
            <a:off x="634996" y="3129336"/>
            <a:ext cx="3814212" cy="309783"/>
          </a:xfrm>
          <a:custGeom>
            <a:avLst/>
            <a:gdLst/>
            <a:ahLst/>
            <a:cxnLst/>
            <a:rect l="l" t="t" r="r" b="b"/>
            <a:pathLst>
              <a:path w="3814212" h="309783">
                <a:moveTo>
                  <a:pt x="0" y="309783"/>
                </a:moveTo>
                <a:lnTo>
                  <a:pt x="0" y="0"/>
                </a:lnTo>
                <a:lnTo>
                  <a:pt x="3814212" y="0"/>
                </a:lnTo>
                <a:lnTo>
                  <a:pt x="381421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86008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Τι είναι το SPSS;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634997" y="3558458"/>
            <a:ext cx="3814212" cy="2560320"/>
          </a:xfrm>
          <a:custGeom>
            <a:avLst/>
            <a:gdLst/>
            <a:ahLst/>
            <a:cxnLst/>
            <a:rect l="l" t="t" r="r" b="b"/>
            <a:pathLst>
              <a:path w="3814212" h="2560320">
                <a:moveTo>
                  <a:pt x="0" y="2560320"/>
                </a:moveTo>
                <a:lnTo>
                  <a:pt x="0" y="0"/>
                </a:lnTo>
                <a:lnTo>
                  <a:pt x="3814212" y="0"/>
                </a:lnTo>
                <a:lnTo>
                  <a:pt x="3814212" y="2560320"/>
                </a:lnTo>
                <a:lnTo>
                  <a:pt x="0" y="25603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Το SPSS είναι ένα ισχυρό στατιστικό λογισμικό που χρησιμοποιείται ευρέως στην ακαδημαϊκή και επαγγελματική έρευνα.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Επιτρέπει την ανάλυση δεδομένων, την παραγωγή γραφημάτων και την παρουσίαση των αποτελεσμάτων.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4749773" y="3129336"/>
            <a:ext cx="3814212" cy="309783"/>
          </a:xfrm>
          <a:custGeom>
            <a:avLst/>
            <a:gdLst/>
            <a:ahLst/>
            <a:cxnLst/>
            <a:rect l="l" t="t" r="r" b="b"/>
            <a:pathLst>
              <a:path w="3814212" h="309783">
                <a:moveTo>
                  <a:pt x="0" y="309783"/>
                </a:moveTo>
                <a:lnTo>
                  <a:pt x="0" y="0"/>
                </a:lnTo>
                <a:lnTo>
                  <a:pt x="3814212" y="0"/>
                </a:lnTo>
                <a:lnTo>
                  <a:pt x="381421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86008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Η έννοια του p-value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4749774" y="3558458"/>
            <a:ext cx="3814212" cy="2560320"/>
          </a:xfrm>
          <a:custGeom>
            <a:avLst/>
            <a:gdLst/>
            <a:ahLst/>
            <a:cxnLst/>
            <a:rect l="l" t="t" r="r" b="b"/>
            <a:pathLst>
              <a:path w="3814212" h="2560320">
                <a:moveTo>
                  <a:pt x="0" y="2560320"/>
                </a:moveTo>
                <a:lnTo>
                  <a:pt x="0" y="0"/>
                </a:lnTo>
                <a:lnTo>
                  <a:pt x="3814212" y="0"/>
                </a:lnTo>
                <a:lnTo>
                  <a:pt x="3814212" y="2560320"/>
                </a:lnTo>
                <a:lnTo>
                  <a:pt x="0" y="25603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Το p-value είναι μια στατιστική μέτρηση που χρησιμοποιείται για να καθορίσει την στατιστική σημαντικότητα ενός αποτελέσματος.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Καθορίζει την πιθανότητα να παρατηρήσουμε ένα αποτέλεσμα τουλάχιστον τόσο ακραίο ή ακόμα πιο ακραίο από αυτό που παρατηρήθηκε.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860780" cy="6857107"/>
          </a:xfrm>
          <a:custGeom>
            <a:avLst/>
            <a:gdLst/>
            <a:ahLst/>
            <a:cxnLst/>
            <a:rect l="l" t="t" r="r" b="b"/>
            <a:pathLst>
              <a:path w="3860780" h="6857107">
                <a:moveTo>
                  <a:pt x="0" y="6857107"/>
                </a:moveTo>
                <a:lnTo>
                  <a:pt x="0" y="0"/>
                </a:lnTo>
                <a:lnTo>
                  <a:pt x="3860780" y="0"/>
                </a:lnTo>
                <a:lnTo>
                  <a:pt x="3860780" y="6857107"/>
                </a:lnTo>
                <a:lnTo>
                  <a:pt x="0" y="6857107"/>
                </a:lnTo>
              </a:path>
            </a:pathLst>
          </a:custGeom>
          <a:solidFill>
            <a:srgbClr val="FCB5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656143" y="529543"/>
            <a:ext cx="364069" cy="364020"/>
          </a:xfrm>
          <a:custGeom>
            <a:avLst/>
            <a:gdLst/>
            <a:ahLst/>
            <a:cxnLst/>
            <a:rect l="l" t="t" r="r" b="b"/>
            <a:pathLst>
              <a:path w="364069" h="364020">
                <a:moveTo>
                  <a:pt x="0" y="364020"/>
                </a:moveTo>
                <a:lnTo>
                  <a:pt x="0" y="0"/>
                </a:lnTo>
                <a:lnTo>
                  <a:pt x="364069" y="0"/>
                </a:lnTo>
                <a:lnTo>
                  <a:pt x="364069" y="364020"/>
                </a:lnTo>
                <a:lnTo>
                  <a:pt x="0" y="36402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74696" y="648062"/>
            <a:ext cx="123229" cy="123219"/>
          </a:xfrm>
          <a:custGeom>
            <a:avLst/>
            <a:gdLst/>
            <a:ahLst/>
            <a:cxnLst/>
            <a:rect l="l" t="t" r="r" b="b"/>
            <a:pathLst>
              <a:path w="123229" h="123219">
                <a:moveTo>
                  <a:pt x="0" y="123219"/>
                </a:moveTo>
                <a:lnTo>
                  <a:pt x="0" y="0"/>
                </a:lnTo>
                <a:lnTo>
                  <a:pt x="123229" y="0"/>
                </a:lnTo>
                <a:lnTo>
                  <a:pt x="123229" y="123219"/>
                </a:lnTo>
                <a:lnTo>
                  <a:pt x="0" y="123219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4997" y="3456309"/>
            <a:ext cx="3035808" cy="2601249"/>
          </a:xfrm>
          <a:custGeom>
            <a:avLst/>
            <a:gdLst/>
            <a:ahLst/>
            <a:cxnLst/>
            <a:rect l="l" t="t" r="r" b="b"/>
            <a:pathLst>
              <a:path w="3035808" h="2601249">
                <a:moveTo>
                  <a:pt x="0" y="2601249"/>
                </a:moveTo>
                <a:lnTo>
                  <a:pt x="0" y="0"/>
                </a:lnTo>
                <a:lnTo>
                  <a:pt x="3035808" y="0"/>
                </a:lnTo>
                <a:lnTo>
                  <a:pt x="3035808" y="2601249"/>
                </a:lnTo>
                <a:lnTo>
                  <a:pt x="0" y="2601249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86008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Τι είναι το SPSS;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4241778" y="612648"/>
            <a:ext cx="7315200" cy="5632704"/>
          </a:xfrm>
          <a:custGeom>
            <a:avLst/>
            <a:gdLst/>
            <a:ahLst/>
            <a:cxnLst/>
            <a:rect l="l" t="t" r="r" b="b"/>
            <a:pathLst>
              <a:path w="7315200" h="5632704">
                <a:moveTo>
                  <a:pt x="0" y="5632704"/>
                </a:moveTo>
                <a:lnTo>
                  <a:pt x="0" y="0"/>
                </a:lnTo>
                <a:lnTo>
                  <a:pt x="7315200" y="0"/>
                </a:lnTo>
                <a:lnTo>
                  <a:pt x="7315200" y="5632704"/>
                </a:lnTo>
                <a:lnTo>
                  <a:pt x="0" y="5632704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177800"/>
          <a:lstStyle/>
          <a:p>
            <a:pPr algn="l" marL="0" indent="0">
              <a:lnSpc>
                <a:spcPct val="100000"/>
              </a:lnSpc>
              <a:spcBef>
                <a:spcPts val="1500"/>
              </a:spcBef>
              <a:spcAft>
                <a:spcPts val="1000"/>
              </a:spcAft>
              <a:buNone/>
            </a:pPr>
            <a:r>
              <a:rPr lang="en-US" sz="1300" b="1" dirty="0">
                <a:solidFill>
                  <a:srgbClr val="86008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Τι είναι το SPSS;</a:t>
            </a:r>
            <a:endParaRPr lang="en-US" sz="1300" dirty="0"/>
          </a:p>
          <a:p>
            <a:pPr algn="l" marL="0" indent="0">
              <a:lnSpc>
                <a:spcPct val="100000"/>
              </a:lnSpc>
              <a:spcBef>
                <a:spcPts val="800"/>
              </a:spcBef>
              <a:spcAft>
                <a:spcPts val="1000"/>
              </a:spcAft>
              <a:buNone/>
            </a:pPr>
            <a:r>
              <a:rPr lang="en-US" sz="12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Το SPSS είναι ένα ισχυρό στατιστικό λογισμικό που χρησιμοποιείται ευρέως στην ακαδημαϊκή και επαγγελματική έρευνα.</a:t>
            </a:r>
            <a:endParaRPr lang="en-US" sz="1300" dirty="0"/>
          </a:p>
          <a:p>
            <a:pPr algn="l" marL="0" indent="0">
              <a:lnSpc>
                <a:spcPct val="100000"/>
              </a:lnSpc>
              <a:spcBef>
                <a:spcPts val="1500"/>
              </a:spcBef>
              <a:spcAft>
                <a:spcPts val="1000"/>
              </a:spcAft>
              <a:buNone/>
            </a:pPr>
            <a:r>
              <a:rPr lang="en-US" sz="1300" b="1" dirty="0">
                <a:solidFill>
                  <a:srgbClr val="86008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Εισαγωγή στο SPSS: Κατανοώντας τις Βασικές Έννοιες και Εφαρμογές</a:t>
            </a:r>
            <a:endParaRPr lang="en-US" sz="1300" dirty="0"/>
          </a:p>
          <a:p>
            <a:pPr algn="l" marL="0" indent="0">
              <a:lnSpc>
                <a:spcPct val="100000"/>
              </a:lnSpc>
              <a:spcBef>
                <a:spcPts val="800"/>
              </a:spcBef>
              <a:spcAft>
                <a:spcPts val="1000"/>
              </a:spcAft>
              <a:buNone/>
            </a:pPr>
            <a:r>
              <a:rPr lang="en-US" sz="12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Βήμα 1: Το SPSS είναι ένα ισχυρό στατιστικό λογισμικό που χρησιμοποιείται ευρέως στην ακαδημαϊκή και επαγγελματική έρευνα.</a:t>
            </a:r>
            <a:endParaRPr lang="en-US" sz="1300" dirty="0"/>
          </a:p>
          <a:p>
            <a:pPr algn="l" marL="0" indent="0">
              <a:lnSpc>
                <a:spcPct val="100000"/>
              </a:lnSpc>
              <a:spcBef>
                <a:spcPts val="800"/>
              </a:spcBef>
              <a:spcAft>
                <a:spcPts val="1000"/>
              </a:spcAft>
              <a:buNone/>
            </a:pPr>
            <a:r>
              <a:rPr lang="en-US" sz="12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Βήμα 2: Επιτρέπει την ανάλυση δεδομένων, την παραγωγή γραφημάτων και την παρουσίαση των αποτελεσμάτων.</a:t>
            </a:r>
            <a:endParaRPr lang="en-US" sz="1300" dirty="0"/>
          </a:p>
          <a:p>
            <a:pPr algn="l" marL="0" indent="0">
              <a:lnSpc>
                <a:spcPct val="100000"/>
              </a:lnSpc>
              <a:spcBef>
                <a:spcPts val="800"/>
              </a:spcBef>
              <a:spcAft>
                <a:spcPts val="1000"/>
              </a:spcAft>
              <a:buNone/>
            </a:pPr>
            <a:r>
              <a:rPr lang="en-US" sz="12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Βήμα 3: Η έννοια του p-value χρησιμοποιείται για να καθορίσει τη στατιστική σημαντικότητα ενός αποτελέσματος.</a:t>
            </a:r>
            <a:endParaRPr lang="en-US" sz="1300" dirty="0"/>
          </a:p>
          <a:p>
            <a:pPr algn="l" marL="0" indent="0">
              <a:lnSpc>
                <a:spcPct val="100000"/>
              </a:lnSpc>
              <a:spcBef>
                <a:spcPts val="800"/>
              </a:spcBef>
              <a:spcAft>
                <a:spcPts val="1000"/>
              </a:spcAft>
              <a:buNone/>
            </a:pPr>
            <a:r>
              <a:rPr lang="en-US" sz="12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Βήμα 4: Καθορίζει την πιθανότητα να παρατηρήσουμε ένα αποτέλεσμα τουλάχιστον τόσο ακραίο όσο αυτό που παρατηρήθηκε.</a:t>
            </a:r>
            <a:endParaRPr lang="en-US" sz="1300" dirty="0"/>
          </a:p>
          <a:p>
            <a:pPr algn="l" marL="0" indent="0">
              <a:lnSpc>
                <a:spcPct val="100000"/>
              </a:lnSpc>
              <a:spcBef>
                <a:spcPts val="800"/>
              </a:spcBef>
              <a:spcAft>
                <a:spcPts val="1000"/>
              </a:spcAft>
              <a:buNone/>
            </a:pPr>
            <a:r>
              <a:rPr lang="en-US" sz="12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Βήμα 5: Με την κατανόηση αυτών των βασικών εννοιών, οι χρήστες του SPSS μπορούν να αναπτύξουν αξιόπιστες αναλύσεις και να ερμηνεύσουν σωστά τα αποτελέσματα.</a:t>
            </a:r>
            <a:endParaRPr lang="en-US" sz="1300" dirty="0"/>
          </a:p>
          <a:p>
            <a:pPr algn="l" marL="0" indent="0">
              <a:lnSpc>
                <a:spcPct val="100000"/>
              </a:lnSpc>
              <a:spcBef>
                <a:spcPts val="800"/>
              </a:spcBef>
              <a:spcAft>
                <a:spcPts val="1000"/>
              </a:spcAft>
              <a:buNone/>
            </a:pPr>
            <a:r>
              <a:rPr lang="en-US" sz="12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Βήμα 6: Με την εφαρμογή των γνώσεων μέσα από ασκήσεις και μελέτες περίπτωσης, οι χρήστες αποκτούν αυτοπεποίθηση στη χρήση του SPSS.</a:t>
            </a:r>
            <a:endParaRPr lang="en-US" sz="1300" dirty="0"/>
          </a:p>
          <a:p>
            <a:pPr algn="l" marL="0" indent="0">
              <a:lnSpc>
                <a:spcPct val="100000"/>
              </a:lnSpc>
              <a:spcBef>
                <a:spcPts val="800"/>
              </a:spcBef>
              <a:spcAft>
                <a:spcPts val="1000"/>
              </a:spcAft>
              <a:buNone/>
            </a:pPr>
            <a:r>
              <a:rPr lang="en-US" sz="12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Βήμα 7: Στόχος αυτού του μαθήματος είναι να παρέχει μια ολοκληρωμένη κατανόηση του SPSS και να εξοικειώσει τους μαθητές με τις βασικές έννοιες και εφαρμογές του λογισμικού.</a:t>
            </a:r>
            <a:endParaRPr lang="en-US" sz="1300" dirty="0"/>
          </a:p>
          <a:p>
            <a:pPr algn="l" marL="0" indent="0">
              <a:lnSpc>
                <a:spcPct val="100000"/>
              </a:lnSpc>
              <a:spcBef>
                <a:spcPts val="800"/>
              </a:spcBef>
              <a:spcAft>
                <a:spcPts val="1000"/>
              </a:spcAft>
              <a:buNone/>
            </a:pPr>
            <a:r>
              <a:rPr lang="en-US" sz="12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Βήμα 8: Με την ολοκλήρωση αυτού του μαθήματος, οι μαθητές θα είναι σε θέση να αξιοποιήσουν το SPSS στις μελλοντικές τους εργασίες με επιτυχία.</a:t>
            </a:r>
            <a:endParaRPr lang="en-US" sz="1300" dirty="0"/>
          </a:p>
          <a:p>
            <a:pPr algn="l" marL="0" indent="0">
              <a:lnSpc>
                <a:spcPct val="100000"/>
              </a:lnSpc>
              <a:spcBef>
                <a:spcPts val="800"/>
              </a:spcBef>
              <a:spcAft>
                <a:spcPts val="1000"/>
              </a:spcAft>
              <a:buNone/>
            </a:pPr>
            <a:r>
              <a:rPr lang="en-US" sz="12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Βήμα 9: Ας ξεκινήσουμε το ταξίδι μας στον κόσμο του SPSS και ας εξερευνήσουμε μαζί τις δυνατότητες που προσφέρει αυτό το εργαλείο για την ανάλυση δεδομένων.</a:t>
            </a:r>
            <a:endParaRPr lang="en-US" sz="1300" dirty="0"/>
          </a:p>
          <a:p>
            <a:pPr algn="l" marL="0" indent="0">
              <a:lnSpc>
                <a:spcPct val="100000"/>
              </a:lnSpc>
              <a:spcBef>
                <a:spcPts val="800"/>
              </a:spcBef>
              <a:spcAft>
                <a:spcPts val="1000"/>
              </a:spcAft>
              <a:buNone/>
            </a:pPr>
            <a:r>
              <a:rPr lang="en-US" sz="12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Βήμα 10: Είμαστε έτοιμοι να εμβαθύνουμε στον κόσμο του SPSS και να ανακαλύψουμε τις δυνατότητες που μας προσφέρει για την επεξεργασία και ανάλυση δεδομένων.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11101675" y="6303486"/>
            <a:ext cx="455265" cy="346234"/>
          </a:xfrm>
          <a:custGeom>
            <a:avLst/>
            <a:gdLst/>
            <a:ahLst/>
            <a:cxnLst/>
            <a:rect l="l" t="t" r="r" b="b"/>
            <a:pathLst>
              <a:path w="455265" h="346234">
                <a:moveTo>
                  <a:pt x="173117" y="346234"/>
                </a:moveTo>
                <a:cubicBezTo>
                  <a:pt x="77507" y="346234"/>
                  <a:pt x="0" y="268727"/>
                  <a:pt x="0" y="173117"/>
                </a:cubicBezTo>
                <a:lnTo>
                  <a:pt x="0" y="173117"/>
                </a:lnTo>
                <a:cubicBezTo>
                  <a:pt x="0" y="77507"/>
                  <a:pt x="77507" y="0"/>
                  <a:pt x="173117" y="0"/>
                </a:cubicBezTo>
                <a:lnTo>
                  <a:pt x="282148" y="0"/>
                </a:lnTo>
                <a:cubicBezTo>
                  <a:pt x="377758" y="0"/>
                  <a:pt x="455265" y="77507"/>
                  <a:pt x="455265" y="173117"/>
                </a:cubicBezTo>
                <a:lnTo>
                  <a:pt x="455265" y="173117"/>
                </a:lnTo>
                <a:cubicBezTo>
                  <a:pt x="455265" y="268727"/>
                  <a:pt x="377758" y="346234"/>
                  <a:pt x="282148" y="346234"/>
                </a:cubicBezTo>
              </a:path>
            </a:pathLst>
          </a:custGeom>
          <a:solidFill>
            <a:srgbClr val="FFFFFF"/>
          </a:solidFill>
          <a:ln w="9525">
            <a:solidFill>
              <a:srgbClr val="FCB5FF"/>
            </a:solidFill>
          </a:ln>
        </p:spPr>
        <p:txBody>
          <a:bodyPr wrap="square" lIns="137160" tIns="45720" rIns="137160" bIns="45720" rtlCol="0" anchor="ctr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634996" y="6399658"/>
            <a:ext cx="1149354" cy="153888"/>
          </a:xfrm>
          <a:custGeom>
            <a:avLst/>
            <a:gdLst/>
            <a:ahLst/>
            <a:cxnLst/>
            <a:rect l="l" t="t" r="r" b="b"/>
            <a:pathLst>
              <a:path w="1149354" h="153888">
                <a:moveTo>
                  <a:pt x="0" y="153888"/>
                </a:moveTo>
                <a:lnTo>
                  <a:pt x="0" y="0"/>
                </a:lnTo>
                <a:lnTo>
                  <a:pt x="1149354" y="0"/>
                </a:lnTo>
                <a:lnTo>
                  <a:pt x="1149354" y="153888"/>
                </a:lnTo>
                <a:lnTo>
                  <a:pt x="0" y="153888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495"/>
              </a:spcBef>
              <a:buNone/>
            </a:pPr>
            <a:r>
              <a:rPr lang="en-US" sz="495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Εισαγωγή στο SPSS και Κατανόηση των Βασικών Εννοιών</a:t>
            </a:r>
            <a:endParaRPr lang="en-US" sz="49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34996" y="3030597"/>
            <a:ext cx="2011680" cy="2834640"/>
          </a:xfrm>
          <a:custGeom>
            <a:avLst/>
            <a:gdLst/>
            <a:ahLst/>
            <a:cxnLst/>
            <a:rect l="l" t="t" r="r" b="b"/>
            <a:pathLst>
              <a:path w="2011680" h="2834640">
                <a:moveTo>
                  <a:pt x="187408" y="2834640"/>
                </a:moveTo>
                <a:cubicBezTo>
                  <a:pt x="83905" y="2834640"/>
                  <a:pt x="0" y="2750735"/>
                  <a:pt x="0" y="2647232"/>
                </a:cubicBezTo>
                <a:lnTo>
                  <a:pt x="0" y="187408"/>
                </a:lnTo>
                <a:cubicBezTo>
                  <a:pt x="0" y="83905"/>
                  <a:pt x="83905" y="0"/>
                  <a:pt x="187408" y="0"/>
                </a:cubicBezTo>
                <a:lnTo>
                  <a:pt x="1824272" y="0"/>
                </a:lnTo>
                <a:cubicBezTo>
                  <a:pt x="1927775" y="0"/>
                  <a:pt x="2011680" y="83905"/>
                  <a:pt x="2011680" y="187408"/>
                </a:cubicBezTo>
                <a:lnTo>
                  <a:pt x="2011680" y="2647232"/>
                </a:lnTo>
                <a:cubicBezTo>
                  <a:pt x="2011680" y="2750735"/>
                  <a:pt x="1927775" y="2834640"/>
                  <a:pt x="1824272" y="2834640"/>
                </a:cubicBezTo>
              </a:path>
            </a:pathLst>
          </a:custGeom>
          <a:solidFill>
            <a:srgbClr val="4300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090128" y="3055994"/>
            <a:ext cx="2011680" cy="2834640"/>
          </a:xfrm>
          <a:custGeom>
            <a:avLst/>
            <a:gdLst/>
            <a:ahLst/>
            <a:cxnLst/>
            <a:rect l="l" t="t" r="r" b="b"/>
            <a:pathLst>
              <a:path w="2011680" h="2834640">
                <a:moveTo>
                  <a:pt x="187408" y="2834640"/>
                </a:moveTo>
                <a:cubicBezTo>
                  <a:pt x="83905" y="2834640"/>
                  <a:pt x="0" y="2750735"/>
                  <a:pt x="0" y="2647232"/>
                </a:cubicBezTo>
                <a:lnTo>
                  <a:pt x="0" y="187408"/>
                </a:lnTo>
                <a:cubicBezTo>
                  <a:pt x="0" y="83905"/>
                  <a:pt x="83905" y="0"/>
                  <a:pt x="187408" y="0"/>
                </a:cubicBezTo>
                <a:lnTo>
                  <a:pt x="1824272" y="0"/>
                </a:lnTo>
                <a:cubicBezTo>
                  <a:pt x="1927775" y="0"/>
                  <a:pt x="2011680" y="83905"/>
                  <a:pt x="2011680" y="187408"/>
                </a:cubicBezTo>
                <a:lnTo>
                  <a:pt x="2011680" y="2647232"/>
                </a:lnTo>
                <a:cubicBezTo>
                  <a:pt x="2011680" y="2750735"/>
                  <a:pt x="1927775" y="2834640"/>
                  <a:pt x="1824272" y="2834640"/>
                </a:cubicBezTo>
              </a:path>
            </a:pathLst>
          </a:custGeom>
          <a:solidFill>
            <a:srgbClr val="4300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2862562" y="3055992"/>
            <a:ext cx="2011680" cy="2834640"/>
          </a:xfrm>
          <a:custGeom>
            <a:avLst/>
            <a:gdLst/>
            <a:ahLst/>
            <a:cxnLst/>
            <a:rect l="l" t="t" r="r" b="b"/>
            <a:pathLst>
              <a:path w="2011680" h="2834640">
                <a:moveTo>
                  <a:pt x="187408" y="2834640"/>
                </a:moveTo>
                <a:cubicBezTo>
                  <a:pt x="83905" y="2834640"/>
                  <a:pt x="0" y="2750735"/>
                  <a:pt x="0" y="2647232"/>
                </a:cubicBezTo>
                <a:lnTo>
                  <a:pt x="0" y="187408"/>
                </a:lnTo>
                <a:cubicBezTo>
                  <a:pt x="0" y="83905"/>
                  <a:pt x="83905" y="0"/>
                  <a:pt x="187408" y="0"/>
                </a:cubicBezTo>
                <a:lnTo>
                  <a:pt x="1824272" y="0"/>
                </a:lnTo>
                <a:cubicBezTo>
                  <a:pt x="1927775" y="0"/>
                  <a:pt x="2011680" y="83905"/>
                  <a:pt x="2011680" y="187408"/>
                </a:cubicBezTo>
                <a:lnTo>
                  <a:pt x="2011680" y="2647232"/>
                </a:lnTo>
                <a:cubicBezTo>
                  <a:pt x="2011680" y="2750735"/>
                  <a:pt x="1927775" y="2834640"/>
                  <a:pt x="1824272" y="2834640"/>
                </a:cubicBezTo>
              </a:path>
            </a:pathLst>
          </a:custGeom>
          <a:solidFill>
            <a:srgbClr val="4300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7317694" y="3055994"/>
            <a:ext cx="2011680" cy="2834640"/>
          </a:xfrm>
          <a:custGeom>
            <a:avLst/>
            <a:gdLst/>
            <a:ahLst/>
            <a:cxnLst/>
            <a:rect l="l" t="t" r="r" b="b"/>
            <a:pathLst>
              <a:path w="2011680" h="2834640">
                <a:moveTo>
                  <a:pt x="187408" y="2834640"/>
                </a:moveTo>
                <a:cubicBezTo>
                  <a:pt x="83905" y="2834640"/>
                  <a:pt x="0" y="2750735"/>
                  <a:pt x="0" y="2647232"/>
                </a:cubicBezTo>
                <a:lnTo>
                  <a:pt x="0" y="187408"/>
                </a:lnTo>
                <a:cubicBezTo>
                  <a:pt x="0" y="83905"/>
                  <a:pt x="83905" y="0"/>
                  <a:pt x="187408" y="0"/>
                </a:cubicBezTo>
                <a:lnTo>
                  <a:pt x="1824272" y="0"/>
                </a:lnTo>
                <a:cubicBezTo>
                  <a:pt x="1927775" y="0"/>
                  <a:pt x="2011680" y="83905"/>
                  <a:pt x="2011680" y="187408"/>
                </a:cubicBezTo>
                <a:lnTo>
                  <a:pt x="2011680" y="2647232"/>
                </a:lnTo>
                <a:cubicBezTo>
                  <a:pt x="2011680" y="2750735"/>
                  <a:pt x="1927775" y="2834640"/>
                  <a:pt x="1824272" y="2834640"/>
                </a:cubicBezTo>
              </a:path>
            </a:pathLst>
          </a:custGeom>
          <a:solidFill>
            <a:srgbClr val="4300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9545260" y="3055994"/>
            <a:ext cx="2011680" cy="2834640"/>
          </a:xfrm>
          <a:custGeom>
            <a:avLst/>
            <a:gdLst/>
            <a:ahLst/>
            <a:cxnLst/>
            <a:rect l="l" t="t" r="r" b="b"/>
            <a:pathLst>
              <a:path w="2011680" h="2834640">
                <a:moveTo>
                  <a:pt x="187408" y="2834640"/>
                </a:moveTo>
                <a:cubicBezTo>
                  <a:pt x="83905" y="2834640"/>
                  <a:pt x="0" y="2750735"/>
                  <a:pt x="0" y="2647232"/>
                </a:cubicBezTo>
                <a:lnTo>
                  <a:pt x="0" y="187408"/>
                </a:lnTo>
                <a:cubicBezTo>
                  <a:pt x="0" y="83905"/>
                  <a:pt x="83905" y="0"/>
                  <a:pt x="187408" y="0"/>
                </a:cubicBezTo>
                <a:lnTo>
                  <a:pt x="1824272" y="0"/>
                </a:lnTo>
                <a:cubicBezTo>
                  <a:pt x="1927775" y="0"/>
                  <a:pt x="2011680" y="83905"/>
                  <a:pt x="2011680" y="187408"/>
                </a:cubicBezTo>
                <a:lnTo>
                  <a:pt x="2011680" y="2647232"/>
                </a:lnTo>
                <a:cubicBezTo>
                  <a:pt x="2011680" y="2750735"/>
                  <a:pt x="1927775" y="2834640"/>
                  <a:pt x="1824272" y="2834640"/>
                </a:cubicBezTo>
              </a:path>
            </a:pathLst>
          </a:custGeom>
          <a:solidFill>
            <a:srgbClr val="4300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656143" y="529543"/>
            <a:ext cx="364069" cy="364020"/>
          </a:xfrm>
          <a:custGeom>
            <a:avLst/>
            <a:gdLst/>
            <a:ahLst/>
            <a:cxnLst/>
            <a:rect l="l" t="t" r="r" b="b"/>
            <a:pathLst>
              <a:path w="364069" h="364020">
                <a:moveTo>
                  <a:pt x="0" y="364020"/>
                </a:moveTo>
                <a:lnTo>
                  <a:pt x="0" y="0"/>
                </a:lnTo>
                <a:lnTo>
                  <a:pt x="364069" y="0"/>
                </a:lnTo>
                <a:lnTo>
                  <a:pt x="364069" y="364020"/>
                </a:lnTo>
                <a:lnTo>
                  <a:pt x="0" y="36402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74696" y="648062"/>
            <a:ext cx="123229" cy="123219"/>
          </a:xfrm>
          <a:custGeom>
            <a:avLst/>
            <a:gdLst/>
            <a:ahLst/>
            <a:cxnLst/>
            <a:rect l="l" t="t" r="r" b="b"/>
            <a:pathLst>
              <a:path w="123229" h="123219">
                <a:moveTo>
                  <a:pt x="0" y="123219"/>
                </a:moveTo>
                <a:lnTo>
                  <a:pt x="0" y="0"/>
                </a:lnTo>
                <a:lnTo>
                  <a:pt x="123229" y="0"/>
                </a:lnTo>
                <a:lnTo>
                  <a:pt x="123229" y="123219"/>
                </a:lnTo>
                <a:lnTo>
                  <a:pt x="0" y="123219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366516" y="275764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7"/>
                  <a:pt x="122817" y="0"/>
                  <a:pt x="274320" y="0"/>
                </a:cubicBezTo>
                <a:cubicBezTo>
                  <a:pt x="425823" y="0"/>
                  <a:pt x="548640" y="122817"/>
                  <a:pt x="548640" y="274320"/>
                </a:cubicBezTo>
                <a:cubicBezTo>
                  <a:pt x="548640" y="425823"/>
                  <a:pt x="425823" y="548640"/>
                  <a:pt x="274320" y="548640"/>
                </a:cubicBezTo>
                <a:cubicBezTo>
                  <a:pt x="122817" y="548640"/>
                  <a:pt x="0" y="425823"/>
                  <a:pt x="0" y="274320"/>
                </a:cubicBezTo>
              </a:path>
            </a:pathLst>
          </a:custGeom>
          <a:solidFill>
            <a:srgbClr val="FCB5FF"/>
          </a:solidFill>
          <a:ln w="3810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047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01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3594082" y="275764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7"/>
                  <a:pt x="122817" y="0"/>
                  <a:pt x="274320" y="0"/>
                </a:cubicBezTo>
                <a:cubicBezTo>
                  <a:pt x="425823" y="0"/>
                  <a:pt x="548640" y="122817"/>
                  <a:pt x="548640" y="274320"/>
                </a:cubicBezTo>
                <a:cubicBezTo>
                  <a:pt x="548640" y="425823"/>
                  <a:pt x="425823" y="548640"/>
                  <a:pt x="274320" y="548640"/>
                </a:cubicBezTo>
                <a:cubicBezTo>
                  <a:pt x="122817" y="548640"/>
                  <a:pt x="0" y="425823"/>
                  <a:pt x="0" y="274320"/>
                </a:cubicBezTo>
              </a:path>
            </a:pathLst>
          </a:custGeom>
          <a:solidFill>
            <a:srgbClr val="FCB5FF"/>
          </a:solidFill>
          <a:ln w="3810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047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02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821648" y="275764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7"/>
                  <a:pt x="122817" y="0"/>
                  <a:pt x="274320" y="0"/>
                </a:cubicBezTo>
                <a:cubicBezTo>
                  <a:pt x="425823" y="0"/>
                  <a:pt x="548640" y="122817"/>
                  <a:pt x="548640" y="274320"/>
                </a:cubicBezTo>
                <a:cubicBezTo>
                  <a:pt x="548640" y="425823"/>
                  <a:pt x="425823" y="548640"/>
                  <a:pt x="274320" y="548640"/>
                </a:cubicBezTo>
                <a:cubicBezTo>
                  <a:pt x="122817" y="548640"/>
                  <a:pt x="0" y="425823"/>
                  <a:pt x="0" y="274320"/>
                </a:cubicBezTo>
              </a:path>
            </a:pathLst>
          </a:custGeom>
          <a:solidFill>
            <a:srgbClr val="FCB5FF"/>
          </a:solidFill>
          <a:ln w="3810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047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03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049214" y="275764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7"/>
                  <a:pt x="122817" y="0"/>
                  <a:pt x="274320" y="0"/>
                </a:cubicBezTo>
                <a:cubicBezTo>
                  <a:pt x="425823" y="0"/>
                  <a:pt x="548640" y="122817"/>
                  <a:pt x="548640" y="274320"/>
                </a:cubicBezTo>
                <a:cubicBezTo>
                  <a:pt x="548640" y="425823"/>
                  <a:pt x="425823" y="548640"/>
                  <a:pt x="274320" y="548640"/>
                </a:cubicBezTo>
                <a:cubicBezTo>
                  <a:pt x="122817" y="548640"/>
                  <a:pt x="0" y="425823"/>
                  <a:pt x="0" y="274320"/>
                </a:cubicBezTo>
              </a:path>
            </a:pathLst>
          </a:custGeom>
          <a:solidFill>
            <a:srgbClr val="FCB5FF"/>
          </a:solidFill>
          <a:ln w="3810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047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04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0276780" y="275764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7"/>
                  <a:pt x="122817" y="0"/>
                  <a:pt x="274320" y="0"/>
                </a:cubicBezTo>
                <a:cubicBezTo>
                  <a:pt x="425823" y="0"/>
                  <a:pt x="548640" y="122817"/>
                  <a:pt x="548640" y="274320"/>
                </a:cubicBezTo>
                <a:cubicBezTo>
                  <a:pt x="548640" y="425823"/>
                  <a:pt x="425823" y="548640"/>
                  <a:pt x="274320" y="548640"/>
                </a:cubicBezTo>
                <a:cubicBezTo>
                  <a:pt x="122817" y="548640"/>
                  <a:pt x="0" y="425823"/>
                  <a:pt x="0" y="274320"/>
                </a:cubicBezTo>
              </a:path>
            </a:pathLst>
          </a:custGeom>
          <a:solidFill>
            <a:srgbClr val="FCB5FF"/>
          </a:solidFill>
          <a:ln w="3810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047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05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11101675" y="6303486"/>
            <a:ext cx="455265" cy="346234"/>
          </a:xfrm>
          <a:custGeom>
            <a:avLst/>
            <a:gdLst/>
            <a:ahLst/>
            <a:cxnLst/>
            <a:rect l="l" t="t" r="r" b="b"/>
            <a:pathLst>
              <a:path w="455265" h="346234">
                <a:moveTo>
                  <a:pt x="173117" y="346234"/>
                </a:moveTo>
                <a:cubicBezTo>
                  <a:pt x="77507" y="346234"/>
                  <a:pt x="0" y="268727"/>
                  <a:pt x="0" y="173117"/>
                </a:cubicBezTo>
                <a:lnTo>
                  <a:pt x="0" y="173117"/>
                </a:lnTo>
                <a:cubicBezTo>
                  <a:pt x="0" y="77507"/>
                  <a:pt x="77507" y="0"/>
                  <a:pt x="173117" y="0"/>
                </a:cubicBezTo>
                <a:lnTo>
                  <a:pt x="282148" y="0"/>
                </a:lnTo>
                <a:cubicBezTo>
                  <a:pt x="377758" y="0"/>
                  <a:pt x="455265" y="77507"/>
                  <a:pt x="455265" y="173117"/>
                </a:cubicBezTo>
                <a:lnTo>
                  <a:pt x="455265" y="173117"/>
                </a:lnTo>
                <a:cubicBezTo>
                  <a:pt x="455265" y="268727"/>
                  <a:pt x="377758" y="346234"/>
                  <a:pt x="282148" y="346234"/>
                </a:cubicBezTo>
              </a:path>
            </a:pathLst>
          </a:custGeom>
          <a:solidFill>
            <a:srgbClr val="FFFFFF"/>
          </a:solidFill>
          <a:ln w="9525">
            <a:solidFill>
              <a:srgbClr val="FCB5FF"/>
            </a:solidFill>
          </a:ln>
        </p:spPr>
        <p:txBody>
          <a:bodyPr wrap="square" lIns="137160" tIns="45720" rIns="137160" bIns="45720" rtlCol="0" anchor="ctr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6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634996" y="6399658"/>
            <a:ext cx="1149354" cy="153888"/>
          </a:xfrm>
          <a:custGeom>
            <a:avLst/>
            <a:gdLst/>
            <a:ahLst/>
            <a:cxnLst/>
            <a:rect l="l" t="t" r="r" b="b"/>
            <a:pathLst>
              <a:path w="1149354" h="153888">
                <a:moveTo>
                  <a:pt x="0" y="153888"/>
                </a:moveTo>
                <a:lnTo>
                  <a:pt x="0" y="0"/>
                </a:lnTo>
                <a:lnTo>
                  <a:pt x="1149354" y="0"/>
                </a:lnTo>
                <a:lnTo>
                  <a:pt x="1149354" y="153888"/>
                </a:lnTo>
                <a:lnTo>
                  <a:pt x="0" y="153888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495"/>
              </a:spcBef>
              <a:buNone/>
            </a:pPr>
            <a:r>
              <a:rPr lang="en-US" sz="495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Εισαγωγή στο SPSS και Κατανόηση των Βασικών Εννοιών</a:t>
            </a:r>
            <a:endParaRPr lang="en-US" sz="495" dirty="0"/>
          </a:p>
        </p:txBody>
      </p:sp>
      <p:sp>
        <p:nvSpPr>
          <p:cNvPr id="16" name="Text 14"/>
          <p:cNvSpPr/>
          <p:nvPr/>
        </p:nvSpPr>
        <p:spPr>
          <a:xfrm>
            <a:off x="634996" y="1012082"/>
            <a:ext cx="9779181" cy="1272738"/>
          </a:xfrm>
          <a:custGeom>
            <a:avLst/>
            <a:gdLst/>
            <a:ahLst/>
            <a:cxnLst/>
            <a:rect l="l" t="t" r="r" b="b"/>
            <a:pathLst>
              <a:path w="9779181" h="1272738">
                <a:moveTo>
                  <a:pt x="0" y="1272738"/>
                </a:moveTo>
                <a:lnTo>
                  <a:pt x="0" y="0"/>
                </a:lnTo>
                <a:lnTo>
                  <a:pt x="9779181" y="0"/>
                </a:lnTo>
                <a:lnTo>
                  <a:pt x="9779181" y="1272738"/>
                </a:lnTo>
                <a:lnTo>
                  <a:pt x="0" y="1272738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86008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Η έννοια του p-value</a:t>
            </a:r>
            <a:endParaRPr lang="en-US" sz="2800" dirty="0"/>
          </a:p>
        </p:txBody>
      </p:sp>
      <p:sp>
        <p:nvSpPr>
          <p:cNvPr id="17" name="Text 15"/>
          <p:cNvSpPr/>
          <p:nvPr/>
        </p:nvSpPr>
        <p:spPr>
          <a:xfrm>
            <a:off x="9682420" y="4020093"/>
            <a:ext cx="1737360" cy="1645919"/>
          </a:xfrm>
          <a:custGeom>
            <a:avLst/>
            <a:gdLst/>
            <a:ahLst/>
            <a:cxnLst/>
            <a:rect l="l" t="t" r="r" b="b"/>
            <a:pathLst>
              <a:path w="1737360" h="1645919">
                <a:moveTo>
                  <a:pt x="0" y="1645919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1645919"/>
                </a:lnTo>
                <a:lnTo>
                  <a:pt x="0" y="1645919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b="1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Η κατανόηση του p-value είναι ουσιώδης για την ερμηνεία των στατιστικών αποτελεσμάτων.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9682420" y="3541357"/>
            <a:ext cx="1737360" cy="365760"/>
          </a:xfrm>
          <a:custGeom>
            <a:avLst/>
            <a:gdLst/>
            <a:ahLst/>
            <a:cxnLst/>
            <a:rect l="l" t="t" r="r" b="b"/>
            <a:pathLst>
              <a:path w="1737360" h="365760">
                <a:moveTo>
                  <a:pt x="0" y="365760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Συμπεράσματα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7454854" y="4020093"/>
            <a:ext cx="1737360" cy="1645919"/>
          </a:xfrm>
          <a:custGeom>
            <a:avLst/>
            <a:gdLst/>
            <a:ahLst/>
            <a:cxnLst/>
            <a:rect l="l" t="t" r="r" b="b"/>
            <a:pathLst>
              <a:path w="1737360" h="1645919">
                <a:moveTo>
                  <a:pt x="0" y="1645919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1645919"/>
                </a:lnTo>
                <a:lnTo>
                  <a:pt x="0" y="1645919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b="1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Χρησιμοποιείται συχνά σε αναλύσεις δεδομένων και στατιστικές μελέτες για τη λήψη αποφάσεων.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7454854" y="3541357"/>
            <a:ext cx="1737360" cy="365760"/>
          </a:xfrm>
          <a:custGeom>
            <a:avLst/>
            <a:gdLst/>
            <a:ahLst/>
            <a:cxnLst/>
            <a:rect l="l" t="t" r="r" b="b"/>
            <a:pathLst>
              <a:path w="1737360" h="365760">
                <a:moveTo>
                  <a:pt x="0" y="365760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Εφαρμογές του p-value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5227288" y="4020093"/>
            <a:ext cx="1737360" cy="1645919"/>
          </a:xfrm>
          <a:custGeom>
            <a:avLst/>
            <a:gdLst/>
            <a:ahLst/>
            <a:cxnLst/>
            <a:rect l="l" t="t" r="r" b="b"/>
            <a:pathLst>
              <a:path w="1737360" h="1645919">
                <a:moveTo>
                  <a:pt x="0" y="1645919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1645919"/>
                </a:lnTo>
                <a:lnTo>
                  <a:pt x="0" y="1645919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b="1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Αν το p-value είναι μικρότερο από το επιλεγμένο επίπεδο σημαντικότητας (συνήθως 0.05), τότε απορρίπτουμε τη μηδενική υπόθεση.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5227288" y="3541357"/>
            <a:ext cx="1737360" cy="365760"/>
          </a:xfrm>
          <a:custGeom>
            <a:avLst/>
            <a:gdLst/>
            <a:ahLst/>
            <a:cxnLst/>
            <a:rect l="l" t="t" r="r" b="b"/>
            <a:pathLst>
              <a:path w="1737360" h="365760">
                <a:moveTo>
                  <a:pt x="0" y="365760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Ερμηνεία του p-value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99722" y="4020093"/>
            <a:ext cx="1737360" cy="1645919"/>
          </a:xfrm>
          <a:custGeom>
            <a:avLst/>
            <a:gdLst/>
            <a:ahLst/>
            <a:cxnLst/>
            <a:rect l="l" t="t" r="r" b="b"/>
            <a:pathLst>
              <a:path w="1737360" h="1645919">
                <a:moveTo>
                  <a:pt x="0" y="1645919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1645919"/>
                </a:lnTo>
                <a:lnTo>
                  <a:pt x="0" y="1645919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b="1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Χρησιμοποιείται για να αξιολογήσουμε τη στατιστική σημαντικότητα ενός αποτελέσματος.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2999722" y="3541357"/>
            <a:ext cx="1737360" cy="365760"/>
          </a:xfrm>
          <a:custGeom>
            <a:avLst/>
            <a:gdLst/>
            <a:ahLst/>
            <a:cxnLst/>
            <a:rect l="l" t="t" r="r" b="b"/>
            <a:pathLst>
              <a:path w="1737360" h="365760">
                <a:moveTo>
                  <a:pt x="0" y="365760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Σημασία του p-value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772156" y="4020092"/>
            <a:ext cx="1737360" cy="1645920"/>
          </a:xfrm>
          <a:custGeom>
            <a:avLst/>
            <a:gdLst/>
            <a:ahLst/>
            <a:cxnLst/>
            <a:rect l="l" t="t" r="r" b="b"/>
            <a:pathLst>
              <a:path w="1737360" h="1645920">
                <a:moveTo>
                  <a:pt x="0" y="1645920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b="1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Το p-value είναι η πιθανότητα να παρατηρήσουμε ένα αποτέλεσμα τουλάχιστον τόσο ακραίο όσο αυτό που έχει παρατηρηθεί.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772156" y="3541357"/>
            <a:ext cx="1737360" cy="365760"/>
          </a:xfrm>
          <a:custGeom>
            <a:avLst/>
            <a:gdLst/>
            <a:ahLst/>
            <a:cxnLst/>
            <a:rect l="l" t="t" r="r" b="b"/>
            <a:pathLst>
              <a:path w="1737360" h="365760">
                <a:moveTo>
                  <a:pt x="0" y="365760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Ορισμός του p-value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2024-11-08T12:31:23Z</dcterms:created>
  <dcterms:modified xsi:type="dcterms:W3CDTF">2024-11-08T12:31:23Z</dcterms:modified>
</cp:coreProperties>
</file>