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b8333714f026b00733dd56a78e348bcfd4d9ea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e5f7bc35c9f42ecbdc9d9db9c8ca4623b632b2b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0525ec899a091518c2606ab11821b6f0712b44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b256ab6f8e6b73e2e559e7bc982d03f9567a7f9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76bb2a2fbcebcbc1282ca0e1a412b65abf0e494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e04197c017afe8b9892228f69fa2a75febf8bc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8ba2e74df4b4333f8d96e691a597c198a4e3b87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2515" r="-251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002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Coral Reefs: Ecosystems, Conservation, and Human Impact</a:t>
            </a:r>
            <a:endParaRPr lang="en-US" sz="5002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An In-Depth Exploration of Coral Reef Formation, Biodiversity, Threats, and Protection Strategies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Coral Reefs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Types of Coral Reefs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Geographic Distribution of Coral Reefs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Importance of Coral Reefs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Formation of Coral Reefs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Human Impacts on Coral Reefs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Conservation and Management of Coral Reefs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Geographic Information Systems (GIS) and Coral…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 Case Study: The Great Barrier Reef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 Conservation Efforts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Reefs: Ecosystems, Conservation, and Human Impact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 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 and Evaluation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Extension Activities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 Engagement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Safety Considerations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Reefs: Ecosystems, Conservation, and Human Impact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 are complex ecosystems formed by coral polyps and other organisms.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found in tropical and subtropical regions around the world.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Formation and Composition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 provide important ecosystem services, including shoreline protection and water filtration.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serve as habitats for a vast array of species.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Ecosystem Services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 are predominantly located in tropical and subtropical regions.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regions support the growth and sustainability of coral reef ecosystems.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Global Distribution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Reefs: Ecosystems, Conservation, and Human Impact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Coral Reefs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27580" r="-1275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Fringing reefs are found close to shore and are narrow and linear.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the most common type of coral reef and often grow directly from the coastline.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Fringing Reefs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Barrier reefs are located further offshore and are wide and flat.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separated from the shore by a lagoon and provide a natural barrier against waves.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Barrier Reefs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Atolls are ring-shaped reefs that form around a lagoon.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typically found in the open ocean and are created by the subsidence of volcanic islands.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Atolls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Each type of coral reef has its own unique characteristics.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formed through a combination of geological and biological processes.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Formation and Characteristics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Reefs: Ecosystems, Conservation, and Human Impact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Coral Reefs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5264" r="-8526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Reefs: Ecosystems, Conservation, and Human Impact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67"/>
              </a:spcBef>
              <a:buNone/>
            </a:pPr>
            <a:r>
              <a:rPr lang="en-US" sz="312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Geographic Distribution of Coral Reefs</a:t>
            </a:r>
            <a:endParaRPr lang="en-US" sz="3120" dirty="0"/>
          </a:p>
        </p:txBody>
      </p:sp>
      <p:sp>
        <p:nvSpPr>
          <p:cNvPr id="7" name="Text 5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 can be found in shallow, coastal waters, as well as in deeper, offshore waters.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habitats provide shelter and food for numerous marine species.</a:t>
            </a:r>
            <a:endParaRPr lang="en-US" sz="982" dirty="0"/>
          </a:p>
        </p:txBody>
      </p:sp>
      <p:sp>
        <p:nvSpPr>
          <p:cNvPr id="8" name="Text 6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Varied Coral Reef Habitats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majority of coral reefs are located in the Indo-Pacific region.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region is known for its rich biodiversity and extensive reef systems.</a:t>
            </a:r>
            <a:endParaRPr lang="en-US" sz="984" dirty="0"/>
          </a:p>
        </p:txBody>
      </p:sp>
      <p:sp>
        <p:nvSpPr>
          <p:cNvPr id="10" name="Text 8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Indo-Pacific Coral Reefs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 are found in tropical and subtropical regions around the world.</a:t>
            </a:r>
            <a:endParaRPr lang="en-US" sz="984" dirty="0"/>
          </a:p>
          <a:p>
            <a:pPr algn="l" marL="0" indent="0">
              <a:lnSpc>
                <a:spcPct val="110000"/>
              </a:lnSpc>
              <a:spcBef>
                <a:spcPts val="984"/>
              </a:spcBef>
              <a:buNone/>
            </a:pPr>
            <a:r>
              <a:rPr lang="en-US" sz="98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vital ecosystems supporting diverse marine life.</a:t>
            </a:r>
            <a:endParaRPr lang="en-US" sz="984" dirty="0"/>
          </a:p>
        </p:txBody>
      </p:sp>
      <p:sp>
        <p:nvSpPr>
          <p:cNvPr id="12" name="Text 10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Global Presence of Coral Reefs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 support a vast array of marine life, including fish, invertebrates, and algae.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vital habitats for numerous species, contributing to global biodiversity.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Marine Biodiversity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15360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 provide important ecosystem services, including shoreline protection and water filtration.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services are essential for maintaining environmental balance and protecting coastal areas.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515360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Ecosystem Services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99201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 support commercial fisheries and tourism industries.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a source of livelihood for millions of people worldwide.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99201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Economic Contributions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083043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 have significant cultural and spiritual importance for many communities.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are deeply intertwined with traditions and beliefs in various regions.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083043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Cultural Significance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Reefs: Ecosystems, Conservation, and Human Impact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Coral Reefs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-2820" r="-282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 can take thousands of years to form and are an important component of the Earth's geological history.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provide valuable insights into past environmental conditions.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Geological Significance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process of coral reef formation begins with the settlement of coral larvae on a suitable substrate.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initial step is crucial for the development of coral structures.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Settlement of Coral Larvae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 are formed through the accumulation of coral polyps and other organisms over thousands of years.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contributes to the creation of diverse marine ecosystems.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Accumulation of Coral Polyps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Reefs: Ecosystems, Conservation, and Human Impact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Formation of Coral Reefs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77201" y="3139128"/>
            <a:ext cx="548640" cy="548493"/>
          </a:xfrm>
          <a:custGeom>
            <a:avLst/>
            <a:gdLst/>
            <a:ahLst/>
            <a:cxnLst/>
            <a:rect l="l" t="t" r="r" b="b"/>
            <a:pathLst>
              <a:path w="548640" h="548493">
                <a:moveTo>
                  <a:pt x="394297" y="222864"/>
                </a:moveTo>
                <a:cubicBezTo>
                  <a:pt x="394297" y="128183"/>
                  <a:pt x="317542" y="51432"/>
                  <a:pt x="222863" y="51432"/>
                </a:cubicBezTo>
                <a:cubicBezTo>
                  <a:pt x="128184" y="51432"/>
                  <a:pt x="51430" y="128183"/>
                  <a:pt x="51430" y="222864"/>
                </a:cubicBezTo>
                <a:cubicBezTo>
                  <a:pt x="51430" y="317544"/>
                  <a:pt x="128184" y="394295"/>
                  <a:pt x="222863" y="394295"/>
                </a:cubicBezTo>
                <a:cubicBezTo>
                  <a:pt x="317542" y="394295"/>
                  <a:pt x="394297" y="317544"/>
                  <a:pt x="394297" y="222864"/>
                </a:cubicBezTo>
                <a:lnTo>
                  <a:pt x="394297" y="222864"/>
                </a:lnTo>
                <a:moveTo>
                  <a:pt x="361186" y="397619"/>
                </a:moveTo>
                <a:cubicBezTo>
                  <a:pt x="323259" y="427726"/>
                  <a:pt x="275148" y="445727"/>
                  <a:pt x="222863" y="445727"/>
                </a:cubicBezTo>
                <a:cubicBezTo>
                  <a:pt x="99754" y="445727"/>
                  <a:pt x="0" y="345973"/>
                  <a:pt x="0" y="222864"/>
                </a:cubicBezTo>
                <a:cubicBezTo>
                  <a:pt x="0" y="99754"/>
                  <a:pt x="99754" y="0"/>
                  <a:pt x="222863" y="0"/>
                </a:cubicBezTo>
                <a:cubicBezTo>
                  <a:pt x="345972" y="0"/>
                  <a:pt x="445726" y="99754"/>
                  <a:pt x="445726" y="222864"/>
                </a:cubicBezTo>
                <a:cubicBezTo>
                  <a:pt x="445726" y="275151"/>
                  <a:pt x="427725" y="323260"/>
                  <a:pt x="397616" y="361188"/>
                </a:cubicBezTo>
                <a:lnTo>
                  <a:pt x="541085" y="504657"/>
                </a:lnTo>
                <a:cubicBezTo>
                  <a:pt x="551158" y="514727"/>
                  <a:pt x="551158" y="531018"/>
                  <a:pt x="541085" y="540978"/>
                </a:cubicBezTo>
                <a:cubicBezTo>
                  <a:pt x="531012" y="550944"/>
                  <a:pt x="514729" y="551049"/>
                  <a:pt x="504765" y="540978"/>
                </a:cubicBezTo>
                <a:lnTo>
                  <a:pt x="361186" y="3976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61" y="3193917"/>
            <a:ext cx="548640" cy="438914"/>
          </a:xfrm>
          <a:custGeom>
            <a:avLst/>
            <a:gdLst/>
            <a:ahLst/>
            <a:cxnLst/>
            <a:rect l="l" t="t" r="r" b="b"/>
            <a:pathLst>
              <a:path w="548640" h="438914">
                <a:moveTo>
                  <a:pt x="274320" y="397761"/>
                </a:moveTo>
                <a:cubicBezTo>
                  <a:pt x="306810" y="397761"/>
                  <a:pt x="336382" y="385248"/>
                  <a:pt x="358416" y="364672"/>
                </a:cubicBezTo>
                <a:lnTo>
                  <a:pt x="390988" y="390388"/>
                </a:lnTo>
                <a:cubicBezTo>
                  <a:pt x="361241" y="420304"/>
                  <a:pt x="319923" y="438905"/>
                  <a:pt x="274320" y="438905"/>
                </a:cubicBezTo>
                <a:cubicBezTo>
                  <a:pt x="183454" y="438905"/>
                  <a:pt x="109734" y="365181"/>
                  <a:pt x="109734" y="274317"/>
                </a:cubicBezTo>
                <a:cubicBezTo>
                  <a:pt x="109734" y="250572"/>
                  <a:pt x="120021" y="220396"/>
                  <a:pt x="135278" y="188935"/>
                </a:cubicBezTo>
                <a:lnTo>
                  <a:pt x="168454" y="215081"/>
                </a:lnTo>
                <a:cubicBezTo>
                  <a:pt x="167429" y="217394"/>
                  <a:pt x="166397" y="219712"/>
                  <a:pt x="165371" y="221937"/>
                </a:cubicBezTo>
                <a:cubicBezTo>
                  <a:pt x="155172" y="245599"/>
                  <a:pt x="150799" y="263256"/>
                  <a:pt x="150799" y="274312"/>
                </a:cubicBezTo>
                <a:cubicBezTo>
                  <a:pt x="150799" y="342463"/>
                  <a:pt x="206091" y="397753"/>
                  <a:pt x="274243" y="397753"/>
                </a:cubicBezTo>
                <a:lnTo>
                  <a:pt x="274320" y="397761"/>
                </a:lnTo>
                <a:moveTo>
                  <a:pt x="433080" y="317782"/>
                </a:moveTo>
                <a:lnTo>
                  <a:pt x="540751" y="402133"/>
                </a:lnTo>
                <a:cubicBezTo>
                  <a:pt x="549666" y="409164"/>
                  <a:pt x="551295" y="422108"/>
                  <a:pt x="544267" y="431022"/>
                </a:cubicBezTo>
                <a:cubicBezTo>
                  <a:pt x="537239" y="439937"/>
                  <a:pt x="524291" y="441565"/>
                  <a:pt x="515376" y="434538"/>
                </a:cubicBezTo>
                <a:lnTo>
                  <a:pt x="7895" y="36781"/>
                </a:lnTo>
                <a:cubicBezTo>
                  <a:pt x="-1021" y="29750"/>
                  <a:pt x="-2650" y="16806"/>
                  <a:pt x="4378" y="7892"/>
                </a:cubicBezTo>
                <a:cubicBezTo>
                  <a:pt x="11406" y="-1023"/>
                  <a:pt x="24354" y="-2651"/>
                  <a:pt x="33269" y="4376"/>
                </a:cubicBezTo>
                <a:lnTo>
                  <a:pt x="176426" y="116589"/>
                </a:lnTo>
                <a:cubicBezTo>
                  <a:pt x="206344" y="69699"/>
                  <a:pt x="238148" y="28292"/>
                  <a:pt x="252632" y="10034"/>
                </a:cubicBezTo>
                <a:cubicBezTo>
                  <a:pt x="257691" y="3603"/>
                  <a:pt x="265317" y="4"/>
                  <a:pt x="273546" y="4"/>
                </a:cubicBezTo>
                <a:lnTo>
                  <a:pt x="275088" y="4"/>
                </a:lnTo>
                <a:cubicBezTo>
                  <a:pt x="283318" y="4"/>
                  <a:pt x="290949" y="3603"/>
                  <a:pt x="296090" y="10034"/>
                </a:cubicBezTo>
                <a:cubicBezTo>
                  <a:pt x="327291" y="49466"/>
                  <a:pt x="438907" y="196137"/>
                  <a:pt x="438907" y="274321"/>
                </a:cubicBezTo>
                <a:cubicBezTo>
                  <a:pt x="438907" y="289407"/>
                  <a:pt x="436849" y="303895"/>
                  <a:pt x="433080" y="317782"/>
                </a:cubicBezTo>
                <a:lnTo>
                  <a:pt x="433080" y="317782"/>
                </a:lnTo>
                <a:moveTo>
                  <a:pt x="396820" y="289407"/>
                </a:moveTo>
                <a:cubicBezTo>
                  <a:pt x="397418" y="284434"/>
                  <a:pt x="397764" y="279461"/>
                  <a:pt x="397764" y="274321"/>
                </a:cubicBezTo>
                <a:cubicBezTo>
                  <a:pt x="397764" y="263177"/>
                  <a:pt x="393391" y="245603"/>
                  <a:pt x="383192" y="221946"/>
                </a:cubicBezTo>
                <a:cubicBezTo>
                  <a:pt x="373333" y="199144"/>
                  <a:pt x="359535" y="174113"/>
                  <a:pt x="344189" y="149336"/>
                </a:cubicBezTo>
                <a:cubicBezTo>
                  <a:pt x="319330" y="109219"/>
                  <a:pt x="291898" y="72013"/>
                  <a:pt x="274326" y="49040"/>
                </a:cubicBezTo>
                <a:cubicBezTo>
                  <a:pt x="257779" y="70555"/>
                  <a:pt x="232580" y="104760"/>
                  <a:pt x="208917" y="142050"/>
                </a:cubicBezTo>
                <a:lnTo>
                  <a:pt x="396820" y="289323"/>
                </a:lnTo>
                <a:lnTo>
                  <a:pt x="396820" y="289407"/>
                </a:lnTo>
                <a:moveTo>
                  <a:pt x="192024" y="267461"/>
                </a:moveTo>
                <a:cubicBezTo>
                  <a:pt x="192024" y="257261"/>
                  <a:pt x="199480" y="248772"/>
                  <a:pt x="209257" y="247144"/>
                </a:cubicBezTo>
                <a:lnTo>
                  <a:pt x="233172" y="265916"/>
                </a:lnTo>
                <a:cubicBezTo>
                  <a:pt x="233172" y="266429"/>
                  <a:pt x="233260" y="266943"/>
                  <a:pt x="233260" y="267373"/>
                </a:cubicBezTo>
                <a:cubicBezTo>
                  <a:pt x="233260" y="293862"/>
                  <a:pt x="254777" y="315377"/>
                  <a:pt x="281266" y="315377"/>
                </a:cubicBezTo>
                <a:cubicBezTo>
                  <a:pt x="292667" y="315377"/>
                  <a:pt x="301840" y="324551"/>
                  <a:pt x="301840" y="335949"/>
                </a:cubicBezTo>
                <a:cubicBezTo>
                  <a:pt x="301840" y="347352"/>
                  <a:pt x="292667" y="356521"/>
                  <a:pt x="281266" y="356521"/>
                </a:cubicBezTo>
                <a:cubicBezTo>
                  <a:pt x="232058" y="356521"/>
                  <a:pt x="192112" y="316575"/>
                  <a:pt x="192112" y="267369"/>
                </a:cubicBezTo>
                <a:lnTo>
                  <a:pt x="192024" y="26746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184774"/>
            <a:ext cx="548640" cy="457200"/>
          </a:xfrm>
          <a:custGeom>
            <a:avLst/>
            <a:gdLst/>
            <a:ahLst/>
            <a:cxnLst/>
            <a:rect l="l" t="t" r="r" b="b"/>
            <a:pathLst>
              <a:path w="548640" h="457200">
                <a:moveTo>
                  <a:pt x="525778" y="0"/>
                </a:moveTo>
                <a:cubicBezTo>
                  <a:pt x="538446" y="0"/>
                  <a:pt x="548640" y="10191"/>
                  <a:pt x="548640" y="22860"/>
                </a:cubicBezTo>
                <a:lnTo>
                  <a:pt x="548640" y="121922"/>
                </a:lnTo>
                <a:lnTo>
                  <a:pt x="502922" y="121922"/>
                </a:lnTo>
                <a:lnTo>
                  <a:pt x="502922" y="22860"/>
                </a:lnTo>
                <a:cubicBezTo>
                  <a:pt x="502922" y="10191"/>
                  <a:pt x="513116" y="0"/>
                  <a:pt x="525784" y="0"/>
                </a:cubicBezTo>
                <a:lnTo>
                  <a:pt x="525778" y="0"/>
                </a:lnTo>
                <a:moveTo>
                  <a:pt x="502922" y="328233"/>
                </a:moveTo>
                <a:lnTo>
                  <a:pt x="502922" y="152403"/>
                </a:lnTo>
                <a:lnTo>
                  <a:pt x="548640" y="152403"/>
                </a:lnTo>
                <a:lnTo>
                  <a:pt x="548640" y="328233"/>
                </a:lnTo>
                <a:cubicBezTo>
                  <a:pt x="548640" y="399479"/>
                  <a:pt x="490918" y="457200"/>
                  <a:pt x="419671" y="457200"/>
                </a:cubicBezTo>
                <a:cubicBezTo>
                  <a:pt x="355475" y="457200"/>
                  <a:pt x="301083" y="410049"/>
                  <a:pt x="292036" y="346521"/>
                </a:cubicBezTo>
                <a:lnTo>
                  <a:pt x="289847" y="330899"/>
                </a:lnTo>
                <a:cubicBezTo>
                  <a:pt x="288036" y="318422"/>
                  <a:pt x="296705" y="306799"/>
                  <a:pt x="309279" y="304989"/>
                </a:cubicBezTo>
                <a:cubicBezTo>
                  <a:pt x="321854" y="303178"/>
                  <a:pt x="333376" y="311847"/>
                  <a:pt x="335186" y="324420"/>
                </a:cubicBezTo>
                <a:lnTo>
                  <a:pt x="337375" y="340043"/>
                </a:lnTo>
                <a:cubicBezTo>
                  <a:pt x="343279" y="381094"/>
                  <a:pt x="378331" y="411480"/>
                  <a:pt x="419764" y="411480"/>
                </a:cubicBezTo>
                <a:cubicBezTo>
                  <a:pt x="465768" y="411480"/>
                  <a:pt x="503015" y="374236"/>
                  <a:pt x="503015" y="328233"/>
                </a:cubicBezTo>
                <a:lnTo>
                  <a:pt x="502922" y="328233"/>
                </a:lnTo>
                <a:moveTo>
                  <a:pt x="60959" y="76202"/>
                </a:moveTo>
                <a:cubicBezTo>
                  <a:pt x="52576" y="76202"/>
                  <a:pt x="45718" y="83060"/>
                  <a:pt x="45718" y="91440"/>
                </a:cubicBezTo>
                <a:lnTo>
                  <a:pt x="45718" y="182880"/>
                </a:lnTo>
                <a:cubicBezTo>
                  <a:pt x="45718" y="191260"/>
                  <a:pt x="52576" y="198118"/>
                  <a:pt x="60959" y="198118"/>
                </a:cubicBezTo>
                <a:lnTo>
                  <a:pt x="136875" y="198118"/>
                </a:lnTo>
                <a:cubicBezTo>
                  <a:pt x="143639" y="198118"/>
                  <a:pt x="149636" y="193642"/>
                  <a:pt x="151545" y="187068"/>
                </a:cubicBezTo>
                <a:lnTo>
                  <a:pt x="154782" y="175926"/>
                </a:lnTo>
                <a:cubicBezTo>
                  <a:pt x="171642" y="116965"/>
                  <a:pt x="255178" y="116965"/>
                  <a:pt x="272038" y="175926"/>
                </a:cubicBezTo>
                <a:lnTo>
                  <a:pt x="275275" y="187068"/>
                </a:lnTo>
                <a:cubicBezTo>
                  <a:pt x="277178" y="193642"/>
                  <a:pt x="283087" y="198118"/>
                  <a:pt x="289945" y="198118"/>
                </a:cubicBezTo>
                <a:lnTo>
                  <a:pt x="365860" y="198118"/>
                </a:lnTo>
                <a:cubicBezTo>
                  <a:pt x="374244" y="198118"/>
                  <a:pt x="381102" y="191260"/>
                  <a:pt x="381102" y="182880"/>
                </a:cubicBezTo>
                <a:lnTo>
                  <a:pt x="381102" y="91440"/>
                </a:lnTo>
                <a:cubicBezTo>
                  <a:pt x="381102" y="83060"/>
                  <a:pt x="374244" y="76202"/>
                  <a:pt x="365860" y="76202"/>
                </a:cubicBezTo>
                <a:lnTo>
                  <a:pt x="60959" y="76202"/>
                </a:lnTo>
                <a:moveTo>
                  <a:pt x="289847" y="243838"/>
                </a:moveTo>
                <a:cubicBezTo>
                  <a:pt x="268603" y="243838"/>
                  <a:pt x="249461" y="232884"/>
                  <a:pt x="238412" y="215643"/>
                </a:cubicBezTo>
                <a:cubicBezTo>
                  <a:pt x="237742" y="214692"/>
                  <a:pt x="237172" y="213640"/>
                  <a:pt x="236601" y="212593"/>
                </a:cubicBezTo>
                <a:cubicBezTo>
                  <a:pt x="236316" y="212118"/>
                  <a:pt x="236030" y="211642"/>
                  <a:pt x="235838" y="211167"/>
                </a:cubicBezTo>
                <a:cubicBezTo>
                  <a:pt x="233935" y="207546"/>
                  <a:pt x="232409" y="203737"/>
                  <a:pt x="231268" y="199641"/>
                </a:cubicBezTo>
                <a:lnTo>
                  <a:pt x="230698" y="197547"/>
                </a:lnTo>
                <a:lnTo>
                  <a:pt x="228125" y="188403"/>
                </a:lnTo>
                <a:cubicBezTo>
                  <a:pt x="223933" y="173640"/>
                  <a:pt x="203074" y="173640"/>
                  <a:pt x="198789" y="188403"/>
                </a:cubicBezTo>
                <a:lnTo>
                  <a:pt x="196216" y="197547"/>
                </a:lnTo>
                <a:lnTo>
                  <a:pt x="195645" y="199641"/>
                </a:lnTo>
                <a:cubicBezTo>
                  <a:pt x="194504" y="203641"/>
                  <a:pt x="192979" y="207546"/>
                  <a:pt x="191075" y="211167"/>
                </a:cubicBezTo>
                <a:cubicBezTo>
                  <a:pt x="190790" y="211642"/>
                  <a:pt x="190598" y="212118"/>
                  <a:pt x="190312" y="212593"/>
                </a:cubicBezTo>
                <a:cubicBezTo>
                  <a:pt x="189742" y="213640"/>
                  <a:pt x="189171" y="214687"/>
                  <a:pt x="188502" y="215643"/>
                </a:cubicBezTo>
                <a:cubicBezTo>
                  <a:pt x="177546" y="232884"/>
                  <a:pt x="158310" y="243838"/>
                  <a:pt x="137067" y="243838"/>
                </a:cubicBezTo>
                <a:lnTo>
                  <a:pt x="60960" y="243838"/>
                </a:lnTo>
                <a:cubicBezTo>
                  <a:pt x="27339" y="243838"/>
                  <a:pt x="0" y="216502"/>
                  <a:pt x="0" y="182880"/>
                </a:cubicBezTo>
                <a:lnTo>
                  <a:pt x="0" y="91440"/>
                </a:lnTo>
                <a:cubicBezTo>
                  <a:pt x="0" y="57818"/>
                  <a:pt x="27339" y="30482"/>
                  <a:pt x="60960" y="30482"/>
                </a:cubicBezTo>
                <a:lnTo>
                  <a:pt x="365762" y="30482"/>
                </a:lnTo>
                <a:cubicBezTo>
                  <a:pt x="399383" y="30482"/>
                  <a:pt x="426722" y="57818"/>
                  <a:pt x="426722" y="91440"/>
                </a:cubicBezTo>
                <a:lnTo>
                  <a:pt x="426722" y="182880"/>
                </a:lnTo>
                <a:cubicBezTo>
                  <a:pt x="426722" y="216502"/>
                  <a:pt x="399383" y="243838"/>
                  <a:pt x="365762" y="243838"/>
                </a:cubicBezTo>
                <a:lnTo>
                  <a:pt x="289847" y="24383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03351" cy="6857998"/>
          </a:xfrm>
          <a:prstGeom prst="rect">
            <a:avLst/>
          </a:prstGeom>
          <a:blipFill>
            <a:blip r:embed="rId1"/>
            <a:srcRect/>
            <a:stretch>
              <a:fillRect l="-96874" r="-9687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Human activities, such as overfishing and pollution, can damage coral reefs and impact the marine ecosystem.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actions disrupt the delicate balance of marine life and threaten biodiversity.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Human Activities and Coral Reefs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Climate change is a major threat to coral reefs, causing coral bleaching and ocean acidification.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phenomena weaken coral structures and make it harder for reefs to recover.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Climate Change Threats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Coastal development and tourism can also impact coral reefs, through habitat destruction and pollution.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Such activities degrade the natural environment and reduce the resilience of coral ecosystems.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Impact of Coastal Development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essential to take action to protect coral reefs and mitigate the impacts of human activities.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Conservation efforts are crucial to ensure the survival of these vital marine habitats.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Call to Action for Coral Protection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206238" y="0"/>
            <a:ext cx="53125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Reefs: Ecosystems, Conservation, and Human Impact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Human Impacts on Coral Reefs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essential to develop and implement effective conservation and management strategies to protect coral reefs for future generations.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Such strategies ensure the long-term health and resilience of coral reef ecosystems.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Future-Oriented Strategies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Community-based initiatives, such as reef restoration and marine conservation programs, can also help to protect coral reefs.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programs engage local communities in active participation to ensure the sustainability of coral ecosystems.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Community-Based Conservation Efforts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National parks and marine protected areas can help to conserve coral reefs and protect them from human impacts.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areas serve as sanctuaries, reducing the stress on coral ecosystems caused by human activities.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Protected Areas for Coral Reefs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Reefs: Ecosystems, Conservation, and Human Impact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Conservation and Management of Coral Reefs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GIS can also be used to monitor and track changes in coral reef health and habitat over time.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provides valuable data for assessing the impacts of environmental changes and human activities.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Monitoring Coral Reef Health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GIS can help to identify areas of high conservation value and prioritize conservation efforts.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that resources are allocated to the most critical areas for coral reef protection.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Conservation Prioritization through GIS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GIS technology can be used to map and analyze the geographic distribution of coral reefs.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enables researchers to visualize and understand the spatial patterns of coral ecosystems.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Mapping Coral Reefs with GIS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Reefs: Ecosystems, Conservation, and Human Impact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33"/>
              </a:spcBef>
              <a:buNone/>
            </a:pPr>
            <a:r>
              <a:rPr lang="en-US" sz="3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Geographic Information Systems (GIS) and Coral Reef Mapping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8077201" y="2196179"/>
            <a:ext cx="548640" cy="548533"/>
          </a:xfrm>
          <a:custGeom>
            <a:avLst/>
            <a:gdLst/>
            <a:ahLst/>
            <a:cxnLst/>
            <a:rect l="l" t="t" r="r" b="b"/>
            <a:pathLst>
              <a:path w="548640" h="548533">
                <a:moveTo>
                  <a:pt x="258223" y="7553"/>
                </a:moveTo>
                <a:cubicBezTo>
                  <a:pt x="248150" y="-2518"/>
                  <a:pt x="231866" y="-2518"/>
                  <a:pt x="221903" y="7553"/>
                </a:cubicBezTo>
                <a:lnTo>
                  <a:pt x="101795" y="127556"/>
                </a:lnTo>
                <a:cubicBezTo>
                  <a:pt x="91722" y="137627"/>
                  <a:pt x="91722" y="153913"/>
                  <a:pt x="101795" y="163880"/>
                </a:cubicBezTo>
                <a:lnTo>
                  <a:pt x="164049" y="226133"/>
                </a:lnTo>
                <a:cubicBezTo>
                  <a:pt x="109514" y="215634"/>
                  <a:pt x="51013" y="229561"/>
                  <a:pt x="6331" y="268671"/>
                </a:cubicBezTo>
                <a:cubicBezTo>
                  <a:pt x="2260" y="272210"/>
                  <a:pt x="11" y="277245"/>
                  <a:pt x="11" y="282599"/>
                </a:cubicBezTo>
                <a:lnTo>
                  <a:pt x="11" y="283136"/>
                </a:lnTo>
                <a:cubicBezTo>
                  <a:pt x="11" y="288386"/>
                  <a:pt x="2047" y="293421"/>
                  <a:pt x="5799" y="297064"/>
                </a:cubicBezTo>
                <a:lnTo>
                  <a:pt x="110376" y="401850"/>
                </a:lnTo>
                <a:lnTo>
                  <a:pt x="58946" y="453280"/>
                </a:lnTo>
                <a:cubicBezTo>
                  <a:pt x="48873" y="463351"/>
                  <a:pt x="48873" y="479637"/>
                  <a:pt x="58946" y="489604"/>
                </a:cubicBezTo>
                <a:cubicBezTo>
                  <a:pt x="69019" y="499571"/>
                  <a:pt x="85303" y="499675"/>
                  <a:pt x="95266" y="489604"/>
                </a:cubicBezTo>
                <a:lnTo>
                  <a:pt x="146695" y="438174"/>
                </a:lnTo>
                <a:lnTo>
                  <a:pt x="251272" y="542746"/>
                </a:lnTo>
                <a:cubicBezTo>
                  <a:pt x="255024" y="546498"/>
                  <a:pt x="259951" y="548533"/>
                  <a:pt x="265202" y="548533"/>
                </a:cubicBezTo>
                <a:lnTo>
                  <a:pt x="265739" y="548533"/>
                </a:lnTo>
                <a:cubicBezTo>
                  <a:pt x="271094" y="548533"/>
                  <a:pt x="276240" y="546174"/>
                  <a:pt x="279669" y="542214"/>
                </a:cubicBezTo>
                <a:cubicBezTo>
                  <a:pt x="318776" y="497536"/>
                  <a:pt x="332816" y="439035"/>
                  <a:pt x="322205" y="384494"/>
                </a:cubicBezTo>
                <a:lnTo>
                  <a:pt x="384674" y="446852"/>
                </a:lnTo>
                <a:cubicBezTo>
                  <a:pt x="394747" y="456923"/>
                  <a:pt x="411030" y="456923"/>
                  <a:pt x="420994" y="446852"/>
                </a:cubicBezTo>
                <a:lnTo>
                  <a:pt x="541102" y="326849"/>
                </a:lnTo>
                <a:cubicBezTo>
                  <a:pt x="551175" y="316778"/>
                  <a:pt x="551175" y="300492"/>
                  <a:pt x="541102" y="290525"/>
                </a:cubicBezTo>
                <a:lnTo>
                  <a:pt x="468242" y="217664"/>
                </a:lnTo>
                <a:lnTo>
                  <a:pt x="496102" y="189699"/>
                </a:lnTo>
                <a:cubicBezTo>
                  <a:pt x="507783" y="178021"/>
                  <a:pt x="514317" y="162273"/>
                  <a:pt x="514317" y="145767"/>
                </a:cubicBezTo>
                <a:cubicBezTo>
                  <a:pt x="514317" y="129268"/>
                  <a:pt x="507783" y="113519"/>
                  <a:pt x="496102" y="101835"/>
                </a:cubicBezTo>
                <a:lnTo>
                  <a:pt x="446818" y="52550"/>
                </a:lnTo>
                <a:cubicBezTo>
                  <a:pt x="435138" y="40872"/>
                  <a:pt x="419386" y="34333"/>
                  <a:pt x="402888" y="34333"/>
                </a:cubicBezTo>
                <a:cubicBezTo>
                  <a:pt x="386385" y="34333"/>
                  <a:pt x="370639" y="40872"/>
                  <a:pt x="358959" y="52550"/>
                </a:cubicBezTo>
                <a:lnTo>
                  <a:pt x="331099" y="80410"/>
                </a:lnTo>
                <a:lnTo>
                  <a:pt x="258223" y="7553"/>
                </a:lnTo>
                <a:moveTo>
                  <a:pt x="295295" y="317743"/>
                </a:moveTo>
                <a:cubicBezTo>
                  <a:pt x="288437" y="307348"/>
                  <a:pt x="280509" y="297601"/>
                  <a:pt x="271401" y="288490"/>
                </a:cubicBezTo>
                <a:lnTo>
                  <a:pt x="260044" y="277130"/>
                </a:lnTo>
                <a:cubicBezTo>
                  <a:pt x="250937" y="268024"/>
                  <a:pt x="241188" y="260092"/>
                  <a:pt x="230791" y="253236"/>
                </a:cubicBezTo>
                <a:lnTo>
                  <a:pt x="395366" y="88873"/>
                </a:lnTo>
                <a:cubicBezTo>
                  <a:pt x="397402" y="86838"/>
                  <a:pt x="400079" y="85769"/>
                  <a:pt x="402866" y="85769"/>
                </a:cubicBezTo>
                <a:cubicBezTo>
                  <a:pt x="405653" y="85769"/>
                  <a:pt x="408441" y="86838"/>
                  <a:pt x="410366" y="88873"/>
                </a:cubicBezTo>
                <a:lnTo>
                  <a:pt x="459760" y="138269"/>
                </a:lnTo>
                <a:cubicBezTo>
                  <a:pt x="461796" y="140304"/>
                  <a:pt x="462866" y="142981"/>
                  <a:pt x="462866" y="145767"/>
                </a:cubicBezTo>
                <a:cubicBezTo>
                  <a:pt x="462866" y="148554"/>
                  <a:pt x="461796" y="151340"/>
                  <a:pt x="459760" y="153266"/>
                </a:cubicBezTo>
                <a:lnTo>
                  <a:pt x="295289" y="317842"/>
                </a:lnTo>
                <a:lnTo>
                  <a:pt x="295295" y="317743"/>
                </a:lnTo>
                <a:moveTo>
                  <a:pt x="294653" y="116843"/>
                </a:moveTo>
                <a:lnTo>
                  <a:pt x="211078" y="200417"/>
                </a:lnTo>
                <a:lnTo>
                  <a:pt x="156434" y="145773"/>
                </a:lnTo>
                <a:lnTo>
                  <a:pt x="240008" y="62094"/>
                </a:lnTo>
                <a:lnTo>
                  <a:pt x="294653" y="116739"/>
                </a:lnTo>
                <a:lnTo>
                  <a:pt x="294653" y="116843"/>
                </a:lnTo>
                <a:moveTo>
                  <a:pt x="402866" y="392316"/>
                </a:moveTo>
                <a:lnTo>
                  <a:pt x="348222" y="337671"/>
                </a:lnTo>
                <a:lnTo>
                  <a:pt x="431796" y="253993"/>
                </a:lnTo>
                <a:lnTo>
                  <a:pt x="486441" y="308638"/>
                </a:lnTo>
                <a:lnTo>
                  <a:pt x="402866" y="392316"/>
                </a:lnTo>
                <a:moveTo>
                  <a:pt x="235076" y="324918"/>
                </a:moveTo>
                <a:cubicBezTo>
                  <a:pt x="276646" y="366491"/>
                  <a:pt x="285540" y="428848"/>
                  <a:pt x="260577" y="479314"/>
                </a:cubicBezTo>
                <a:lnTo>
                  <a:pt x="69321" y="288057"/>
                </a:lnTo>
                <a:cubicBezTo>
                  <a:pt x="119785" y="263197"/>
                  <a:pt x="182143" y="272094"/>
                  <a:pt x="223719" y="313558"/>
                </a:cubicBezTo>
                <a:lnTo>
                  <a:pt x="235076" y="32491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04361" y="21961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97205" y="274320"/>
                </a:moveTo>
                <a:cubicBezTo>
                  <a:pt x="497205" y="151222"/>
                  <a:pt x="397418" y="51435"/>
                  <a:pt x="274320" y="51435"/>
                </a:cubicBezTo>
                <a:cubicBezTo>
                  <a:pt x="151222" y="51435"/>
                  <a:pt x="51435" y="151222"/>
                  <a:pt x="51435" y="274320"/>
                </a:cubicBezTo>
                <a:cubicBezTo>
                  <a:pt x="51435" y="397418"/>
                  <a:pt x="151222" y="497205"/>
                  <a:pt x="274320" y="497205"/>
                </a:cubicBezTo>
                <a:cubicBezTo>
                  <a:pt x="397418" y="497205"/>
                  <a:pt x="497205" y="397418"/>
                  <a:pt x="497205" y="274320"/>
                </a:cubicBezTo>
                <a:lnTo>
                  <a:pt x="497205" y="274320"/>
                </a:lnTo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  <a:moveTo>
                  <a:pt x="328646" y="348364"/>
                </a:moveTo>
                <a:lnTo>
                  <a:pt x="174018" y="407837"/>
                </a:lnTo>
                <a:cubicBezTo>
                  <a:pt x="153230" y="415875"/>
                  <a:pt x="132760" y="395405"/>
                  <a:pt x="140798" y="374617"/>
                </a:cubicBezTo>
                <a:lnTo>
                  <a:pt x="200270" y="219988"/>
                </a:lnTo>
                <a:cubicBezTo>
                  <a:pt x="203809" y="210881"/>
                  <a:pt x="210881" y="203809"/>
                  <a:pt x="219988" y="200270"/>
                </a:cubicBezTo>
                <a:lnTo>
                  <a:pt x="374617" y="140798"/>
                </a:lnTo>
                <a:cubicBezTo>
                  <a:pt x="395405" y="132760"/>
                  <a:pt x="415875" y="153230"/>
                  <a:pt x="407837" y="174018"/>
                </a:cubicBezTo>
                <a:lnTo>
                  <a:pt x="348364" y="328646"/>
                </a:lnTo>
                <a:cubicBezTo>
                  <a:pt x="344935" y="337754"/>
                  <a:pt x="337754" y="344826"/>
                  <a:pt x="328646" y="348364"/>
                </a:cubicBezTo>
                <a:lnTo>
                  <a:pt x="328646" y="348364"/>
                </a:lnTo>
                <a:moveTo>
                  <a:pt x="308610" y="274320"/>
                </a:moveTo>
                <a:cubicBezTo>
                  <a:pt x="308610" y="255381"/>
                  <a:pt x="293259" y="240030"/>
                  <a:pt x="274320" y="240030"/>
                </a:cubicBezTo>
                <a:cubicBezTo>
                  <a:pt x="255381" y="240030"/>
                  <a:pt x="240030" y="255381"/>
                  <a:pt x="240030" y="274320"/>
                </a:cubicBezTo>
                <a:cubicBezTo>
                  <a:pt x="240030" y="293259"/>
                  <a:pt x="255381" y="308610"/>
                  <a:pt x="274320" y="308610"/>
                </a:cubicBezTo>
                <a:cubicBezTo>
                  <a:pt x="293259" y="308610"/>
                  <a:pt x="308610" y="293259"/>
                  <a:pt x="308610" y="274320"/>
                </a:cubicBezTo>
                <a:lnTo>
                  <a:pt x="308610" y="27432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51533" y="2196125"/>
            <a:ext cx="308610" cy="548640"/>
          </a:xfrm>
          <a:custGeom>
            <a:avLst/>
            <a:gdLst/>
            <a:ahLst/>
            <a:cxnLst/>
            <a:rect l="l" t="t" r="r" b="b"/>
            <a:pathLst>
              <a:path w="308610" h="548640">
                <a:moveTo>
                  <a:pt x="51436" y="154305"/>
                </a:moveTo>
                <a:cubicBezTo>
                  <a:pt x="51436" y="97493"/>
                  <a:pt x="97493" y="51435"/>
                  <a:pt x="154305" y="51435"/>
                </a:cubicBezTo>
                <a:cubicBezTo>
                  <a:pt x="211117" y="51435"/>
                  <a:pt x="257174" y="97493"/>
                  <a:pt x="257174" y="154305"/>
                </a:cubicBezTo>
                <a:cubicBezTo>
                  <a:pt x="257174" y="211117"/>
                  <a:pt x="211117" y="257175"/>
                  <a:pt x="154305" y="257175"/>
                </a:cubicBezTo>
                <a:cubicBezTo>
                  <a:pt x="97493" y="257175"/>
                  <a:pt x="51436" y="211117"/>
                  <a:pt x="51436" y="154305"/>
                </a:cubicBezTo>
                <a:lnTo>
                  <a:pt x="51436" y="154305"/>
                </a:lnTo>
                <a:moveTo>
                  <a:pt x="180021" y="306465"/>
                </a:moveTo>
                <a:cubicBezTo>
                  <a:pt x="252995" y="294247"/>
                  <a:pt x="308610" y="230703"/>
                  <a:pt x="308610" y="154305"/>
                </a:cubicBezTo>
                <a:cubicBezTo>
                  <a:pt x="308610" y="69118"/>
                  <a:pt x="239494" y="0"/>
                  <a:pt x="154305" y="0"/>
                </a:cubicBezTo>
                <a:cubicBezTo>
                  <a:pt x="69116" y="0"/>
                  <a:pt x="0" y="69118"/>
                  <a:pt x="0" y="154305"/>
                </a:cubicBezTo>
                <a:cubicBezTo>
                  <a:pt x="0" y="230813"/>
                  <a:pt x="55615" y="294252"/>
                  <a:pt x="128589" y="306465"/>
                </a:cubicBezTo>
                <a:lnTo>
                  <a:pt x="128589" y="522920"/>
                </a:lnTo>
                <a:cubicBezTo>
                  <a:pt x="128589" y="537173"/>
                  <a:pt x="140053" y="548640"/>
                  <a:pt x="154305" y="548640"/>
                </a:cubicBezTo>
                <a:cubicBezTo>
                  <a:pt x="168557" y="548640"/>
                  <a:pt x="180021" y="537173"/>
                  <a:pt x="180021" y="522925"/>
                </a:cubicBezTo>
                <a:lnTo>
                  <a:pt x="180021" y="30646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reef supports a significant commercial fishery.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provides livelihoods for many and sustains local communities.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Commercial Fisheries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Great Barrier Reef is an important tourist destination.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attracts millions of visitors annually, contributing significantly to the local economy.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Tourism Significance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Great Barrier Reef is one of the most biologically diverse ecosystems on the planet.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reef is home to over 1,500 species of fish, 600 species of coral, and many other creatures.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Biodiversity Hotspot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Reefs: Ecosystems, Conservation, and Human Impact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24"/>
              </a:spcBef>
              <a:buNone/>
            </a:pPr>
            <a:r>
              <a:rPr lang="en-US" sz="2968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Coral Reef Case Study: The Great Barrier Reef</a:t>
            </a:r>
            <a:endParaRPr lang="en-US" sz="29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997439" y="0"/>
            <a:ext cx="219456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2944573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Australian Government has established a number of marine protected areas to conserve the Great Barrier Reef.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areas aim to safeguard the reef's biodiversity and ecological balance.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8" y="231574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Marine Protected Areas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303518" y="2944573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Reef 2020 plan aims to protect the reef and its ecosystem for future generations.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outlines strategies to address threats like climate change and pollution.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303518" y="231574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Reef 2020 Plan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18" y="4951519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Community-based initiatives, such as reef restoration and marine conservation programs, are also underway.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programs engage local communities in hands-on conservation efforts.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4322686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Community-Based Initiatives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303518" y="4951519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Individuals can also take action to protect coral reefs, by reducing their carbon footprint and supporting conservation efforts.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Simple steps like using eco-friendly products can make a significant difference.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303518" y="4322686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Individual Actions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Reefs: Ecosystems, Conservation, and Human Impact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832103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Coral Reef Conservation Efforts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285078"/>
            <a:ext cx="4572000" cy="3474720"/>
          </a:xfrm>
          <a:custGeom>
            <a:avLst/>
            <a:gdLst/>
            <a:ahLst/>
            <a:cxnLst/>
            <a:rect l="l" t="t" r="r" b="b"/>
            <a:pathLst>
              <a:path w="4572000" h="3474720">
                <a:moveTo>
                  <a:pt x="113614" y="3474720"/>
                </a:moveTo>
                <a:cubicBezTo>
                  <a:pt x="50841" y="3474720"/>
                  <a:pt x="0" y="3423850"/>
                  <a:pt x="0" y="3361097"/>
                </a:cubicBezTo>
                <a:lnTo>
                  <a:pt x="0" y="113623"/>
                </a:lnTo>
                <a:cubicBezTo>
                  <a:pt x="0" y="50870"/>
                  <a:pt x="50886" y="0"/>
                  <a:pt x="113614" y="0"/>
                </a:cubicBezTo>
                <a:lnTo>
                  <a:pt x="4458386" y="0"/>
                </a:lnTo>
                <a:cubicBezTo>
                  <a:pt x="4521159" y="0"/>
                  <a:pt x="4572000" y="50870"/>
                  <a:pt x="4572000" y="113623"/>
                </a:cubicBezTo>
                <a:lnTo>
                  <a:pt x="4572000" y="3361097"/>
                </a:lnTo>
                <a:cubicBezTo>
                  <a:pt x="4572000" y="3423850"/>
                  <a:pt x="4521114" y="3474720"/>
                  <a:pt x="4458386" y="3474720"/>
                </a:cubicBezTo>
                <a:lnTo>
                  <a:pt x="113614" y="3474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753903" y="2285078"/>
            <a:ext cx="4572000" cy="3474720"/>
          </a:xfrm>
          <a:custGeom>
            <a:avLst/>
            <a:gdLst/>
            <a:ahLst/>
            <a:cxnLst/>
            <a:rect l="l" t="t" r="r" b="b"/>
            <a:pathLst>
              <a:path w="4572000" h="3474720">
                <a:moveTo>
                  <a:pt x="101498" y="3474720"/>
                </a:moveTo>
                <a:cubicBezTo>
                  <a:pt x="45446" y="3474720"/>
                  <a:pt x="0" y="3429271"/>
                  <a:pt x="0" y="3373223"/>
                </a:cubicBezTo>
                <a:lnTo>
                  <a:pt x="0" y="101497"/>
                </a:lnTo>
                <a:cubicBezTo>
                  <a:pt x="0" y="45449"/>
                  <a:pt x="45446" y="0"/>
                  <a:pt x="101498" y="0"/>
                </a:cubicBezTo>
                <a:lnTo>
                  <a:pt x="4470502" y="0"/>
                </a:lnTo>
                <a:cubicBezTo>
                  <a:pt x="4526554" y="0"/>
                  <a:pt x="4572000" y="45449"/>
                  <a:pt x="4572000" y="101497"/>
                </a:cubicBezTo>
                <a:lnTo>
                  <a:pt x="4572000" y="3373223"/>
                </a:lnTo>
                <a:cubicBezTo>
                  <a:pt x="4572000" y="3429271"/>
                  <a:pt x="4526554" y="3474720"/>
                  <a:pt x="4470502" y="3474720"/>
                </a:cubicBezTo>
                <a:lnTo>
                  <a:pt x="101498" y="3474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51556" y="25631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41556" y="2609927"/>
            <a:ext cx="36864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E1453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119663" y="25631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209663" y="2609927"/>
            <a:ext cx="36864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E1453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119663" y="3768756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essential to take action to protect coral reefs and mitigate the impacts of human activities.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the long-term health and sustainability of these ecosystems.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119663" y="328639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Call to Action for Coral Reef Protection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51556" y="3768756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 are complex and fascinating ecosystems that provide important ecosystem services.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They support marine biodiversity and protect coastlines from erosion.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51556" y="328639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Importance of Coral Reefs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Reefs: Ecosystems, Conservation, and Human Impact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some ways that individuals can take action to protect coral reefs and support conservation efforts?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Personal involvement can make a significant difference in preserving these vital ecosystems.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Individual Actions for Coral Reefs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GIS technology be used to support coral reef conservation and management?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technology offers innovative solutions for monitoring and protecting marine ecosystems.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GIS Technology in Conservation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some of the key threats to coral reefs, and how can we mitigate these impacts?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these threats is crucial for developing effective conservation strategies.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Threats to Coral Reefs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Reefs: Ecosystems, Conservation, and Human Impact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285078"/>
            <a:ext cx="4572000" cy="3474720"/>
          </a:xfrm>
          <a:custGeom>
            <a:avLst/>
            <a:gdLst/>
            <a:ahLst/>
            <a:cxnLst/>
            <a:rect l="l" t="t" r="r" b="b"/>
            <a:pathLst>
              <a:path w="4572000" h="3474720">
                <a:moveTo>
                  <a:pt x="113614" y="3474720"/>
                </a:moveTo>
                <a:cubicBezTo>
                  <a:pt x="50841" y="3474720"/>
                  <a:pt x="0" y="3423850"/>
                  <a:pt x="0" y="3361097"/>
                </a:cubicBezTo>
                <a:lnTo>
                  <a:pt x="0" y="113623"/>
                </a:lnTo>
                <a:cubicBezTo>
                  <a:pt x="0" y="50870"/>
                  <a:pt x="50886" y="0"/>
                  <a:pt x="113614" y="0"/>
                </a:cubicBezTo>
                <a:lnTo>
                  <a:pt x="4458386" y="0"/>
                </a:lnTo>
                <a:cubicBezTo>
                  <a:pt x="4521159" y="0"/>
                  <a:pt x="4572000" y="50870"/>
                  <a:pt x="4572000" y="113623"/>
                </a:cubicBezTo>
                <a:lnTo>
                  <a:pt x="4572000" y="3361097"/>
                </a:lnTo>
                <a:cubicBezTo>
                  <a:pt x="4572000" y="3423850"/>
                  <a:pt x="4521114" y="3474720"/>
                  <a:pt x="4458386" y="3474720"/>
                </a:cubicBezTo>
                <a:lnTo>
                  <a:pt x="113614" y="3474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753903" y="2285078"/>
            <a:ext cx="4572000" cy="3474720"/>
          </a:xfrm>
          <a:custGeom>
            <a:avLst/>
            <a:gdLst/>
            <a:ahLst/>
            <a:cxnLst/>
            <a:rect l="l" t="t" r="r" b="b"/>
            <a:pathLst>
              <a:path w="4572000" h="3474720">
                <a:moveTo>
                  <a:pt x="101498" y="3474720"/>
                </a:moveTo>
                <a:cubicBezTo>
                  <a:pt x="45446" y="3474720"/>
                  <a:pt x="0" y="3429271"/>
                  <a:pt x="0" y="3373223"/>
                </a:cubicBezTo>
                <a:lnTo>
                  <a:pt x="0" y="101497"/>
                </a:lnTo>
                <a:cubicBezTo>
                  <a:pt x="0" y="45449"/>
                  <a:pt x="45446" y="0"/>
                  <a:pt x="101498" y="0"/>
                </a:cubicBezTo>
                <a:lnTo>
                  <a:pt x="4470502" y="0"/>
                </a:lnTo>
                <a:cubicBezTo>
                  <a:pt x="4526554" y="0"/>
                  <a:pt x="4572000" y="45449"/>
                  <a:pt x="4572000" y="101497"/>
                </a:cubicBezTo>
                <a:lnTo>
                  <a:pt x="4572000" y="3373223"/>
                </a:lnTo>
                <a:cubicBezTo>
                  <a:pt x="4572000" y="3429271"/>
                  <a:pt x="4526554" y="3474720"/>
                  <a:pt x="4470502" y="3474720"/>
                </a:cubicBezTo>
                <a:lnTo>
                  <a:pt x="101498" y="3474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51556" y="25631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41556" y="2609927"/>
            <a:ext cx="36864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E1453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119663" y="25631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209663" y="2609927"/>
            <a:ext cx="36864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E1453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119663" y="3768756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Taking action to protect coral reefs and support conservation efforts, through individual or community-based initiatives.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Engaging in activities such as reducing pollution, promoting sustainable practices, and supporting organizations dedicated to coral reef preservation.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119663" y="328639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Taking Action for Coral Reefs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51556" y="3768756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Further research and learning about coral reefs and their conservation.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importance of coral reefs in marine ecosystems and their role in biodiversity.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51556" y="328639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Coral Reef Conservation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Reefs: Ecosystems, Conservation, and Human Impact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91079" r="-9107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Reef 2020 plan outlines strategies for preserving Australia's coral reefs.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emphasizes sustainable practices and collaborative efforts to protect marine biodiversity.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78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Reef 2020 Plan by the Australian Government</a:t>
            </a:r>
            <a:endParaRPr lang="en-US" sz="1578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Australian Institute of Marine Science conducts cutting-edge research on coral reefs.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Their studies focus on understanding reef health and resilience in the face of environmental changes.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51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Research by the Australian Institute of Marine Science</a:t>
            </a:r>
            <a:endParaRPr lang="en-US" sz="1551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National Geographic offers extensive insights into the vibrant ecosystems of coral reefs.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Their resources provide a global perspective on the importance and challenges facing these marine habitats.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Coral Reefs with National Geographic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379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14338"/>
                </a:moveTo>
                <a:cubicBezTo>
                  <a:pt x="235207" y="414338"/>
                  <a:pt x="252708" y="407909"/>
                  <a:pt x="271106" y="371118"/>
                </a:cubicBezTo>
                <a:cubicBezTo>
                  <a:pt x="278965" y="355313"/>
                  <a:pt x="285750" y="336115"/>
                  <a:pt x="290752" y="314325"/>
                </a:cubicBezTo>
                <a:lnTo>
                  <a:pt x="166453" y="314325"/>
                </a:lnTo>
                <a:cubicBezTo>
                  <a:pt x="171455" y="336115"/>
                  <a:pt x="178239" y="355313"/>
                  <a:pt x="186099" y="371118"/>
                </a:cubicBezTo>
                <a:cubicBezTo>
                  <a:pt x="204492" y="407909"/>
                  <a:pt x="221998" y="414338"/>
                  <a:pt x="228605" y="414338"/>
                </a:cubicBezTo>
                <a:lnTo>
                  <a:pt x="228600" y="414338"/>
                </a:lnTo>
                <a:moveTo>
                  <a:pt x="159394" y="271463"/>
                </a:moveTo>
                <a:lnTo>
                  <a:pt x="297802" y="271463"/>
                </a:lnTo>
                <a:cubicBezTo>
                  <a:pt x="299233" y="257801"/>
                  <a:pt x="300033" y="243422"/>
                  <a:pt x="300033" y="228600"/>
                </a:cubicBezTo>
                <a:cubicBezTo>
                  <a:pt x="300033" y="213778"/>
                  <a:pt x="299228" y="199399"/>
                  <a:pt x="297802" y="185738"/>
                </a:cubicBezTo>
                <a:lnTo>
                  <a:pt x="159394" y="185738"/>
                </a:lnTo>
                <a:cubicBezTo>
                  <a:pt x="157967" y="199399"/>
                  <a:pt x="157163" y="213778"/>
                  <a:pt x="157163" y="228600"/>
                </a:cubicBezTo>
                <a:cubicBezTo>
                  <a:pt x="157163" y="243422"/>
                  <a:pt x="157967" y="257801"/>
                  <a:pt x="159394" y="271463"/>
                </a:cubicBezTo>
                <a:moveTo>
                  <a:pt x="166448" y="142875"/>
                </a:moveTo>
                <a:lnTo>
                  <a:pt x="290752" y="142875"/>
                </a:lnTo>
                <a:cubicBezTo>
                  <a:pt x="285750" y="121085"/>
                  <a:pt x="278965" y="101887"/>
                  <a:pt x="271106" y="86082"/>
                </a:cubicBezTo>
                <a:cubicBezTo>
                  <a:pt x="252713" y="49291"/>
                  <a:pt x="235207" y="42863"/>
                  <a:pt x="228600" y="42863"/>
                </a:cubicBezTo>
                <a:cubicBezTo>
                  <a:pt x="221993" y="42863"/>
                  <a:pt x="204492" y="49291"/>
                  <a:pt x="186094" y="86082"/>
                </a:cubicBezTo>
                <a:cubicBezTo>
                  <a:pt x="178235" y="101887"/>
                  <a:pt x="171450" y="121085"/>
                  <a:pt x="166448" y="142875"/>
                </a:cubicBezTo>
                <a:moveTo>
                  <a:pt x="340847" y="185738"/>
                </a:moveTo>
                <a:cubicBezTo>
                  <a:pt x="342187" y="199577"/>
                  <a:pt x="342813" y="213956"/>
                  <a:pt x="342813" y="228600"/>
                </a:cubicBezTo>
                <a:cubicBezTo>
                  <a:pt x="342813" y="243244"/>
                  <a:pt x="342100" y="257623"/>
                  <a:pt x="340847" y="271463"/>
                </a:cubicBezTo>
                <a:lnTo>
                  <a:pt x="409336" y="271463"/>
                </a:lnTo>
                <a:cubicBezTo>
                  <a:pt x="412550" y="257710"/>
                  <a:pt x="414338" y="243336"/>
                  <a:pt x="414338" y="228600"/>
                </a:cubicBezTo>
                <a:cubicBezTo>
                  <a:pt x="414338" y="213864"/>
                  <a:pt x="412641" y="199490"/>
                  <a:pt x="409336" y="185738"/>
                </a:cubicBezTo>
                <a:lnTo>
                  <a:pt x="340847" y="185738"/>
                </a:lnTo>
                <a:moveTo>
                  <a:pt x="393352" y="142875"/>
                </a:moveTo>
                <a:cubicBezTo>
                  <a:pt x="374241" y="106176"/>
                  <a:pt x="343257" y="76704"/>
                  <a:pt x="305483" y="59473"/>
                </a:cubicBezTo>
                <a:cubicBezTo>
                  <a:pt x="318074" y="82333"/>
                  <a:pt x="328073" y="110816"/>
                  <a:pt x="334593" y="142875"/>
                </a:cubicBezTo>
                <a:lnTo>
                  <a:pt x="393439" y="142875"/>
                </a:lnTo>
                <a:lnTo>
                  <a:pt x="393352" y="142875"/>
                </a:lnTo>
                <a:moveTo>
                  <a:pt x="122516" y="142875"/>
                </a:moveTo>
                <a:cubicBezTo>
                  <a:pt x="129036" y="110816"/>
                  <a:pt x="139035" y="82419"/>
                  <a:pt x="151626" y="59473"/>
                </a:cubicBezTo>
                <a:cubicBezTo>
                  <a:pt x="113852" y="76709"/>
                  <a:pt x="82868" y="106176"/>
                  <a:pt x="63757" y="142875"/>
                </a:cubicBezTo>
                <a:lnTo>
                  <a:pt x="122603" y="142875"/>
                </a:lnTo>
                <a:lnTo>
                  <a:pt x="122516" y="142875"/>
                </a:lnTo>
                <a:moveTo>
                  <a:pt x="47864" y="185738"/>
                </a:moveTo>
                <a:cubicBezTo>
                  <a:pt x="44650" y="199490"/>
                  <a:pt x="42863" y="213864"/>
                  <a:pt x="42863" y="228600"/>
                </a:cubicBezTo>
                <a:cubicBezTo>
                  <a:pt x="42863" y="243336"/>
                  <a:pt x="44559" y="257710"/>
                  <a:pt x="47864" y="271463"/>
                </a:cubicBezTo>
                <a:lnTo>
                  <a:pt x="116353" y="271463"/>
                </a:lnTo>
                <a:cubicBezTo>
                  <a:pt x="115013" y="257623"/>
                  <a:pt x="114387" y="243244"/>
                  <a:pt x="114387" y="228600"/>
                </a:cubicBezTo>
                <a:cubicBezTo>
                  <a:pt x="114387" y="213956"/>
                  <a:pt x="115100" y="199577"/>
                  <a:pt x="116353" y="185738"/>
                </a:cubicBezTo>
                <a:lnTo>
                  <a:pt x="47864" y="185738"/>
                </a:lnTo>
                <a:moveTo>
                  <a:pt x="305483" y="397727"/>
                </a:moveTo>
                <a:cubicBezTo>
                  <a:pt x="343257" y="380491"/>
                  <a:pt x="374241" y="351024"/>
                  <a:pt x="393352" y="314325"/>
                </a:cubicBezTo>
                <a:lnTo>
                  <a:pt x="334506" y="314325"/>
                </a:lnTo>
                <a:cubicBezTo>
                  <a:pt x="327986" y="346384"/>
                  <a:pt x="317987" y="374781"/>
                  <a:pt x="305396" y="397727"/>
                </a:cubicBezTo>
                <a:lnTo>
                  <a:pt x="305483" y="397727"/>
                </a:lnTo>
                <a:moveTo>
                  <a:pt x="151717" y="397727"/>
                </a:moveTo>
                <a:cubicBezTo>
                  <a:pt x="139126" y="374867"/>
                  <a:pt x="129127" y="346384"/>
                  <a:pt x="122607" y="314325"/>
                </a:cubicBezTo>
                <a:lnTo>
                  <a:pt x="63761" y="314325"/>
                </a:lnTo>
                <a:cubicBezTo>
                  <a:pt x="82872" y="351024"/>
                  <a:pt x="113857" y="380496"/>
                  <a:pt x="151630" y="397727"/>
                </a:cubicBezTo>
                <a:lnTo>
                  <a:pt x="151717" y="397727"/>
                </a:lnTo>
                <a:moveTo>
                  <a:pt x="228600" y="457200"/>
                </a:moveTo>
                <a:cubicBezTo>
                  <a:pt x="102349" y="457200"/>
                  <a:pt x="0" y="354851"/>
                  <a:pt x="0" y="228600"/>
                </a:cubicBez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379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71450" y="0"/>
                </a:moveTo>
                <a:cubicBezTo>
                  <a:pt x="155645" y="0"/>
                  <a:pt x="142875" y="12770"/>
                  <a:pt x="142875" y="28575"/>
                </a:cubicBezTo>
                <a:cubicBezTo>
                  <a:pt x="127070" y="28575"/>
                  <a:pt x="114300" y="41345"/>
                  <a:pt x="114300" y="57150"/>
                </a:cubicBezTo>
                <a:lnTo>
                  <a:pt x="114300" y="257175"/>
                </a:lnTo>
                <a:cubicBezTo>
                  <a:pt x="114300" y="272980"/>
                  <a:pt x="127070" y="285750"/>
                  <a:pt x="142875" y="285750"/>
                </a:cubicBezTo>
                <a:cubicBezTo>
                  <a:pt x="142875" y="301555"/>
                  <a:pt x="155645" y="314325"/>
                  <a:pt x="171450" y="314325"/>
                </a:cubicBezTo>
                <a:lnTo>
                  <a:pt x="200025" y="314325"/>
                </a:lnTo>
                <a:cubicBezTo>
                  <a:pt x="215830" y="314325"/>
                  <a:pt x="228600" y="301555"/>
                  <a:pt x="228600" y="285750"/>
                </a:cubicBezTo>
                <a:cubicBezTo>
                  <a:pt x="244405" y="285750"/>
                  <a:pt x="257175" y="272980"/>
                  <a:pt x="257175" y="257175"/>
                </a:cubicBezTo>
                <a:lnTo>
                  <a:pt x="257175" y="57150"/>
                </a:lnTo>
                <a:cubicBezTo>
                  <a:pt x="257175" y="41345"/>
                  <a:pt x="244405" y="28575"/>
                  <a:pt x="228600" y="28575"/>
                </a:cubicBezTo>
                <a:cubicBezTo>
                  <a:pt x="228600" y="12770"/>
                  <a:pt x="215830" y="0"/>
                  <a:pt x="200025" y="0"/>
                </a:cubicBezTo>
                <a:lnTo>
                  <a:pt x="171450" y="0"/>
                </a:lnTo>
                <a:moveTo>
                  <a:pt x="157163" y="242888"/>
                </a:moveTo>
                <a:lnTo>
                  <a:pt x="157163" y="71438"/>
                </a:lnTo>
                <a:lnTo>
                  <a:pt x="214313" y="71438"/>
                </a:lnTo>
                <a:lnTo>
                  <a:pt x="214313" y="242888"/>
                </a:lnTo>
                <a:lnTo>
                  <a:pt x="157163" y="242888"/>
                </a:lnTo>
                <a:moveTo>
                  <a:pt x="21434" y="414338"/>
                </a:moveTo>
                <a:cubicBezTo>
                  <a:pt x="9555" y="414338"/>
                  <a:pt x="5" y="423893"/>
                  <a:pt x="5" y="435771"/>
                </a:cubicBezTo>
                <a:cubicBezTo>
                  <a:pt x="5" y="447649"/>
                  <a:pt x="9560" y="457205"/>
                  <a:pt x="21438" y="457205"/>
                </a:cubicBezTo>
                <a:lnTo>
                  <a:pt x="285759" y="457205"/>
                </a:lnTo>
                <a:lnTo>
                  <a:pt x="435780" y="457205"/>
                </a:lnTo>
                <a:cubicBezTo>
                  <a:pt x="447658" y="457205"/>
                  <a:pt x="457214" y="447649"/>
                  <a:pt x="457214" y="435776"/>
                </a:cubicBezTo>
                <a:cubicBezTo>
                  <a:pt x="457214" y="423898"/>
                  <a:pt x="447658" y="414347"/>
                  <a:pt x="435785" y="414347"/>
                </a:cubicBezTo>
                <a:lnTo>
                  <a:pt x="399172" y="414347"/>
                </a:lnTo>
                <a:cubicBezTo>
                  <a:pt x="434802" y="382914"/>
                  <a:pt x="457214" y="336924"/>
                  <a:pt x="457214" y="285759"/>
                </a:cubicBezTo>
                <a:cubicBezTo>
                  <a:pt x="457214" y="191105"/>
                  <a:pt x="380418" y="114309"/>
                  <a:pt x="285764" y="114309"/>
                </a:cubicBezTo>
                <a:lnTo>
                  <a:pt x="285764" y="114309"/>
                </a:lnTo>
                <a:lnTo>
                  <a:pt x="285764" y="157172"/>
                </a:lnTo>
                <a:lnTo>
                  <a:pt x="285764" y="157172"/>
                </a:lnTo>
                <a:cubicBezTo>
                  <a:pt x="356753" y="157172"/>
                  <a:pt x="414351" y="214770"/>
                  <a:pt x="414351" y="285759"/>
                </a:cubicBezTo>
                <a:cubicBezTo>
                  <a:pt x="414351" y="356749"/>
                  <a:pt x="356753" y="414347"/>
                  <a:pt x="285764" y="414347"/>
                </a:cubicBezTo>
                <a:lnTo>
                  <a:pt x="285764" y="414347"/>
                </a:lnTo>
                <a:lnTo>
                  <a:pt x="21434" y="414338"/>
                </a:lnTo>
                <a:moveTo>
                  <a:pt x="85725" y="364334"/>
                </a:moveTo>
                <a:cubicBezTo>
                  <a:pt x="85725" y="376212"/>
                  <a:pt x="95280" y="385767"/>
                  <a:pt x="107159" y="385767"/>
                </a:cubicBezTo>
                <a:lnTo>
                  <a:pt x="264321" y="385767"/>
                </a:lnTo>
                <a:cubicBezTo>
                  <a:pt x="276199" y="385767"/>
                  <a:pt x="285755" y="376212"/>
                  <a:pt x="285755" y="364338"/>
                </a:cubicBezTo>
                <a:cubicBezTo>
                  <a:pt x="285755" y="352460"/>
                  <a:pt x="276199" y="342909"/>
                  <a:pt x="264326" y="342909"/>
                </a:cubicBezTo>
                <a:lnTo>
                  <a:pt x="107163" y="342909"/>
                </a:lnTo>
                <a:cubicBezTo>
                  <a:pt x="95285" y="342909"/>
                  <a:pt x="85734" y="352465"/>
                  <a:pt x="85734" y="364343"/>
                </a:cubicBezTo>
                <a:lnTo>
                  <a:pt x="85725" y="36433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54662" y="237920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Reefs: Ecosystems, Conservation, and Human Impact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Additional Resources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expected to demonstrate critical thinking and problem-solving skills in their assessment tasks.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skills are essential for analyzing and addressing complex environmental issues.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Critical Thinking and Problem-Solving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evaluated on their ability to apply geographic skills and knowledge to real-world scenarios.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involves demonstrating practical applications of geographic concepts in various contexts.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Geographic Skills Application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Students will be assessed on their understanding of coral reefs and their conservation.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includes their knowledge of the importance of coral reefs and the threats they face.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Coral Reefs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Reefs: Ecosystems, Conservation, and Human Impact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Evaluation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6089942" y="2344279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492" y="2344218"/>
            <a:ext cx="257175" cy="457200"/>
          </a:xfrm>
          <a:custGeom>
            <a:avLst/>
            <a:gdLst/>
            <a:ahLst/>
            <a:cxnLst/>
            <a:rect l="l" t="t" r="r" b="b"/>
            <a:pathLst>
              <a:path w="257175" h="457200">
                <a:moveTo>
                  <a:pt x="42863" y="128588"/>
                </a:moveTo>
                <a:cubicBezTo>
                  <a:pt x="42863" y="81244"/>
                  <a:pt x="81244" y="42863"/>
                  <a:pt x="128588" y="42863"/>
                </a:cubicBezTo>
                <a:cubicBezTo>
                  <a:pt x="175931" y="42863"/>
                  <a:pt x="214312" y="81244"/>
                  <a:pt x="214312" y="128588"/>
                </a:cubicBezTo>
                <a:cubicBezTo>
                  <a:pt x="214312" y="175931"/>
                  <a:pt x="175931" y="214313"/>
                  <a:pt x="128588" y="214313"/>
                </a:cubicBezTo>
                <a:cubicBezTo>
                  <a:pt x="81244" y="214313"/>
                  <a:pt x="42863" y="175931"/>
                  <a:pt x="42863" y="128588"/>
                </a:cubicBezTo>
                <a:moveTo>
                  <a:pt x="150018" y="255387"/>
                </a:moveTo>
                <a:cubicBezTo>
                  <a:pt x="210829" y="245206"/>
                  <a:pt x="257175" y="192253"/>
                  <a:pt x="257175" y="128588"/>
                </a:cubicBezTo>
                <a:cubicBezTo>
                  <a:pt x="257175" y="57598"/>
                  <a:pt x="199578" y="0"/>
                  <a:pt x="128588" y="0"/>
                </a:cubicBezTo>
                <a:cubicBezTo>
                  <a:pt x="57597" y="0"/>
                  <a:pt x="0" y="57598"/>
                  <a:pt x="0" y="128588"/>
                </a:cubicBezTo>
                <a:cubicBezTo>
                  <a:pt x="0" y="192344"/>
                  <a:pt x="46346" y="245210"/>
                  <a:pt x="107157" y="255387"/>
                </a:cubicBezTo>
                <a:lnTo>
                  <a:pt x="107157" y="435766"/>
                </a:lnTo>
                <a:cubicBezTo>
                  <a:pt x="107157" y="447645"/>
                  <a:pt x="116711" y="457200"/>
                  <a:pt x="128588" y="457200"/>
                </a:cubicBezTo>
                <a:cubicBezTo>
                  <a:pt x="140464" y="457200"/>
                  <a:pt x="150018" y="447645"/>
                  <a:pt x="150018" y="435771"/>
                </a:cubicBezTo>
                <a:lnTo>
                  <a:pt x="150018" y="25538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60064" y="2344218"/>
            <a:ext cx="400109" cy="457200"/>
          </a:xfrm>
          <a:custGeom>
            <a:avLst/>
            <a:gdLst/>
            <a:ahLst/>
            <a:cxnLst/>
            <a:rect l="l" t="t" r="r" b="b"/>
            <a:pathLst>
              <a:path w="400109" h="457200">
                <a:moveTo>
                  <a:pt x="216931" y="8303"/>
                </a:moveTo>
                <a:cubicBezTo>
                  <a:pt x="212914" y="3036"/>
                  <a:pt x="206660" y="0"/>
                  <a:pt x="200054" y="0"/>
                </a:cubicBezTo>
                <a:cubicBezTo>
                  <a:pt x="193445" y="0"/>
                  <a:pt x="187195" y="3036"/>
                  <a:pt x="183178" y="8303"/>
                </a:cubicBezTo>
                <a:lnTo>
                  <a:pt x="59680" y="166896"/>
                </a:lnTo>
                <a:cubicBezTo>
                  <a:pt x="54679" y="173325"/>
                  <a:pt x="53787" y="182075"/>
                  <a:pt x="57360" y="189487"/>
                </a:cubicBezTo>
                <a:cubicBezTo>
                  <a:pt x="60933" y="196898"/>
                  <a:pt x="68431" y="201543"/>
                  <a:pt x="76649" y="201543"/>
                </a:cubicBezTo>
                <a:lnTo>
                  <a:pt x="91381" y="201543"/>
                </a:lnTo>
                <a:lnTo>
                  <a:pt x="31372" y="291287"/>
                </a:lnTo>
                <a:cubicBezTo>
                  <a:pt x="26995" y="297893"/>
                  <a:pt x="26551" y="306287"/>
                  <a:pt x="30300" y="313255"/>
                </a:cubicBezTo>
                <a:cubicBezTo>
                  <a:pt x="34049" y="320218"/>
                  <a:pt x="41283" y="324594"/>
                  <a:pt x="49229" y="324594"/>
                </a:cubicBezTo>
                <a:lnTo>
                  <a:pt x="70659" y="324594"/>
                </a:lnTo>
                <a:lnTo>
                  <a:pt x="3685" y="423802"/>
                </a:lnTo>
                <a:cubicBezTo>
                  <a:pt x="-780" y="430408"/>
                  <a:pt x="-1225" y="438894"/>
                  <a:pt x="2525" y="445857"/>
                </a:cubicBezTo>
                <a:cubicBezTo>
                  <a:pt x="6274" y="452820"/>
                  <a:pt x="13507" y="457195"/>
                  <a:pt x="21454" y="457195"/>
                </a:cubicBezTo>
                <a:lnTo>
                  <a:pt x="378643" y="457195"/>
                </a:lnTo>
                <a:cubicBezTo>
                  <a:pt x="386589" y="457195"/>
                  <a:pt x="393823" y="452820"/>
                  <a:pt x="397572" y="445857"/>
                </a:cubicBezTo>
                <a:cubicBezTo>
                  <a:pt x="401321" y="438894"/>
                  <a:pt x="400877" y="430408"/>
                  <a:pt x="396412" y="423802"/>
                </a:cubicBezTo>
                <a:lnTo>
                  <a:pt x="329529" y="324594"/>
                </a:lnTo>
                <a:lnTo>
                  <a:pt x="350959" y="324594"/>
                </a:lnTo>
                <a:cubicBezTo>
                  <a:pt x="358905" y="324594"/>
                  <a:pt x="366139" y="320218"/>
                  <a:pt x="369888" y="313255"/>
                </a:cubicBezTo>
                <a:cubicBezTo>
                  <a:pt x="373637" y="306292"/>
                  <a:pt x="373193" y="297806"/>
                  <a:pt x="368816" y="291287"/>
                </a:cubicBezTo>
                <a:lnTo>
                  <a:pt x="308720" y="201456"/>
                </a:lnTo>
                <a:lnTo>
                  <a:pt x="323452" y="201456"/>
                </a:lnTo>
                <a:cubicBezTo>
                  <a:pt x="331666" y="201456"/>
                  <a:pt x="339080" y="196811"/>
                  <a:pt x="342741" y="189400"/>
                </a:cubicBezTo>
                <a:cubicBezTo>
                  <a:pt x="346402" y="181988"/>
                  <a:pt x="345422" y="173325"/>
                  <a:pt x="340420" y="166809"/>
                </a:cubicBezTo>
                <a:lnTo>
                  <a:pt x="216931" y="8303"/>
                </a:lnTo>
                <a:moveTo>
                  <a:pt x="131476" y="158594"/>
                </a:moveTo>
                <a:lnTo>
                  <a:pt x="120493" y="158594"/>
                </a:lnTo>
                <a:lnTo>
                  <a:pt x="200054" y="56350"/>
                </a:lnTo>
                <a:lnTo>
                  <a:pt x="279616" y="158594"/>
                </a:lnTo>
                <a:lnTo>
                  <a:pt x="268633" y="158594"/>
                </a:lnTo>
                <a:cubicBezTo>
                  <a:pt x="260687" y="158594"/>
                  <a:pt x="253453" y="162969"/>
                  <a:pt x="249704" y="169932"/>
                </a:cubicBezTo>
                <a:cubicBezTo>
                  <a:pt x="245955" y="176895"/>
                  <a:pt x="246399" y="185381"/>
                  <a:pt x="250776" y="191901"/>
                </a:cubicBezTo>
                <a:lnTo>
                  <a:pt x="310785" y="281731"/>
                </a:lnTo>
                <a:lnTo>
                  <a:pt x="289175" y="281731"/>
                </a:lnTo>
                <a:cubicBezTo>
                  <a:pt x="281229" y="281731"/>
                  <a:pt x="273995" y="286107"/>
                  <a:pt x="270246" y="293070"/>
                </a:cubicBezTo>
                <a:cubicBezTo>
                  <a:pt x="266497" y="300033"/>
                  <a:pt x="266941" y="308519"/>
                  <a:pt x="271406" y="315125"/>
                </a:cubicBezTo>
                <a:lnTo>
                  <a:pt x="338380" y="414333"/>
                </a:lnTo>
                <a:lnTo>
                  <a:pt x="61737" y="414333"/>
                </a:lnTo>
                <a:lnTo>
                  <a:pt x="128619" y="315125"/>
                </a:lnTo>
                <a:cubicBezTo>
                  <a:pt x="133084" y="308519"/>
                  <a:pt x="133528" y="300033"/>
                  <a:pt x="129779" y="293070"/>
                </a:cubicBezTo>
                <a:cubicBezTo>
                  <a:pt x="126030" y="286107"/>
                  <a:pt x="118796" y="281731"/>
                  <a:pt x="110850" y="281731"/>
                </a:cubicBezTo>
                <a:lnTo>
                  <a:pt x="89240" y="281731"/>
                </a:lnTo>
                <a:lnTo>
                  <a:pt x="149249" y="191901"/>
                </a:lnTo>
                <a:cubicBezTo>
                  <a:pt x="153626" y="185294"/>
                  <a:pt x="154070" y="176900"/>
                  <a:pt x="150321" y="169932"/>
                </a:cubicBezTo>
                <a:cubicBezTo>
                  <a:pt x="146572" y="162969"/>
                  <a:pt x="139338" y="158594"/>
                  <a:pt x="131392" y="158594"/>
                </a:cubicBezTo>
                <a:lnTo>
                  <a:pt x="131476" y="158594"/>
                </a:lnTo>
                <a:moveTo>
                  <a:pt x="164337" y="278609"/>
                </a:moveTo>
                <a:cubicBezTo>
                  <a:pt x="176172" y="278609"/>
                  <a:pt x="185767" y="269012"/>
                  <a:pt x="185767" y="257180"/>
                </a:cubicBezTo>
                <a:cubicBezTo>
                  <a:pt x="185767" y="245343"/>
                  <a:pt x="176172" y="235751"/>
                  <a:pt x="164337" y="235751"/>
                </a:cubicBezTo>
                <a:cubicBezTo>
                  <a:pt x="152502" y="235751"/>
                  <a:pt x="142907" y="245347"/>
                  <a:pt x="142907" y="257184"/>
                </a:cubicBezTo>
                <a:cubicBezTo>
                  <a:pt x="142907" y="269021"/>
                  <a:pt x="152502" y="278618"/>
                  <a:pt x="164337" y="278618"/>
                </a:cubicBezTo>
                <a:lnTo>
                  <a:pt x="164337" y="278609"/>
                </a:lnTo>
                <a:moveTo>
                  <a:pt x="235772" y="142875"/>
                </a:moveTo>
                <a:cubicBezTo>
                  <a:pt x="235772" y="131038"/>
                  <a:pt x="226178" y="121446"/>
                  <a:pt x="214342" y="121446"/>
                </a:cubicBezTo>
                <a:cubicBezTo>
                  <a:pt x="202507" y="121446"/>
                  <a:pt x="192913" y="131043"/>
                  <a:pt x="192913" y="142880"/>
                </a:cubicBezTo>
                <a:cubicBezTo>
                  <a:pt x="192913" y="154716"/>
                  <a:pt x="202507" y="164313"/>
                  <a:pt x="214342" y="164313"/>
                </a:cubicBezTo>
                <a:cubicBezTo>
                  <a:pt x="226178" y="164313"/>
                  <a:pt x="235772" y="154716"/>
                  <a:pt x="235772" y="142884"/>
                </a:cubicBezTo>
                <a:lnTo>
                  <a:pt x="235772" y="142875"/>
                </a:lnTo>
                <a:moveTo>
                  <a:pt x="257206" y="392909"/>
                </a:moveTo>
                <a:cubicBezTo>
                  <a:pt x="269041" y="392909"/>
                  <a:pt x="278636" y="383312"/>
                  <a:pt x="278636" y="371480"/>
                </a:cubicBezTo>
                <a:cubicBezTo>
                  <a:pt x="278636" y="359643"/>
                  <a:pt x="269041" y="350051"/>
                  <a:pt x="257206" y="350051"/>
                </a:cubicBezTo>
                <a:cubicBezTo>
                  <a:pt x="245371" y="350051"/>
                  <a:pt x="235776" y="359647"/>
                  <a:pt x="235776" y="371484"/>
                </a:cubicBezTo>
                <a:cubicBezTo>
                  <a:pt x="235776" y="383321"/>
                  <a:pt x="245371" y="392918"/>
                  <a:pt x="257206" y="392918"/>
                </a:cubicBezTo>
                <a:lnTo>
                  <a:pt x="257206" y="39290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Develop a conservation plan for a coral reef ecosystem.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plan aims to protect and sustain coral reef biodiversity.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Coral Reef Conservation Plan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Participate in a citizen science project to monitor coral reef health.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initiative helps gather valuable data while engaging the community.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Citizen Science Participation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Conduct a field trip to a coral reef location.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activity provides hands-on learning about coral reef ecosystems.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Field Trip to Coral Reefs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Reefs: Ecosystems, Conservation, and Human Impact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285078"/>
            <a:ext cx="4572000" cy="3474720"/>
          </a:xfrm>
          <a:custGeom>
            <a:avLst/>
            <a:gdLst/>
            <a:ahLst/>
            <a:cxnLst/>
            <a:rect l="l" t="t" r="r" b="b"/>
            <a:pathLst>
              <a:path w="4572000" h="3474720">
                <a:moveTo>
                  <a:pt x="113614" y="3474720"/>
                </a:moveTo>
                <a:cubicBezTo>
                  <a:pt x="50841" y="3474720"/>
                  <a:pt x="0" y="3423850"/>
                  <a:pt x="0" y="3361097"/>
                </a:cubicBezTo>
                <a:lnTo>
                  <a:pt x="0" y="113623"/>
                </a:lnTo>
                <a:cubicBezTo>
                  <a:pt x="0" y="50870"/>
                  <a:pt x="50886" y="0"/>
                  <a:pt x="113614" y="0"/>
                </a:cubicBezTo>
                <a:lnTo>
                  <a:pt x="4458386" y="0"/>
                </a:lnTo>
                <a:cubicBezTo>
                  <a:pt x="4521159" y="0"/>
                  <a:pt x="4572000" y="50870"/>
                  <a:pt x="4572000" y="113623"/>
                </a:cubicBezTo>
                <a:lnTo>
                  <a:pt x="4572000" y="3361097"/>
                </a:lnTo>
                <a:cubicBezTo>
                  <a:pt x="4572000" y="3423850"/>
                  <a:pt x="4521114" y="3474720"/>
                  <a:pt x="4458386" y="3474720"/>
                </a:cubicBezTo>
                <a:lnTo>
                  <a:pt x="113614" y="3474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753903" y="2285078"/>
            <a:ext cx="4572000" cy="3474720"/>
          </a:xfrm>
          <a:custGeom>
            <a:avLst/>
            <a:gdLst/>
            <a:ahLst/>
            <a:cxnLst/>
            <a:rect l="l" t="t" r="r" b="b"/>
            <a:pathLst>
              <a:path w="4572000" h="3474720">
                <a:moveTo>
                  <a:pt x="101498" y="3474720"/>
                </a:moveTo>
                <a:cubicBezTo>
                  <a:pt x="45446" y="3474720"/>
                  <a:pt x="0" y="3429271"/>
                  <a:pt x="0" y="3373223"/>
                </a:cubicBezTo>
                <a:lnTo>
                  <a:pt x="0" y="101497"/>
                </a:lnTo>
                <a:cubicBezTo>
                  <a:pt x="0" y="45449"/>
                  <a:pt x="45446" y="0"/>
                  <a:pt x="101498" y="0"/>
                </a:cubicBezTo>
                <a:lnTo>
                  <a:pt x="4470502" y="0"/>
                </a:lnTo>
                <a:cubicBezTo>
                  <a:pt x="4526554" y="0"/>
                  <a:pt x="4572000" y="45449"/>
                  <a:pt x="4572000" y="101497"/>
                </a:cubicBezTo>
                <a:lnTo>
                  <a:pt x="4572000" y="3373223"/>
                </a:lnTo>
                <a:cubicBezTo>
                  <a:pt x="4572000" y="3429271"/>
                  <a:pt x="4526554" y="3474720"/>
                  <a:pt x="4470502" y="3474720"/>
                </a:cubicBezTo>
                <a:lnTo>
                  <a:pt x="101498" y="3474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51556" y="25631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41556" y="2609927"/>
            <a:ext cx="36864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E1453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119663" y="25631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209663" y="2609927"/>
            <a:ext cx="36864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E1453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119663" y="3768756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Parents can also participate in conservation efforts and support organizations that work to protect coral reefs.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actions contribute to the preservation of vital marine habitats for future generations.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119663" y="328639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Participating in Conservation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51556" y="3768756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Parents can support their child's learning by encouraging them to ask questions and seek out additional information about coral reefs.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helps children develop a deeper understanding and appreciation for marine ecosystems.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51556" y="328639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Encouraging Curiosity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Reefs: Ecosystems, Conservation, and Human Impact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285078"/>
            <a:ext cx="4572000" cy="3474720"/>
          </a:xfrm>
          <a:custGeom>
            <a:avLst/>
            <a:gdLst/>
            <a:ahLst/>
            <a:cxnLst/>
            <a:rect l="l" t="t" r="r" b="b"/>
            <a:pathLst>
              <a:path w="4572000" h="3474720">
                <a:moveTo>
                  <a:pt x="113614" y="3474720"/>
                </a:moveTo>
                <a:cubicBezTo>
                  <a:pt x="50841" y="3474720"/>
                  <a:pt x="0" y="3423850"/>
                  <a:pt x="0" y="3361097"/>
                </a:cubicBezTo>
                <a:lnTo>
                  <a:pt x="0" y="113623"/>
                </a:lnTo>
                <a:cubicBezTo>
                  <a:pt x="0" y="50870"/>
                  <a:pt x="50886" y="0"/>
                  <a:pt x="113614" y="0"/>
                </a:cubicBezTo>
                <a:lnTo>
                  <a:pt x="4458386" y="0"/>
                </a:lnTo>
                <a:cubicBezTo>
                  <a:pt x="4521159" y="0"/>
                  <a:pt x="4572000" y="50870"/>
                  <a:pt x="4572000" y="113623"/>
                </a:cubicBezTo>
                <a:lnTo>
                  <a:pt x="4572000" y="3361097"/>
                </a:lnTo>
                <a:cubicBezTo>
                  <a:pt x="4572000" y="3423850"/>
                  <a:pt x="4521114" y="3474720"/>
                  <a:pt x="4458386" y="3474720"/>
                </a:cubicBezTo>
                <a:lnTo>
                  <a:pt x="113614" y="3474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753903" y="2285078"/>
            <a:ext cx="4572000" cy="3474720"/>
          </a:xfrm>
          <a:custGeom>
            <a:avLst/>
            <a:gdLst/>
            <a:ahLst/>
            <a:cxnLst/>
            <a:rect l="l" t="t" r="r" b="b"/>
            <a:pathLst>
              <a:path w="4572000" h="3474720">
                <a:moveTo>
                  <a:pt x="101498" y="3474720"/>
                </a:moveTo>
                <a:cubicBezTo>
                  <a:pt x="45446" y="3474720"/>
                  <a:pt x="0" y="3429271"/>
                  <a:pt x="0" y="3373223"/>
                </a:cubicBezTo>
                <a:lnTo>
                  <a:pt x="0" y="101497"/>
                </a:lnTo>
                <a:cubicBezTo>
                  <a:pt x="0" y="45449"/>
                  <a:pt x="45446" y="0"/>
                  <a:pt x="101498" y="0"/>
                </a:cubicBezTo>
                <a:lnTo>
                  <a:pt x="4470502" y="0"/>
                </a:lnTo>
                <a:cubicBezTo>
                  <a:pt x="4526554" y="0"/>
                  <a:pt x="4572000" y="45449"/>
                  <a:pt x="4572000" y="101497"/>
                </a:cubicBezTo>
                <a:lnTo>
                  <a:pt x="4572000" y="3373223"/>
                </a:lnTo>
                <a:cubicBezTo>
                  <a:pt x="4572000" y="3429271"/>
                  <a:pt x="4526554" y="3474720"/>
                  <a:pt x="4470502" y="3474720"/>
                </a:cubicBezTo>
                <a:lnTo>
                  <a:pt x="101498" y="3474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51556" y="25631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41556" y="2609927"/>
            <a:ext cx="36864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E1453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119663" y="25631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209663" y="2609927"/>
            <a:ext cx="36864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E1453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119663" y="3768756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Be aware of students' prior knowledge and experiences related to coral reefs.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Be sensitive to any potential cultural or emotional connections they may have to these ecosystems.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119663" y="328639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Cultural and Emotional Sensitivity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51556" y="3768756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When conducting fieldwork or excursions to coral reef locations, ensure that students are supervised at all times.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Follow proper safety protocols to maintain a secure environment for all participants.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51556" y="328639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Supervision and Safety Protocols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Coral Reefs: Ecosystems, Conservation, and Human Impact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Considerations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2025-08-06T21:15:31Z</dcterms:created>
  <dcterms:modified xsi:type="dcterms:W3CDTF">2025-08-06T21:15:31Z</dcterms:modified>
</cp:coreProperties>
</file>