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image" Target="../media/1b55d77dfa457e315ad9ce9c4db3d87b33940090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image" Target="../media/ca006bb95493493d211dc918b86f7c931680206b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689c603921a33d68ba561c919f33bb9e5e90f343.png"/><Relationship Id="rId2" Type="http://schemas.openxmlformats.org/officeDocument/2006/relationships/image" Target="../media/0dba45a10589e7f5dd91d07480e676c5e0c4b4f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258315" y="447"/>
            <a:ext cx="2933685" cy="6857107"/>
          </a:xfrm>
          <a:custGeom>
            <a:avLst/>
            <a:gdLst/>
            <a:ahLst/>
            <a:cxnLst/>
            <a:rect l="l" t="t" r="r" b="b"/>
            <a:pathLst>
              <a:path w="2933685" h="6857107">
                <a:moveTo>
                  <a:pt x="0" y="6857107"/>
                </a:moveTo>
                <a:lnTo>
                  <a:pt x="0" y="0"/>
                </a:lnTo>
                <a:lnTo>
                  <a:pt x="2933685" y="0"/>
                </a:lnTo>
                <a:lnTo>
                  <a:pt x="2933685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 w="9525">
            <a:solidFill>
              <a:srgbClr val="FCB5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358085" y="529237"/>
            <a:ext cx="1280160" cy="548640"/>
          </a:xfrm>
          <a:custGeom>
            <a:avLst/>
            <a:gdLst/>
            <a:ahLst/>
            <a:cxnLst/>
            <a:rect l="l" t="t" r="r" b="b"/>
            <a:pathLst>
              <a:path w="1280160" h="548640">
                <a:moveTo>
                  <a:pt x="0" y="54864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34998" y="1581998"/>
            <a:ext cx="5521958" cy="3904134"/>
          </a:xfrm>
          <a:custGeom>
            <a:avLst/>
            <a:gdLst/>
            <a:ahLst/>
            <a:cxnLst/>
            <a:rect l="l" t="t" r="r" b="b"/>
            <a:pathLst>
              <a:path w="5521958" h="3904134">
                <a:moveTo>
                  <a:pt x="0" y="3904134"/>
                </a:moveTo>
                <a:lnTo>
                  <a:pt x="0" y="0"/>
                </a:lnTo>
                <a:lnTo>
                  <a:pt x="5521958" y="0"/>
                </a:lnTo>
                <a:lnTo>
                  <a:pt x="5521958" y="3904134"/>
                </a:lnTo>
                <a:lnTo>
                  <a:pt x="0" y="390413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Mastering Netiquette: Navigating Online Communication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634996" y="5809364"/>
            <a:ext cx="5521958" cy="649309"/>
          </a:xfrm>
          <a:custGeom>
            <a:avLst/>
            <a:gdLst/>
            <a:ahLst/>
            <a:cxnLst/>
            <a:rect l="l" t="t" r="r" b="b"/>
            <a:pathLst>
              <a:path w="5521958" h="649309">
                <a:moveTo>
                  <a:pt x="0" y="649309"/>
                </a:moveTo>
                <a:lnTo>
                  <a:pt x="0" y="0"/>
                </a:lnTo>
                <a:lnTo>
                  <a:pt x="5521958" y="0"/>
                </a:lnTo>
                <a:lnTo>
                  <a:pt x="5521958" y="649309"/>
                </a:lnTo>
                <a:lnTo>
                  <a:pt x="0" y="649309"/>
                </a:lnTo>
              </a:path>
            </a:pathLst>
          </a:custGeom>
          <a:noFill/>
          <a:ln/>
        </p:spPr>
        <p:txBody>
          <a:bodyPr wrap="square" lIns="0" tIns="0" rIns="0" bIns="4680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 Comprehensive Guide to Digital Etiquette and Positive Interactions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853180" y="1625151"/>
            <a:ext cx="4995892" cy="3607697"/>
          </a:xfrm>
          <a:custGeom>
            <a:avLst/>
            <a:gdLst/>
            <a:ahLst/>
            <a:cxnLst/>
            <a:rect l="l" t="t" r="r" b="b"/>
            <a:pathLst>
              <a:path w="4995892" h="3607697">
                <a:moveTo>
                  <a:pt x="1291400" y="0"/>
                </a:moveTo>
                <a:lnTo>
                  <a:pt x="4551817" y="0"/>
                </a:lnTo>
                <a:cubicBezTo>
                  <a:pt x="4766419" y="0"/>
                  <a:pt x="4945465" y="152203"/>
                  <a:pt x="4986874" y="354538"/>
                </a:cubicBezTo>
                <a:lnTo>
                  <a:pt x="4995892" y="443984"/>
                </a:lnTo>
                <a:lnTo>
                  <a:pt x="4995892" y="2397771"/>
                </a:lnTo>
                <a:lnTo>
                  <a:pt x="4986874" y="2487218"/>
                </a:lnTo>
                <a:cubicBezTo>
                  <a:pt x="4945465" y="2689553"/>
                  <a:pt x="4766419" y="2841755"/>
                  <a:pt x="4551817" y="2841755"/>
                </a:cubicBezTo>
                <a:lnTo>
                  <a:pt x="3779201" y="2841755"/>
                </a:lnTo>
                <a:cubicBezTo>
                  <a:pt x="3630717" y="2841755"/>
                  <a:pt x="3492065" y="2915952"/>
                  <a:pt x="3409705" y="3039479"/>
                </a:cubicBezTo>
                <a:lnTo>
                  <a:pt x="3162674" y="3409973"/>
                </a:lnTo>
                <a:cubicBezTo>
                  <a:pt x="3080314" y="3533501"/>
                  <a:pt x="2941662" y="3607697"/>
                  <a:pt x="2793178" y="3607697"/>
                </a:cubicBezTo>
                <a:lnTo>
                  <a:pt x="444080" y="3607697"/>
                </a:lnTo>
                <a:cubicBezTo>
                  <a:pt x="198821" y="3607697"/>
                  <a:pt x="0" y="3408902"/>
                  <a:pt x="0" y="3163673"/>
                </a:cubicBezTo>
                <a:lnTo>
                  <a:pt x="0" y="1238556"/>
                </a:lnTo>
                <a:cubicBezTo>
                  <a:pt x="0" y="1115850"/>
                  <a:pt x="50785" y="998611"/>
                  <a:pt x="140302" y="914673"/>
                </a:cubicBezTo>
                <a:lnTo>
                  <a:pt x="987622" y="120142"/>
                </a:lnTo>
                <a:cubicBezTo>
                  <a:pt x="1069938" y="42957"/>
                  <a:pt x="1178554" y="0"/>
                  <a:pt x="1291400" y="0"/>
                </a:cubicBezTo>
                <a:lnTo>
                  <a:pt x="1291400" y="0"/>
                </a:lnTo>
              </a:path>
            </a:pathLst>
          </a:custGeom>
          <a:blipFill>
            <a:blip r:embed="rId3"/>
            <a:srcRect l="8402" r="840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4996" y="1112860"/>
            <a:ext cx="10921944" cy="538841"/>
          </a:xfrm>
          <a:custGeom>
            <a:avLst/>
            <a:gdLst/>
            <a:ahLst/>
            <a:cxnLst/>
            <a:rect l="l" t="t" r="r" b="b"/>
            <a:pathLst>
              <a:path w="10921944" h="538841">
                <a:moveTo>
                  <a:pt x="0" y="538841"/>
                </a:moveTo>
                <a:lnTo>
                  <a:pt x="0" y="0"/>
                </a:lnTo>
                <a:lnTo>
                  <a:pt x="10921944" y="0"/>
                </a:lnTo>
                <a:lnTo>
                  <a:pt x="10921944" y="538841"/>
                </a:lnTo>
                <a:lnTo>
                  <a:pt x="0" y="53884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Table of contents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34995" y="1969534"/>
            <a:ext cx="10491057" cy="3746013"/>
          </a:xfrm>
          <a:custGeom>
            <a:avLst/>
            <a:gdLst/>
            <a:ahLst/>
            <a:cxnLst/>
            <a:rect l="l" t="t" r="r" b="b"/>
            <a:pathLst>
              <a:path w="10491057" h="3746013">
                <a:moveTo>
                  <a:pt x="0" y="3746013"/>
                </a:moveTo>
                <a:lnTo>
                  <a:pt x="0" y="0"/>
                </a:lnTo>
                <a:lnTo>
                  <a:pt x="10491057" y="0"/>
                </a:lnTo>
                <a:lnTo>
                  <a:pt x="10491057" y="3746013"/>
                </a:lnTo>
                <a:lnTo>
                  <a:pt x="0" y="374601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005840"/>
          <a:lstStyle/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Lesson Introduction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Subject Knowledge: Defi…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Subject Knowledge: Prop…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Subject Knowledge: Tone…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Subject Knowledge: Etiq…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Subject Knowledge: Impo…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Subject Knowledge: Role…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Subject Knowledge: Posi…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Subject Knowledge: Prod…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Subject Knowledge: Neti…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462272" y="1969534"/>
            <a:ext cx="7069820" cy="3746013"/>
          </a:xfrm>
          <a:custGeom>
            <a:avLst/>
            <a:gdLst/>
            <a:ahLst/>
            <a:cxnLst/>
            <a:rect l="l" t="t" r="r" b="b"/>
            <a:pathLst>
              <a:path w="7069820" h="3746013">
                <a:moveTo>
                  <a:pt x="0" y="3746013"/>
                </a:moveTo>
                <a:lnTo>
                  <a:pt x="0" y="0"/>
                </a:lnTo>
                <a:lnTo>
                  <a:pt x="7069820" y="0"/>
                </a:lnTo>
                <a:lnTo>
                  <a:pt x="7069820" y="3746013"/>
                </a:lnTo>
                <a:lnTo>
                  <a:pt x="0" y="374601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4846320"/>
          <a:lstStyle/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01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02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03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04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05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06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07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08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09</a:t>
            </a:r>
            <a:endParaRPr lang="en-US" sz="2400" dirty="0"/>
          </a:p>
          <a:p>
            <a:pPr algn="r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10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4697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" y="6095653"/>
            <a:ext cx="12191937" cy="761901"/>
          </a:xfrm>
          <a:custGeom>
            <a:avLst/>
            <a:gdLst/>
            <a:ahLst/>
            <a:cxnLst/>
            <a:rect l="l" t="t" r="r" b="b"/>
            <a:pathLst>
              <a:path w="12191937" h="761901">
                <a:moveTo>
                  <a:pt x="0" y="761901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761901"/>
                </a:lnTo>
                <a:lnTo>
                  <a:pt x="0" y="761901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59491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619427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079363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33396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96" y="31231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ECA0F6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34996" y="2989864"/>
            <a:ext cx="901695" cy="285713"/>
          </a:xfrm>
          <a:custGeom>
            <a:avLst/>
            <a:gdLst/>
            <a:ahLst/>
            <a:cxnLst/>
            <a:rect l="l" t="t" r="r" b="b"/>
            <a:pathLst>
              <a:path w="90169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58839" y="0"/>
                </a:lnTo>
                <a:cubicBezTo>
                  <a:pt x="837736" y="0"/>
                  <a:pt x="901695" y="63959"/>
                  <a:pt x="901695" y="142857"/>
                </a:cubicBezTo>
                <a:lnTo>
                  <a:pt x="901695" y="142857"/>
                </a:lnTo>
                <a:cubicBezTo>
                  <a:pt x="901695" y="221754"/>
                  <a:pt x="837736" y="285713"/>
                  <a:pt x="75883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STEP 01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715124" y="3148594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F7D9FB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715125" y="3015261"/>
            <a:ext cx="933445" cy="285713"/>
          </a:xfrm>
          <a:custGeom>
            <a:avLst/>
            <a:gdLst/>
            <a:ahLst/>
            <a:cxnLst/>
            <a:rect l="l" t="t" r="r" b="b"/>
            <a:pathLst>
              <a:path w="93344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90589" y="0"/>
                </a:lnTo>
                <a:cubicBezTo>
                  <a:pt x="869486" y="0"/>
                  <a:pt x="933445" y="63959"/>
                  <a:pt x="933445" y="142857"/>
                </a:cubicBezTo>
                <a:lnTo>
                  <a:pt x="933445" y="142857"/>
                </a:lnTo>
                <a:cubicBezTo>
                  <a:pt x="933445" y="221754"/>
                  <a:pt x="869486" y="285713"/>
                  <a:pt x="79058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STEP 03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00090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The way we communicate online has become just as important as our face-to-face interactions.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5880218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872"/>
              </a:spcAft>
              <a:buNone/>
            </a:pPr>
            <a:r>
              <a:rPr lang="en-US" sz="872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Definition of netiquette.</a:t>
            </a:r>
            <a:endParaRPr lang="en-US" sz="872" dirty="0"/>
          </a:p>
          <a:p>
            <a:pPr algn="l" marL="0" indent="0">
              <a:lnSpc>
                <a:spcPct val="168000"/>
              </a:lnSpc>
              <a:spcAft>
                <a:spcPts val="872"/>
              </a:spcAft>
              <a:buNone/>
            </a:pPr>
            <a:r>
              <a:rPr lang="en-US" sz="872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Understanding its importance.</a:t>
            </a:r>
            <a:endParaRPr lang="en-US" sz="872" dirty="0"/>
          </a:p>
          <a:p>
            <a:pPr algn="l" marL="0" indent="0">
              <a:lnSpc>
                <a:spcPct val="168000"/>
              </a:lnSpc>
              <a:spcAft>
                <a:spcPts val="872"/>
              </a:spcAft>
              <a:buNone/>
            </a:pPr>
            <a:r>
              <a:rPr lang="en-US" sz="872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Nuances of language, tone, and the use of capitalization in online communication.</a:t>
            </a:r>
            <a:endParaRPr lang="en-US" sz="872" dirty="0"/>
          </a:p>
        </p:txBody>
      </p:sp>
      <p:sp>
        <p:nvSpPr>
          <p:cNvPr id="12" name="Text 10"/>
          <p:cNvSpPr/>
          <p:nvPr/>
        </p:nvSpPr>
        <p:spPr>
          <a:xfrm>
            <a:off x="3175060" y="3148594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F4C6FA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175060" y="3015261"/>
            <a:ext cx="933445" cy="285713"/>
          </a:xfrm>
          <a:custGeom>
            <a:avLst/>
            <a:gdLst/>
            <a:ahLst/>
            <a:cxnLst/>
            <a:rect l="l" t="t" r="r" b="b"/>
            <a:pathLst>
              <a:path w="93344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90589" y="0"/>
                </a:lnTo>
                <a:cubicBezTo>
                  <a:pt x="869486" y="0"/>
                  <a:pt x="933445" y="63959"/>
                  <a:pt x="933445" y="142857"/>
                </a:cubicBezTo>
                <a:lnTo>
                  <a:pt x="933445" y="142857"/>
                </a:lnTo>
                <a:cubicBezTo>
                  <a:pt x="933445" y="221754"/>
                  <a:pt x="869486" y="285713"/>
                  <a:pt x="79058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STEP 02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340154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950"/>
              </a:spcAft>
              <a:buNone/>
            </a:pPr>
            <a:r>
              <a:rPr lang="en-US" sz="95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The etiquette of the internet.</a:t>
            </a:r>
            <a:endParaRPr lang="en-US" sz="950" dirty="0"/>
          </a:p>
          <a:p>
            <a:pPr algn="l" marL="0" indent="0">
              <a:lnSpc>
                <a:spcPct val="168000"/>
              </a:lnSpc>
              <a:spcAft>
                <a:spcPts val="950"/>
              </a:spcAft>
              <a:buNone/>
            </a:pPr>
            <a:r>
              <a:rPr lang="en-US" sz="95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 set of guidelines and best practices that help us engage with others in a respectful and effective manner.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Mastering Netiquette: Navigating Online Communication</a:t>
            </a:r>
            <a:endParaRPr lang="en-US" sz="495" dirty="0"/>
          </a:p>
        </p:txBody>
      </p:sp>
      <p:sp>
        <p:nvSpPr>
          <p:cNvPr id="19" name="Text 17"/>
          <p:cNvSpPr/>
          <p:nvPr/>
        </p:nvSpPr>
        <p:spPr>
          <a:xfrm>
            <a:off x="634996" y="1012082"/>
            <a:ext cx="9779181" cy="1272738"/>
          </a:xfrm>
          <a:custGeom>
            <a:avLst/>
            <a:gdLst/>
            <a:ahLst/>
            <a:cxnLst/>
            <a:rect l="l" t="t" r="r" b="b"/>
            <a:pathLst>
              <a:path w="9779181" h="1272738">
                <a:moveTo>
                  <a:pt x="0" y="1272738"/>
                </a:moveTo>
                <a:lnTo>
                  <a:pt x="0" y="0"/>
                </a:lnTo>
                <a:lnTo>
                  <a:pt x="9779181" y="0"/>
                </a:lnTo>
                <a:lnTo>
                  <a:pt x="9779181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Lesson Introduction</a:t>
            </a:r>
            <a:endParaRPr lang="en-US" sz="2800" dirty="0"/>
          </a:p>
        </p:txBody>
      </p:sp>
      <p:sp>
        <p:nvSpPr>
          <p:cNvPr id="20" name="Text 18"/>
          <p:cNvSpPr/>
          <p:nvPr/>
        </p:nvSpPr>
        <p:spPr>
          <a:xfrm>
            <a:off x="8255188" y="3148594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FBECFD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255189" y="3015261"/>
            <a:ext cx="933445" cy="285713"/>
          </a:xfrm>
          <a:custGeom>
            <a:avLst/>
            <a:gdLst/>
            <a:ahLst/>
            <a:cxnLst/>
            <a:rect l="l" t="t" r="r" b="b"/>
            <a:pathLst>
              <a:path w="93344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90589" y="0"/>
                </a:lnTo>
                <a:cubicBezTo>
                  <a:pt x="869486" y="0"/>
                  <a:pt x="933445" y="63959"/>
                  <a:pt x="933445" y="142857"/>
                </a:cubicBezTo>
                <a:lnTo>
                  <a:pt x="933445" y="142857"/>
                </a:lnTo>
                <a:cubicBezTo>
                  <a:pt x="933445" y="221754"/>
                  <a:pt x="869486" y="285713"/>
                  <a:pt x="79058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STEP 04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20282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Deeper appreciation for the role of netiquette.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Fostering positive and productive digital interactions.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4696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In today's digital age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340154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Netiquette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880218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Exploration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420282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Lesson Outcome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860780" cy="6857107"/>
          </a:xfrm>
          <a:custGeom>
            <a:avLst/>
            <a:gdLst/>
            <a:ahLst/>
            <a:cxnLst/>
            <a:rect l="l" t="t" r="r" b="b"/>
            <a:pathLst>
              <a:path w="3860780" h="6857107">
                <a:moveTo>
                  <a:pt x="0" y="6857107"/>
                </a:moveTo>
                <a:lnTo>
                  <a:pt x="0" y="0"/>
                </a:lnTo>
                <a:lnTo>
                  <a:pt x="3860780" y="0"/>
                </a:lnTo>
                <a:lnTo>
                  <a:pt x="3860780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97" y="3456309"/>
            <a:ext cx="3035808" cy="2601249"/>
          </a:xfrm>
          <a:custGeom>
            <a:avLst/>
            <a:gdLst/>
            <a:ahLst/>
            <a:cxnLst/>
            <a:rect l="l" t="t" r="r" b="b"/>
            <a:pathLst>
              <a:path w="3035808" h="2601249">
                <a:moveTo>
                  <a:pt x="0" y="2601249"/>
                </a:moveTo>
                <a:lnTo>
                  <a:pt x="0" y="0"/>
                </a:lnTo>
                <a:lnTo>
                  <a:pt x="3035808" y="0"/>
                </a:lnTo>
                <a:lnTo>
                  <a:pt x="3035808" y="2601249"/>
                </a:lnTo>
                <a:lnTo>
                  <a:pt x="0" y="26012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Subject Knowledge: Definition of Netiquette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241778" y="612648"/>
            <a:ext cx="7315200" cy="5632704"/>
          </a:xfrm>
          <a:custGeom>
            <a:avLst/>
            <a:gdLst/>
            <a:ahLst/>
            <a:cxnLst/>
            <a:rect l="l" t="t" r="r" b="b"/>
            <a:pathLst>
              <a:path w="7315200" h="5632704">
                <a:moveTo>
                  <a:pt x="0" y="5632704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5632704"/>
                </a:lnTo>
                <a:lnTo>
                  <a:pt x="0" y="563270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Netiquette Definition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Netiquette refers to the set of rules and guidelines that govern appropriate and respectful behavior when communicating online.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It encompasses the proper use of language, tone, and etiquette in various digital platforms, such as email, social media, and online forums.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Importance of Netiquette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Understanding and practicing netiquette is crucial in fostering positive and productive digital interactions.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It helps in maintaining respectful communication, avoiding misunderstandings, and building a positive online reputation.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Key Aspects of Netiquette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Netiquette includes considerations such as using proper grammar and punctuation, respecting others' opinions, refraining from offensive language, being mindful of tone and context, and acknowledging sources when sharing information.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Digital Landscape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In today's digital landscape, where online communication plays a significant role in both personal and professional spheres, mastering netiquette is essential for effective and meaningful interactions.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Mastering Netiquette: Navigating Online Communication</a:t>
            </a:r>
            <a:endParaRPr lang="en-US" sz="4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59491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619427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079363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33396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96" y="31231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ECA0F6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34996" y="2989864"/>
            <a:ext cx="901695" cy="285713"/>
          </a:xfrm>
          <a:custGeom>
            <a:avLst/>
            <a:gdLst/>
            <a:ahLst/>
            <a:cxnLst/>
            <a:rect l="l" t="t" r="r" b="b"/>
            <a:pathLst>
              <a:path w="90169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58839" y="0"/>
                </a:lnTo>
                <a:cubicBezTo>
                  <a:pt x="837736" y="0"/>
                  <a:pt x="901695" y="63959"/>
                  <a:pt x="901695" y="142857"/>
                </a:cubicBezTo>
                <a:lnTo>
                  <a:pt x="901695" y="142857"/>
                </a:lnTo>
                <a:cubicBezTo>
                  <a:pt x="901695" y="221754"/>
                  <a:pt x="837736" y="285713"/>
                  <a:pt x="75883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STEP 01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715124" y="3148594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F7D9FB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715125" y="3015261"/>
            <a:ext cx="933445" cy="285713"/>
          </a:xfrm>
          <a:custGeom>
            <a:avLst/>
            <a:gdLst/>
            <a:ahLst/>
            <a:cxnLst/>
            <a:rect l="l" t="t" r="r" b="b"/>
            <a:pathLst>
              <a:path w="93344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90589" y="0"/>
                </a:lnTo>
                <a:cubicBezTo>
                  <a:pt x="869486" y="0"/>
                  <a:pt x="933445" y="63959"/>
                  <a:pt x="933445" y="142857"/>
                </a:cubicBezTo>
                <a:lnTo>
                  <a:pt x="933445" y="142857"/>
                </a:lnTo>
                <a:cubicBezTo>
                  <a:pt x="933445" y="221754"/>
                  <a:pt x="869486" y="285713"/>
                  <a:pt x="79058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STEP 03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00090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711"/>
              </a:spcAft>
              <a:buNone/>
            </a:pPr>
            <a:r>
              <a:rPr lang="en-US" sz="711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Netiquette is the set of rules and guidelines that govern appropriate and respectful behavior when communicating online.</a:t>
            </a:r>
            <a:endParaRPr lang="en-US" sz="711" dirty="0"/>
          </a:p>
          <a:p>
            <a:pPr algn="l" marL="0" indent="0">
              <a:lnSpc>
                <a:spcPct val="168000"/>
              </a:lnSpc>
              <a:spcAft>
                <a:spcPts val="711"/>
              </a:spcAft>
              <a:buNone/>
            </a:pPr>
            <a:r>
              <a:rPr lang="en-US" sz="711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It encompasses the proper use of language, tone, and etiquette in various digital platforms, such as email, social media, and forums.</a:t>
            </a:r>
            <a:endParaRPr lang="en-US" sz="711" dirty="0"/>
          </a:p>
        </p:txBody>
      </p:sp>
      <p:sp>
        <p:nvSpPr>
          <p:cNvPr id="11" name="Text 9"/>
          <p:cNvSpPr/>
          <p:nvPr/>
        </p:nvSpPr>
        <p:spPr>
          <a:xfrm>
            <a:off x="5880218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747"/>
              </a:spcAft>
              <a:buNone/>
            </a:pPr>
            <a:r>
              <a:rPr lang="en-US" sz="747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Be mindful of your tone when communicating online.</a:t>
            </a:r>
            <a:endParaRPr lang="en-US" sz="747" dirty="0"/>
          </a:p>
          <a:p>
            <a:pPr algn="l" marL="0" indent="0">
              <a:lnSpc>
                <a:spcPct val="168000"/>
              </a:lnSpc>
              <a:spcAft>
                <a:spcPts val="747"/>
              </a:spcAft>
              <a:buNone/>
            </a:pPr>
            <a:r>
              <a:rPr lang="en-US" sz="747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Avoid using all caps, as it can be perceived as shouting.</a:t>
            </a:r>
            <a:endParaRPr lang="en-US" sz="747" dirty="0"/>
          </a:p>
          <a:p>
            <a:pPr algn="l" marL="0" indent="0">
              <a:lnSpc>
                <a:spcPct val="168000"/>
              </a:lnSpc>
              <a:spcAft>
                <a:spcPts val="747"/>
              </a:spcAft>
              <a:buNone/>
            </a:pPr>
            <a:r>
              <a:rPr lang="en-US" sz="747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Use emoticons or emojis to convey emotions effectively.</a:t>
            </a:r>
            <a:endParaRPr lang="en-US" sz="747" dirty="0"/>
          </a:p>
        </p:txBody>
      </p:sp>
      <p:sp>
        <p:nvSpPr>
          <p:cNvPr id="12" name="Text 10"/>
          <p:cNvSpPr/>
          <p:nvPr/>
        </p:nvSpPr>
        <p:spPr>
          <a:xfrm>
            <a:off x="3175060" y="3148594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F4C6FA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175060" y="3015261"/>
            <a:ext cx="933445" cy="285713"/>
          </a:xfrm>
          <a:custGeom>
            <a:avLst/>
            <a:gdLst/>
            <a:ahLst/>
            <a:cxnLst/>
            <a:rect l="l" t="t" r="r" b="b"/>
            <a:pathLst>
              <a:path w="93344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90589" y="0"/>
                </a:lnTo>
                <a:cubicBezTo>
                  <a:pt x="869486" y="0"/>
                  <a:pt x="933445" y="63959"/>
                  <a:pt x="933445" y="142857"/>
                </a:cubicBezTo>
                <a:lnTo>
                  <a:pt x="933445" y="142857"/>
                </a:lnTo>
                <a:cubicBezTo>
                  <a:pt x="933445" y="221754"/>
                  <a:pt x="869486" y="285713"/>
                  <a:pt x="79058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STEP 02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340154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939"/>
              </a:spcAft>
              <a:buNone/>
            </a:pPr>
            <a:r>
              <a:rPr lang="en-US" sz="939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Use clear and concise language to ensure your message is easily understood by the recipient.</a:t>
            </a:r>
            <a:endParaRPr lang="en-US" sz="939" dirty="0"/>
          </a:p>
          <a:p>
            <a:pPr algn="l" marL="0" indent="0">
              <a:lnSpc>
                <a:spcPct val="168000"/>
              </a:lnSpc>
              <a:spcAft>
                <a:spcPts val="939"/>
              </a:spcAft>
              <a:buNone/>
            </a:pPr>
            <a:r>
              <a:rPr lang="en-US" sz="939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Avoid using jargon or acronyms that may not be familiar to everyone.</a:t>
            </a:r>
            <a:endParaRPr lang="en-US" sz="939" dirty="0"/>
          </a:p>
        </p:txBody>
      </p:sp>
      <p:sp>
        <p:nvSpPr>
          <p:cNvPr id="15" name="Text 13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Mastering Netiquette: Navigating Online Communication</a:t>
            </a:r>
            <a:endParaRPr lang="en-US" sz="495" dirty="0"/>
          </a:p>
        </p:txBody>
      </p:sp>
      <p:sp>
        <p:nvSpPr>
          <p:cNvPr id="19" name="Text 17"/>
          <p:cNvSpPr/>
          <p:nvPr/>
        </p:nvSpPr>
        <p:spPr>
          <a:xfrm>
            <a:off x="634996" y="1012082"/>
            <a:ext cx="9779181" cy="1272738"/>
          </a:xfrm>
          <a:custGeom>
            <a:avLst/>
            <a:gdLst/>
            <a:ahLst/>
            <a:cxnLst/>
            <a:rect l="l" t="t" r="r" b="b"/>
            <a:pathLst>
              <a:path w="9779181" h="1272738">
                <a:moveTo>
                  <a:pt x="0" y="1272738"/>
                </a:moveTo>
                <a:lnTo>
                  <a:pt x="0" y="0"/>
                </a:lnTo>
                <a:lnTo>
                  <a:pt x="9779181" y="0"/>
                </a:lnTo>
                <a:lnTo>
                  <a:pt x="9779181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Subject Knowledge: Proper Use of Language</a:t>
            </a:r>
            <a:endParaRPr lang="en-US" sz="2800" dirty="0"/>
          </a:p>
        </p:txBody>
      </p:sp>
      <p:sp>
        <p:nvSpPr>
          <p:cNvPr id="20" name="Text 18"/>
          <p:cNvSpPr/>
          <p:nvPr/>
        </p:nvSpPr>
        <p:spPr>
          <a:xfrm>
            <a:off x="8255188" y="3148594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FBECFD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255189" y="3015261"/>
            <a:ext cx="933445" cy="285713"/>
          </a:xfrm>
          <a:custGeom>
            <a:avLst/>
            <a:gdLst/>
            <a:ahLst/>
            <a:cxnLst/>
            <a:rect l="l" t="t" r="r" b="b"/>
            <a:pathLst>
              <a:path w="93344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90589" y="0"/>
                </a:lnTo>
                <a:cubicBezTo>
                  <a:pt x="869486" y="0"/>
                  <a:pt x="933445" y="63959"/>
                  <a:pt x="933445" y="142857"/>
                </a:cubicBezTo>
                <a:lnTo>
                  <a:pt x="933445" y="142857"/>
                </a:lnTo>
                <a:cubicBezTo>
                  <a:pt x="933445" y="221754"/>
                  <a:pt x="869486" y="285713"/>
                  <a:pt x="79058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STEP 04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20282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950"/>
              </a:spcAft>
              <a:buNone/>
            </a:pPr>
            <a:r>
              <a:rPr lang="en-US" sz="95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Consider the context and audience when choosing your words.</a:t>
            </a:r>
            <a:endParaRPr lang="en-US" sz="950" dirty="0"/>
          </a:p>
          <a:p>
            <a:pPr algn="l" marL="0" indent="0">
              <a:lnSpc>
                <a:spcPct val="168000"/>
              </a:lnSpc>
              <a:spcAft>
                <a:spcPts val="950"/>
              </a:spcAft>
              <a:buNone/>
            </a:pPr>
            <a:r>
              <a:rPr lang="en-US" sz="950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Sarcasm and humor may not always translate well in written form, leading to misunderstandings.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774696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Definition of Netiquette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340154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Language Clarity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880218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Tone Awareness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420282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Avoid Misinterpretation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4996" y="3030597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90128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2862562" y="3055992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7694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45260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Mastering Netiquette: Navigating Online Communication</a:t>
            </a:r>
            <a:endParaRPr lang="en-US" sz="495" dirty="0"/>
          </a:p>
        </p:txBody>
      </p:sp>
      <p:sp>
        <p:nvSpPr>
          <p:cNvPr id="11" name="Text 9"/>
          <p:cNvSpPr/>
          <p:nvPr/>
        </p:nvSpPr>
        <p:spPr>
          <a:xfrm>
            <a:off x="634996" y="1012082"/>
            <a:ext cx="9779181" cy="1272738"/>
          </a:xfrm>
          <a:custGeom>
            <a:avLst/>
            <a:gdLst/>
            <a:ahLst/>
            <a:cxnLst/>
            <a:rect l="l" t="t" r="r" b="b"/>
            <a:pathLst>
              <a:path w="9779181" h="1272738">
                <a:moveTo>
                  <a:pt x="0" y="1272738"/>
                </a:moveTo>
                <a:lnTo>
                  <a:pt x="0" y="0"/>
                </a:lnTo>
                <a:lnTo>
                  <a:pt x="9779181" y="0"/>
                </a:lnTo>
                <a:lnTo>
                  <a:pt x="9779181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Subject Knowledge: Tone in Online Communication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772156" y="4020092"/>
            <a:ext cx="1737360" cy="1645920"/>
          </a:xfrm>
          <a:custGeom>
            <a:avLst/>
            <a:gdLst/>
            <a:ahLst/>
            <a:cxnLst/>
            <a:rect l="l" t="t" r="r" b="b"/>
            <a:pathLst>
              <a:path w="1737360" h="1645920">
                <a:moveTo>
                  <a:pt x="0" y="16459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762"/>
              </a:spcAft>
              <a:buNone/>
            </a:pPr>
            <a:r>
              <a:rPr lang="en-US" sz="762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Netiquette is the set of rules and guidelines that govern appropriate and respectful behavior when communicating online.</a:t>
            </a:r>
            <a:endParaRPr lang="en-US" sz="762" dirty="0"/>
          </a:p>
          <a:p>
            <a:pPr algn="l" marL="0" indent="0">
              <a:lnSpc>
                <a:spcPct val="168000"/>
              </a:lnSpc>
              <a:spcAft>
                <a:spcPts val="762"/>
              </a:spcAft>
              <a:buNone/>
            </a:pPr>
            <a:r>
              <a:rPr lang="en-US" sz="762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It encompasses the proper use of language, tone, and etiquette in various digital platforms, such as email, social media, and online forums.</a:t>
            </a:r>
            <a:endParaRPr lang="en-US" sz="762" dirty="0"/>
          </a:p>
        </p:txBody>
      </p:sp>
      <p:sp>
        <p:nvSpPr>
          <p:cNvPr id="13" name="Text 11"/>
          <p:cNvSpPr/>
          <p:nvPr/>
        </p:nvSpPr>
        <p:spPr>
          <a:xfrm>
            <a:off x="772156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Definition of Netiquette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2999722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871"/>
              </a:spcAft>
              <a:buNone/>
            </a:pPr>
            <a:r>
              <a:rPr lang="en-US" sz="871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The tone of your online communication can greatly impact how your message is received.</a:t>
            </a:r>
            <a:endParaRPr lang="en-US" sz="871" dirty="0"/>
          </a:p>
          <a:p>
            <a:pPr algn="l" marL="0" indent="0">
              <a:lnSpc>
                <a:spcPct val="168000"/>
              </a:lnSpc>
              <a:spcAft>
                <a:spcPts val="871"/>
              </a:spcAft>
              <a:buNone/>
            </a:pPr>
            <a:r>
              <a:rPr lang="en-US" sz="871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It is essential to convey your message clearly and respectfully to avoid misunderstandings and conflicts.</a:t>
            </a:r>
            <a:endParaRPr lang="en-US" sz="871" dirty="0"/>
          </a:p>
        </p:txBody>
      </p:sp>
      <p:sp>
        <p:nvSpPr>
          <p:cNvPr id="15" name="Text 13"/>
          <p:cNvSpPr/>
          <p:nvPr/>
        </p:nvSpPr>
        <p:spPr>
          <a:xfrm>
            <a:off x="2999722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Importance of Tone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227288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844"/>
              </a:spcAft>
              <a:buNone/>
            </a:pPr>
            <a:r>
              <a:rPr lang="en-US" sz="844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Using a positive and friendly tone in your online interactions can help build rapport and foster a sense of community.</a:t>
            </a:r>
            <a:endParaRPr lang="en-US" sz="844" dirty="0"/>
          </a:p>
          <a:p>
            <a:pPr algn="l" marL="0" indent="0">
              <a:lnSpc>
                <a:spcPct val="168000"/>
              </a:lnSpc>
              <a:spcAft>
                <a:spcPts val="844"/>
              </a:spcAft>
              <a:buNone/>
            </a:pPr>
            <a:r>
              <a:rPr lang="en-US" sz="844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Emojis, exclamation points, and words of appreciation can enhance the positivity of your messages.</a:t>
            </a:r>
            <a:endParaRPr lang="en-US" sz="844" dirty="0"/>
          </a:p>
        </p:txBody>
      </p:sp>
      <p:sp>
        <p:nvSpPr>
          <p:cNvPr id="17" name="Text 15"/>
          <p:cNvSpPr/>
          <p:nvPr/>
        </p:nvSpPr>
        <p:spPr>
          <a:xfrm>
            <a:off x="5227288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Positive Tone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454854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843"/>
              </a:spcAft>
              <a:buNone/>
            </a:pPr>
            <a:r>
              <a:rPr lang="en-US" sz="843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Be mindful of how your tone may be perceived by others, as text-based communication lacks the nuances of face-to-face conversations.</a:t>
            </a:r>
            <a:endParaRPr lang="en-US" sz="843" dirty="0"/>
          </a:p>
          <a:p>
            <a:pPr algn="l" marL="0" indent="0">
              <a:lnSpc>
                <a:spcPct val="168000"/>
              </a:lnSpc>
              <a:spcAft>
                <a:spcPts val="843"/>
              </a:spcAft>
              <a:buNone/>
            </a:pPr>
            <a:r>
              <a:rPr lang="en-US" sz="843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Clarifying your intent or emotions through explicit language can prevent misinterpretations.</a:t>
            </a:r>
            <a:endParaRPr lang="en-US" sz="843" dirty="0"/>
          </a:p>
        </p:txBody>
      </p:sp>
      <p:sp>
        <p:nvSpPr>
          <p:cNvPr id="19" name="Text 17"/>
          <p:cNvSpPr/>
          <p:nvPr/>
        </p:nvSpPr>
        <p:spPr>
          <a:xfrm>
            <a:off x="7454854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Avoiding Misinterpretation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366516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01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594082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02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821648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03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8049214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04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9682420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848"/>
              </a:spcAft>
              <a:buNone/>
            </a:pPr>
            <a:r>
              <a:rPr lang="en-US" sz="848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In professional settings, maintaining a professional tone is crucial for building credibility and respect.</a:t>
            </a:r>
            <a:endParaRPr lang="en-US" sz="848" dirty="0"/>
          </a:p>
          <a:p>
            <a:pPr algn="l" marL="0" indent="0">
              <a:lnSpc>
                <a:spcPct val="168000"/>
              </a:lnSpc>
              <a:spcAft>
                <a:spcPts val="848"/>
              </a:spcAft>
              <a:buNone/>
            </a:pPr>
            <a:r>
              <a:rPr lang="en-US" sz="848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Avoid using slang, abbreviations, or informal language that may undermine your professionalism.</a:t>
            </a:r>
            <a:endParaRPr lang="en-US" sz="848" dirty="0"/>
          </a:p>
        </p:txBody>
      </p:sp>
      <p:sp>
        <p:nvSpPr>
          <p:cNvPr id="25" name="Text 23"/>
          <p:cNvSpPr/>
          <p:nvPr/>
        </p:nvSpPr>
        <p:spPr>
          <a:xfrm>
            <a:off x="9682420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Professional Tone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10276780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05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59491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619427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079363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33396" y="32247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96" y="3123197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ECA0F6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34996" y="2989864"/>
            <a:ext cx="901695" cy="285713"/>
          </a:xfrm>
          <a:custGeom>
            <a:avLst/>
            <a:gdLst/>
            <a:ahLst/>
            <a:cxnLst/>
            <a:rect l="l" t="t" r="r" b="b"/>
            <a:pathLst>
              <a:path w="90169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58839" y="0"/>
                </a:lnTo>
                <a:cubicBezTo>
                  <a:pt x="837736" y="0"/>
                  <a:pt x="901695" y="63959"/>
                  <a:pt x="901695" y="142857"/>
                </a:cubicBezTo>
                <a:lnTo>
                  <a:pt x="901695" y="142857"/>
                </a:lnTo>
                <a:cubicBezTo>
                  <a:pt x="901695" y="221754"/>
                  <a:pt x="837736" y="285713"/>
                  <a:pt x="75883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STEP 01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715124" y="3148594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F7D9FB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715125" y="3015261"/>
            <a:ext cx="933445" cy="285713"/>
          </a:xfrm>
          <a:custGeom>
            <a:avLst/>
            <a:gdLst/>
            <a:ahLst/>
            <a:cxnLst/>
            <a:rect l="l" t="t" r="r" b="b"/>
            <a:pathLst>
              <a:path w="93344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90589" y="0"/>
                </a:lnTo>
                <a:cubicBezTo>
                  <a:pt x="869486" y="0"/>
                  <a:pt x="933445" y="63959"/>
                  <a:pt x="933445" y="142857"/>
                </a:cubicBezTo>
                <a:lnTo>
                  <a:pt x="933445" y="142857"/>
                </a:lnTo>
                <a:cubicBezTo>
                  <a:pt x="933445" y="221754"/>
                  <a:pt x="869486" y="285713"/>
                  <a:pt x="79058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STEP 03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00090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697"/>
              </a:spcAft>
              <a:buNone/>
            </a:pPr>
            <a:r>
              <a:rPr lang="en-US" sz="697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Netiquette is the set of rules and guidelines that govern appropriate and respectful behavior when communicating online.</a:t>
            </a:r>
            <a:endParaRPr lang="en-US" sz="697" dirty="0"/>
          </a:p>
          <a:p>
            <a:pPr algn="l" marL="0" indent="0">
              <a:lnSpc>
                <a:spcPct val="168000"/>
              </a:lnSpc>
              <a:spcAft>
                <a:spcPts val="697"/>
              </a:spcAft>
              <a:buNone/>
            </a:pPr>
            <a:r>
              <a:rPr lang="en-US" sz="697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It encompasses the proper use of language, tone, and etiquette in various digital platforms, such as email, social media, and online forums.</a:t>
            </a:r>
            <a:endParaRPr lang="en-US" sz="697" dirty="0"/>
          </a:p>
        </p:txBody>
      </p:sp>
      <p:sp>
        <p:nvSpPr>
          <p:cNvPr id="11" name="Text 9"/>
          <p:cNvSpPr/>
          <p:nvPr/>
        </p:nvSpPr>
        <p:spPr>
          <a:xfrm>
            <a:off x="5880218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729"/>
              </a:spcAft>
              <a:buNone/>
            </a:pPr>
            <a:r>
              <a:rPr lang="en-US" sz="729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Paying attention to the language and tone used in online communication is essential.</a:t>
            </a:r>
            <a:endParaRPr lang="en-US" sz="729" dirty="0"/>
          </a:p>
          <a:p>
            <a:pPr algn="l" marL="0" indent="0">
              <a:lnSpc>
                <a:spcPct val="168000"/>
              </a:lnSpc>
              <a:spcAft>
                <a:spcPts val="729"/>
              </a:spcAft>
              <a:buNone/>
            </a:pPr>
            <a:r>
              <a:rPr lang="en-US" sz="729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Being mindful of how messages may be perceived by others, avoiding offensive language, and using appropriate emojis or punctuation can help convey intended meanings accurately.</a:t>
            </a:r>
            <a:endParaRPr lang="en-US" sz="729" dirty="0"/>
          </a:p>
        </p:txBody>
      </p:sp>
      <p:sp>
        <p:nvSpPr>
          <p:cNvPr id="12" name="Text 10"/>
          <p:cNvSpPr/>
          <p:nvPr/>
        </p:nvSpPr>
        <p:spPr>
          <a:xfrm>
            <a:off x="3175060" y="3148594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F4C6FA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175060" y="3015261"/>
            <a:ext cx="933445" cy="285713"/>
          </a:xfrm>
          <a:custGeom>
            <a:avLst/>
            <a:gdLst/>
            <a:ahLst/>
            <a:cxnLst/>
            <a:rect l="l" t="t" r="r" b="b"/>
            <a:pathLst>
              <a:path w="93344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90589" y="0"/>
                </a:lnTo>
                <a:cubicBezTo>
                  <a:pt x="869486" y="0"/>
                  <a:pt x="933445" y="63959"/>
                  <a:pt x="933445" y="142857"/>
                </a:cubicBezTo>
                <a:lnTo>
                  <a:pt x="933445" y="142857"/>
                </a:lnTo>
                <a:cubicBezTo>
                  <a:pt x="933445" y="221754"/>
                  <a:pt x="869486" y="285713"/>
                  <a:pt x="79058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STEP 02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340154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697"/>
              </a:spcAft>
              <a:buNone/>
            </a:pPr>
            <a:r>
              <a:rPr lang="en-US" sz="697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Understanding and practicing netiquette is crucial for maintaining positive relationships, avoiding misunderstandings, and fostering a respectful online community.</a:t>
            </a:r>
            <a:endParaRPr lang="en-US" sz="697" dirty="0"/>
          </a:p>
          <a:p>
            <a:pPr algn="l" marL="0" indent="0">
              <a:lnSpc>
                <a:spcPct val="168000"/>
              </a:lnSpc>
              <a:spcAft>
                <a:spcPts val="697"/>
              </a:spcAft>
              <a:buNone/>
            </a:pPr>
            <a:r>
              <a:rPr lang="en-US" sz="697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It helps in creating a safe and inclusive digital environment where individuals can express themselves effectively.</a:t>
            </a:r>
            <a:endParaRPr lang="en-US" sz="697" dirty="0"/>
          </a:p>
        </p:txBody>
      </p:sp>
      <p:sp>
        <p:nvSpPr>
          <p:cNvPr id="15" name="Text 13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5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Mastering Netiquette: Navigating Online Communication</a:t>
            </a:r>
            <a:endParaRPr lang="en-US" sz="495" dirty="0"/>
          </a:p>
        </p:txBody>
      </p:sp>
      <p:sp>
        <p:nvSpPr>
          <p:cNvPr id="19" name="Text 17"/>
          <p:cNvSpPr/>
          <p:nvPr/>
        </p:nvSpPr>
        <p:spPr>
          <a:xfrm>
            <a:off x="634996" y="1012082"/>
            <a:ext cx="9779181" cy="1272738"/>
          </a:xfrm>
          <a:custGeom>
            <a:avLst/>
            <a:gdLst/>
            <a:ahLst/>
            <a:cxnLst/>
            <a:rect l="l" t="t" r="r" b="b"/>
            <a:pathLst>
              <a:path w="9779181" h="1272738">
                <a:moveTo>
                  <a:pt x="0" y="1272738"/>
                </a:moveTo>
                <a:lnTo>
                  <a:pt x="0" y="0"/>
                </a:lnTo>
                <a:lnTo>
                  <a:pt x="9779181" y="0"/>
                </a:lnTo>
                <a:lnTo>
                  <a:pt x="9779181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Subject Knowledge: Etiquette in Digital Platforms</a:t>
            </a:r>
            <a:endParaRPr lang="en-US" sz="2800" dirty="0"/>
          </a:p>
        </p:txBody>
      </p:sp>
      <p:sp>
        <p:nvSpPr>
          <p:cNvPr id="20" name="Text 18"/>
          <p:cNvSpPr/>
          <p:nvPr/>
        </p:nvSpPr>
        <p:spPr>
          <a:xfrm>
            <a:off x="8255188" y="3148594"/>
            <a:ext cx="2158989" cy="2285702"/>
          </a:xfrm>
          <a:custGeom>
            <a:avLst/>
            <a:gdLst/>
            <a:ahLst/>
            <a:cxnLst/>
            <a:rect l="l" t="t" r="r" b="b"/>
            <a:pathLst>
              <a:path w="2158989" h="2285702">
                <a:moveTo>
                  <a:pt x="201131" y="2285702"/>
                </a:moveTo>
                <a:cubicBezTo>
                  <a:pt x="90050" y="2285702"/>
                  <a:pt x="0" y="2195652"/>
                  <a:pt x="0" y="2084571"/>
                </a:cubicBezTo>
                <a:lnTo>
                  <a:pt x="0" y="201131"/>
                </a:lnTo>
                <a:cubicBezTo>
                  <a:pt x="0" y="90050"/>
                  <a:pt x="90050" y="0"/>
                  <a:pt x="201131" y="0"/>
                </a:cubicBezTo>
                <a:lnTo>
                  <a:pt x="1957858" y="0"/>
                </a:lnTo>
                <a:cubicBezTo>
                  <a:pt x="2068939" y="0"/>
                  <a:pt x="2158989" y="90050"/>
                  <a:pt x="2158989" y="201131"/>
                </a:cubicBezTo>
                <a:lnTo>
                  <a:pt x="2158989" y="2084571"/>
                </a:lnTo>
                <a:cubicBezTo>
                  <a:pt x="2158989" y="2195652"/>
                  <a:pt x="2068939" y="2285702"/>
                  <a:pt x="1957858" y="2285702"/>
                </a:cubicBezTo>
              </a:path>
            </a:pathLst>
          </a:custGeom>
          <a:solidFill>
            <a:srgbClr val="FBECFD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255189" y="3015261"/>
            <a:ext cx="933445" cy="285713"/>
          </a:xfrm>
          <a:custGeom>
            <a:avLst/>
            <a:gdLst/>
            <a:ahLst/>
            <a:cxnLst/>
            <a:rect l="l" t="t" r="r" b="b"/>
            <a:pathLst>
              <a:path w="933445" h="285713">
                <a:moveTo>
                  <a:pt x="142857" y="285713"/>
                </a:moveTo>
                <a:cubicBezTo>
                  <a:pt x="63959" y="285713"/>
                  <a:pt x="0" y="221754"/>
                  <a:pt x="0" y="142857"/>
                </a:cubicBezTo>
                <a:lnTo>
                  <a:pt x="0" y="142857"/>
                </a:lnTo>
                <a:cubicBezTo>
                  <a:pt x="0" y="63959"/>
                  <a:pt x="63959" y="0"/>
                  <a:pt x="142857" y="0"/>
                </a:cubicBezTo>
                <a:lnTo>
                  <a:pt x="790589" y="0"/>
                </a:lnTo>
                <a:cubicBezTo>
                  <a:pt x="869486" y="0"/>
                  <a:pt x="933445" y="63959"/>
                  <a:pt x="933445" y="142857"/>
                </a:cubicBezTo>
                <a:lnTo>
                  <a:pt x="933445" y="142857"/>
                </a:lnTo>
                <a:cubicBezTo>
                  <a:pt x="933445" y="221754"/>
                  <a:pt x="869486" y="285713"/>
                  <a:pt x="790589" y="285713"/>
                </a:cubicBezTo>
              </a:path>
            </a:pathLst>
          </a:custGeom>
          <a:solidFill>
            <a:srgbClr val="FFFFFF"/>
          </a:solidFill>
          <a:ln w="12700">
            <a:solidFill>
              <a:srgbClr val="86008D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STEP 04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20282" y="3848099"/>
            <a:ext cx="1828800" cy="1357745"/>
          </a:xfrm>
          <a:custGeom>
            <a:avLst/>
            <a:gdLst/>
            <a:ahLst/>
            <a:cxnLst/>
            <a:rect l="l" t="t" r="r" b="b"/>
            <a:pathLst>
              <a:path w="1828800" h="1357745">
                <a:moveTo>
                  <a:pt x="0" y="135774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357745"/>
                </a:lnTo>
                <a:lnTo>
                  <a:pt x="0" y="135774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693"/>
              </a:spcAft>
              <a:buNone/>
            </a:pPr>
            <a:r>
              <a:rPr lang="en-US" sz="693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Proper capitalization in digital communication can enhance readability and professionalism.</a:t>
            </a:r>
            <a:endParaRPr lang="en-US" sz="693" dirty="0"/>
          </a:p>
          <a:p>
            <a:pPr algn="l" marL="0" indent="0">
              <a:lnSpc>
                <a:spcPct val="168000"/>
              </a:lnSpc>
              <a:spcAft>
                <a:spcPts val="693"/>
              </a:spcAft>
              <a:buNone/>
            </a:pPr>
            <a:r>
              <a:rPr lang="en-US" sz="693" dirty="0">
                <a:solidFill>
                  <a:srgbClr val="64006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Avoiding excessive use of capital letters (which can be interpreted as shouting) and using capitalization for emphasis or proper nouns can contribute to clear and effective online interactions.</a:t>
            </a:r>
            <a:endParaRPr lang="en-US" sz="693" dirty="0"/>
          </a:p>
        </p:txBody>
      </p:sp>
      <p:sp>
        <p:nvSpPr>
          <p:cNvPr id="23" name="Text 21"/>
          <p:cNvSpPr/>
          <p:nvPr/>
        </p:nvSpPr>
        <p:spPr>
          <a:xfrm>
            <a:off x="774696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Definition of Netiquette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340154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Importance of Netiquette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880218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Nuances of Language and Tone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420282" y="3485113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Capitalization Usage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860780" cy="6857107"/>
          </a:xfrm>
          <a:custGeom>
            <a:avLst/>
            <a:gdLst/>
            <a:ahLst/>
            <a:cxnLst/>
            <a:rect l="l" t="t" r="r" b="b"/>
            <a:pathLst>
              <a:path w="3860780" h="6857107">
                <a:moveTo>
                  <a:pt x="0" y="6857107"/>
                </a:moveTo>
                <a:lnTo>
                  <a:pt x="0" y="0"/>
                </a:lnTo>
                <a:lnTo>
                  <a:pt x="3860780" y="0"/>
                </a:lnTo>
                <a:lnTo>
                  <a:pt x="3860780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97" y="3456309"/>
            <a:ext cx="3035808" cy="2601249"/>
          </a:xfrm>
          <a:custGeom>
            <a:avLst/>
            <a:gdLst/>
            <a:ahLst/>
            <a:cxnLst/>
            <a:rect l="l" t="t" r="r" b="b"/>
            <a:pathLst>
              <a:path w="3035808" h="2601249">
                <a:moveTo>
                  <a:pt x="0" y="2601249"/>
                </a:moveTo>
                <a:lnTo>
                  <a:pt x="0" y="0"/>
                </a:lnTo>
                <a:lnTo>
                  <a:pt x="3035808" y="0"/>
                </a:lnTo>
                <a:lnTo>
                  <a:pt x="3035808" y="2601249"/>
                </a:lnTo>
                <a:lnTo>
                  <a:pt x="0" y="26012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Subject Knowledge: Importance of Netiquette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241778" y="612648"/>
            <a:ext cx="7315200" cy="5632704"/>
          </a:xfrm>
          <a:custGeom>
            <a:avLst/>
            <a:gdLst/>
            <a:ahLst/>
            <a:cxnLst/>
            <a:rect l="l" t="t" r="r" b="b"/>
            <a:pathLst>
              <a:path w="7315200" h="5632704">
                <a:moveTo>
                  <a:pt x="0" y="5632704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5632704"/>
                </a:lnTo>
                <a:lnTo>
                  <a:pt x="0" y="563270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Definition of Netiquette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Netiquette is the set of rules and guidelines that govern appropriate and respectful behavior when communicating online.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It encompasses the proper use of language, tone, and etiquette in various digital platforms, such as email, social media, and online forums.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Importance of Netiquette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Understanding and practicing good netiquette is crucial in fostering positive and productive digital interactions.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It helps in building trust, maintaining professionalism, and avoiding misunderstandings in online communication.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Nuances of Language and Tone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Paying attention to the language and tone used in online communication is essential.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Being mindful of how messages may be perceived by others can prevent conflicts and promote a more harmonious online environment.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Use of Capitalization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Proper use of capitalization can convey emphasis or tone in online messages.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Overusing capital letters may come across as shouting, while using all lowercase letters can be perceived as lack of effort.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Striking the right balance is key to effective communication.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Mastering Netiquette: Navigating Online Communication</a:t>
            </a:r>
            <a:endParaRPr lang="en-US" sz="4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94945" y="142266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794945" y="2184562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</a:path>
            </a:pathLst>
          </a:custGeom>
          <a:solidFill>
            <a:srgbClr val="FCB5FF">
              <a:alpha val="50196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94945" y="2946463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</a:path>
            </a:pathLst>
          </a:custGeom>
          <a:solidFill>
            <a:srgbClr val="FCB5FF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032961" y="142266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255999" y="761901"/>
                </a:moveTo>
                <a:cubicBezTo>
                  <a:pt x="114615" y="761901"/>
                  <a:pt x="0" y="647287"/>
                  <a:pt x="0" y="505902"/>
                </a:cubicBezTo>
                <a:lnTo>
                  <a:pt x="0" y="255999"/>
                </a:lnTo>
                <a:cubicBezTo>
                  <a:pt x="0" y="114615"/>
                  <a:pt x="114615" y="0"/>
                  <a:pt x="255999" y="0"/>
                </a:cubicBezTo>
                <a:lnTo>
                  <a:pt x="505997" y="0"/>
                </a:lnTo>
                <a:cubicBezTo>
                  <a:pt x="647381" y="0"/>
                  <a:pt x="761996" y="114615"/>
                  <a:pt x="761996" y="255999"/>
                </a:cubicBezTo>
                <a:lnTo>
                  <a:pt x="761996" y="505902"/>
                </a:lnTo>
                <a:cubicBezTo>
                  <a:pt x="761996" y="647287"/>
                  <a:pt x="647381" y="761901"/>
                  <a:pt x="505997" y="761901"/>
                </a:cubicBezTo>
              </a:path>
            </a:pathLst>
          </a:custGeom>
          <a:solidFill>
            <a:srgbClr val="86008D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96" y="1012082"/>
            <a:ext cx="7928989" cy="1272738"/>
          </a:xfrm>
          <a:custGeom>
            <a:avLst/>
            <a:gdLst/>
            <a:ahLst/>
            <a:cxnLst/>
            <a:rect l="l" t="t" r="r" b="b"/>
            <a:pathLst>
              <a:path w="7928989" h="1272738">
                <a:moveTo>
                  <a:pt x="0" y="1272738"/>
                </a:moveTo>
                <a:lnTo>
                  <a:pt x="0" y="0"/>
                </a:lnTo>
                <a:lnTo>
                  <a:pt x="7928989" y="0"/>
                </a:lnTo>
                <a:lnTo>
                  <a:pt x="7928989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Subject Knowledge: Role of Netiquette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635422" y="2830673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Definition of Netiquette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35423" y="3246548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Netiquette is the set of rules and guidelines that govern appropriate and respectful behavior when communicating online.</a:t>
            </a:r>
            <a:endParaRPr lang="en-US" sz="10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It encompasses the proper use of language, tone, and etiquette in various digital platforms, such as email, social media, and online forums.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911579" y="2825335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Importance of Netiquette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3911580" y="3241210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Fosters positive digital interactions</a:t>
            </a:r>
            <a:endParaRPr lang="en-US" sz="10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Builds trust and credibility online</a:t>
            </a:r>
            <a:endParaRPr lang="en-US" sz="10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Prevents misunderstandings and conflicts</a:t>
            </a:r>
            <a:endParaRPr lang="en-US" sz="10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Enhances professionalism in virtual communication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187736" y="2825335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Nuances of Language and Tone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187737" y="3241210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Be mindful of cultural differences</a:t>
            </a:r>
            <a:endParaRPr lang="en-US" sz="10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Avoid using all caps (considered shouting)</a:t>
            </a:r>
            <a:endParaRPr lang="en-US" sz="10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Use emojis judiciously to convey tone</a:t>
            </a:r>
            <a:endParaRPr lang="en-US" sz="10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Proofread messages before sending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7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Mastering Netiquette: Navigating Online Communication</a:t>
            </a:r>
            <a:endParaRPr lang="en-US" sz="495" dirty="0"/>
          </a:p>
        </p:txBody>
      </p:sp>
      <p:sp>
        <p:nvSpPr>
          <p:cNvPr id="17" name="Text 15"/>
          <p:cNvSpPr/>
          <p:nvPr/>
        </p:nvSpPr>
        <p:spPr>
          <a:xfrm>
            <a:off x="3911579" y="4595441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Conclusion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3911580" y="5011316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Mastering netiquette is essential for navigating the digital landscape with respect and ensuring effective communication in online interactions.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34996" y="4595441"/>
            <a:ext cx="3017520" cy="309783"/>
          </a:xfrm>
          <a:custGeom>
            <a:avLst/>
            <a:gdLst/>
            <a:ahLst/>
            <a:cxnLst/>
            <a:rect l="l" t="t" r="r" b="b"/>
            <a:pathLst>
              <a:path w="3017520" h="309783">
                <a:moveTo>
                  <a:pt x="0" y="30978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Capitalization in Online Communication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34997" y="5011316"/>
            <a:ext cx="3017520" cy="1097280"/>
          </a:xfrm>
          <a:custGeom>
            <a:avLst/>
            <a:gdLst/>
            <a:ahLst/>
            <a:cxnLst/>
            <a:rect l="l" t="t" r="r" b="b"/>
            <a:pathLst>
              <a:path w="3017520" h="1097280">
                <a:moveTo>
                  <a:pt x="0" y="10972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Overuse of capital letters can be perceived as rude</a:t>
            </a:r>
            <a:endParaRPr lang="en-US" sz="10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Proper nouns and acronyms are typically capitalized</a:t>
            </a:r>
            <a:endParaRPr lang="en-US" sz="10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Use sentence case for regular text to improve readability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7187736" y="4573181"/>
            <a:ext cx="3017520" cy="1535416"/>
          </a:xfrm>
          <a:custGeom>
            <a:avLst/>
            <a:gdLst/>
            <a:ahLst/>
            <a:cxnLst/>
            <a:rect l="l" t="t" r="r" b="b"/>
            <a:pathLst>
              <a:path w="3017520" h="1535416">
                <a:moveTo>
                  <a:pt x="65301" y="1535416"/>
                </a:moveTo>
                <a:cubicBezTo>
                  <a:pt x="29236" y="1535416"/>
                  <a:pt x="0" y="1506180"/>
                  <a:pt x="0" y="1470115"/>
                </a:cubicBezTo>
                <a:lnTo>
                  <a:pt x="0" y="65301"/>
                </a:lnTo>
                <a:cubicBezTo>
                  <a:pt x="0" y="29236"/>
                  <a:pt x="29236" y="0"/>
                  <a:pt x="65301" y="0"/>
                </a:cubicBezTo>
                <a:lnTo>
                  <a:pt x="2952219" y="0"/>
                </a:lnTo>
                <a:cubicBezTo>
                  <a:pt x="2988284" y="0"/>
                  <a:pt x="3017520" y="29236"/>
                  <a:pt x="3017520" y="65301"/>
                </a:cubicBezTo>
                <a:lnTo>
                  <a:pt x="3017520" y="1470115"/>
                </a:lnTo>
                <a:cubicBezTo>
                  <a:pt x="3017520" y="1506180"/>
                  <a:pt x="2988284" y="1535416"/>
                  <a:pt x="2952219" y="1535416"/>
                </a:cubicBezTo>
              </a:path>
            </a:pathLst>
          </a:custGeom>
          <a:blipFill>
            <a:blip r:embed="rId3"/>
            <a:srcRect l="0" r="0" t="11823" b="1182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4996" y="3030597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90128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2862562" y="3055992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7694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45260" y="3055994"/>
            <a:ext cx="2011680" cy="2834640"/>
          </a:xfrm>
          <a:custGeom>
            <a:avLst/>
            <a:gdLst/>
            <a:ahLst/>
            <a:cxnLst/>
            <a:rect l="l" t="t" r="r" b="b"/>
            <a:pathLst>
              <a:path w="2011680" h="2834640">
                <a:moveTo>
                  <a:pt x="187408" y="2834640"/>
                </a:moveTo>
                <a:cubicBezTo>
                  <a:pt x="83905" y="2834640"/>
                  <a:pt x="0" y="2750735"/>
                  <a:pt x="0" y="2647232"/>
                </a:cubicBezTo>
                <a:lnTo>
                  <a:pt x="0" y="187408"/>
                </a:lnTo>
                <a:cubicBezTo>
                  <a:pt x="0" y="83905"/>
                  <a:pt x="83905" y="0"/>
                  <a:pt x="187408" y="0"/>
                </a:cubicBezTo>
                <a:lnTo>
                  <a:pt x="1824272" y="0"/>
                </a:lnTo>
                <a:cubicBezTo>
                  <a:pt x="1927775" y="0"/>
                  <a:pt x="2011680" y="83905"/>
                  <a:pt x="2011680" y="187408"/>
                </a:cubicBezTo>
                <a:lnTo>
                  <a:pt x="2011680" y="2647232"/>
                </a:lnTo>
                <a:cubicBezTo>
                  <a:pt x="2011680" y="2750735"/>
                  <a:pt x="1927775" y="2834640"/>
                  <a:pt x="1824272" y="2834640"/>
                </a:cubicBezTo>
              </a:path>
            </a:pathLst>
          </a:custGeom>
          <a:solidFill>
            <a:srgbClr val="4300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Mastering Netiquette: Navigating Online Communication</a:t>
            </a:r>
            <a:endParaRPr lang="en-US" sz="495" dirty="0"/>
          </a:p>
        </p:txBody>
      </p:sp>
      <p:sp>
        <p:nvSpPr>
          <p:cNvPr id="11" name="Text 9"/>
          <p:cNvSpPr/>
          <p:nvPr/>
        </p:nvSpPr>
        <p:spPr>
          <a:xfrm>
            <a:off x="634996" y="1012082"/>
            <a:ext cx="9779181" cy="1272738"/>
          </a:xfrm>
          <a:custGeom>
            <a:avLst/>
            <a:gdLst/>
            <a:ahLst/>
            <a:cxnLst/>
            <a:rect l="l" t="t" r="r" b="b"/>
            <a:pathLst>
              <a:path w="9779181" h="1272738">
                <a:moveTo>
                  <a:pt x="0" y="1272738"/>
                </a:moveTo>
                <a:lnTo>
                  <a:pt x="0" y="0"/>
                </a:lnTo>
                <a:lnTo>
                  <a:pt x="9779181" y="0"/>
                </a:lnTo>
                <a:lnTo>
                  <a:pt x="9779181" y="1272738"/>
                </a:lnTo>
                <a:lnTo>
                  <a:pt x="0" y="127273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Subject Knowledge: Positive Digital Interactions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772156" y="4020092"/>
            <a:ext cx="1737360" cy="1645920"/>
          </a:xfrm>
          <a:custGeom>
            <a:avLst/>
            <a:gdLst/>
            <a:ahLst/>
            <a:cxnLst/>
            <a:rect l="l" t="t" r="r" b="b"/>
            <a:pathLst>
              <a:path w="1737360" h="1645920">
                <a:moveTo>
                  <a:pt x="0" y="16459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762"/>
              </a:spcAft>
              <a:buNone/>
            </a:pPr>
            <a:r>
              <a:rPr lang="en-US" sz="762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Netiquette is the set of rules and guidelines that govern appropriate and respectful behavior when communicating online.</a:t>
            </a:r>
            <a:endParaRPr lang="en-US" sz="762" dirty="0"/>
          </a:p>
          <a:p>
            <a:pPr algn="l" marL="0" indent="0">
              <a:lnSpc>
                <a:spcPct val="168000"/>
              </a:lnSpc>
              <a:spcAft>
                <a:spcPts val="762"/>
              </a:spcAft>
              <a:buNone/>
            </a:pPr>
            <a:r>
              <a:rPr lang="en-US" sz="762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It encompasses the proper use of language, tone, and etiquette in various digital platforms, such as email, social media, and online forums.</a:t>
            </a:r>
            <a:endParaRPr lang="en-US" sz="762" dirty="0"/>
          </a:p>
        </p:txBody>
      </p:sp>
      <p:sp>
        <p:nvSpPr>
          <p:cNvPr id="13" name="Text 11"/>
          <p:cNvSpPr/>
          <p:nvPr/>
        </p:nvSpPr>
        <p:spPr>
          <a:xfrm>
            <a:off x="772156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Definition of Netiquette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2999722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844"/>
              </a:spcAft>
              <a:buNone/>
            </a:pPr>
            <a:r>
              <a:rPr lang="en-US" sz="844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Understanding and practicing netiquette is crucial for fostering positive digital interactions.</a:t>
            </a:r>
            <a:endParaRPr lang="en-US" sz="844" dirty="0"/>
          </a:p>
          <a:p>
            <a:pPr algn="l" marL="0" indent="0">
              <a:lnSpc>
                <a:spcPct val="168000"/>
              </a:lnSpc>
              <a:spcAft>
                <a:spcPts val="844"/>
              </a:spcAft>
              <a:buNone/>
            </a:pPr>
            <a:r>
              <a:rPr lang="en-US" sz="844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It helps in building trust, maintaining professionalism, and avoiding misunderstandings in online communication.</a:t>
            </a:r>
            <a:endParaRPr lang="en-US" sz="844" dirty="0"/>
          </a:p>
        </p:txBody>
      </p:sp>
      <p:sp>
        <p:nvSpPr>
          <p:cNvPr id="15" name="Text 13"/>
          <p:cNvSpPr/>
          <p:nvPr/>
        </p:nvSpPr>
        <p:spPr>
          <a:xfrm>
            <a:off x="2999722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Importance of Netiquette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227288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871"/>
              </a:spcAft>
              <a:buNone/>
            </a:pPr>
            <a:r>
              <a:rPr lang="en-US" sz="871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Pay attention to the language you use online.</a:t>
            </a:r>
            <a:endParaRPr lang="en-US" sz="871" dirty="0"/>
          </a:p>
          <a:p>
            <a:pPr algn="l" marL="0" indent="0">
              <a:lnSpc>
                <a:spcPct val="168000"/>
              </a:lnSpc>
              <a:spcAft>
                <a:spcPts val="871"/>
              </a:spcAft>
              <a:buNone/>
            </a:pPr>
            <a:r>
              <a:rPr lang="en-US" sz="871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Avoid using offensive or aggressive language, and strive to communicate clearly and respectfully to promote a positive online environment.</a:t>
            </a:r>
            <a:endParaRPr lang="en-US" sz="871" dirty="0"/>
          </a:p>
        </p:txBody>
      </p:sp>
      <p:sp>
        <p:nvSpPr>
          <p:cNvPr id="17" name="Text 15"/>
          <p:cNvSpPr/>
          <p:nvPr/>
        </p:nvSpPr>
        <p:spPr>
          <a:xfrm>
            <a:off x="5227288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Nuances of Language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454854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896"/>
              </a:spcAft>
              <a:buNone/>
            </a:pPr>
            <a:r>
              <a:rPr lang="en-US" sz="896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The tone of your messages can greatly impact how they are perceived.</a:t>
            </a:r>
            <a:endParaRPr lang="en-US" sz="896" dirty="0"/>
          </a:p>
          <a:p>
            <a:pPr algn="l" marL="0" indent="0">
              <a:lnSpc>
                <a:spcPct val="168000"/>
              </a:lnSpc>
              <a:spcAft>
                <a:spcPts val="896"/>
              </a:spcAft>
              <a:buNone/>
            </a:pPr>
            <a:r>
              <a:rPr lang="en-US" sz="896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Be mindful of your tone, aim for a friendly and respectful approach, and consider how your words may be interpreted by others.</a:t>
            </a:r>
            <a:endParaRPr lang="en-US" sz="896" dirty="0"/>
          </a:p>
        </p:txBody>
      </p:sp>
      <p:sp>
        <p:nvSpPr>
          <p:cNvPr id="19" name="Text 17"/>
          <p:cNvSpPr/>
          <p:nvPr/>
        </p:nvSpPr>
        <p:spPr>
          <a:xfrm>
            <a:off x="7454854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Tone in Communication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366516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01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594082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02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821648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03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8049214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04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9682420" y="4020093"/>
            <a:ext cx="1737360" cy="1645919"/>
          </a:xfrm>
          <a:custGeom>
            <a:avLst/>
            <a:gdLst/>
            <a:ahLst/>
            <a:cxnLst/>
            <a:rect l="l" t="t" r="r" b="b"/>
            <a:pathLst>
              <a:path w="1737360" h="1645919">
                <a:moveTo>
                  <a:pt x="0" y="1645919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645919"/>
                </a:lnTo>
                <a:lnTo>
                  <a:pt x="0" y="1645919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8000"/>
              </a:lnSpc>
              <a:spcAft>
                <a:spcPts val="792"/>
              </a:spcAft>
              <a:buNone/>
            </a:pPr>
            <a:r>
              <a:rPr lang="en-US" sz="792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Proper capitalization is important in online communication.</a:t>
            </a:r>
            <a:endParaRPr lang="en-US" sz="792" dirty="0"/>
          </a:p>
          <a:p>
            <a:pPr algn="l" marL="0" indent="0">
              <a:lnSpc>
                <a:spcPct val="168000"/>
              </a:lnSpc>
              <a:spcAft>
                <a:spcPts val="792"/>
              </a:spcAft>
              <a:buNone/>
            </a:pPr>
            <a:r>
              <a:rPr lang="en-US" sz="792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Avoid typing in all caps as it can be perceived as shouting.</a:t>
            </a:r>
            <a:endParaRPr lang="en-US" sz="792" dirty="0"/>
          </a:p>
          <a:p>
            <a:pPr algn="l" marL="0" indent="0">
              <a:lnSpc>
                <a:spcPct val="168000"/>
              </a:lnSpc>
              <a:spcAft>
                <a:spcPts val="792"/>
              </a:spcAft>
              <a:buNone/>
            </a:pPr>
            <a:r>
              <a:rPr lang="en-US" sz="792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Use capital letters appropriately to emphasize important points or proper nouns.</a:t>
            </a:r>
            <a:endParaRPr lang="en-US" sz="792" dirty="0"/>
          </a:p>
        </p:txBody>
      </p:sp>
      <p:sp>
        <p:nvSpPr>
          <p:cNvPr id="25" name="Text 23"/>
          <p:cNvSpPr/>
          <p:nvPr/>
        </p:nvSpPr>
        <p:spPr>
          <a:xfrm>
            <a:off x="9682420" y="3541357"/>
            <a:ext cx="1737360" cy="365760"/>
          </a:xfrm>
          <a:custGeom>
            <a:avLst/>
            <a:gdLst/>
            <a:ahLst/>
            <a:cxnLst/>
            <a:rect l="l" t="t" r="r" b="b"/>
            <a:pathLst>
              <a:path w="1737360" h="365760">
                <a:moveTo>
                  <a:pt x="0" y="36576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Capitalization Usage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10276780" y="275764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FC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047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05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860780" cy="6857107"/>
          </a:xfrm>
          <a:custGeom>
            <a:avLst/>
            <a:gdLst/>
            <a:ahLst/>
            <a:cxnLst/>
            <a:rect l="l" t="t" r="r" b="b"/>
            <a:pathLst>
              <a:path w="3860780" h="6857107">
                <a:moveTo>
                  <a:pt x="0" y="6857107"/>
                </a:moveTo>
                <a:lnTo>
                  <a:pt x="0" y="0"/>
                </a:lnTo>
                <a:lnTo>
                  <a:pt x="3860780" y="0"/>
                </a:lnTo>
                <a:lnTo>
                  <a:pt x="3860780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97" y="3456309"/>
            <a:ext cx="3035808" cy="2601249"/>
          </a:xfrm>
          <a:custGeom>
            <a:avLst/>
            <a:gdLst/>
            <a:ahLst/>
            <a:cxnLst/>
            <a:rect l="l" t="t" r="r" b="b"/>
            <a:pathLst>
              <a:path w="3035808" h="2601249">
                <a:moveTo>
                  <a:pt x="0" y="2601249"/>
                </a:moveTo>
                <a:lnTo>
                  <a:pt x="0" y="0"/>
                </a:lnTo>
                <a:lnTo>
                  <a:pt x="3035808" y="0"/>
                </a:lnTo>
                <a:lnTo>
                  <a:pt x="3035808" y="2601249"/>
                </a:lnTo>
                <a:lnTo>
                  <a:pt x="0" y="26012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Subject Knowledge: Productive Online Communication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241778" y="612648"/>
            <a:ext cx="7315200" cy="5632704"/>
          </a:xfrm>
          <a:custGeom>
            <a:avLst/>
            <a:gdLst/>
            <a:ahLst/>
            <a:cxnLst/>
            <a:rect l="l" t="t" r="r" b="b"/>
            <a:pathLst>
              <a:path w="7315200" h="5632704">
                <a:moveTo>
                  <a:pt x="0" y="5632704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5632704"/>
                </a:lnTo>
                <a:lnTo>
                  <a:pt x="0" y="563270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Definition of Netiquette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Netiquette is the set of rules and guidelines that govern appropriate and respectful behavior when communicating online.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It encompasses the proper use of language, tone, and etiquette in various digital platforms, such as email, social media, and online forums.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Mastering Netiquette: Navigating Online Communication</a:t>
            </a:r>
            <a:endParaRPr lang="en-US" sz="4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860780" cy="6857107"/>
          </a:xfrm>
          <a:custGeom>
            <a:avLst/>
            <a:gdLst/>
            <a:ahLst/>
            <a:cxnLst/>
            <a:rect l="l" t="t" r="r" b="b"/>
            <a:pathLst>
              <a:path w="3860780" h="6857107">
                <a:moveTo>
                  <a:pt x="0" y="6857107"/>
                </a:moveTo>
                <a:lnTo>
                  <a:pt x="0" y="0"/>
                </a:lnTo>
                <a:lnTo>
                  <a:pt x="3860780" y="0"/>
                </a:lnTo>
                <a:lnTo>
                  <a:pt x="3860780" y="6857107"/>
                </a:lnTo>
                <a:lnTo>
                  <a:pt x="0" y="6857107"/>
                </a:lnTo>
              </a:path>
            </a:pathLst>
          </a:custGeom>
          <a:solidFill>
            <a:srgbClr val="FCB5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56143" y="529543"/>
            <a:ext cx="364069" cy="364020"/>
          </a:xfrm>
          <a:custGeom>
            <a:avLst/>
            <a:gdLst/>
            <a:ahLst/>
            <a:cxnLst/>
            <a:rect l="l" t="t" r="r" b="b"/>
            <a:pathLst>
              <a:path w="364069" h="364020">
                <a:moveTo>
                  <a:pt x="0" y="364020"/>
                </a:moveTo>
                <a:lnTo>
                  <a:pt x="0" y="0"/>
                </a:lnTo>
                <a:lnTo>
                  <a:pt x="364069" y="0"/>
                </a:lnTo>
                <a:lnTo>
                  <a:pt x="364069" y="364020"/>
                </a:lnTo>
                <a:lnTo>
                  <a:pt x="0" y="36402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4696" y="648062"/>
            <a:ext cx="123229" cy="123219"/>
          </a:xfrm>
          <a:custGeom>
            <a:avLst/>
            <a:gdLst/>
            <a:ahLst/>
            <a:cxnLst/>
            <a:rect l="l" t="t" r="r" b="b"/>
            <a:pathLst>
              <a:path w="123229" h="123219">
                <a:moveTo>
                  <a:pt x="0" y="123219"/>
                </a:moveTo>
                <a:lnTo>
                  <a:pt x="0" y="0"/>
                </a:lnTo>
                <a:lnTo>
                  <a:pt x="123229" y="0"/>
                </a:lnTo>
                <a:lnTo>
                  <a:pt x="123229" y="123219"/>
                </a:lnTo>
                <a:lnTo>
                  <a:pt x="0" y="12321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97" y="3456309"/>
            <a:ext cx="3035808" cy="2601249"/>
          </a:xfrm>
          <a:custGeom>
            <a:avLst/>
            <a:gdLst/>
            <a:ahLst/>
            <a:cxnLst/>
            <a:rect l="l" t="t" r="r" b="b"/>
            <a:pathLst>
              <a:path w="3035808" h="2601249">
                <a:moveTo>
                  <a:pt x="0" y="2601249"/>
                </a:moveTo>
                <a:lnTo>
                  <a:pt x="0" y="0"/>
                </a:lnTo>
                <a:lnTo>
                  <a:pt x="3035808" y="0"/>
                </a:lnTo>
                <a:lnTo>
                  <a:pt x="3035808" y="2601249"/>
                </a:lnTo>
                <a:lnTo>
                  <a:pt x="0" y="26012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Subject Knowledge: Netiquette Guidelines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241778" y="612648"/>
            <a:ext cx="7315200" cy="5632704"/>
          </a:xfrm>
          <a:custGeom>
            <a:avLst/>
            <a:gdLst/>
            <a:ahLst/>
            <a:cxnLst/>
            <a:rect l="l" t="t" r="r" b="b"/>
            <a:pathLst>
              <a:path w="7315200" h="5632704">
                <a:moveTo>
                  <a:pt x="0" y="5632704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5632704"/>
                </a:lnTo>
                <a:lnTo>
                  <a:pt x="0" y="563270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0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Definition of Netiquette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Netiquette is the set of rules and guidelines that govern appropriate and respectful behavior when communicating online.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-US" sz="1200" dirty="0">
                <a:solidFill>
                  <a:srgbClr val="220023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It encompasses the proper use of language, tone, and etiquette in various digital platforms, such as email, social media, and online forums.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101675" y="6303486"/>
            <a:ext cx="455265" cy="346234"/>
          </a:xfrm>
          <a:custGeom>
            <a:avLst/>
            <a:gdLst/>
            <a:ahLst/>
            <a:cxnLst/>
            <a:rect l="l" t="t" r="r" b="b"/>
            <a:pathLst>
              <a:path w="455265" h="346234">
                <a:moveTo>
                  <a:pt x="173117" y="346234"/>
                </a:moveTo>
                <a:cubicBezTo>
                  <a:pt x="77507" y="346234"/>
                  <a:pt x="0" y="268727"/>
                  <a:pt x="0" y="173117"/>
                </a:cubicBezTo>
                <a:lnTo>
                  <a:pt x="0" y="173117"/>
                </a:lnTo>
                <a:cubicBezTo>
                  <a:pt x="0" y="77507"/>
                  <a:pt x="77507" y="0"/>
                  <a:pt x="173117" y="0"/>
                </a:cubicBezTo>
                <a:lnTo>
                  <a:pt x="282148" y="0"/>
                </a:lnTo>
                <a:cubicBezTo>
                  <a:pt x="377758" y="0"/>
                  <a:pt x="455265" y="77507"/>
                  <a:pt x="455265" y="173117"/>
                </a:cubicBezTo>
                <a:lnTo>
                  <a:pt x="455265" y="173117"/>
                </a:lnTo>
                <a:cubicBezTo>
                  <a:pt x="455265" y="268727"/>
                  <a:pt x="377758" y="346234"/>
                  <a:pt x="282148" y="346234"/>
                </a:cubicBezTo>
              </a:path>
            </a:pathLst>
          </a:custGeom>
          <a:solidFill>
            <a:srgbClr val="FFFFFF"/>
          </a:solidFill>
          <a:ln w="9525">
            <a:solidFill>
              <a:srgbClr val="FCB5FF"/>
            </a:solidFill>
          </a:ln>
        </p:spPr>
        <p:txBody>
          <a:bodyPr wrap="square" lIns="137160" tIns="45720" rIns="137160" bIns="4572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34996" y="6399658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495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Mastering Netiquette: Navigating Online Communication</a:t>
            </a:r>
            <a:endParaRPr lang="en-US" sz="49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2024-11-03T22:16:38Z</dcterms:created>
  <dcterms:modified xsi:type="dcterms:W3CDTF">2024-11-03T22:16:38Z</dcterms:modified>
</cp:coreProperties>
</file>