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557831591bc79c5d940f2d4a853f349252b57d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a9a432b303c288c6229138a63258a07d5e5c91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bd86391bb28e93f60688b1c71bfaea3797fa5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fb7b9527d4aae4e28eeb2e80ba0d24da238ac9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be66e45535c4bb4ac66db2e35069f8632a60dc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2d07d5cb836a4fc2028aba9d7c128e08efe35f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3104793cb16d95a5a35e656345b5de99dbe69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bd48134c0583c4860fa784c96d9f7179174881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25770179e03299eb746f20bc9d53c0c87b0933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44b994dda6a3b1b1aeef813fc7098ef30e15141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125" r="33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Journey through the Mysteries and Wonders of Living Systems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Unveiling the Enigma of Life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the Mysteries of Life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Phenomenon of Life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Journey into Understanding Living Systems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Molecular Interactions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Complexity of Biological Entities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Philosophical Exploration of Life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Bridging Scientific Disciplines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Characteristics of Life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Deconstructing Remarkable Processes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Distinguishing Living Organisms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Features of Life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Evolutionary Theory in Life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Genetics and Biological Complexity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Ecological Systems in Life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Analysis of Life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Challenges in Biological Origins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Timeline of Life's Evolution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Growth in Biological Studies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Statistics on Biological Complexity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Future Prospects in Biological Research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Delve into the theories surrounding the origins of life on Earth.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Life's Origin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the Mysteries of Life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how species evolve and adapt to their environments over time.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Evolutionary Adaptations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intricate structures and functions of living organisms.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Complexity of Biological Systems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the role of genetics in shaping the diversity of life forms.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Diversity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Examine the interconnectedness of living organisms within ecosystems.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Interconnected Ecosystems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163" r="311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Complexity of Living Systems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Self-Sustaining Nature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Adaptability and Evolution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Reproduction and Growth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organisms exhibit remarkable complexity, from the molecular level to entire ecosystems.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Life possesses the ability to maintain and perpetuate itself through various biological processes.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entities have the capacity to adapt to changing environments and evolve over time.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Fundamental characteristics of life include the ability to reproduce and grow, ensuring continuity of species.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Phenomenon of Life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Delve into the theories and hypotheses surrounding the emergence of life on Earth.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the Origins of Life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Journey into Understanding Living Systems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role of genetics in shaping the diversity of life forms through the process of evolution.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Genetics and Evolution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how simple molecular interactions give rise to the complexity of living organisms.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From Molecules to Organisms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Investigate how living systems interact with their environment, shaping ecosystems and biodiversity.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Ecological Interactions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64"/>
              </a:spcBef>
              <a:buNone/>
            </a:pPr>
            <a:r>
              <a:rPr lang="en-US" sz="135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Molecular Interactions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87"/>
              </a:spcBef>
              <a:buNone/>
            </a:pPr>
            <a:r>
              <a:rPr lang="en-US" sz="1241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Players: Proteins and Nucleic Acids</a:t>
            </a:r>
            <a:endParaRPr lang="en-US" sz="1241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1386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Protein Folding: A Delicate Balance</a:t>
            </a:r>
            <a:endParaRPr lang="en-US" sz="1386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Signaling Pathways: Communication at the Molecular Level</a:t>
            </a:r>
            <a:endParaRPr lang="en-US" sz="111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 the core of life's complexity lies the intricate dance of molecular interactions.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Proteins and nucleic acids are essential molecules that drive biological processes.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precise folding of proteins is crucial for their function and interactions.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Signaling pathways regulate cellular activities through complex molecular interactions.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Exploring Molecular Interactions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047" r="2904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Diversity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human body consists of trillions of cells, each specialized for specific functions such as nerve signaling, muscle contraction, and hormone production.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human genome contains approximately 20,000-25,000 genes, contributing to the vast diversity seen in biological organisms.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Regulatory Networks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Intricate signaling pathways and gene regulatory networks control the development, growth, and response to environmental stimuli in organisms.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Emergent Properties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Biological entities exhibit emergent properties, where complex interactions between individual components give rise to new characteristics at the organism level.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Complexity of Biological Entities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Delve into the profound questions surrounding the origins and purpose of life.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Contemplation of Existence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Philosophical Exploration of Life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moral implications of manipulating life forms and ecosystems.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Ethical Considerations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how every organism is intricately linked in the web of life.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Interconnectedness of All Living Beings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how individuals find purpose and significance within the context of life's mysteries.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Search for Meaning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71" r="308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Molecular Biology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Delving into Genetics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Unraveling Evolutionary Theory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Studying Ecological Systems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building blocks of life at the molecular level.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how genes dictate the traits and functions of living organisms.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Tracing the origins and diversification of life forms over time.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Analyzing the interactions between organisms and their environments.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Bridging Scientific Disciplines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Organization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organisms are composed of one or more cells, which are the basic structural and functional units of life.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Metabolism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Life requires energy to sustain itself, and organisms utilize metabolic processes to acquire, store, and utilize energy.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Homeostasis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systems maintain internal stability by regulating their internal environment despite external changes.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Growth and Development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Organisms exhibit growth through an increase in size or number of cells, as well as undergo development to mature into their specific form.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organisms have the ability to reproduce, passing on genetic information to offspring to ensure the continuity of life.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Fundamental Characteristics of Life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process by which cells convert glucose into energy in the form of ATP.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Cellular Respiration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Deconstructing Remarkable Processes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complex process where cells build proteins based on instructions encoded in DNA.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Protein Synthesis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intricate mechanism where DNA makes an identical copy of itself during cell division.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DNA Replication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biochemical process in plants that converts light energy into chemical energy stored in glucose.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Photosynthesis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61" r="29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Cellular Structure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organisms are composed of one or more cells, which are the basic units of life.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Metabolism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organisms exhibit metabolic processes, such as converting food into energy for growth and repair.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Response to Stimuli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organisms can respond to external stimuli, such as light, temperature, or touch.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organisms have the ability to reproduce and pass on genetic information to offspring.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Homeostasis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organisms maintain internal stability through processes like temperature regulation and pH balance.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Distinguishing Living Organisms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organisms are composed of one or more cells, which are the basic structural and functional units of life.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Cellular Organization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Features of Life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Life processes involve the conversion of energy and nutrients to sustain vital functions and support growth and development.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Metabolism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Organisms have the ability to regulate and maintain internal conditions despite external changes, ensuring stability for survival.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Homeostasis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Living organisms can detect and respond to environmental stimuli, allowing them to adapt and interact with their surroundings.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Response to Stimuli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ability to produce offspring ensures the continuity of life and the passing on of genetic information to future generations.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Reproduction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Introduced the concept of natural selection as a mechanism for species adaptation.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Charles Darwin's Theory of Evolution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Evolutionary Theory in Life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Fossils provide a timeline of evolutionary changes, showcasing the development of life forms over millions of years.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Fossil Record Evidence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mutations lead to diversity within populations, influencing survival and reproduction.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Variation and Survival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Similarities in anatomical structures among different species suggest common ancestry and evolutionary relationships.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Comparative Anatomy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84" r="299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 Molecule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DNA, the blueprint of life, contains all the genetic information necessary for the development and functioning of living organisms.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diversity within populations contributes to the complexity and adaptability of species over time.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 Expression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process by which genetic information is used to direct the synthesis of functional gene products, essential for cellular functions and organismal development.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Epigenetics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study of changes in gene expression or cellular phenotype caused by mechanisms other than changes in the underlying DNA sequence, highlighting the complexity of genetic regulation.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Evolutionary Genetics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how genetic variation and natural selection drive evolutionary processes, shaping the diversity of life on Earth.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Genetics and Biological Complexity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Ecosystems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Interconnected communities of living organisms and their physical environments.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Biodiversity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variety of life forms within an ecosystem, including species diversity, genetic diversity, and ecosystem diversity.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Trophic Levels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hierarchical levels in an ecosystem where organisms obtain energy - producers, consumers, and decomposers.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Food Chains and Webs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Illustrations of the transfer of energy through different organisms in an ecosystem.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Nutrient Cycling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movement and exchange of organic and inorganic matter back into the production of living organisms.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Ecological Systems in Life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SWOT Analysis of Life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STRENTHS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5557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Adaptability: Life has shown remarkable resilience and adaptability to changing environments over billions of years.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Reproduction: The ability to reproduce and pass on genetic information ensures the continuity of life forms.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Diversity: Life exhibits incredible diversity in forms, functions, and behaviors, showcasing the richness of biological evolution.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98013" y="2551083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Vulnerability: Life is susceptible to various external factors such as diseases, natural disasters, and environmental changes.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Limited Lifespan: All living organisms have a finite lifespan, making them vulnerable to aging and mortality.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Dependency: Life forms often rely on other organisms or resources for survival, leading to interdependence within ecosystems.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5557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571"/>
              </a:spcAft>
              <a:buSzPct val="100000"/>
              <a:buFont typeface="Arial"/>
              <a:buChar char="•"/>
            </a:pPr>
            <a:r>
              <a:rPr lang="en-US" sz="10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Technological Advancements: Advances in biotechnology and genetic engineering offer new possibilities for enhancing and manipulating life processes.</a:t>
            </a:r>
            <a:endParaRPr lang="en-US" sz="1000" dirty="0"/>
          </a:p>
          <a:p>
            <a:pPr algn="l" marL="171450" indent="-171450">
              <a:lnSpc>
                <a:spcPct val="100000"/>
              </a:lnSpc>
              <a:spcAft>
                <a:spcPts val="571"/>
              </a:spcAft>
              <a:buSzPct val="100000"/>
              <a:buFont typeface="Arial"/>
              <a:buChar char="•"/>
            </a:pPr>
            <a:r>
              <a:rPr lang="en-US" sz="10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Conservation: Opportunities exist to protect and preserve biodiversity, ensuring the sustainability of life on Earth.</a:t>
            </a:r>
            <a:endParaRPr lang="en-US" sz="1000" dirty="0"/>
          </a:p>
          <a:p>
            <a:pPr algn="l" marL="171450" indent="-171450">
              <a:lnSpc>
                <a:spcPct val="100000"/>
              </a:lnSpc>
              <a:spcAft>
                <a:spcPts val="571"/>
              </a:spcAft>
              <a:buSzPct val="100000"/>
              <a:buFont typeface="Arial"/>
              <a:buChar char="•"/>
            </a:pPr>
            <a:r>
              <a:rPr lang="en-US" sz="10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Exploration of Space: The exploration of other planets and celestial bodies presents opportunities to discover new forms of life beyond Earth.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404623" y="4727101"/>
            <a:ext cx="3931920" cy="1463040"/>
          </a:xfrm>
          <a:custGeom>
            <a:avLst/>
            <a:gdLst/>
            <a:ahLst/>
            <a:cxnLst/>
            <a:rect l="l" t="t" r="r" b="b"/>
            <a:pathLst>
              <a:path w="3931920" h="1463040">
                <a:moveTo>
                  <a:pt x="0" y="146304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Climate Change: Rapid climate change poses a significant threat to various ecosystems and the survival of numerous species.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Biodiversity Loss: The ongoing loss of biodiversity due to habitat destruction and human activities threatens the stability of ecosystems.</a:t>
            </a:r>
            <a:endParaRPr lang="en-US" sz="1050" dirty="0"/>
          </a:p>
          <a:p>
            <a:pPr algn="l" marL="171450" indent="-17145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Pandemics: Global pandemics, emerging infectious diseases, and antibiotic resistance pose significant threats to human and animal life.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398013" y="2068484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WEAKNESSES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5557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OPPORTUNITIES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404623" y="4216872"/>
            <a:ext cx="3931920" cy="365760"/>
          </a:xfrm>
          <a:custGeom>
            <a:avLst/>
            <a:gdLst/>
            <a:ahLst/>
            <a:cxnLst/>
            <a:rect l="l" t="t" r="r" b="b"/>
            <a:pathLst>
              <a:path w="3931920" h="365760">
                <a:moveTo>
                  <a:pt x="0" y="365760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365760"/>
                </a:lnTo>
                <a:lnTo>
                  <a:pt x="0" y="36576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THREATS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950182" y="2945330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</a:t>
            </a:r>
            <a:endParaRPr lang="en-US" sz="4800" dirty="0"/>
          </a:p>
        </p:txBody>
      </p:sp>
      <p:sp>
        <p:nvSpPr>
          <p:cNvPr id="17" name="Text 15"/>
          <p:cNvSpPr/>
          <p:nvPr/>
        </p:nvSpPr>
        <p:spPr>
          <a:xfrm>
            <a:off x="6012825" y="2942727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34E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4950182" y="4030220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</a:t>
            </a:r>
            <a:endParaRPr lang="en-US" sz="4800" dirty="0"/>
          </a:p>
        </p:txBody>
      </p:sp>
      <p:sp>
        <p:nvSpPr>
          <p:cNvPr id="19" name="Text 17"/>
          <p:cNvSpPr/>
          <p:nvPr/>
        </p:nvSpPr>
        <p:spPr>
          <a:xfrm>
            <a:off x="6012825" y="4022219"/>
            <a:ext cx="1225584" cy="1225583"/>
          </a:xfrm>
          <a:custGeom>
            <a:avLst/>
            <a:gdLst/>
            <a:ahLst/>
            <a:cxnLst/>
            <a:rect l="l" t="t" r="r" b="b"/>
            <a:pathLst>
              <a:path w="1225584" h="1225583">
                <a:moveTo>
                  <a:pt x="0" y="612792"/>
                </a:moveTo>
                <a:cubicBezTo>
                  <a:pt x="0" y="274356"/>
                  <a:pt x="274356" y="0"/>
                  <a:pt x="612792" y="0"/>
                </a:cubicBezTo>
                <a:cubicBezTo>
                  <a:pt x="951228" y="0"/>
                  <a:pt x="1225584" y="274356"/>
                  <a:pt x="1225584" y="612792"/>
                </a:cubicBezTo>
                <a:cubicBezTo>
                  <a:pt x="1225584" y="951227"/>
                  <a:pt x="951228" y="1225583"/>
                  <a:pt x="612792" y="1225583"/>
                </a:cubicBezTo>
                <a:cubicBezTo>
                  <a:pt x="274356" y="1225583"/>
                  <a:pt x="0" y="951227"/>
                  <a:pt x="0" y="612792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</a:t>
            </a:r>
            <a:endParaRPr lang="en-US" sz="4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305" r="2930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Abiogenesis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origin of life from non-living matter remains a major puzzle in biology.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how simple molecules evolved into complex organisms poses a significant challenge.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Genetic Variation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mechanisms driving genetic diversity and adaptation are key areas of study.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Environmental Factors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impact of environmental changes on the evolution and survival of species is a critical aspect to explore.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Origin of Eukaryotic Cells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Investigating the transition from prokaryotic to eukaryotic cells presents a complex evolutionary challenge.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Challenges in Biological Origins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Earth is formed from cosmic dust and gas, creating a suitable environment for life to emerge.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Formation of Earth (4.6 billion years ago)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Timeline of Life's Evolution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Cyanobacteria evolve the ability to perform photosynthesis, releasing oxygen into the atmosphere.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Photosynthesis (2.7 billion years ago)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Simple single-celled organisms, such as bacteria and archaea, appear in the primordial soup.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Origin of Life (3.5 billion years ago)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diversification of multicellular life forms, leading to the emergence of various complex organisms.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Cambrian Explosion (541 million years ago)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Dinosaurs dominate the Earth, showcasing a wide range of sizes and adaptations.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Dinosaurs Roam (230 million years ago)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9126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Global revenue</a:t>
            </a:r>
            <a:endParaRPr lang="en-US" sz="1588" dirty="0"/>
          </a:p>
        </p:txBody>
      </p:sp>
      <p:sp>
        <p:nvSpPr>
          <p:cNvPr id="3" name="Text 1"/>
          <p:cNvSpPr/>
          <p:nvPr/>
        </p:nvSpPr>
        <p:spPr>
          <a:xfrm>
            <a:off x="3580728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Annual growth rate</a:t>
            </a:r>
            <a:endParaRPr lang="en-US" sz="1588" dirty="0"/>
          </a:p>
        </p:txBody>
      </p:sp>
      <p:sp>
        <p:nvSpPr>
          <p:cNvPr id="4" name="Text 2"/>
          <p:cNvSpPr/>
          <p:nvPr/>
        </p:nvSpPr>
        <p:spPr>
          <a:xfrm>
            <a:off x="6312330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8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Genetic engineering revenue</a:t>
            </a:r>
            <a:endParaRPr lang="en-US" sz="1480" dirty="0"/>
          </a:p>
        </p:txBody>
      </p:sp>
      <p:sp>
        <p:nvSpPr>
          <p:cNvPr id="5" name="Text 3"/>
          <p:cNvSpPr/>
          <p:nvPr/>
        </p:nvSpPr>
        <p:spPr>
          <a:xfrm>
            <a:off x="9043933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24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Personalized medicine growth</a:t>
            </a:r>
            <a:endParaRPr lang="en-US" sz="1424" dirty="0"/>
          </a:p>
        </p:txBody>
      </p:sp>
      <p:sp>
        <p:nvSpPr>
          <p:cNvPr id="6" name="Text 4"/>
          <p:cNvSpPr/>
          <p:nvPr/>
        </p:nvSpPr>
        <p:spPr>
          <a:xfrm>
            <a:off x="849126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Global revenue generated by the biotechnology industry in 2020.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80728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Average annual revenue growth rate of biotech companies over the past decade.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312330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contribution from genetic engineering research in the life sciences sector.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043933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Projected revenue growth in personalized medicine by 2025.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49126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18"/>
              </a:spcBef>
              <a:buNone/>
            </a:pPr>
            <a:r>
              <a:rPr lang="en-US" sz="3338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$2.5 billion</a:t>
            </a:r>
            <a:endParaRPr lang="en-US" sz="3338" dirty="0"/>
          </a:p>
        </p:txBody>
      </p:sp>
      <p:sp>
        <p:nvSpPr>
          <p:cNvPr id="11" name="Text 9"/>
          <p:cNvSpPr/>
          <p:nvPr/>
        </p:nvSpPr>
        <p:spPr>
          <a:xfrm>
            <a:off x="3580728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15%</a:t>
            </a:r>
            <a:endParaRPr lang="en-US" sz="5359" dirty="0"/>
          </a:p>
        </p:txBody>
      </p:sp>
      <p:sp>
        <p:nvSpPr>
          <p:cNvPr id="12" name="Text 10"/>
          <p:cNvSpPr/>
          <p:nvPr/>
        </p:nvSpPr>
        <p:spPr>
          <a:xfrm>
            <a:off x="6312330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18"/>
              </a:spcBef>
              <a:buNone/>
            </a:pPr>
            <a:r>
              <a:rPr lang="en-US" sz="3338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$500 million</a:t>
            </a:r>
            <a:endParaRPr lang="en-US" sz="3338" dirty="0"/>
          </a:p>
        </p:txBody>
      </p:sp>
      <p:sp>
        <p:nvSpPr>
          <p:cNvPr id="13" name="Text 11"/>
          <p:cNvSpPr/>
          <p:nvPr/>
        </p:nvSpPr>
        <p:spPr>
          <a:xfrm>
            <a:off x="9043933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30%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Revenue Growth in Biological Studies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4101502" cy="309783"/>
          </a:xfrm>
          <a:custGeom>
            <a:avLst/>
            <a:gdLst/>
            <a:ahLst/>
            <a:cxnLst/>
            <a:rect l="l" t="t" r="r" b="b"/>
            <a:pathLst>
              <a:path w="4101502" h="309783">
                <a:moveTo>
                  <a:pt x="0" y="309783"/>
                </a:moveTo>
                <a:lnTo>
                  <a:pt x="0" y="0"/>
                </a:lnTo>
                <a:lnTo>
                  <a:pt x="4101502" y="0"/>
                </a:lnTo>
                <a:lnTo>
                  <a:pt x="410150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Genome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1688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07184" y="211688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07184" y="427116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2781" y="427116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44055" y="2112687"/>
            <a:ext cx="4087813" cy="309783"/>
          </a:xfrm>
          <a:custGeom>
            <a:avLst/>
            <a:gdLst/>
            <a:ahLst/>
            <a:cxnLst/>
            <a:rect l="l" t="t" r="r" b="b"/>
            <a:pathLst>
              <a:path w="4087813" h="309783">
                <a:moveTo>
                  <a:pt x="0" y="309783"/>
                </a:moveTo>
                <a:lnTo>
                  <a:pt x="0" y="0"/>
                </a:lnTo>
                <a:lnTo>
                  <a:pt x="4087813" y="0"/>
                </a:lnTo>
                <a:lnTo>
                  <a:pt x="408781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Largest Genome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89489" y="4270655"/>
            <a:ext cx="4101500" cy="309783"/>
          </a:xfrm>
          <a:custGeom>
            <a:avLst/>
            <a:gdLst/>
            <a:ahLst/>
            <a:cxnLst/>
            <a:rect l="l" t="t" r="r" b="b"/>
            <a:pathLst>
              <a:path w="4101500" h="309783">
                <a:moveTo>
                  <a:pt x="0" y="309783"/>
                </a:moveTo>
                <a:lnTo>
                  <a:pt x="0" y="0"/>
                </a:lnTo>
                <a:lnTo>
                  <a:pt x="4101500" y="0"/>
                </a:lnTo>
                <a:lnTo>
                  <a:pt x="410150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Proteins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44055" y="4278254"/>
            <a:ext cx="4087814" cy="309783"/>
          </a:xfrm>
          <a:custGeom>
            <a:avLst/>
            <a:gdLst/>
            <a:ahLst/>
            <a:cxnLst/>
            <a:rect l="l" t="t" r="r" b="b"/>
            <a:pathLst>
              <a:path w="4087814" h="309783">
                <a:moveTo>
                  <a:pt x="0" y="309783"/>
                </a:moveTo>
                <a:lnTo>
                  <a:pt x="0" y="0"/>
                </a:lnTo>
                <a:lnTo>
                  <a:pt x="4087814" y="0"/>
                </a:lnTo>
                <a:lnTo>
                  <a:pt x="4087814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Human Cell Types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1871" y="2572898"/>
            <a:ext cx="4594773" cy="1463040"/>
          </a:xfrm>
          <a:custGeom>
            <a:avLst/>
            <a:gdLst/>
            <a:ahLst/>
            <a:cxnLst/>
            <a:rect l="l" t="t" r="r" b="b"/>
            <a:pathLst>
              <a:path w="4594773" h="1463040">
                <a:moveTo>
                  <a:pt x="0" y="1463040"/>
                </a:moveTo>
                <a:lnTo>
                  <a:pt x="0" y="0"/>
                </a:lnTo>
                <a:lnTo>
                  <a:pt x="4594773" y="0"/>
                </a:lnTo>
                <a:lnTo>
                  <a:pt x="4594773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human genome consists of approximately 3.2 billion base pairs.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906406" y="2572898"/>
            <a:ext cx="4525462" cy="1463040"/>
          </a:xfrm>
          <a:custGeom>
            <a:avLst/>
            <a:gdLst/>
            <a:ahLst/>
            <a:cxnLst/>
            <a:rect l="l" t="t" r="r" b="b"/>
            <a:pathLst>
              <a:path w="4525462" h="1463040">
                <a:moveTo>
                  <a:pt x="0" y="1463040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genome of the Paris japonica plant is known to be the largest, with over 150 billion base pairs.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1873" y="4748194"/>
            <a:ext cx="4594770" cy="1463040"/>
          </a:xfrm>
          <a:custGeom>
            <a:avLst/>
            <a:gdLst/>
            <a:ahLst/>
            <a:cxnLst/>
            <a:rect l="l" t="t" r="r" b="b"/>
            <a:pathLst>
              <a:path w="4594770" h="1463040">
                <a:moveTo>
                  <a:pt x="0" y="1463040"/>
                </a:moveTo>
                <a:lnTo>
                  <a:pt x="0" y="0"/>
                </a:lnTo>
                <a:lnTo>
                  <a:pt x="4594770" y="0"/>
                </a:lnTo>
                <a:lnTo>
                  <a:pt x="459477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There are estimated to be over 20,000 different proteins in the human body.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06406" y="4748194"/>
            <a:ext cx="4525462" cy="1463040"/>
          </a:xfrm>
          <a:custGeom>
            <a:avLst/>
            <a:gdLst/>
            <a:ahLst/>
            <a:cxnLst/>
            <a:rect l="l" t="t" r="r" b="b"/>
            <a:pathLst>
              <a:path w="4525462" h="1463040">
                <a:moveTo>
                  <a:pt x="0" y="1463040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human body is composed of around 200 different types of cells.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Statistics on Biological Complexity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9126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Prospects</a:t>
            </a:r>
            <a:endParaRPr lang="en-US" sz="1588" dirty="0"/>
          </a:p>
        </p:txBody>
      </p:sp>
      <p:sp>
        <p:nvSpPr>
          <p:cNvPr id="3" name="Text 1"/>
          <p:cNvSpPr/>
          <p:nvPr/>
        </p:nvSpPr>
        <p:spPr>
          <a:xfrm>
            <a:off x="3580728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8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Genome Editing Advancements</a:t>
            </a:r>
            <a:endParaRPr lang="en-US" sz="1480" dirty="0"/>
          </a:p>
        </p:txBody>
      </p:sp>
      <p:sp>
        <p:nvSpPr>
          <p:cNvPr id="4" name="Text 2"/>
          <p:cNvSpPr/>
          <p:nvPr/>
        </p:nvSpPr>
        <p:spPr>
          <a:xfrm>
            <a:off x="6312330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Bioprinting Breakthroughs</a:t>
            </a:r>
            <a:endParaRPr lang="en-US" sz="1588" dirty="0"/>
          </a:p>
        </p:txBody>
      </p:sp>
      <p:sp>
        <p:nvSpPr>
          <p:cNvPr id="5" name="Text 3"/>
          <p:cNvSpPr/>
          <p:nvPr/>
        </p:nvSpPr>
        <p:spPr>
          <a:xfrm>
            <a:off x="9043933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Microbiome Research Expansion</a:t>
            </a:r>
            <a:endParaRPr lang="en-US" sz="1373" dirty="0"/>
          </a:p>
        </p:txBody>
      </p:sp>
      <p:sp>
        <p:nvSpPr>
          <p:cNvPr id="6" name="Text 4"/>
          <p:cNvSpPr/>
          <p:nvPr/>
        </p:nvSpPr>
        <p:spPr>
          <a:xfrm>
            <a:off x="849126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Biological Research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80728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CRISPR-Cas9 technology has revolutionized genetic engineering. Precision editing of DNA sequences holds promise for curing genetic diseases.</a:t>
            </a:r>
            <a:endParaRPr lang="en-US" sz="1142" dirty="0"/>
          </a:p>
        </p:txBody>
      </p:sp>
      <p:sp>
        <p:nvSpPr>
          <p:cNvPr id="8" name="Text 6"/>
          <p:cNvSpPr/>
          <p:nvPr/>
        </p:nvSpPr>
        <p:spPr>
          <a:xfrm>
            <a:off x="6312330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3D bioprinting enables the creation of tissues and organs. Potential for personalized medicine and organ transplants.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043933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role of gut microbiota in health and disease. Implications for developing novel therapies and probiotics.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49126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5359" dirty="0"/>
          </a:p>
        </p:txBody>
      </p:sp>
      <p:sp>
        <p:nvSpPr>
          <p:cNvPr id="11" name="Text 9"/>
          <p:cNvSpPr/>
          <p:nvPr/>
        </p:nvSpPr>
        <p:spPr>
          <a:xfrm>
            <a:off x="3580728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5359" dirty="0"/>
          </a:p>
        </p:txBody>
      </p:sp>
      <p:sp>
        <p:nvSpPr>
          <p:cNvPr id="12" name="Text 10"/>
          <p:cNvSpPr/>
          <p:nvPr/>
        </p:nvSpPr>
        <p:spPr>
          <a:xfrm>
            <a:off x="6312330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359" dirty="0"/>
          </a:p>
        </p:txBody>
      </p:sp>
      <p:sp>
        <p:nvSpPr>
          <p:cNvPr id="13" name="Text 11"/>
          <p:cNvSpPr/>
          <p:nvPr/>
        </p:nvSpPr>
        <p:spPr>
          <a:xfrm>
            <a:off x="9043933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Future Prospects in Biological Research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Unveiling the Enigma of Life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2024-11-12T16:13:38Z</dcterms:created>
  <dcterms:modified xsi:type="dcterms:W3CDTF">2024-11-12T16:13:38Z</dcterms:modified>
</cp:coreProperties>
</file>