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a4e6457fb8be789b8b7d11399199865cde5aef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4250e245d37547b87a0187f1e1feaf977efa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ee2ba7edacb57f164e89d411ef310d913b72d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09a157c5d96cee03233db2420e95dbe360804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0cc6c4f5b76293c71b434982c1b47dae5c08c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21263dd5082902a62850391948e3b23c1144a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3171773baa2ea3a1a6f2486d5b3208bca41aa5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f9afc93456ffadb97ef5467a84a9e105761ec3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314c20badd5eb2c55146e8a9d053965f8d908c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413ba55c86367ce340dfec51f9c531f78b7a0a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54d7c4143d2a17fec25524148b2dcc85db51cc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ccbc175c8d21ce10838cbb28c0217444251b25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the 9-Week Reading Plan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Strategies, Implementation, and Assessment for Effective Literacy Instruction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the 9-Week Reading Plan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 of the 9-Week Reading Plan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Components of the 9-Week Reading Plan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Strategies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Structure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Subject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Extended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FAQ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30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Prior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Differentiation Strategies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Cross-Curricular Links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Integration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Summative 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Homework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36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9-week reading plan is designed to enhance reading comprehension skills in 14-year-old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aims to provide structured activities to improve their reading abilities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9-Week Reading Plan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plan incorporates school journals, connected series, and junior journals.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materials cater to diverse reading interests and abilities, ensuring inclusivity.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Incorporation of Diverse Reading Materials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the 9 weeks, students will have developed a deeper understanding of various 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they will improve their vocabulary and enhance their critical thinking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Expected Outcomes of the Reading Plan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4"/>
              </a:spcBef>
              <a:buNone/>
            </a:pPr>
            <a:r>
              <a:rPr lang="en-US" sz="346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9-Week Reading Plan</a:t>
            </a:r>
            <a:endParaRPr lang="en-US" sz="3469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04460" r="-1044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reading comprehension skills through a structured 9-week program.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program is designed to systematically enhance understanding and interpretation of texts.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Structured Program for Skill Development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Improve vocabulary and communication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Participants will gain a broader lexicon and better express their ideas.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and Communication Enhancement</a:t>
            </a:r>
            <a:endParaRPr lang="en-US" sz="1375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Enhance critical thinking skills through analysis and evaluation of 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engaging with materials to assess and interpret their meanings.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Through Text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Foster a love for reading and promote independent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program aims to inspire participants to explore literature autonomously.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Independent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 of the 9-Week Reading Plan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731518" y="2595190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58" y="2595116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77304" y="2595116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208769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7814" r="-778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the 9-Week Reading Plan</a:t>
            </a:r>
            <a:endParaRPr lang="en-US" sz="2902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 collection of texts, including fiction, non-fiction, and poetry, for younger readers.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journals are tailored to engage and educate younger audiences.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Junior Journals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a set of books connected by theme, author, or genre.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series encourages thematic exploration and deeper understanding.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Connected Series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 range of texts, including fiction, non-fiction, and poetry.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cater to diverse reading preferences and educational needs.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School Journals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845" r="-908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choices and options to cater to different learning styles and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ensures inclusivity and addresses diverse educational needs.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 students visualize and organize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enhance comprehension and retention of material.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Graphic Organizers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work in pairs or small groups to discuss and analyze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fosters collaboration and critical thinking.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Think-Pair-Share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technology to provide additional support and reinforcement.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Utilizing digital tools can enhance learning experiences and accessibility.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81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56560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49492" y="2594147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40243" y="2617012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session begins with a 5-minute introduction to review program objectives.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day's activities are outlined to set expectations.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Lesson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participate in a 10-minute reading session.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explore texts from the school journal, connected series, or junior journal.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Reading Session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5-minute activity reinforces understanding of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either complete a worksheet or engage in a class discussion.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 Activity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5-minute exercise focuses on learning new words and phrases.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are derived from the text read during the session.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share their thoughts and opinions about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5-minute session also allows feedback on the program.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Feedback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4349" b="-434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Structure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62128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engage in reading and discussing a selected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promotes collaborative learning and critical thinking.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Workshop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learn new words and phrases from the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enhances their language skills and comprehension.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57587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answer questions about the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assess their understanding and interpretation.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83655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 Questions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analyze the use of literary devices in the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develops their ability to recognize and appreciate stylistic elements.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09723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annotate the text with questions, comments, and observations.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active reading and personal engagement with the material.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635792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 Marking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354" r="-1373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9" y="285726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48984" y="2857265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457587" y="2877589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09723" y="285731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7221" y="285726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813025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Reading log, where students record their reading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students track and reflect on their reading habits.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Beginner Activity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Comprehension worksheet, where students answer questions about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enhances understanding and critical thinking regarding the material.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Intermediate Activity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analysis essay, where students analyze the use of literary devices in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develops analytical and writing skills in a literary context.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Activity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Visual project, where students create a visual representation of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caters to visual learners and encourages creativity.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Activity 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Oral presentation, where students present their understanding of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improves verbal communication and presentation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Activity 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10620" r="-1106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Techniques used to make sense of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help readers understand and interpret written material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acquiring new words and phrases.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enhances communication skills and understanding of language.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Techniques used to create meaning and convey themes in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metaphor, symbolism, and irony.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way in which a text is organized.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text structure aids in comprehension and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926" b="-592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plan includes opportunities for students to engage with technology, such as online quizzes and games.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aim to make learning interactive and enjoyable while reinforcing key concepts.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plan incorporates a range of texts and activities to cater to diverse reading interests and abilities.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students of varying skill levels and preferences can benefit from the program.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Texts and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9-week reading plan provides a comprehensive and structured approach to reading comprehension, vocabulary building, and critical thinking.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designed to enhance students' understanding and engagement with diverse reading materials.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Reading Plan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Extended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86988" r="-869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Lack of understanding of context and background knowledge can hinder comprehension.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error often leads to misinterpretation of the material being analyzed.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Context and Background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identify and analyze literary devices results in missing deeper meanings.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Recognizing these devices is crucial for a thorough understanding of the text.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Literary Devices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Lack of engagement and motivation affects the ability to connect with the material.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a superficial reading experience and reduced learning outcomes.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and Motivation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develop vocabulary and comprehension skills limits the ability to grasp complex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Improving these skills is essential for effective communication and understanding.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and Comprehension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4378" y="2215279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26474"/>
            <a:ext cx="365760" cy="339256"/>
          </a:xfrm>
          <a:custGeom>
            <a:avLst/>
            <a:gdLst/>
            <a:ahLst/>
            <a:cxnLst/>
            <a:rect l="l" t="t" r="r" b="b"/>
            <a:pathLst>
              <a:path w="365760" h="339256">
                <a:moveTo>
                  <a:pt x="121919" y="196531"/>
                </a:moveTo>
                <a:lnTo>
                  <a:pt x="121919" y="164726"/>
                </a:lnTo>
                <a:lnTo>
                  <a:pt x="136827" y="153992"/>
                </a:lnTo>
                <a:lnTo>
                  <a:pt x="211702" y="228865"/>
                </a:lnTo>
                <a:lnTo>
                  <a:pt x="201033" y="243840"/>
                </a:lnTo>
                <a:lnTo>
                  <a:pt x="169226" y="243840"/>
                </a:lnTo>
                <a:cubicBezTo>
                  <a:pt x="160810" y="243840"/>
                  <a:pt x="152727" y="247219"/>
                  <a:pt x="146765" y="253183"/>
                </a:cubicBezTo>
                <a:lnTo>
                  <a:pt x="121520" y="278427"/>
                </a:lnTo>
                <a:lnTo>
                  <a:pt x="87395" y="244301"/>
                </a:lnTo>
                <a:lnTo>
                  <a:pt x="112639" y="219057"/>
                </a:lnTo>
                <a:cubicBezTo>
                  <a:pt x="118601" y="213093"/>
                  <a:pt x="121981" y="205009"/>
                  <a:pt x="121981" y="196595"/>
                </a:cubicBezTo>
                <a:lnTo>
                  <a:pt x="121919" y="196531"/>
                </a:lnTo>
                <a:moveTo>
                  <a:pt x="333160" y="59767"/>
                </a:moveTo>
                <a:lnTo>
                  <a:pt x="230520" y="202756"/>
                </a:lnTo>
                <a:lnTo>
                  <a:pt x="163001" y="135238"/>
                </a:lnTo>
                <a:lnTo>
                  <a:pt x="305991" y="32599"/>
                </a:lnTo>
                <a:cubicBezTo>
                  <a:pt x="306719" y="32070"/>
                  <a:pt x="307582" y="31805"/>
                  <a:pt x="308442" y="31805"/>
                </a:cubicBezTo>
                <a:cubicBezTo>
                  <a:pt x="309568" y="31805"/>
                  <a:pt x="310629" y="32270"/>
                  <a:pt x="311423" y="33064"/>
                </a:cubicBezTo>
                <a:lnTo>
                  <a:pt x="332692" y="54335"/>
                </a:lnTo>
                <a:cubicBezTo>
                  <a:pt x="333485" y="55129"/>
                  <a:pt x="333950" y="56191"/>
                  <a:pt x="333950" y="57317"/>
                </a:cubicBezTo>
                <a:cubicBezTo>
                  <a:pt x="333950" y="58179"/>
                  <a:pt x="333687" y="59041"/>
                  <a:pt x="333156" y="59770"/>
                </a:cubicBezTo>
                <a:lnTo>
                  <a:pt x="333160" y="59767"/>
                </a:lnTo>
                <a:moveTo>
                  <a:pt x="169230" y="275645"/>
                </a:moveTo>
                <a:lnTo>
                  <a:pt x="201036" y="275645"/>
                </a:lnTo>
                <a:cubicBezTo>
                  <a:pt x="211307" y="275645"/>
                  <a:pt x="220915" y="270743"/>
                  <a:pt x="226877" y="262394"/>
                </a:cubicBezTo>
                <a:lnTo>
                  <a:pt x="359001" y="78321"/>
                </a:lnTo>
                <a:cubicBezTo>
                  <a:pt x="363375" y="72224"/>
                  <a:pt x="365760" y="64869"/>
                  <a:pt x="365760" y="57317"/>
                </a:cubicBezTo>
                <a:cubicBezTo>
                  <a:pt x="365760" y="47774"/>
                  <a:pt x="361982" y="38631"/>
                  <a:pt x="355226" y="31873"/>
                </a:cubicBezTo>
                <a:lnTo>
                  <a:pt x="333891" y="10537"/>
                </a:lnTo>
                <a:cubicBezTo>
                  <a:pt x="327132" y="3779"/>
                  <a:pt x="317988" y="3"/>
                  <a:pt x="308445" y="3"/>
                </a:cubicBezTo>
                <a:cubicBezTo>
                  <a:pt x="300892" y="3"/>
                  <a:pt x="293537" y="2388"/>
                  <a:pt x="287440" y="6761"/>
                </a:cubicBezTo>
                <a:lnTo>
                  <a:pt x="103367" y="138885"/>
                </a:lnTo>
                <a:cubicBezTo>
                  <a:pt x="95017" y="144849"/>
                  <a:pt x="90116" y="154456"/>
                  <a:pt x="90116" y="164726"/>
                </a:cubicBezTo>
                <a:lnTo>
                  <a:pt x="90116" y="196531"/>
                </a:lnTo>
                <a:lnTo>
                  <a:pt x="61159" y="225486"/>
                </a:lnTo>
                <a:cubicBezTo>
                  <a:pt x="54070" y="232577"/>
                  <a:pt x="51817" y="242714"/>
                  <a:pt x="54465" y="251660"/>
                </a:cubicBezTo>
                <a:lnTo>
                  <a:pt x="6229" y="299963"/>
                </a:lnTo>
                <a:cubicBezTo>
                  <a:pt x="2253" y="303939"/>
                  <a:pt x="0" y="309306"/>
                  <a:pt x="0" y="314938"/>
                </a:cubicBezTo>
                <a:lnTo>
                  <a:pt x="0" y="318052"/>
                </a:lnTo>
                <a:cubicBezTo>
                  <a:pt x="0" y="329780"/>
                  <a:pt x="9477" y="339256"/>
                  <a:pt x="21203" y="339256"/>
                </a:cubicBezTo>
                <a:lnTo>
                  <a:pt x="77325" y="339256"/>
                </a:lnTo>
                <a:cubicBezTo>
                  <a:pt x="82958" y="339256"/>
                  <a:pt x="88324" y="337003"/>
                  <a:pt x="92300" y="333027"/>
                </a:cubicBezTo>
                <a:lnTo>
                  <a:pt x="114033" y="311294"/>
                </a:lnTo>
                <a:cubicBezTo>
                  <a:pt x="123045" y="313944"/>
                  <a:pt x="133115" y="311691"/>
                  <a:pt x="140207" y="304601"/>
                </a:cubicBezTo>
                <a:lnTo>
                  <a:pt x="169230" y="275645"/>
                </a:lnTo>
                <a:moveTo>
                  <a:pt x="89253" y="291085"/>
                </a:moveTo>
                <a:lnTo>
                  <a:pt x="72951" y="307450"/>
                </a:lnTo>
                <a:lnTo>
                  <a:pt x="43730" y="307450"/>
                </a:lnTo>
                <a:lnTo>
                  <a:pt x="74674" y="276507"/>
                </a:lnTo>
                <a:lnTo>
                  <a:pt x="89319" y="291149"/>
                </a:lnTo>
                <a:lnTo>
                  <a:pt x="89253" y="2910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272" y="4313952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400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15806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8" y="932928"/>
            <a:ext cx="8046720" cy="704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FAQ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8862" y="578266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encouraged to work at their own pace while keeping up with the class.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balances individual progress with collective learning goals.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88863" y="53440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Pacing and Class Participation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577838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plan will be assessed through comprehension questions, vocabulary quizzes, and reading workshops.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receive constructive feedback to improve their skills.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577838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Assessment and Feedback Mechanisms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98117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receive explicit instruction and guidance throughout the plan.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support is intended to help them navigate and succeed in the reading activities.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198117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Support and Guidance for Students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577839" y="2981763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2"/>
              </a:spcBef>
              <a:buNone/>
            </a:pPr>
            <a:r>
              <a:rPr lang="en-US" sz="968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reading plan incorporates a range of texts and activities to cater to diverse reading interests and abilities.</a:t>
            </a:r>
            <a:endParaRPr lang="en-US" sz="968" dirty="0"/>
          </a:p>
          <a:p>
            <a:pPr algn="l" marL="0" indent="0">
              <a:lnSpc>
                <a:spcPct val="90000"/>
              </a:lnSpc>
              <a:spcBef>
                <a:spcPts val="692"/>
              </a:spcBef>
              <a:buNone/>
            </a:pPr>
            <a:r>
              <a:rPr lang="en-US" sz="968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students with varying reading levels can benefit from the program.</a:t>
            </a:r>
            <a:endParaRPr lang="en-US" sz="968" dirty="0"/>
          </a:p>
        </p:txBody>
      </p:sp>
      <p:sp>
        <p:nvSpPr>
          <p:cNvPr id="16" name="Text 14"/>
          <p:cNvSpPr/>
          <p:nvPr/>
        </p:nvSpPr>
        <p:spPr>
          <a:xfrm>
            <a:off x="5577839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Tailoring to Diverse Reading Abilities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8863" y="297603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9-week reading plan aims to enhance reading comprehension skills in 14-year-old students.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designed to provide structured and effective reading practice.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8863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Purpose of the 9-Week Reading Plan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14049" y="5344058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08081" y="3959392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79759" y="2526791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952998" y="253284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941539" y="3954972"/>
            <a:ext cx="297238" cy="365760"/>
          </a:xfrm>
          <a:custGeom>
            <a:avLst/>
            <a:gdLst/>
            <a:ahLst/>
            <a:cxnLst/>
            <a:rect l="l" t="t" r="r" b="b"/>
            <a:pathLst>
              <a:path w="297238" h="365760">
                <a:moveTo>
                  <a:pt x="91457" y="17147"/>
                </a:moveTo>
                <a:cubicBezTo>
                  <a:pt x="91457" y="7644"/>
                  <a:pt x="99102" y="0"/>
                  <a:pt x="108605" y="0"/>
                </a:cubicBezTo>
                <a:lnTo>
                  <a:pt x="188630" y="0"/>
                </a:lnTo>
                <a:cubicBezTo>
                  <a:pt x="198133" y="0"/>
                  <a:pt x="205778" y="7644"/>
                  <a:pt x="205778" y="17147"/>
                </a:cubicBezTo>
                <a:cubicBezTo>
                  <a:pt x="205778" y="26649"/>
                  <a:pt x="198133" y="34294"/>
                  <a:pt x="188630" y="34294"/>
                </a:cubicBezTo>
                <a:lnTo>
                  <a:pt x="165767" y="34294"/>
                </a:lnTo>
                <a:lnTo>
                  <a:pt x="165767" y="69589"/>
                </a:lnTo>
                <a:cubicBezTo>
                  <a:pt x="196778" y="73163"/>
                  <a:pt x="224929" y="86239"/>
                  <a:pt x="247079" y="105957"/>
                </a:cubicBezTo>
                <a:lnTo>
                  <a:pt x="267942" y="85021"/>
                </a:lnTo>
                <a:cubicBezTo>
                  <a:pt x="274660" y="78306"/>
                  <a:pt x="285518" y="78306"/>
                  <a:pt x="292164" y="85021"/>
                </a:cubicBezTo>
                <a:cubicBezTo>
                  <a:pt x="298810" y="91736"/>
                  <a:pt x="298882" y="102599"/>
                  <a:pt x="292164" y="109241"/>
                </a:cubicBezTo>
                <a:lnTo>
                  <a:pt x="270014" y="131392"/>
                </a:lnTo>
                <a:cubicBezTo>
                  <a:pt x="287162" y="155612"/>
                  <a:pt x="297238" y="185195"/>
                  <a:pt x="297238" y="217133"/>
                </a:cubicBezTo>
                <a:cubicBezTo>
                  <a:pt x="297238" y="299232"/>
                  <a:pt x="230716" y="365753"/>
                  <a:pt x="148619" y="365753"/>
                </a:cubicBezTo>
                <a:cubicBezTo>
                  <a:pt x="66522" y="365753"/>
                  <a:pt x="0" y="299301"/>
                  <a:pt x="0" y="217206"/>
                </a:cubicBezTo>
                <a:cubicBezTo>
                  <a:pt x="0" y="140898"/>
                  <a:pt x="57447" y="78090"/>
                  <a:pt x="131471" y="69589"/>
                </a:cubicBezTo>
                <a:lnTo>
                  <a:pt x="131471" y="34294"/>
                </a:lnTo>
                <a:lnTo>
                  <a:pt x="108608" y="34294"/>
                </a:lnTo>
                <a:cubicBezTo>
                  <a:pt x="99105" y="34294"/>
                  <a:pt x="91460" y="26649"/>
                  <a:pt x="91460" y="17147"/>
                </a:cubicBezTo>
                <a:lnTo>
                  <a:pt x="91457" y="17147"/>
                </a:lnTo>
                <a:moveTo>
                  <a:pt x="148619" y="331536"/>
                </a:moveTo>
                <a:cubicBezTo>
                  <a:pt x="211758" y="331536"/>
                  <a:pt x="262943" y="280351"/>
                  <a:pt x="262943" y="217214"/>
                </a:cubicBezTo>
                <a:cubicBezTo>
                  <a:pt x="262943" y="154076"/>
                  <a:pt x="211758" y="102892"/>
                  <a:pt x="148619" y="102892"/>
                </a:cubicBezTo>
                <a:cubicBezTo>
                  <a:pt x="85480" y="102892"/>
                  <a:pt x="34295" y="154076"/>
                  <a:pt x="34295" y="217214"/>
                </a:cubicBezTo>
                <a:cubicBezTo>
                  <a:pt x="34295" y="280351"/>
                  <a:pt x="85480" y="331536"/>
                  <a:pt x="148619" y="331536"/>
                </a:cubicBezTo>
                <a:lnTo>
                  <a:pt x="148619" y="331536"/>
                </a:lnTo>
                <a:moveTo>
                  <a:pt x="165767" y="154336"/>
                </a:moveTo>
                <a:lnTo>
                  <a:pt x="165767" y="228644"/>
                </a:lnTo>
                <a:cubicBezTo>
                  <a:pt x="165767" y="238146"/>
                  <a:pt x="158122" y="245791"/>
                  <a:pt x="148619" y="245791"/>
                </a:cubicBezTo>
                <a:cubicBezTo>
                  <a:pt x="139116" y="245791"/>
                  <a:pt x="131471" y="238146"/>
                  <a:pt x="131471" y="228644"/>
                </a:cubicBezTo>
                <a:lnTo>
                  <a:pt x="131471" y="154336"/>
                </a:lnTo>
                <a:cubicBezTo>
                  <a:pt x="131471" y="144834"/>
                  <a:pt x="139116" y="137189"/>
                  <a:pt x="148619" y="137189"/>
                </a:cubicBezTo>
                <a:cubicBezTo>
                  <a:pt x="158122" y="137189"/>
                  <a:pt x="165767" y="144834"/>
                  <a:pt x="165767" y="15433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analyze the main ideas and supporting details in a variety of 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enhances their ability to comprehend and interpret written material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evaluate the effectiveness of an author's use of language, structure, and style.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them to critically assess and appreciate literary and informational texts.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create a written summary of a text, using their own words and including key quotes and references.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their ability to synthesize information and articulate it concisely.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Summaries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apply their understanding of vocabulary and comprehension skills to real-life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prepares them to utilize their learning in practical and meaningful contexts.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Knowledge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Alliteration is the repetition of initial consonant sounds in words that are close together.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literary device is often used to create rhythm and mood in writing.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Alliteration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allusion is a reference to a person, place, event, or work of art that is outside the text itself.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the author to convey complex ideas succinctly by drawing on shared knowledge.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Allusion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Assonance involves the repetition of vowel sounds in words that are close together.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enhances the musical quality of a text.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Assonance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author's purpose is the reason why an author writes a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be to inform, entertain, persuade, or express feelings.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Author's Purpose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1"/>
              </a:spcBef>
              <a:buNone/>
            </a:pPr>
            <a:r>
              <a:rPr lang="en-US" sz="137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context clue is a hint or suggestion in the text that helps the reader understand the meaning of an unfamiliar word or phrase.</a:t>
            </a:r>
            <a:endParaRPr lang="en-US" sz="1378" dirty="0"/>
          </a:p>
          <a:p>
            <a:pPr algn="l" marL="0" indent="0">
              <a:lnSpc>
                <a:spcPct val="100000"/>
              </a:lnSpc>
              <a:spcBef>
                <a:spcPts val="1181"/>
              </a:spcBef>
              <a:buNone/>
            </a:pPr>
            <a:r>
              <a:rPr lang="en-US" sz="137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clues can be found in the surrounding words or sentences.</a:t>
            </a:r>
            <a:endParaRPr lang="en-US" sz="1378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 Clue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15806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8" y="932928"/>
            <a:ext cx="8046720" cy="704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24969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24969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95920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95920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53414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53414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95497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95497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24969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24969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78266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digital tool that provides interactive vocabulary building activities.</a:t>
            </a:r>
            <a:endParaRPr lang="en-US" sz="1001" dirty="0"/>
          </a:p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supports language development through engaging exercises.</a:t>
            </a:r>
            <a:endParaRPr lang="en-US" sz="1001" dirty="0"/>
          </a:p>
        </p:txBody>
      </p:sp>
      <p:sp>
        <p:nvSpPr>
          <p:cNvPr id="20" name="Text 18"/>
          <p:cNvSpPr/>
          <p:nvPr/>
        </p:nvSpPr>
        <p:spPr>
          <a:xfrm>
            <a:off x="1188863" y="53440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Vocabulary Building Software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digital platform that provides access to a range of texts.</a:t>
            </a:r>
            <a:endParaRPr lang="en-US" sz="1001" dirty="0"/>
          </a:p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tool facilitates easy and interactive reading experiences.</a:t>
            </a:r>
            <a:endParaRPr lang="en-US" sz="1001" dirty="0"/>
          </a:p>
        </p:txBody>
      </p:sp>
      <p:sp>
        <p:nvSpPr>
          <p:cNvPr id="22" name="Text 20"/>
          <p:cNvSpPr/>
          <p:nvPr/>
        </p:nvSpPr>
        <p:spPr>
          <a:xfrm>
            <a:off x="5577838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Reading Platform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collection of journals that include a range of texts for younger readers.</a:t>
            </a:r>
            <a:endParaRPr lang="en-US" sz="1001" dirty="0"/>
          </a:p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are tailored to engage and educate younger audiences.</a:t>
            </a:r>
            <a:endParaRPr lang="en-US" sz="1001" dirty="0"/>
          </a:p>
        </p:txBody>
      </p:sp>
      <p:sp>
        <p:nvSpPr>
          <p:cNvPr id="24" name="Text 22"/>
          <p:cNvSpPr/>
          <p:nvPr/>
        </p:nvSpPr>
        <p:spPr>
          <a:xfrm>
            <a:off x="1198117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Junior Journals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981763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set of books that are connected by theme, author, or genre.</a:t>
            </a:r>
            <a:endParaRPr lang="en-US" sz="1001" dirty="0"/>
          </a:p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cohesive reading experience for students.</a:t>
            </a:r>
            <a:endParaRPr lang="en-US" sz="1001" dirty="0"/>
          </a:p>
        </p:txBody>
      </p:sp>
      <p:sp>
        <p:nvSpPr>
          <p:cNvPr id="26" name="Text 24"/>
          <p:cNvSpPr/>
          <p:nvPr/>
        </p:nvSpPr>
        <p:spPr>
          <a:xfrm>
            <a:off x="5577839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Connected Series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97603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5"/>
              </a:spcBef>
              <a:buNone/>
            </a:pPr>
            <a:r>
              <a:rPr lang="en-US" sz="108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collection of journals that include a range of texts.</a:t>
            </a:r>
            <a:endParaRPr lang="en-US" sz="1085" dirty="0"/>
          </a:p>
          <a:p>
            <a:pPr algn="l" marL="0" indent="0">
              <a:lnSpc>
                <a:spcPct val="90000"/>
              </a:lnSpc>
              <a:spcBef>
                <a:spcPts val="775"/>
              </a:spcBef>
              <a:buNone/>
            </a:pPr>
            <a:r>
              <a:rPr lang="en-US" sz="108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are designed to support diverse learning needs.</a:t>
            </a:r>
            <a:endParaRPr lang="en-US" sz="1085" dirty="0"/>
          </a:p>
        </p:txBody>
      </p:sp>
      <p:sp>
        <p:nvSpPr>
          <p:cNvPr id="28" name="Text 26"/>
          <p:cNvSpPr/>
          <p:nvPr/>
        </p:nvSpPr>
        <p:spPr>
          <a:xfrm>
            <a:off x="1188863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School Journals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be able to demonstrate an understanding of basic comprehension skills.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forms the foundation for effective reading and interpretation.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Basic Comprehension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foundational vocabulary is crucial for students to understand and engage with the texts.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them to grasp the meaning and context of the material.</a:t>
            </a:r>
            <a:endParaRPr lang="en-US" sz="1274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Foundation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5"/>
              </a:spcBef>
              <a:buNone/>
            </a:pPr>
            <a:r>
              <a:rPr lang="en-US" sz="113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be aware of various reading strategies, including skimming, scanning, and close reading.</a:t>
            </a:r>
            <a:endParaRPr lang="en-US" sz="1138" dirty="0"/>
          </a:p>
          <a:p>
            <a:pPr algn="l" marL="0" indent="0">
              <a:lnSpc>
                <a:spcPct val="100000"/>
              </a:lnSpc>
              <a:spcBef>
                <a:spcPts val="975"/>
              </a:spcBef>
              <a:buNone/>
            </a:pPr>
            <a:r>
              <a:rPr lang="en-US" sz="113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enhance their ability to process and analyze texts effectively.</a:t>
            </a:r>
            <a:endParaRPr lang="en-US" sz="1138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Familiarity with basic literary devices is essential for students to analyze and interpret the texts.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aids in understanding the deeper meanings and nuances of literature.</a:t>
            </a:r>
            <a:endParaRPr lang="en-US" sz="1274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Familiarity with Literary Devices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69078" y="214538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71556" y="2143331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810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197846"/>
            <a:ext cx="365760" cy="365590"/>
          </a:xfrm>
          <a:custGeom>
            <a:avLst/>
            <a:gdLst/>
            <a:ahLst/>
            <a:cxnLst/>
            <a:rect l="l" t="t" r="r" b="b"/>
            <a:pathLst>
              <a:path w="365760" h="365590">
                <a:moveTo>
                  <a:pt x="84110" y="245578"/>
                </a:moveTo>
                <a:cubicBezTo>
                  <a:pt x="76111" y="216005"/>
                  <a:pt x="75753" y="164863"/>
                  <a:pt x="122467" y="118217"/>
                </a:cubicBezTo>
                <a:cubicBezTo>
                  <a:pt x="149684" y="91003"/>
                  <a:pt x="189398" y="70859"/>
                  <a:pt x="231614" y="57003"/>
                </a:cubicBezTo>
                <a:cubicBezTo>
                  <a:pt x="267758" y="45074"/>
                  <a:pt x="303544" y="38431"/>
                  <a:pt x="330402" y="35360"/>
                </a:cubicBezTo>
                <a:cubicBezTo>
                  <a:pt x="327330" y="62216"/>
                  <a:pt x="320687" y="98004"/>
                  <a:pt x="308760" y="134146"/>
                </a:cubicBezTo>
                <a:cubicBezTo>
                  <a:pt x="307187" y="139005"/>
                  <a:pt x="305475" y="143790"/>
                  <a:pt x="303760" y="148503"/>
                </a:cubicBezTo>
                <a:lnTo>
                  <a:pt x="241475" y="148503"/>
                </a:lnTo>
                <a:lnTo>
                  <a:pt x="247118" y="142858"/>
                </a:lnTo>
                <a:cubicBezTo>
                  <a:pt x="253834" y="136142"/>
                  <a:pt x="253834" y="125288"/>
                  <a:pt x="247118" y="118645"/>
                </a:cubicBezTo>
                <a:cubicBezTo>
                  <a:pt x="240403" y="112002"/>
                  <a:pt x="229547" y="111929"/>
                  <a:pt x="222905" y="118645"/>
                </a:cubicBezTo>
                <a:lnTo>
                  <a:pt x="87760" y="253647"/>
                </a:lnTo>
                <a:cubicBezTo>
                  <a:pt x="85902" y="250718"/>
                  <a:pt x="84761" y="248002"/>
                  <a:pt x="84117" y="245574"/>
                </a:cubicBezTo>
                <a:lnTo>
                  <a:pt x="84110" y="245578"/>
                </a:lnTo>
                <a:moveTo>
                  <a:pt x="87395" y="302508"/>
                </a:moveTo>
                <a:cubicBezTo>
                  <a:pt x="94538" y="307937"/>
                  <a:pt x="102395" y="312295"/>
                  <a:pt x="111180" y="314649"/>
                </a:cubicBezTo>
                <a:cubicBezTo>
                  <a:pt x="149823" y="325079"/>
                  <a:pt x="214540" y="324648"/>
                  <a:pt x="271756" y="267433"/>
                </a:cubicBezTo>
                <a:cubicBezTo>
                  <a:pt x="336828" y="202431"/>
                  <a:pt x="360756" y="86002"/>
                  <a:pt x="365687" y="26213"/>
                </a:cubicBezTo>
                <a:cubicBezTo>
                  <a:pt x="366257" y="19142"/>
                  <a:pt x="363544" y="12214"/>
                  <a:pt x="358544" y="7213"/>
                </a:cubicBezTo>
                <a:cubicBezTo>
                  <a:pt x="353544" y="2212"/>
                  <a:pt x="346616" y="-501"/>
                  <a:pt x="339542" y="70"/>
                </a:cubicBezTo>
                <a:cubicBezTo>
                  <a:pt x="279686" y="4928"/>
                  <a:pt x="163253" y="28856"/>
                  <a:pt x="98181" y="93928"/>
                </a:cubicBezTo>
                <a:cubicBezTo>
                  <a:pt x="40965" y="151142"/>
                  <a:pt x="40537" y="215859"/>
                  <a:pt x="50965" y="254502"/>
                </a:cubicBezTo>
                <a:cubicBezTo>
                  <a:pt x="53320" y="263218"/>
                  <a:pt x="57680" y="271074"/>
                  <a:pt x="63108" y="278288"/>
                </a:cubicBezTo>
                <a:lnTo>
                  <a:pt x="5036" y="336362"/>
                </a:lnTo>
                <a:cubicBezTo>
                  <a:pt x="-1679" y="343077"/>
                  <a:pt x="-1679" y="353932"/>
                  <a:pt x="5036" y="360575"/>
                </a:cubicBezTo>
                <a:cubicBezTo>
                  <a:pt x="11752" y="367217"/>
                  <a:pt x="22608" y="367290"/>
                  <a:pt x="29250" y="360575"/>
                </a:cubicBezTo>
                <a:lnTo>
                  <a:pt x="87321" y="302501"/>
                </a:lnTo>
                <a:lnTo>
                  <a:pt x="87395" y="302508"/>
                </a:lnTo>
                <a:moveTo>
                  <a:pt x="112036" y="277867"/>
                </a:moveTo>
                <a:lnTo>
                  <a:pt x="138535" y="251365"/>
                </a:lnTo>
                <a:lnTo>
                  <a:pt x="238823" y="251365"/>
                </a:lnTo>
                <a:cubicBezTo>
                  <a:pt x="194606" y="289866"/>
                  <a:pt x="147891" y="289153"/>
                  <a:pt x="120108" y="281581"/>
                </a:cubicBezTo>
                <a:cubicBezTo>
                  <a:pt x="117606" y="280938"/>
                  <a:pt x="114966" y="279724"/>
                  <a:pt x="112036" y="277867"/>
                </a:cubicBezTo>
                <a:moveTo>
                  <a:pt x="269185" y="217007"/>
                </a:moveTo>
                <a:lnTo>
                  <a:pt x="172898" y="217007"/>
                </a:lnTo>
                <a:lnTo>
                  <a:pt x="207185" y="182722"/>
                </a:lnTo>
                <a:lnTo>
                  <a:pt x="289115" y="182722"/>
                </a:lnTo>
                <a:cubicBezTo>
                  <a:pt x="283117" y="194863"/>
                  <a:pt x="276471" y="206438"/>
                  <a:pt x="269185" y="217007"/>
                </a:cubicBezTo>
                <a:lnTo>
                  <a:pt x="269185" y="217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Prior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202067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2020677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222389" y="359113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222389" y="35911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30649" y="513701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30649" y="513701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584038" y="35869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84038" y="358690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584038" y="202067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84038" y="2020677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62612" y="557819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choice-based learning opportunities that allow students to select texts, topics, or activities that interest them.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fosters engagement and motivation among learners.</a:t>
            </a:r>
            <a:endParaRPr lang="en-US" sz="1040" dirty="0"/>
          </a:p>
        </p:txBody>
      </p:sp>
      <p:sp>
        <p:nvSpPr>
          <p:cNvPr id="15" name="Text 13"/>
          <p:cNvSpPr/>
          <p:nvPr/>
        </p:nvSpPr>
        <p:spPr>
          <a:xfrm>
            <a:off x="3862613" y="51395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Choice-Based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1588" y="40482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small group instruction to cater to specific learning needs.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allows for personalized attention and targeted teaching.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51588" y="358690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Small Group Instruction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71867" y="40482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technology to provide additional support and reinforcement.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digital tools to enhance learning experiences and accessibility.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71867" y="358690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51589" y="2505509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tiered assignments that cater to different levels of complexity and difficulty.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all students are challenged appropriately.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251589" y="204784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Tiered Assignments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862613" y="2499777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Set up learning centers that cater to different learning styles and abilities.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centers provide tailored activities to address diverse educational needs.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862613" y="204784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Learning Centers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230649" y="548640"/>
            <a:ext cx="8321040" cy="9525"/>
          </a:xfrm>
          <a:custGeom>
            <a:avLst/>
            <a:gdLst/>
            <a:ahLst/>
            <a:cxnLst/>
            <a:rect l="l" t="t" r="r" b="b"/>
            <a:pathLst>
              <a:path w="8321040" h="9525">
                <a:moveTo>
                  <a:pt x="0" y="0"/>
                </a:moveTo>
                <a:lnTo>
                  <a:pt x="83210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230649" y="0"/>
            <a:ext cx="61332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3B3838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230647" y="932928"/>
            <a:ext cx="8046720" cy="704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3B3838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Differentiation Strategies</a:t>
            </a:r>
            <a:endParaRPr lang="en-US" sz="3600" dirty="0"/>
          </a:p>
        </p:txBody>
      </p:sp>
      <p:sp>
        <p:nvSpPr>
          <p:cNvPr id="27" name="Text 2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3B3838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760705"/>
            <a:ext cx="5593976" cy="4097295"/>
          </a:xfrm>
          <a:prstGeom prst="rect">
            <a:avLst/>
          </a:prstGeom>
          <a:blipFill>
            <a:blip r:embed="rId1"/>
            <a:srcRect/>
            <a:stretch>
              <a:fillRect l="-9039" r="-90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16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Cross-Curricular Links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Relate mathematical concepts to themes in literary texts.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Analyze numerical patterns within narratives.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Mathematics and Literacy Connection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science concepts into the reading plan.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technological advancements through literary analysis.</a:t>
            </a:r>
            <a:endParaRPr lang="en-US" sz="1135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Science and Technology Integration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Connect the reading plan to historical events.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cultural movements or social issues through literature.</a:t>
            </a:r>
            <a:endParaRPr lang="en-US" sz="1135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English Language Arts and History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Integrate artistic expressions into the reading plan.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humanities concepts through literary works.</a:t>
            </a:r>
            <a:endParaRPr lang="en-US" sz="1135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Arts and Humanities Synergy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Divide students into small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each group a different text.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Circle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students into small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each group with a set of texts.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Workshop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Divide students into small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each group with a set of vocabulary words.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students into small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each group a different text.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 Club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an online reading platform to provide students with access to a range of digital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a diverse and accessible reading experience for learners.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Reading Platform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online tools to provide students with interactive vocabulary instruction.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enhance engagement and retention of new words.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Vocabulary Building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literary analysis software to provide students with in-depth analysis of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critical thinking and comprehension skills.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Analysis Software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online book clubs using tools such as Edmodo or Schoology.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encourage collaborative discussions and shared learning.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Book Clubs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digital reading logs to track students' reading progress and provide them with a platform to reflect on their reading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self-awareness and accountability in reading habits.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Reading Logs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Integration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862612" y="557819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Administer vocabulary checks every two weeks.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checks assess students' understanding of vocabulary words.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862613" y="51395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Vocabulary Checks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51588" y="40482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Hold reading conferences with students every four weeks.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conferences discuss reading progress and provide feedback.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251588" y="358690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Reading Conferences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71867" y="40482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peer review sessions for students.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During these sessions, students share their work and receive feedback from peers.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871867" y="358690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Peer Review Sessions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51589" y="2505509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self-evaluation rubrics.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rubrics help students assess their own understanding of the texts and vocabulary words.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51589" y="204784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Self-Evaluation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62613" y="2499777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Administer formative quizzes every two weeks.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quizzes assess students' understanding of the texts and vocabulary words.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862613" y="204784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Formative Quizzes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230649" y="548640"/>
            <a:ext cx="8321040" cy="9525"/>
          </a:xfrm>
          <a:custGeom>
            <a:avLst/>
            <a:gdLst/>
            <a:ahLst/>
            <a:cxnLst/>
            <a:rect l="l" t="t" r="r" b="b"/>
            <a:pathLst>
              <a:path w="8321040" h="9525">
                <a:moveTo>
                  <a:pt x="0" y="0"/>
                </a:moveTo>
                <a:lnTo>
                  <a:pt x="83210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230649" y="0"/>
            <a:ext cx="61332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3B3838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230647" y="932928"/>
            <a:ext cx="8046720" cy="704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3B3838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3B3838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222389" y="5162457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273584" y="35869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287718" y="2047846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606898" y="2053899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606496" y="358690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 students' ability to identify main ideas and supporting details in a given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evaluates their understanding and analytical skills regarding written material.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Written Comprehension Test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read a selected text and create a visual project that demonstrates their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combines reading comprehension with creative expression.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Project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 students' understanding of new vocabulary words and phrases learned throughout the 9-week program.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reinforce language acquisition and retention.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Quiz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present a selected text to the class.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develops public speaking skills and deepens their engagement with the material.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0094" y="306439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39" y="3089794"/>
            <a:ext cx="457200" cy="406407"/>
          </a:xfrm>
          <a:custGeom>
            <a:avLst/>
            <a:gdLst/>
            <a:ahLst/>
            <a:cxnLst/>
            <a:rect l="l" t="t" r="r" b="b"/>
            <a:pathLst>
              <a:path w="457200" h="406407">
                <a:moveTo>
                  <a:pt x="220663" y="174235"/>
                </a:moveTo>
                <a:lnTo>
                  <a:pt x="282970" y="236545"/>
                </a:lnTo>
                <a:lnTo>
                  <a:pt x="416477" y="58429"/>
                </a:lnTo>
                <a:cubicBezTo>
                  <a:pt x="420286" y="53349"/>
                  <a:pt x="419732" y="46286"/>
                  <a:pt x="415288" y="41840"/>
                </a:cubicBezTo>
                <a:cubicBezTo>
                  <a:pt x="410844" y="37394"/>
                  <a:pt x="403781" y="36841"/>
                  <a:pt x="398701" y="40649"/>
                </a:cubicBezTo>
                <a:lnTo>
                  <a:pt x="220663" y="174235"/>
                </a:lnTo>
                <a:moveTo>
                  <a:pt x="158036" y="255277"/>
                </a:moveTo>
                <a:cubicBezTo>
                  <a:pt x="154145" y="254484"/>
                  <a:pt x="150176" y="254009"/>
                  <a:pt x="146048" y="254009"/>
                </a:cubicBezTo>
                <a:cubicBezTo>
                  <a:pt x="114455" y="254009"/>
                  <a:pt x="88898" y="279568"/>
                  <a:pt x="88898" y="311158"/>
                </a:cubicBezTo>
                <a:cubicBezTo>
                  <a:pt x="88898" y="314173"/>
                  <a:pt x="89136" y="317111"/>
                  <a:pt x="89533" y="319968"/>
                </a:cubicBezTo>
                <a:cubicBezTo>
                  <a:pt x="92153" y="336956"/>
                  <a:pt x="87787" y="354180"/>
                  <a:pt x="78579" y="367595"/>
                </a:cubicBezTo>
                <a:lnTo>
                  <a:pt x="78021" y="368311"/>
                </a:lnTo>
                <a:lnTo>
                  <a:pt x="145966" y="368311"/>
                </a:lnTo>
                <a:cubicBezTo>
                  <a:pt x="177558" y="368311"/>
                  <a:pt x="203116" y="342752"/>
                  <a:pt x="203116" y="311162"/>
                </a:cubicBezTo>
                <a:cubicBezTo>
                  <a:pt x="203116" y="307032"/>
                  <a:pt x="202718" y="303066"/>
                  <a:pt x="201845" y="299177"/>
                </a:cubicBezTo>
                <a:lnTo>
                  <a:pt x="157871" y="255203"/>
                </a:lnTo>
                <a:lnTo>
                  <a:pt x="158036" y="255277"/>
                </a:lnTo>
                <a:moveTo>
                  <a:pt x="304802" y="270915"/>
                </a:moveTo>
                <a:cubicBezTo>
                  <a:pt x="289641" y="291154"/>
                  <a:pt x="266223" y="303537"/>
                  <a:pt x="241063" y="304728"/>
                </a:cubicBezTo>
                <a:cubicBezTo>
                  <a:pt x="241223" y="306870"/>
                  <a:pt x="241301" y="309016"/>
                  <a:pt x="241301" y="311158"/>
                </a:cubicBezTo>
                <a:cubicBezTo>
                  <a:pt x="241301" y="363783"/>
                  <a:pt x="198676" y="406407"/>
                  <a:pt x="146053" y="406407"/>
                </a:cubicBezTo>
                <a:lnTo>
                  <a:pt x="25402" y="406407"/>
                </a:lnTo>
                <a:cubicBezTo>
                  <a:pt x="11352" y="406407"/>
                  <a:pt x="0" y="395056"/>
                  <a:pt x="0" y="381007"/>
                </a:cubicBezTo>
                <a:cubicBezTo>
                  <a:pt x="0" y="366957"/>
                  <a:pt x="11352" y="355606"/>
                  <a:pt x="25402" y="355606"/>
                </a:cubicBezTo>
                <a:lnTo>
                  <a:pt x="30166" y="355606"/>
                </a:lnTo>
                <a:cubicBezTo>
                  <a:pt x="44531" y="355606"/>
                  <a:pt x="54059" y="339891"/>
                  <a:pt x="51915" y="325760"/>
                </a:cubicBezTo>
                <a:cubicBezTo>
                  <a:pt x="51202" y="320997"/>
                  <a:pt x="50804" y="316156"/>
                  <a:pt x="50804" y="311153"/>
                </a:cubicBezTo>
                <a:cubicBezTo>
                  <a:pt x="50804" y="258528"/>
                  <a:pt x="93429" y="215904"/>
                  <a:pt x="146053" y="215904"/>
                </a:cubicBezTo>
                <a:cubicBezTo>
                  <a:pt x="148197" y="215904"/>
                  <a:pt x="150341" y="215985"/>
                  <a:pt x="152481" y="216144"/>
                </a:cubicBezTo>
                <a:cubicBezTo>
                  <a:pt x="153669" y="190983"/>
                  <a:pt x="165973" y="167647"/>
                  <a:pt x="186213" y="152407"/>
                </a:cubicBezTo>
                <a:lnTo>
                  <a:pt x="375841" y="10168"/>
                </a:lnTo>
                <a:cubicBezTo>
                  <a:pt x="396082" y="-4991"/>
                  <a:pt x="424341" y="-3007"/>
                  <a:pt x="442277" y="14850"/>
                </a:cubicBezTo>
                <a:cubicBezTo>
                  <a:pt x="460218" y="32708"/>
                  <a:pt x="462202" y="61046"/>
                  <a:pt x="447041" y="81285"/>
                </a:cubicBezTo>
                <a:lnTo>
                  <a:pt x="304802" y="270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422389" y="306439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245919" y="3064398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1004" r="-810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record their reading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reflection on their reading experiences.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Logs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Administer comprehension quizzes every two weeks.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 students' understanding of the texts.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 Quizzes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Administer vocabulary checks every two weeks.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Evaluate students' understanding of vocabulary words.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Checks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Hold class discussions every week.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 students' understanding of the texts and provide feedback.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main idea of the text?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readers to identify the central concept or message conveyed in the text.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Main Idea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author's purpose in writing the text?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explores the intentions or motivations behind the author's work.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Author's Purpose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the author use literary devices to convey the main idea?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examines the techniques employed by the author to enhance the text's meaning.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significance of the title of the text?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delves into the relevance and implications of the text's title.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Title Significance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the text relate to your own life or experiences?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invites readers to draw parallels between the text and their personal context.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Connection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34588" r="-345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4393" b="-439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a set of comprehension questions related to the 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answer the questions in complete sentences.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 Questions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a list of vocabulary words to define.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create example sentences and illustrate each word.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keep a reading log where they record their reading progress.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reflect on their reading experiences in the log.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Log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75194" y="3139054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8663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1079" r="-910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conduct an author study.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research the author's background, writing style, and themes.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 Study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Require students to create a literary magazine.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magazine includes articles, reviews, and creative writing pieces related to the texts.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Magazine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the opportunity to participate in a book club.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discuss and analyze texts in a collaborative environment.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 Club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29385" r="-1293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parents the chance to volunteer in the classroom.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 their child's reading development through active participation.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Volunteer Opportunities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regular updates on their child's progress.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Include feedback on reading comprehension and vocabulary building.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Progress Updates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the opportunity to learn about the reading plan.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 their child's reading development through informed strategies.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Workshop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70011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81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the classroom environment is conducive to learning, with minimal distractions and disruptions.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maintain focus and engagement among students.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Environment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Check the classroom for any hazards, such as loose wires or broken furniture, and take necessary precautions to prevent injuries.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measures ensure a secure learning space for everyone.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Hazard Prevention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 clear guidelines and expectations for student behavior, including respect for peers, teachers, and school property.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respectful and orderly classroom atmosphere.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Behavior Guidelines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Promote a positive and inclusive classroom environment, encouraging students to respect and appreciate each other's differences.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Inclusivity enhances collaboration and mutual understanding.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Inclusive Environment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any potential allergens or sensitivities, such as nuts or gluten, and take necessary precautions to prevent exposure.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the health and well-being of all students.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Allergen Awareness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13892" r="-138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0"/>
              </a:spcBef>
              <a:buNone/>
            </a:pPr>
            <a:r>
              <a:rPr lang="en-US" sz="136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9-week reading plan is a comprehensive and structured program designed to enhance reading comprehension skills in 14-year-old students.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0"/>
              </a:spcBef>
              <a:buNone/>
            </a:pPr>
            <a:r>
              <a:rPr lang="en-US" sz="136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aims to provide a systematic approach to improving literacy and understanding through targeted activities.</a:t>
            </a:r>
            <a:endParaRPr lang="en-US" sz="1366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Reading Plan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plan incorporates a range of texts and activities to cater to diverse reading interests and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students engage with materials that resonate with their preferences and learning styles.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Texts and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the 9 weeks, students will have developed a deeper understanding of various texts, improved their vocabulary, and enhanced their critical thinking skills.</a:t>
            </a:r>
            <a:endParaRPr lang="en-US" sz="1361" dirty="0"/>
          </a:p>
          <a:p>
            <a:pPr algn="l" marL="0" indent="0">
              <a:lnSpc>
                <a:spcPct val="100000"/>
              </a:lnSpc>
              <a:spcBef>
                <a:spcPts val="1166"/>
              </a:spcBef>
              <a:buNone/>
            </a:pPr>
            <a:r>
              <a:rPr lang="en-US" sz="136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outcomes are designed to prepare students for advanced literacy challenges and academic success.</a:t>
            </a:r>
            <a:endParaRPr lang="en-US" sz="1361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Expected Outcomes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09702" r="-10970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428798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choices and options to cater to different learning styles and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all students can engage with the material effectively.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Instruction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graphic organizers to help students visualize and organize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aid in understanding and retaining complex concepts.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Graphic Organizers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work in pairs or small groups to discuss and analyze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promotes collaboration and deeper comprehension.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Think-Pair-Share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technology to provide additional support and reinforcement.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tools can enhance learning experiences and accessibility.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formative assessments to monitor student progress and adjust instruction accordingly.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helps in identifying and addressing learning gaps promptly.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3433" b="-34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571" r="-895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evaluate information and identify biases.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form well-informed opinions.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Developed Critical Thinking Skills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improve their communication skills.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both written and verbal forms of expression.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Enhanced Vocabulary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analyze complex texts.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identify main ideas and supporting details effectively.</a:t>
            </a:r>
            <a:endParaRPr lang="en-US" sz="1019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Improved Reading Comprehension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34" y="3720871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60093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were most effective in engaging students and promoting reading comprehension?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explores the methods that successfully captured students' interest and enhanced their understanding of reading materials.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Engagement Strategies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did the program's focus on vocabulary building impact student communication skills?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inquiry examines the relationship between vocabulary enhancement and the improvement of students' ability to express themselves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Vocabulary Building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were provided for students to develop their critical thinking skills, and how can these be built on in future lessons?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addresses the initiatives aimed at fostering analytical skills and suggests ways to expand these efforts in subsequent educational activities.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Thinking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12 includes participation in a book club to discuss and analyze a selected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collaborate to explore different perspectives and deepen their understanding of the material.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 Club Discussions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11 involves a writing workshop where students write and share their own creative pieces.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peer feedback to enhance writing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Workshop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10 focuses on analyzing and comparing themes and motifs across a range of 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engage in critical thinking to identify and discuss recurring ideas and symbols.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Themes and Motifs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the 9-Week Reading Plan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2025-06-26T21:59:35Z</dcterms:created>
  <dcterms:modified xsi:type="dcterms:W3CDTF">2025-06-26T21:59:35Z</dcterms:modified>
</cp:coreProperties>
</file>