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d8bd1d6fa1bf3c2ef877ebfc90bb67d3e8543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d4a772a8253e800109542cbe5bd97b493b55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612a08bb03dff3a066846f5238b9331c63ab2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e81a030590ef5c7d3c81f05fcb856c37ef91a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8a09303953a04b7bc60987e234f29eff6c6dec2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4e22d2a4fa4339d94b781e56f9c04bdc8708536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469eb4b860701ff942d4b66ab9f75fe31f530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fe716465fb455b1f022106007c30c66fac13c3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3b1da44bea5db150663b5bc582fb7f5c9f343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4d8f3552f5632237c18e8426253d36ac503ae5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Rise, Impact, and Legacy of Fascism in Europe and Beyond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Fascism: From Historical Roots to Contemporary Relevance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Rise of Fascism in Europe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Context: Post-World War I Europe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Collapse: The Perfect Storm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Propaganda: The Psychological Weapon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Leadership Strategies of Fascist Movements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Mechanisms of Democratic Erosion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Factors of Political Radicalization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Contemporary Relevance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Discussion and Reflection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12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13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14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15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16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17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18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19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20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467" r="284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Political Extremism and Historical Transformation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Rise of Fascism in Europe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Rise of Fascism in Europe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16" r="309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Loss of national pride and identity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Severe poverty and social unrest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humiliation and economic desperation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War reparations imposed on Germany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Territorial losses and demilitarization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Treaty of Versailles' punitive measures</a:t>
            </a:r>
            <a:endParaRPr lang="en-US" sz="1243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Devastating economic conditions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unemployment rates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Industrial production decline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Historical Context: Post-World War I Europe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Riots and civil unrest gripped the nation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Widespread social instability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Savings became worthless due to hyperinflation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Destroyed middle-class savings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Joblessness soared, exacerbating economic woes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Massive unemployment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Hyperinflation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Germany faced 30,000% inflation by 1923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Economic Collapse: The Perfect Storm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Manipulating information flow to shape public opinion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Mass media control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Blaming specific groups for societal issues to create division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Scapegoating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patriotic language to evoke loyalty and unity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Nationalist rhetoric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manipulation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Exploiting fear, anger, and hope to influence beliefs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Propaganda: The Psychological Weapon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Leadership Strategies of Fascist Movements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Promised economic stability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Emphasized national pride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Systematic elimination of opposition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Mussolini (Fascist Italy)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Charismatic public speaking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Exploited economic desperation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Created narrative of national renewal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Hitler (Nazi Germany)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Alteration of key institutions to consolidate power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Systematic institutional transformation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Intimidation or removal of dissenting voices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Suppression of opposition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Manipulation and censorship of information sources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Media control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Slow changes to laws undermining democratic principles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Gradual legal manipulation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Mechanisms of Democratic Erosion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Propensity to accept black-and-white narratives for complex issues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Simplified explanatory frameworks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Longing for a return to perceived past glory or power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Desire for national restoration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instability fueling discontent and susceptibility to radical ideologies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anxiety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Collective trauma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Shared experiences of distress or harm leading to vulnerability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Psychological Factors of Political Radicalization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Evaluating sources and verifying information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Propaganda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Media censorship and suppression of dissent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Warning Signs of Democratic Erosion</a:t>
            </a:r>
            <a:endParaRPr lang="en-US" sz="1383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Protecting Democratic Institutions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checks and balances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Contemporary Relevance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12" r="309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instability enables political extremism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importance of safeguarding democratic institutions, promoting critical thinking, and actively countering propaganda and manipulation.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can we learn to prevent future democratic erosion?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instability, social unrest, and political polarization could create fertile ground for extremist movements.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might similar conditions exist today?</a:t>
            </a:r>
            <a:endParaRPr lang="en-US" sz="118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surprised you most about this historical period?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rapid rise of extremist ideologies and their impact on society.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Discussion and Reflection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Anti-Democratic Values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Rejection of democratic principles and institutions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Xenophobia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Fear or hatred of foreigners or outsiders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Militarism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Glorification of military strength and aggression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Nationalism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national identity and unity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Authoritarianism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Centralized power, suppression of dissent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Dictatorship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Rule by a single leader with no tolerance for dissent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Anti-Democratic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Rejection of democratic principles and institutions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Militarism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Promotion of military values and aggressive foreign policies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Nationalism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national unity, often with xenophobic tendencies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Authoritarianism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Centralized power with strict control over society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12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Dictatorship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Rule by a single leader with no tolerance for dissent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Anti-Democratic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Rejection of democratic principles and institutions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Militarism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Glorification of military strength and aggression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Nationalism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national identity and supremacy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Authoritarianism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Centralized power with strict control over society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13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Fear or hatred of foreigners or outsiders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Xenophobia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Glorification of military strength and aggression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Militarism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national identity and unity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Nationalism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Authoritarianism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Centralized power, suppression of dissent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14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Extreme Right-Wing Ideology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Opposition to liberalism, socialism, and communism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Anti-Democratic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Rejection of democratic principles and institutions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Militarism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Glorification of military strength and aggression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Nationalism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national unity and pride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Authoritarianism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Centralized power with a dictatorial leader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15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Dictatorship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Rule by a single leader with no tolerance for dissent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Anti-Democratic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Rejection of democratic principles and institutions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Militarism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Glorification of military strength and aggressive foreign policy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Nationalism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national unity, often with xenophobic tendencies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Authoritarianism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Centralized power with strict control over society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16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3019929"/>
            <a:ext cx="12192308" cy="3838072"/>
          </a:xfrm>
          <a:custGeom>
            <a:avLst/>
            <a:gdLst/>
            <a:ahLst/>
            <a:cxnLst/>
            <a:rect l="l" t="t" r="r" b="b"/>
            <a:pathLst>
              <a:path w="12192308" h="3838072">
                <a:moveTo>
                  <a:pt x="12192308" y="0"/>
                </a:moveTo>
                <a:lnTo>
                  <a:pt x="0" y="3838072"/>
                </a:lnTo>
                <a:lnTo>
                  <a:pt x="1868493" y="3838072"/>
                </a:lnTo>
                <a:lnTo>
                  <a:pt x="12192000" y="191568"/>
                </a:lnTo>
                <a:cubicBezTo>
                  <a:pt x="12192103" y="127712"/>
                  <a:pt x="12192205" y="63856"/>
                  <a:pt x="12192308" y="0"/>
                </a:cubicBezTo>
                <a:lnTo>
                  <a:pt x="1219230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rot="16200000">
            <a:off x="1722408" y="3532288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813848" y="4064927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622119" y="6490299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999590" y="5671435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919952" y="4691184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545672" y="3813166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rot="16200000">
            <a:off x="4099880" y="2659694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191320" y="3192333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 rot="16200000">
            <a:off x="7020241" y="1703785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11681" y="2236424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 rot="16200000">
            <a:off x="9645962" y="811759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737402" y="1344398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17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594402" y="2372612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Anschluss: Germany annexes Austria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94402" y="1812955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1938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968681" y="3264638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Adolf Hitler appointed Chancellor of Germany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968681" y="2704981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1933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048320" y="4220547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Mussolini's March on Rome and appointment as Prime Minister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048320" y="3660890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1922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70848" y="5093141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Foundation of the Italian Fascist Party by Benito Mussolini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70848" y="4533484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1919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3019929"/>
            <a:ext cx="12192308" cy="3838072"/>
          </a:xfrm>
          <a:custGeom>
            <a:avLst/>
            <a:gdLst/>
            <a:ahLst/>
            <a:cxnLst/>
            <a:rect l="l" t="t" r="r" b="b"/>
            <a:pathLst>
              <a:path w="12192308" h="3838072">
                <a:moveTo>
                  <a:pt x="12192308" y="0"/>
                </a:moveTo>
                <a:lnTo>
                  <a:pt x="0" y="3838072"/>
                </a:lnTo>
                <a:lnTo>
                  <a:pt x="1868493" y="3838072"/>
                </a:lnTo>
                <a:lnTo>
                  <a:pt x="12192000" y="191568"/>
                </a:lnTo>
                <a:cubicBezTo>
                  <a:pt x="12192103" y="127712"/>
                  <a:pt x="12192205" y="63856"/>
                  <a:pt x="12192308" y="0"/>
                </a:cubicBezTo>
                <a:lnTo>
                  <a:pt x="1219230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rot="16200000">
            <a:off x="1722408" y="3532288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813848" y="4064927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622119" y="6490299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999590" y="5671435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919952" y="4691184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545672" y="3813166"/>
            <a:ext cx="383458" cy="196645"/>
          </a:xfrm>
          <a:custGeom>
            <a:avLst/>
            <a:gdLst/>
            <a:ahLst/>
            <a:cxnLst/>
            <a:rect l="l" t="t" r="r" b="b"/>
            <a:pathLst>
              <a:path w="383458" h="196645">
                <a:moveTo>
                  <a:pt x="0" y="98322"/>
                </a:moveTo>
                <a:cubicBezTo>
                  <a:pt x="0" y="44020"/>
                  <a:pt x="85840" y="0"/>
                  <a:pt x="191729" y="0"/>
                </a:cubicBezTo>
                <a:cubicBezTo>
                  <a:pt x="297618" y="0"/>
                  <a:pt x="383458" y="44020"/>
                  <a:pt x="383458" y="98322"/>
                </a:cubicBezTo>
                <a:cubicBezTo>
                  <a:pt x="383458" y="152625"/>
                  <a:pt x="297618" y="196645"/>
                  <a:pt x="191729" y="196645"/>
                </a:cubicBezTo>
                <a:cubicBezTo>
                  <a:pt x="85840" y="196645"/>
                  <a:pt x="0" y="152625"/>
                  <a:pt x="0" y="9832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rot="16200000">
            <a:off x="4099880" y="2659694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191320" y="3192333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 rot="16200000">
            <a:off x="7020241" y="1703785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11681" y="2236424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 rot="16200000">
            <a:off x="9645962" y="811759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342900" y="685800"/>
                </a:lnTo>
                <a:lnTo>
                  <a:pt x="0" y="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737402" y="1344398"/>
            <a:ext cx="0" cy="2560320"/>
          </a:xfrm>
          <a:custGeom>
            <a:avLst/>
            <a:gdLst/>
            <a:ahLst/>
            <a:cxnLst/>
            <a:rect l="l" t="t" r="r" b="b"/>
            <a:pathLst>
              <a:path w="0" h="2560320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28575">
            <a:solidFill>
              <a:srgbClr val="134E3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18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594402" y="2372612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Anschluss: Germany annexes Austria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94402" y="1812955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1938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968681" y="3264638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Adolf Hitler appointed Chancellor of Germany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968681" y="2704981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1933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048320" y="4220547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Mussolini's March on Rome and appointment as Prime Minister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048320" y="3660890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1922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70848" y="5093141"/>
            <a:ext cx="2194560" cy="640080"/>
          </a:xfrm>
          <a:custGeom>
            <a:avLst/>
            <a:gdLst/>
            <a:ahLst/>
            <a:cxnLst/>
            <a:rect l="l" t="t" r="r" b="b"/>
            <a:pathLst>
              <a:path w="2194560" h="640080">
                <a:moveTo>
                  <a:pt x="0" y="64008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640080"/>
                </a:lnTo>
                <a:lnTo>
                  <a:pt x="0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Foundation of the Italian Fascist Party by Benito Mussolini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70848" y="4533484"/>
            <a:ext cx="2194560" cy="457200"/>
          </a:xfrm>
          <a:custGeom>
            <a:avLst/>
            <a:gdLst/>
            <a:ahLst/>
            <a:cxnLst/>
            <a:rect l="l" t="t" r="r" b="b"/>
            <a:pathLst>
              <a:path w="2194560" h="457200">
                <a:moveTo>
                  <a:pt x="0" y="45720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200"/>
                </a:lnTo>
                <a:lnTo>
                  <a:pt x="0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1919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2502408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4319016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135624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952232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9768842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40079" y="3204059"/>
            <a:ext cx="1645920" cy="338554"/>
          </a:xfrm>
          <a:custGeom>
            <a:avLst/>
            <a:gdLst/>
            <a:ahLst/>
            <a:cxnLst/>
            <a:rect l="l" t="t" r="r" b="b"/>
            <a:pathLst>
              <a:path w="1645920" h="338554">
                <a:moveTo>
                  <a:pt x="0" y="338554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Political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493263" y="3204059"/>
            <a:ext cx="1645920" cy="338554"/>
          </a:xfrm>
          <a:custGeom>
            <a:avLst/>
            <a:gdLst/>
            <a:ahLst/>
            <a:cxnLst/>
            <a:rect l="l" t="t" r="r" b="b"/>
            <a:pathLst>
              <a:path w="1645920" h="338554">
                <a:moveTo>
                  <a:pt x="0" y="338554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46447" y="3204059"/>
            <a:ext cx="1645919" cy="338554"/>
          </a:xfrm>
          <a:custGeom>
            <a:avLst/>
            <a:gdLst/>
            <a:ahLst/>
            <a:cxnLst/>
            <a:rect l="l" t="t" r="r" b="b"/>
            <a:pathLst>
              <a:path w="1645919" h="338554">
                <a:moveTo>
                  <a:pt x="0" y="338554"/>
                </a:moveTo>
                <a:lnTo>
                  <a:pt x="0" y="0"/>
                </a:lnTo>
                <a:lnTo>
                  <a:pt x="1645919" y="0"/>
                </a:lnTo>
                <a:lnTo>
                  <a:pt x="1645919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99631" y="3204059"/>
            <a:ext cx="1645918" cy="338554"/>
          </a:xfrm>
          <a:custGeom>
            <a:avLst/>
            <a:gdLst/>
            <a:ahLst/>
            <a:cxnLst/>
            <a:rect l="l" t="t" r="r" b="b"/>
            <a:pathLst>
              <a:path w="1645918" h="338554">
                <a:moveTo>
                  <a:pt x="0" y="338554"/>
                </a:moveTo>
                <a:lnTo>
                  <a:pt x="0" y="0"/>
                </a:lnTo>
                <a:lnTo>
                  <a:pt x="1645918" y="0"/>
                </a:lnTo>
                <a:lnTo>
                  <a:pt x="164591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52815" y="3204059"/>
            <a:ext cx="1645918" cy="338554"/>
          </a:xfrm>
          <a:custGeom>
            <a:avLst/>
            <a:gdLst/>
            <a:ahLst/>
            <a:cxnLst/>
            <a:rect l="l" t="t" r="r" b="b"/>
            <a:pathLst>
              <a:path w="1645918" h="338554">
                <a:moveTo>
                  <a:pt x="0" y="338554"/>
                </a:moveTo>
                <a:lnTo>
                  <a:pt x="0" y="0"/>
                </a:lnTo>
                <a:lnTo>
                  <a:pt x="1645918" y="0"/>
                </a:lnTo>
                <a:lnTo>
                  <a:pt x="164591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905999" y="3204059"/>
            <a:ext cx="1615441" cy="338554"/>
          </a:xfrm>
          <a:custGeom>
            <a:avLst/>
            <a:gdLst/>
            <a:ahLst/>
            <a:cxnLst/>
            <a:rect l="l" t="t" r="r" b="b"/>
            <a:pathLst>
              <a:path w="1615441" h="338554">
                <a:moveTo>
                  <a:pt x="0" y="338554"/>
                </a:moveTo>
                <a:lnTo>
                  <a:pt x="0" y="0"/>
                </a:lnTo>
                <a:lnTo>
                  <a:pt x="1615441" y="0"/>
                </a:lnTo>
                <a:lnTo>
                  <a:pt x="1615441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Legal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19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67683" y="3693038"/>
            <a:ext cx="1737359" cy="2377440"/>
          </a:xfrm>
          <a:custGeom>
            <a:avLst/>
            <a:gdLst/>
            <a:ahLst/>
            <a:cxnLst/>
            <a:rect l="l" t="t" r="r" b="b"/>
            <a:pathLst>
              <a:path w="1737359" h="2377440">
                <a:moveTo>
                  <a:pt x="0" y="2377440"/>
                </a:moveTo>
                <a:lnTo>
                  <a:pt x="0" y="0"/>
                </a:lnTo>
                <a:lnTo>
                  <a:pt x="1737359" y="0"/>
                </a:lnTo>
                <a:lnTo>
                  <a:pt x="1737359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Manipulation of legal systems to consolidate power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948024" y="3693038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territorial expansion and dominance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128362" y="3693038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Utilization of modern propaganda techniques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308700" y="3693038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Suppression of dissent and minority groups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505461" y="3693038"/>
            <a:ext cx="1720938" cy="2377440"/>
          </a:xfrm>
          <a:custGeom>
            <a:avLst/>
            <a:gdLst/>
            <a:ahLst/>
            <a:cxnLst/>
            <a:rect l="l" t="t" r="r" b="b"/>
            <a:pathLst>
              <a:path w="1720938" h="2377440">
                <a:moveTo>
                  <a:pt x="0" y="2377440"/>
                </a:moveTo>
                <a:lnTo>
                  <a:pt x="0" y="0"/>
                </a:lnTo>
                <a:lnTo>
                  <a:pt x="1720938" y="0"/>
                </a:lnTo>
                <a:lnTo>
                  <a:pt x="1720938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on national self-sufficiency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85800" y="3693038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Centralized authoritarian power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2502408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4319016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135624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952232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9768842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40079" y="3204059"/>
            <a:ext cx="1645920" cy="338554"/>
          </a:xfrm>
          <a:custGeom>
            <a:avLst/>
            <a:gdLst/>
            <a:ahLst/>
            <a:cxnLst/>
            <a:rect l="l" t="t" r="r" b="b"/>
            <a:pathLst>
              <a:path w="1645920" h="338554">
                <a:moveTo>
                  <a:pt x="0" y="338554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Political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493263" y="3204059"/>
            <a:ext cx="1645920" cy="338554"/>
          </a:xfrm>
          <a:custGeom>
            <a:avLst/>
            <a:gdLst/>
            <a:ahLst/>
            <a:cxnLst/>
            <a:rect l="l" t="t" r="r" b="b"/>
            <a:pathLst>
              <a:path w="1645920" h="338554">
                <a:moveTo>
                  <a:pt x="0" y="338554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46447" y="3204059"/>
            <a:ext cx="1645919" cy="338554"/>
          </a:xfrm>
          <a:custGeom>
            <a:avLst/>
            <a:gdLst/>
            <a:ahLst/>
            <a:cxnLst/>
            <a:rect l="l" t="t" r="r" b="b"/>
            <a:pathLst>
              <a:path w="1645919" h="338554">
                <a:moveTo>
                  <a:pt x="0" y="338554"/>
                </a:moveTo>
                <a:lnTo>
                  <a:pt x="0" y="0"/>
                </a:lnTo>
                <a:lnTo>
                  <a:pt x="1645919" y="0"/>
                </a:lnTo>
                <a:lnTo>
                  <a:pt x="1645919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99631" y="3204059"/>
            <a:ext cx="1645918" cy="338554"/>
          </a:xfrm>
          <a:custGeom>
            <a:avLst/>
            <a:gdLst/>
            <a:ahLst/>
            <a:cxnLst/>
            <a:rect l="l" t="t" r="r" b="b"/>
            <a:pathLst>
              <a:path w="1645918" h="338554">
                <a:moveTo>
                  <a:pt x="0" y="338554"/>
                </a:moveTo>
                <a:lnTo>
                  <a:pt x="0" y="0"/>
                </a:lnTo>
                <a:lnTo>
                  <a:pt x="1645918" y="0"/>
                </a:lnTo>
                <a:lnTo>
                  <a:pt x="164591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52815" y="3204059"/>
            <a:ext cx="1645918" cy="338554"/>
          </a:xfrm>
          <a:custGeom>
            <a:avLst/>
            <a:gdLst/>
            <a:ahLst/>
            <a:cxnLst/>
            <a:rect l="l" t="t" r="r" b="b"/>
            <a:pathLst>
              <a:path w="1645918" h="338554">
                <a:moveTo>
                  <a:pt x="0" y="338554"/>
                </a:moveTo>
                <a:lnTo>
                  <a:pt x="0" y="0"/>
                </a:lnTo>
                <a:lnTo>
                  <a:pt x="1645918" y="0"/>
                </a:lnTo>
                <a:lnTo>
                  <a:pt x="164591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905999" y="3204059"/>
            <a:ext cx="1615441" cy="338554"/>
          </a:xfrm>
          <a:custGeom>
            <a:avLst/>
            <a:gdLst/>
            <a:ahLst/>
            <a:cxnLst/>
            <a:rect l="l" t="t" r="r" b="b"/>
            <a:pathLst>
              <a:path w="1615441" h="338554">
                <a:moveTo>
                  <a:pt x="0" y="338554"/>
                </a:moveTo>
                <a:lnTo>
                  <a:pt x="0" y="0"/>
                </a:lnTo>
                <a:lnTo>
                  <a:pt x="1615441" y="0"/>
                </a:lnTo>
                <a:lnTo>
                  <a:pt x="1615441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Legal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Fascism: From Historical Roots to Contemporary Relevance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20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67683" y="3693038"/>
            <a:ext cx="1737359" cy="2377440"/>
          </a:xfrm>
          <a:custGeom>
            <a:avLst/>
            <a:gdLst/>
            <a:ahLst/>
            <a:cxnLst/>
            <a:rect l="l" t="t" r="r" b="b"/>
            <a:pathLst>
              <a:path w="1737359" h="2377440">
                <a:moveTo>
                  <a:pt x="0" y="2377440"/>
                </a:moveTo>
                <a:lnTo>
                  <a:pt x="0" y="0"/>
                </a:lnTo>
                <a:lnTo>
                  <a:pt x="1737359" y="0"/>
                </a:lnTo>
                <a:lnTo>
                  <a:pt x="1737359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948024" y="3693038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128362" y="3693038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308700" y="3693038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2505461" y="3693038"/>
            <a:ext cx="1720938" cy="2377440"/>
          </a:xfrm>
          <a:custGeom>
            <a:avLst/>
            <a:gdLst/>
            <a:ahLst/>
            <a:cxnLst/>
            <a:rect l="l" t="t" r="r" b="b"/>
            <a:pathLst>
              <a:path w="1720938" h="2377440">
                <a:moveTo>
                  <a:pt x="0" y="2377440"/>
                </a:moveTo>
                <a:lnTo>
                  <a:pt x="0" y="0"/>
                </a:lnTo>
                <a:lnTo>
                  <a:pt x="1720938" y="0"/>
                </a:lnTo>
                <a:lnTo>
                  <a:pt x="1720938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85800" y="3693038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2024-12-03T22:58:25Z</dcterms:created>
  <dcterms:modified xsi:type="dcterms:W3CDTF">2024-12-03T22:58:25Z</dcterms:modified>
</cp:coreProperties>
</file>