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f981ba6d299f98dd7092fcf47475cb3cddb0bc38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dab7e2f2a1e814efa9d763f20612c18d907afc86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03e582fb91f1d11c13b338c3b6c9e580a58b123c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125a6d2ddfc85d5e701a153aab39ac9832e08397.pn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image" Target="../media/3b17ecf7312811f04981c7bdaeb26ddf56bd21a1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image" Target="../media/c17d5c6ca6f4bb3dd7f0a501da2944b689c282ba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7a3220974c941c5127303679fb0f41ba5d3e2da0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b759f386769046cb4a31592f4758004950ea3686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f9a506aa446ce0a5892e351d89a52b02b9a1ec4f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9200" y="439200"/>
            <a:ext cx="11304000" cy="5950800"/>
          </a:xfrm>
          <a:custGeom>
            <a:avLst/>
            <a:gdLst/>
            <a:ahLst/>
            <a:cxnLst/>
            <a:rect l="l" t="t" r="r" b="b"/>
            <a:pathLst>
              <a:path w="11304000" h="5950800">
                <a:moveTo>
                  <a:pt x="182899" y="5950800"/>
                </a:moveTo>
                <a:cubicBezTo>
                  <a:pt x="81954" y="5950800"/>
                  <a:pt x="0" y="5868917"/>
                  <a:pt x="0" y="5767932"/>
                </a:cubicBezTo>
                <a:lnTo>
                  <a:pt x="0" y="182868"/>
                </a:lnTo>
                <a:cubicBezTo>
                  <a:pt x="0" y="81883"/>
                  <a:pt x="81841" y="0"/>
                  <a:pt x="182899" y="0"/>
                </a:cubicBezTo>
                <a:lnTo>
                  <a:pt x="11121214" y="0"/>
                </a:lnTo>
                <a:cubicBezTo>
                  <a:pt x="11222159" y="0"/>
                  <a:pt x="11304113" y="81883"/>
                  <a:pt x="11304113" y="182868"/>
                </a:cubicBezTo>
                <a:lnTo>
                  <a:pt x="11304113" y="5767932"/>
                </a:lnTo>
                <a:cubicBezTo>
                  <a:pt x="11304113" y="5868917"/>
                  <a:pt x="11222272" y="5950800"/>
                  <a:pt x="11121214" y="5950800"/>
                </a:cubicBezTo>
                <a:lnTo>
                  <a:pt x="182899" y="5950800"/>
                </a:lnTo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609600" dist="50800" dir="16200000">
              <a:srgbClr val="101828">
                <a:alpha val="10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854480" y="862917"/>
            <a:ext cx="3474720" cy="5103366"/>
          </a:xfrm>
          <a:custGeom>
            <a:avLst/>
            <a:gdLst/>
            <a:ahLst/>
            <a:cxnLst/>
            <a:rect l="l" t="t" r="r" b="b"/>
            <a:pathLst>
              <a:path w="3474720" h="5103366">
                <a:moveTo>
                  <a:pt x="288853" y="5103366"/>
                </a:moveTo>
                <a:cubicBezTo>
                  <a:pt x="129329" y="5103366"/>
                  <a:pt x="0" y="4974047"/>
                  <a:pt x="0" y="4814516"/>
                </a:cubicBezTo>
                <a:lnTo>
                  <a:pt x="0" y="288851"/>
                </a:lnTo>
                <a:cubicBezTo>
                  <a:pt x="0" y="129319"/>
                  <a:pt x="129329" y="0"/>
                  <a:pt x="288853" y="0"/>
                </a:cubicBezTo>
                <a:lnTo>
                  <a:pt x="3185866" y="0"/>
                </a:lnTo>
                <a:cubicBezTo>
                  <a:pt x="3345391" y="0"/>
                  <a:pt x="3474720" y="129319"/>
                  <a:pt x="3474720" y="288851"/>
                </a:cubicBezTo>
                <a:lnTo>
                  <a:pt x="3474720" y="4814516"/>
                </a:lnTo>
                <a:cubicBezTo>
                  <a:pt x="3474720" y="4974047"/>
                  <a:pt x="3345391" y="5103366"/>
                  <a:pt x="3185866" y="5103366"/>
                </a:cubicBezTo>
                <a:lnTo>
                  <a:pt x="288853" y="5103366"/>
                </a:lnTo>
              </a:path>
            </a:pathLst>
          </a:custGeom>
          <a:blipFill>
            <a:blip r:embed="rId1"/>
            <a:srcRect/>
            <a:stretch>
              <a:fillRect l="-60144" r="-60144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62800" y="4398380"/>
            <a:ext cx="6176629" cy="15689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 Comprehensive Guide to Understanding, Teaching, and Applying Fractions and Decimals in Everyday Life and Education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862800" y="2263932"/>
            <a:ext cx="6176629" cy="1988753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spcBef>
                <a:spcPts val="953"/>
              </a:spcBef>
              <a:buNone/>
            </a:pPr>
            <a:r>
              <a:rPr lang="en-US" sz="343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Mastering Fractions and Decimals: Comparing, Ordering, and Real-World Applications</a:t>
            </a:r>
            <a:endParaRPr lang="en-US" sz="3431" dirty="0"/>
          </a:p>
        </p:txBody>
      </p:sp>
      <p:sp>
        <p:nvSpPr>
          <p:cNvPr id="8" name="Text 6"/>
          <p:cNvSpPr/>
          <p:nvPr/>
        </p:nvSpPr>
        <p:spPr>
          <a:xfrm>
            <a:off x="862800" y="864000"/>
            <a:ext cx="1371600" cy="137160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47126" y="1562583"/>
            <a:ext cx="896234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06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07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08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09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10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11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12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13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16</a:t>
            </a:r>
            <a:endParaRPr lang="en-US" sz="1674" dirty="0"/>
          </a:p>
        </p:txBody>
      </p:sp>
      <p:sp>
        <p:nvSpPr>
          <p:cNvPr id="4" name="Text 2"/>
          <p:cNvSpPr/>
          <p:nvPr/>
        </p:nvSpPr>
        <p:spPr>
          <a:xfrm>
            <a:off x="3723640" y="1562583"/>
            <a:ext cx="6858000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Comparing and Ordering Fractio…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Importance of Fractions and Decimals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Real-World Scenarios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Comparing Fractions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Comparing Decimals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Ordering Fractions and Decimals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Differentiated Activities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Technology Integration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Assessment Strategies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Conclusion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Extension Activities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Parent Engagement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Safety Considerations</a:t>
            </a:r>
            <a:endParaRPr lang="en-US" sz="1674" dirty="0"/>
          </a:p>
        </p:txBody>
      </p:sp>
      <p:sp>
        <p:nvSpPr>
          <p:cNvPr id="5" name="Text 3"/>
          <p:cNvSpPr/>
          <p:nvPr/>
        </p:nvSpPr>
        <p:spPr>
          <a:xfrm>
            <a:off x="3723640" y="561245"/>
            <a:ext cx="6858000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175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47126" y="1562583"/>
            <a:ext cx="896234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17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18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19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20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723640" y="1562583"/>
            <a:ext cx="6858000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Reflection Questions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Next Steps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Key Takeaways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Teaching Tips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3723640" y="561245"/>
            <a:ext cx="6858000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175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917447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174480" y="0"/>
            <a:ext cx="3017520" cy="6857998"/>
          </a:xfrm>
          <a:prstGeom prst="rect">
            <a:avLst/>
          </a:prstGeom>
          <a:blipFill>
            <a:blip r:embed="rId1"/>
            <a:srcRect/>
            <a:stretch>
              <a:fillRect l="-120521" r="-120521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313046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Differentiated activities cater to the diverse needs of mixed-ability groups.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ensures that all students can engage and learn effectively.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313045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Catering to Diverse Needs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3507658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Real-world scenarios make the concepts more relatable and applicable.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examples help students see the relevance of math in everyday life.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3507657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Real-World Applications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702270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Comparing and ordering fractions and decimals is a crucial skill in mathematics.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helps in understanding numerical relationships and solving real-world problems.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02269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 of Comparing and Ordering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548639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285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Introduction to Comparing and Ordering Fractions and Decimals</a:t>
            </a:r>
            <a:endParaRPr lang="en-US" sz="2285" dirty="0"/>
          </a:p>
        </p:txBody>
      </p:sp>
      <p:sp>
        <p:nvSpPr>
          <p:cNvPr id="15" name="Text 13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Fractions and Decimals: Comparing, Ordering, and Real-World Applications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4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1610436"/>
            <a:ext cx="2560320" cy="4114800"/>
          </a:xfrm>
          <a:custGeom>
            <a:avLst/>
            <a:gdLst/>
            <a:ahLst/>
            <a:cxnLst/>
            <a:rect l="l" t="t" r="r" b="b"/>
            <a:pathLst>
              <a:path w="2560320" h="4114800">
                <a:moveTo>
                  <a:pt x="71817" y="4114800"/>
                </a:moveTo>
                <a:cubicBezTo>
                  <a:pt x="32158" y="4114800"/>
                  <a:pt x="0" y="4082663"/>
                  <a:pt x="0" y="4042997"/>
                </a:cubicBezTo>
                <a:lnTo>
                  <a:pt x="0" y="71844"/>
                </a:lnTo>
                <a:cubicBezTo>
                  <a:pt x="0" y="32178"/>
                  <a:pt x="32158" y="41"/>
                  <a:pt x="71817" y="41"/>
                </a:cubicBezTo>
                <a:lnTo>
                  <a:pt x="2488503" y="41"/>
                </a:lnTo>
                <a:cubicBezTo>
                  <a:pt x="2528162" y="41"/>
                  <a:pt x="2560320" y="32178"/>
                  <a:pt x="2560320" y="71844"/>
                </a:cubicBezTo>
                <a:lnTo>
                  <a:pt x="2560320" y="4042997"/>
                </a:lnTo>
                <a:cubicBezTo>
                  <a:pt x="2560320" y="4082663"/>
                  <a:pt x="2528162" y="4114800"/>
                  <a:pt x="2488503" y="4114800"/>
                </a:cubicBezTo>
                <a:lnTo>
                  <a:pt x="71817" y="41148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68040" y="1610436"/>
            <a:ext cx="2560320" cy="4114800"/>
          </a:xfrm>
          <a:custGeom>
            <a:avLst/>
            <a:gdLst/>
            <a:ahLst/>
            <a:cxnLst/>
            <a:rect l="l" t="t" r="r" b="b"/>
            <a:pathLst>
              <a:path w="2560320" h="4114800">
                <a:moveTo>
                  <a:pt x="71817" y="4114800"/>
                </a:moveTo>
                <a:cubicBezTo>
                  <a:pt x="32158" y="4114800"/>
                  <a:pt x="0" y="4082663"/>
                  <a:pt x="0" y="4042997"/>
                </a:cubicBezTo>
                <a:lnTo>
                  <a:pt x="0" y="71844"/>
                </a:lnTo>
                <a:cubicBezTo>
                  <a:pt x="0" y="32178"/>
                  <a:pt x="32158" y="41"/>
                  <a:pt x="71817" y="41"/>
                </a:cubicBezTo>
                <a:lnTo>
                  <a:pt x="2488503" y="41"/>
                </a:lnTo>
                <a:cubicBezTo>
                  <a:pt x="2528162" y="41"/>
                  <a:pt x="2560320" y="32178"/>
                  <a:pt x="2560320" y="71844"/>
                </a:cubicBezTo>
                <a:lnTo>
                  <a:pt x="2560320" y="4042997"/>
                </a:lnTo>
                <a:cubicBezTo>
                  <a:pt x="2560320" y="4082663"/>
                  <a:pt x="2528162" y="4114800"/>
                  <a:pt x="2488503" y="4114800"/>
                </a:cubicBezTo>
                <a:lnTo>
                  <a:pt x="71817" y="41148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187440" y="1610436"/>
            <a:ext cx="2560320" cy="4114800"/>
          </a:xfrm>
          <a:custGeom>
            <a:avLst/>
            <a:gdLst/>
            <a:ahLst/>
            <a:cxnLst/>
            <a:rect l="l" t="t" r="r" b="b"/>
            <a:pathLst>
              <a:path w="2560320" h="4114800">
                <a:moveTo>
                  <a:pt x="71817" y="4114800"/>
                </a:moveTo>
                <a:cubicBezTo>
                  <a:pt x="32158" y="4114800"/>
                  <a:pt x="0" y="4082663"/>
                  <a:pt x="0" y="4042997"/>
                </a:cubicBezTo>
                <a:lnTo>
                  <a:pt x="0" y="71844"/>
                </a:lnTo>
                <a:cubicBezTo>
                  <a:pt x="0" y="32178"/>
                  <a:pt x="32158" y="41"/>
                  <a:pt x="71817" y="41"/>
                </a:cubicBezTo>
                <a:lnTo>
                  <a:pt x="2488503" y="41"/>
                </a:lnTo>
                <a:cubicBezTo>
                  <a:pt x="2528162" y="41"/>
                  <a:pt x="2560320" y="32178"/>
                  <a:pt x="2560320" y="71844"/>
                </a:cubicBezTo>
                <a:lnTo>
                  <a:pt x="2560320" y="4042997"/>
                </a:lnTo>
                <a:cubicBezTo>
                  <a:pt x="2560320" y="4082663"/>
                  <a:pt x="2528162" y="4114800"/>
                  <a:pt x="2488503" y="4114800"/>
                </a:cubicBezTo>
                <a:lnTo>
                  <a:pt x="71817" y="41148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006840" y="1610436"/>
            <a:ext cx="2560320" cy="4114800"/>
          </a:xfrm>
          <a:custGeom>
            <a:avLst/>
            <a:gdLst/>
            <a:ahLst/>
            <a:cxnLst/>
            <a:rect l="l" t="t" r="r" b="b"/>
            <a:pathLst>
              <a:path w="2560320" h="4114800">
                <a:moveTo>
                  <a:pt x="71817" y="4114800"/>
                </a:moveTo>
                <a:cubicBezTo>
                  <a:pt x="32158" y="4114800"/>
                  <a:pt x="0" y="4082663"/>
                  <a:pt x="0" y="4042997"/>
                </a:cubicBezTo>
                <a:lnTo>
                  <a:pt x="0" y="71844"/>
                </a:lnTo>
                <a:cubicBezTo>
                  <a:pt x="0" y="32178"/>
                  <a:pt x="32158" y="41"/>
                  <a:pt x="71817" y="41"/>
                </a:cubicBezTo>
                <a:lnTo>
                  <a:pt x="2488503" y="41"/>
                </a:lnTo>
                <a:cubicBezTo>
                  <a:pt x="2528162" y="41"/>
                  <a:pt x="2560320" y="32178"/>
                  <a:pt x="2560320" y="71844"/>
                </a:cubicBezTo>
                <a:lnTo>
                  <a:pt x="2560320" y="4042997"/>
                </a:lnTo>
                <a:cubicBezTo>
                  <a:pt x="2560320" y="4082663"/>
                  <a:pt x="2528162" y="4114800"/>
                  <a:pt x="2488503" y="4114800"/>
                </a:cubicBezTo>
                <a:lnTo>
                  <a:pt x="71817" y="41148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Fractions and Decimals: Comparing, Ordering, and Real-World Applications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5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11049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 of Fractions and Decimals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9204960" y="2400831"/>
            <a:ext cx="21945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fractions and decimals enhances problem-solving abilities.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also fosters critical thinking, which is valuable in both personal and professional contexts.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9204960" y="1824092"/>
            <a:ext cx="21945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Critical Thinking Skills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6385560" y="2400831"/>
            <a:ext cx="21945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Fractions and decimals are used in various careers, such as science, engineering, and economics.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Professionals in these fields depend on these concepts for precision and accuracy.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6385560" y="1824092"/>
            <a:ext cx="21945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Career Relevance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3566160" y="2400831"/>
            <a:ext cx="21945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Real-world applications include measuring ingredients, calculating costs, and determining distances.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tasks rely heavily on the accurate use of fractions and decimals.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3566160" y="1824092"/>
            <a:ext cx="21945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Real-World Examples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746760" y="2400831"/>
            <a:ext cx="21945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Fractions and decimals are used in everyday life, such as cooking and finance.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these concepts is essential for problem-solving and critical thinking.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746760" y="1824092"/>
            <a:ext cx="21945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Daily Life Applications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1384680"/>
            <a:ext cx="3566160" cy="4663440"/>
          </a:xfrm>
          <a:custGeom>
            <a:avLst/>
            <a:gdLst/>
            <a:ahLst/>
            <a:cxnLst/>
            <a:rect l="l" t="t" r="r" b="b"/>
            <a:pathLst>
              <a:path w="3566160" h="4663440">
                <a:moveTo>
                  <a:pt x="100031" y="4663440"/>
                </a:moveTo>
                <a:cubicBezTo>
                  <a:pt x="44791" y="4663440"/>
                  <a:pt x="0" y="4618671"/>
                  <a:pt x="0" y="4563409"/>
                </a:cubicBezTo>
                <a:lnTo>
                  <a:pt x="0" y="100031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31"/>
                </a:cubicBezTo>
                <a:lnTo>
                  <a:pt x="3566160" y="4563409"/>
                </a:lnTo>
                <a:cubicBezTo>
                  <a:pt x="3566160" y="4618671"/>
                  <a:pt x="3521369" y="4663440"/>
                  <a:pt x="3466129" y="4663440"/>
                </a:cubicBezTo>
                <a:lnTo>
                  <a:pt x="100031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11667" y="1384680"/>
            <a:ext cx="3566160" cy="4663440"/>
          </a:xfrm>
          <a:custGeom>
            <a:avLst/>
            <a:gdLst/>
            <a:ahLst/>
            <a:cxnLst/>
            <a:rect l="l" t="t" r="r" b="b"/>
            <a:pathLst>
              <a:path w="3566160" h="4663440">
                <a:moveTo>
                  <a:pt x="100031" y="4663440"/>
                </a:moveTo>
                <a:cubicBezTo>
                  <a:pt x="44791" y="4663440"/>
                  <a:pt x="0" y="4618671"/>
                  <a:pt x="0" y="4563409"/>
                </a:cubicBezTo>
                <a:lnTo>
                  <a:pt x="0" y="100031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31"/>
                </a:cubicBezTo>
                <a:lnTo>
                  <a:pt x="3566160" y="4563409"/>
                </a:lnTo>
                <a:cubicBezTo>
                  <a:pt x="3566160" y="4618671"/>
                  <a:pt x="3521369" y="4663440"/>
                  <a:pt x="3466129" y="4663440"/>
                </a:cubicBezTo>
                <a:lnTo>
                  <a:pt x="100031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4694" y="1384680"/>
            <a:ext cx="3566160" cy="4663440"/>
          </a:xfrm>
          <a:custGeom>
            <a:avLst/>
            <a:gdLst/>
            <a:ahLst/>
            <a:cxnLst/>
            <a:rect l="l" t="t" r="r" b="b"/>
            <a:pathLst>
              <a:path w="3566160" h="4663440">
                <a:moveTo>
                  <a:pt x="100031" y="4663440"/>
                </a:moveTo>
                <a:cubicBezTo>
                  <a:pt x="44791" y="4663440"/>
                  <a:pt x="0" y="4618671"/>
                  <a:pt x="0" y="4563409"/>
                </a:cubicBezTo>
                <a:lnTo>
                  <a:pt x="0" y="100031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31"/>
                </a:cubicBezTo>
                <a:lnTo>
                  <a:pt x="3566160" y="4563409"/>
                </a:lnTo>
                <a:cubicBezTo>
                  <a:pt x="3566160" y="4618671"/>
                  <a:pt x="3521369" y="4663440"/>
                  <a:pt x="3466129" y="4663440"/>
                </a:cubicBezTo>
                <a:lnTo>
                  <a:pt x="100031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8640" y="548639"/>
            <a:ext cx="10414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Real-World Scenarios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Fractions and Decimals: Comparing, Ordering, and Real-World Applications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6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8303294" y="2259230"/>
            <a:ext cx="310896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Determining the distance between two locations: 3/4 mile vs. 0.75 miles.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showcases the practical application of fractions and decimals in navigation.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8303294" y="1663759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Determining Distances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4540267" y="2259230"/>
            <a:ext cx="310896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Calculating the cost of items on sale: $15.99 vs. $16.00.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demonstrates the importance of precision in financial transactions.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540267" y="1663759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Calculating Sale Costs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777240" y="2259230"/>
            <a:ext cx="310896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Measuring ingredients for a recipe: 1/4 cup vs. 0.25 cups.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highlights the use of fractions and decimals in everyday cooking.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777240" y="1663759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Measuring Ingredients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0"/>
            <a:ext cx="2472671" cy="621792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6200512"/>
            <a:ext cx="121920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693538" y="548639"/>
            <a:ext cx="7491988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Comparing Fractions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Fractions and Decimals: Comparing, Ordering, and Real-World Applications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3693538" y="1490867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3693538" y="1490867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01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3693538" y="2702538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693538" y="270253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02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3693538" y="3873103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693538" y="3873103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03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3693538" y="50577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3693538" y="5057746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04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476657" y="5464020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52"/>
              </a:spcBef>
              <a:buNone/>
            </a:pPr>
            <a:r>
              <a:rPr lang="en-US" sz="1363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Visual tools like number lines or diagrams help in understanding and comparing fractions.</a:t>
            </a:r>
            <a:endParaRPr lang="en-US" sz="1363" dirty="0"/>
          </a:p>
          <a:p>
            <a:pPr algn="l" marL="0" indent="0">
              <a:lnSpc>
                <a:spcPct val="90000"/>
              </a:lnSpc>
              <a:spcBef>
                <a:spcPts val="852"/>
              </a:spcBef>
              <a:buNone/>
            </a:pPr>
            <a:r>
              <a:rPr lang="en-US" sz="1363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aids provide a clear representation of fraction sizes and relationships.</a:t>
            </a:r>
            <a:endParaRPr lang="en-US" sz="1363" dirty="0"/>
          </a:p>
        </p:txBody>
      </p:sp>
      <p:sp>
        <p:nvSpPr>
          <p:cNvPr id="18" name="Text 16"/>
          <p:cNvSpPr/>
          <p:nvPr/>
        </p:nvSpPr>
        <p:spPr>
          <a:xfrm>
            <a:off x="4476657" y="5073912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Using Visual Aids for Fraction Comparison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4476657" y="3889269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Comparing Fractions with Unlike Denominators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4476657" y="4279377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699"/>
              </a:spcBef>
              <a:buNone/>
            </a:pPr>
            <a:r>
              <a:rPr lang="en-US" sz="1118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Fractions with different denominators require finding a common denominator or using other methods to compare.</a:t>
            </a:r>
            <a:endParaRPr lang="en-US" sz="1118" dirty="0"/>
          </a:p>
          <a:p>
            <a:pPr algn="l" marL="0" indent="0">
              <a:lnSpc>
                <a:spcPct val="90000"/>
              </a:lnSpc>
              <a:spcBef>
                <a:spcPts val="699"/>
              </a:spcBef>
              <a:buNone/>
            </a:pPr>
            <a:r>
              <a:rPr lang="en-US" sz="1118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For example, 1/4 is larger than 1/6 when converted to a common denominator.</a:t>
            </a:r>
            <a:endParaRPr lang="en-US" sz="1118" dirty="0"/>
          </a:p>
        </p:txBody>
      </p:sp>
      <p:sp>
        <p:nvSpPr>
          <p:cNvPr id="21" name="Text 19"/>
          <p:cNvSpPr/>
          <p:nvPr/>
        </p:nvSpPr>
        <p:spPr>
          <a:xfrm>
            <a:off x="4476657" y="2718704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Comparing Fractions with Like Denominators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4476657" y="3108812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63"/>
              </a:spcBef>
              <a:buNone/>
            </a:pPr>
            <a:r>
              <a:rPr lang="en-US" sz="138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Fractions with the same denominators can be compared by looking at their numerators.</a:t>
            </a:r>
            <a:endParaRPr lang="en-US" sz="1381" dirty="0"/>
          </a:p>
          <a:p>
            <a:pPr algn="l" marL="0" indent="0">
              <a:lnSpc>
                <a:spcPct val="90000"/>
              </a:lnSpc>
              <a:spcBef>
                <a:spcPts val="863"/>
              </a:spcBef>
              <a:buNone/>
            </a:pPr>
            <a:r>
              <a:rPr lang="en-US" sz="138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For instance, 1/4 is smaller than 3/4 because 1 is less than 3.</a:t>
            </a:r>
            <a:endParaRPr lang="en-US" sz="1381" dirty="0"/>
          </a:p>
        </p:txBody>
      </p:sp>
      <p:sp>
        <p:nvSpPr>
          <p:cNvPr id="23" name="Text 21"/>
          <p:cNvSpPr/>
          <p:nvPr/>
        </p:nvSpPr>
        <p:spPr>
          <a:xfrm>
            <a:off x="4476657" y="1507033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Equivalent Fractions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4476657" y="1897141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46"/>
              </a:spcBef>
              <a:buNone/>
            </a:pPr>
            <a:r>
              <a:rPr lang="en-US" sz="1193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Equivalent fractions represent the same value despite having different numerators and denominators.</a:t>
            </a:r>
            <a:endParaRPr lang="en-US" sz="1193" dirty="0"/>
          </a:p>
          <a:p>
            <a:pPr algn="l" marL="0" indent="0">
              <a:lnSpc>
                <a:spcPct val="90000"/>
              </a:lnSpc>
              <a:spcBef>
                <a:spcPts val="746"/>
              </a:spcBef>
              <a:buNone/>
            </a:pPr>
            <a:r>
              <a:rPr lang="en-US" sz="1193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Examples include 1/2, 2/4, and 3/6, which are all equal in value.</a:t>
            </a:r>
            <a:endParaRPr lang="en-US" sz="119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6278181" y="3962441"/>
            <a:ext cx="5303520" cy="2011680"/>
          </a:xfrm>
          <a:custGeom>
            <a:avLst/>
            <a:gdLst/>
            <a:ahLst/>
            <a:cxnLst/>
            <a:rect l="l" t="t" r="r" b="b"/>
            <a:pathLst>
              <a:path w="5303520" h="2011680">
                <a:moveTo>
                  <a:pt x="165629" y="2011680"/>
                </a:moveTo>
                <a:cubicBezTo>
                  <a:pt x="74143" y="2011680"/>
                  <a:pt x="0" y="1937529"/>
                  <a:pt x="0" y="1846058"/>
                </a:cubicBezTo>
                <a:lnTo>
                  <a:pt x="0" y="165622"/>
                </a:lnTo>
                <a:cubicBezTo>
                  <a:pt x="0" y="74151"/>
                  <a:pt x="74143" y="0"/>
                  <a:pt x="165629" y="0"/>
                </a:cubicBezTo>
                <a:lnTo>
                  <a:pt x="5137891" y="0"/>
                </a:lnTo>
                <a:cubicBezTo>
                  <a:pt x="5229377" y="0"/>
                  <a:pt x="5303520" y="74150"/>
                  <a:pt x="5303520" y="165622"/>
                </a:cubicBezTo>
                <a:lnTo>
                  <a:pt x="5303520" y="1846058"/>
                </a:lnTo>
                <a:cubicBezTo>
                  <a:pt x="5303520" y="1937529"/>
                  <a:pt x="5229377" y="2011680"/>
                  <a:pt x="5137891" y="2011680"/>
                </a:cubicBezTo>
                <a:lnTo>
                  <a:pt x="165629" y="201168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278181" y="1587891"/>
            <a:ext cx="5303520" cy="2011680"/>
          </a:xfrm>
          <a:custGeom>
            <a:avLst/>
            <a:gdLst/>
            <a:ahLst/>
            <a:cxnLst/>
            <a:rect l="l" t="t" r="r" b="b"/>
            <a:pathLst>
              <a:path w="5303520" h="2011680">
                <a:moveTo>
                  <a:pt x="165629" y="2011680"/>
                </a:moveTo>
                <a:cubicBezTo>
                  <a:pt x="74143" y="2011680"/>
                  <a:pt x="0" y="1937529"/>
                  <a:pt x="0" y="1846058"/>
                </a:cubicBezTo>
                <a:lnTo>
                  <a:pt x="0" y="165622"/>
                </a:lnTo>
                <a:cubicBezTo>
                  <a:pt x="0" y="74151"/>
                  <a:pt x="74143" y="0"/>
                  <a:pt x="165629" y="0"/>
                </a:cubicBezTo>
                <a:lnTo>
                  <a:pt x="5137891" y="0"/>
                </a:lnTo>
                <a:cubicBezTo>
                  <a:pt x="5229377" y="0"/>
                  <a:pt x="5303520" y="74150"/>
                  <a:pt x="5303520" y="165622"/>
                </a:cubicBezTo>
                <a:lnTo>
                  <a:pt x="5303520" y="1846058"/>
                </a:lnTo>
                <a:cubicBezTo>
                  <a:pt x="5303520" y="1937529"/>
                  <a:pt x="5229377" y="2011680"/>
                  <a:pt x="5137891" y="2011680"/>
                </a:cubicBezTo>
                <a:lnTo>
                  <a:pt x="165629" y="201168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88015" y="3962441"/>
            <a:ext cx="5303520" cy="2011680"/>
          </a:xfrm>
          <a:custGeom>
            <a:avLst/>
            <a:gdLst/>
            <a:ahLst/>
            <a:cxnLst/>
            <a:rect l="l" t="t" r="r" b="b"/>
            <a:pathLst>
              <a:path w="5303520" h="2011680">
                <a:moveTo>
                  <a:pt x="165629" y="2011680"/>
                </a:moveTo>
                <a:cubicBezTo>
                  <a:pt x="74143" y="2011680"/>
                  <a:pt x="0" y="1937529"/>
                  <a:pt x="0" y="1846058"/>
                </a:cubicBezTo>
                <a:lnTo>
                  <a:pt x="0" y="165622"/>
                </a:lnTo>
                <a:cubicBezTo>
                  <a:pt x="0" y="74151"/>
                  <a:pt x="74143" y="0"/>
                  <a:pt x="165629" y="0"/>
                </a:cubicBezTo>
                <a:lnTo>
                  <a:pt x="5137891" y="0"/>
                </a:lnTo>
                <a:cubicBezTo>
                  <a:pt x="5229377" y="0"/>
                  <a:pt x="5303520" y="74150"/>
                  <a:pt x="5303520" y="165622"/>
                </a:cubicBezTo>
                <a:lnTo>
                  <a:pt x="5303520" y="1846058"/>
                </a:lnTo>
                <a:cubicBezTo>
                  <a:pt x="5303520" y="1937529"/>
                  <a:pt x="5229377" y="2011680"/>
                  <a:pt x="5137891" y="2011680"/>
                </a:cubicBezTo>
                <a:lnTo>
                  <a:pt x="165629" y="201168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274673" y="1587891"/>
            <a:ext cx="5303520" cy="2011680"/>
          </a:xfrm>
          <a:custGeom>
            <a:avLst/>
            <a:gdLst/>
            <a:ahLst/>
            <a:cxnLst/>
            <a:rect l="l" t="t" r="r" b="b"/>
            <a:pathLst>
              <a:path w="5303520" h="2011680">
                <a:moveTo>
                  <a:pt x="56429" y="2011680"/>
                </a:moveTo>
                <a:cubicBezTo>
                  <a:pt x="25245" y="2011680"/>
                  <a:pt x="0" y="1986413"/>
                  <a:pt x="0" y="1955252"/>
                </a:cubicBezTo>
                <a:lnTo>
                  <a:pt x="0" y="56428"/>
                </a:lnTo>
                <a:cubicBezTo>
                  <a:pt x="0" y="25267"/>
                  <a:pt x="25245" y="0"/>
                  <a:pt x="56429" y="0"/>
                </a:cubicBezTo>
                <a:lnTo>
                  <a:pt x="5247091" y="0"/>
                </a:lnTo>
                <a:cubicBezTo>
                  <a:pt x="5278275" y="0"/>
                  <a:pt x="5303520" y="25267"/>
                  <a:pt x="5303520" y="56428"/>
                </a:cubicBezTo>
                <a:lnTo>
                  <a:pt x="5303520" y="1955252"/>
                </a:lnTo>
                <a:cubicBezTo>
                  <a:pt x="5303520" y="1986413"/>
                  <a:pt x="5278275" y="2011680"/>
                  <a:pt x="5247091" y="2011680"/>
                </a:cubicBezTo>
                <a:lnTo>
                  <a:pt x="56429" y="201168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88015" y="1587891"/>
            <a:ext cx="5303520" cy="2011680"/>
          </a:xfrm>
          <a:custGeom>
            <a:avLst/>
            <a:gdLst/>
            <a:ahLst/>
            <a:cxnLst/>
            <a:rect l="l" t="t" r="r" b="b"/>
            <a:pathLst>
              <a:path w="5303520" h="2011680">
                <a:moveTo>
                  <a:pt x="165629" y="2011680"/>
                </a:moveTo>
                <a:cubicBezTo>
                  <a:pt x="74143" y="2011680"/>
                  <a:pt x="0" y="1937529"/>
                  <a:pt x="0" y="1846058"/>
                </a:cubicBezTo>
                <a:lnTo>
                  <a:pt x="0" y="165622"/>
                </a:lnTo>
                <a:cubicBezTo>
                  <a:pt x="0" y="74151"/>
                  <a:pt x="74143" y="0"/>
                  <a:pt x="165629" y="0"/>
                </a:cubicBezTo>
                <a:lnTo>
                  <a:pt x="5137891" y="0"/>
                </a:lnTo>
                <a:cubicBezTo>
                  <a:pt x="5229377" y="0"/>
                  <a:pt x="5303520" y="74150"/>
                  <a:pt x="5303520" y="165622"/>
                </a:cubicBezTo>
                <a:lnTo>
                  <a:pt x="5303520" y="1846058"/>
                </a:lnTo>
                <a:cubicBezTo>
                  <a:pt x="5303520" y="1937529"/>
                  <a:pt x="5229377" y="2011680"/>
                  <a:pt x="5137891" y="2011680"/>
                </a:cubicBezTo>
                <a:lnTo>
                  <a:pt x="165629" y="201168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Fractions and Decimals: Comparing, Ordering, and Real-World Applications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8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588357" y="651987"/>
            <a:ext cx="11049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Comparing Decimals</a:t>
            </a:r>
            <a:endParaRPr lang="en-US" sz="2400" dirty="0"/>
          </a:p>
        </p:txBody>
      </p:sp>
      <p:sp>
        <p:nvSpPr>
          <p:cNvPr id="13" name="Text 11"/>
          <p:cNvSpPr/>
          <p:nvPr/>
        </p:nvSpPr>
        <p:spPr>
          <a:xfrm>
            <a:off x="840959" y="1849403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8"/>
                  <a:pt x="163758" y="0"/>
                  <a:pt x="365760" y="0"/>
                </a:cubicBezTo>
                <a:cubicBezTo>
                  <a:pt x="567762" y="0"/>
                  <a:pt x="731520" y="163758"/>
                  <a:pt x="731520" y="365760"/>
                </a:cubicBezTo>
                <a:cubicBezTo>
                  <a:pt x="731520" y="567762"/>
                  <a:pt x="567762" y="731520"/>
                  <a:pt x="365760" y="731520"/>
                </a:cubicBezTo>
                <a:cubicBezTo>
                  <a:pt x="163758" y="731520"/>
                  <a:pt x="0" y="567762"/>
                  <a:pt x="0" y="36576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840959" y="1849403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1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840959" y="4188642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8"/>
                  <a:pt x="163758" y="0"/>
                  <a:pt x="365760" y="0"/>
                </a:cubicBezTo>
                <a:cubicBezTo>
                  <a:pt x="567762" y="0"/>
                  <a:pt x="731520" y="163758"/>
                  <a:pt x="731520" y="365760"/>
                </a:cubicBezTo>
                <a:cubicBezTo>
                  <a:pt x="731520" y="567762"/>
                  <a:pt x="567762" y="731520"/>
                  <a:pt x="365760" y="731520"/>
                </a:cubicBezTo>
                <a:cubicBezTo>
                  <a:pt x="163758" y="731520"/>
                  <a:pt x="0" y="567762"/>
                  <a:pt x="0" y="36576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840959" y="4188642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3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6514992" y="1849403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8"/>
                  <a:pt x="163758" y="0"/>
                  <a:pt x="365760" y="0"/>
                </a:cubicBezTo>
                <a:cubicBezTo>
                  <a:pt x="567762" y="0"/>
                  <a:pt x="731520" y="163758"/>
                  <a:pt x="731520" y="365760"/>
                </a:cubicBezTo>
                <a:cubicBezTo>
                  <a:pt x="731520" y="567762"/>
                  <a:pt x="567762" y="731520"/>
                  <a:pt x="365760" y="731520"/>
                </a:cubicBezTo>
                <a:cubicBezTo>
                  <a:pt x="163758" y="731520"/>
                  <a:pt x="0" y="567762"/>
                  <a:pt x="0" y="36576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6514992" y="1849403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2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6514992" y="4188642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8"/>
                  <a:pt x="163758" y="0"/>
                  <a:pt x="365760" y="0"/>
                </a:cubicBezTo>
                <a:cubicBezTo>
                  <a:pt x="567762" y="0"/>
                  <a:pt x="731520" y="163758"/>
                  <a:pt x="731520" y="365760"/>
                </a:cubicBezTo>
                <a:cubicBezTo>
                  <a:pt x="731520" y="567762"/>
                  <a:pt x="567762" y="731520"/>
                  <a:pt x="365760" y="731520"/>
                </a:cubicBezTo>
                <a:cubicBezTo>
                  <a:pt x="163758" y="731520"/>
                  <a:pt x="0" y="567762"/>
                  <a:pt x="0" y="36576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6514992" y="4188642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4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7477557" y="4680785"/>
            <a:ext cx="38404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Visual tools like number lines or diagrams can simplify decimal comparisons.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aids help in understanding the relative sizes of decimals.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7477557" y="4194804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Using Visual Aids for Decimal Comparison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1776228" y="4680785"/>
            <a:ext cx="38404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Decimals with varying decimal places require careful comparison.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For example, 0.5 is greater than 0.34.</a:t>
            </a:r>
            <a:endParaRPr lang="en-US" sz="1400" dirty="0"/>
          </a:p>
        </p:txBody>
      </p:sp>
      <p:sp>
        <p:nvSpPr>
          <p:cNvPr id="24" name="Text 22"/>
          <p:cNvSpPr/>
          <p:nvPr/>
        </p:nvSpPr>
        <p:spPr>
          <a:xfrm>
            <a:off x="1776228" y="4194804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33"/>
              </a:spcBef>
              <a:buNone/>
            </a:pPr>
            <a:r>
              <a:rPr lang="en-US" sz="1333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Comparing Decimals with Different Decimal Places</a:t>
            </a:r>
            <a:endParaRPr lang="en-US" sz="1333" dirty="0"/>
          </a:p>
        </p:txBody>
      </p:sp>
      <p:sp>
        <p:nvSpPr>
          <p:cNvPr id="25" name="Text 23"/>
          <p:cNvSpPr/>
          <p:nvPr/>
        </p:nvSpPr>
        <p:spPr>
          <a:xfrm>
            <a:off x="7477557" y="2341546"/>
            <a:ext cx="38404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Decimals with the same number of decimal places can be compared directly.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For instance, 0.5 is greater than 0.3.</a:t>
            </a:r>
            <a:endParaRPr lang="en-US" sz="1400" dirty="0"/>
          </a:p>
        </p:txBody>
      </p:sp>
      <p:sp>
        <p:nvSpPr>
          <p:cNvPr id="26" name="Text 24"/>
          <p:cNvSpPr/>
          <p:nvPr/>
        </p:nvSpPr>
        <p:spPr>
          <a:xfrm>
            <a:off x="7477557" y="1855565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3"/>
              </a:spcBef>
              <a:buNone/>
            </a:pPr>
            <a:r>
              <a:rPr lang="en-US" sz="1429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Comparing Decimals with Same Decimal Places</a:t>
            </a:r>
            <a:endParaRPr lang="en-US" sz="1429" dirty="0"/>
          </a:p>
        </p:txBody>
      </p:sp>
      <p:sp>
        <p:nvSpPr>
          <p:cNvPr id="27" name="Text 25"/>
          <p:cNvSpPr/>
          <p:nvPr/>
        </p:nvSpPr>
        <p:spPr>
          <a:xfrm>
            <a:off x="1776228" y="2341546"/>
            <a:ext cx="38404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Equivalent decimals represent the same value despite having different appearances.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For example, 0.5 is equal to 0.50 and 0.500.</a:t>
            </a:r>
            <a:endParaRPr lang="en-US" sz="1400" dirty="0"/>
          </a:p>
        </p:txBody>
      </p:sp>
      <p:sp>
        <p:nvSpPr>
          <p:cNvPr id="28" name="Text 26"/>
          <p:cNvSpPr/>
          <p:nvPr/>
        </p:nvSpPr>
        <p:spPr>
          <a:xfrm>
            <a:off x="1776228" y="1855565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Equivalent Decimals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92781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98169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203557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1155" r="-111155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92781" y="548639"/>
            <a:ext cx="8262536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Ordering Fractions and Decimals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9357187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Using visual aids, such as number lines or diagrams, to order fractions and decimals.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tools help in understanding and comparing numerical values effectively.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9357186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Using Visual Aids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6551799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Ordering decimals from least to greatest: 0.1, 0.5, 0.9.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Decimals are arranged by their numerical value from smallest to largest.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6551798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Ordering Decimals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3746411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Ordering fractions from least to greatest: 1/4, 1/2, 3/4.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involves comparing the values of fractions to determine their sequence.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3746410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Ordering Fractions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3874935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Fractions and Decimals: Comparing, Ordering, and Real-World Applications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3591378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9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10940916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6278181" y="3839609"/>
            <a:ext cx="5303520" cy="2194560"/>
          </a:xfrm>
          <a:custGeom>
            <a:avLst/>
            <a:gdLst/>
            <a:ahLst/>
            <a:cxnLst/>
            <a:rect l="l" t="t" r="r" b="b"/>
            <a:pathLst>
              <a:path w="5303520" h="2194560">
                <a:moveTo>
                  <a:pt x="180691" y="2194560"/>
                </a:moveTo>
                <a:cubicBezTo>
                  <a:pt x="80879" y="2194560"/>
                  <a:pt x="0" y="2113669"/>
                  <a:pt x="0" y="2013882"/>
                </a:cubicBezTo>
                <a:lnTo>
                  <a:pt x="0" y="180678"/>
                </a:lnTo>
                <a:cubicBezTo>
                  <a:pt x="0" y="80891"/>
                  <a:pt x="80879" y="0"/>
                  <a:pt x="180691" y="0"/>
                </a:cubicBezTo>
                <a:lnTo>
                  <a:pt x="5122829" y="0"/>
                </a:lnTo>
                <a:cubicBezTo>
                  <a:pt x="5222641" y="0"/>
                  <a:pt x="5303520" y="80891"/>
                  <a:pt x="5303520" y="180678"/>
                </a:cubicBezTo>
                <a:lnTo>
                  <a:pt x="5303520" y="2013882"/>
                </a:lnTo>
                <a:cubicBezTo>
                  <a:pt x="5303520" y="2113669"/>
                  <a:pt x="5222641" y="2194560"/>
                  <a:pt x="5122829" y="2194560"/>
                </a:cubicBezTo>
                <a:lnTo>
                  <a:pt x="180691" y="219456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88015" y="3839609"/>
            <a:ext cx="5303520" cy="2194560"/>
          </a:xfrm>
          <a:custGeom>
            <a:avLst/>
            <a:gdLst/>
            <a:ahLst/>
            <a:cxnLst/>
            <a:rect l="l" t="t" r="r" b="b"/>
            <a:pathLst>
              <a:path w="5303520" h="2194560">
                <a:moveTo>
                  <a:pt x="180691" y="2194560"/>
                </a:moveTo>
                <a:cubicBezTo>
                  <a:pt x="80879" y="2194560"/>
                  <a:pt x="0" y="2113669"/>
                  <a:pt x="0" y="2013882"/>
                </a:cubicBezTo>
                <a:lnTo>
                  <a:pt x="0" y="180678"/>
                </a:lnTo>
                <a:cubicBezTo>
                  <a:pt x="0" y="80891"/>
                  <a:pt x="80879" y="0"/>
                  <a:pt x="180691" y="0"/>
                </a:cubicBezTo>
                <a:lnTo>
                  <a:pt x="5122829" y="0"/>
                </a:lnTo>
                <a:cubicBezTo>
                  <a:pt x="5222641" y="0"/>
                  <a:pt x="5303520" y="80891"/>
                  <a:pt x="5303520" y="180678"/>
                </a:cubicBezTo>
                <a:lnTo>
                  <a:pt x="5303520" y="2013882"/>
                </a:lnTo>
                <a:cubicBezTo>
                  <a:pt x="5303520" y="2113669"/>
                  <a:pt x="5222641" y="2194560"/>
                  <a:pt x="5122829" y="2194560"/>
                </a:cubicBezTo>
                <a:lnTo>
                  <a:pt x="180691" y="219456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274673" y="1478707"/>
            <a:ext cx="5303520" cy="2194560"/>
          </a:xfrm>
          <a:custGeom>
            <a:avLst/>
            <a:gdLst/>
            <a:ahLst/>
            <a:cxnLst/>
            <a:rect l="l" t="t" r="r" b="b"/>
            <a:pathLst>
              <a:path w="5303520" h="2194560">
                <a:moveTo>
                  <a:pt x="61574" y="2194560"/>
                </a:moveTo>
                <a:cubicBezTo>
                  <a:pt x="27578" y="2194560"/>
                  <a:pt x="0" y="2166996"/>
                  <a:pt x="0" y="2133003"/>
                </a:cubicBezTo>
                <a:lnTo>
                  <a:pt x="0" y="61557"/>
                </a:lnTo>
                <a:cubicBezTo>
                  <a:pt x="0" y="27564"/>
                  <a:pt x="27578" y="0"/>
                  <a:pt x="61574" y="0"/>
                </a:cubicBezTo>
                <a:lnTo>
                  <a:pt x="5241999" y="0"/>
                </a:lnTo>
                <a:cubicBezTo>
                  <a:pt x="5275995" y="0"/>
                  <a:pt x="5303573" y="27564"/>
                  <a:pt x="5303573" y="61557"/>
                </a:cubicBezTo>
                <a:lnTo>
                  <a:pt x="5303573" y="2133003"/>
                </a:lnTo>
                <a:cubicBezTo>
                  <a:pt x="5303573" y="2166996"/>
                  <a:pt x="5275995" y="2194560"/>
                  <a:pt x="5241999" y="2194560"/>
                </a:cubicBezTo>
                <a:lnTo>
                  <a:pt x="61574" y="219456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588015" y="1478707"/>
            <a:ext cx="5303520" cy="2194560"/>
          </a:xfrm>
          <a:custGeom>
            <a:avLst/>
            <a:gdLst/>
            <a:ahLst/>
            <a:cxnLst/>
            <a:rect l="l" t="t" r="r" b="b"/>
            <a:pathLst>
              <a:path w="5303520" h="2194560">
                <a:moveTo>
                  <a:pt x="180691" y="2194560"/>
                </a:moveTo>
                <a:cubicBezTo>
                  <a:pt x="80879" y="2194560"/>
                  <a:pt x="0" y="2113669"/>
                  <a:pt x="0" y="2013882"/>
                </a:cubicBezTo>
                <a:lnTo>
                  <a:pt x="0" y="180678"/>
                </a:lnTo>
                <a:cubicBezTo>
                  <a:pt x="0" y="80891"/>
                  <a:pt x="80879" y="0"/>
                  <a:pt x="180691" y="0"/>
                </a:cubicBezTo>
                <a:lnTo>
                  <a:pt x="5122829" y="0"/>
                </a:lnTo>
                <a:cubicBezTo>
                  <a:pt x="5222641" y="0"/>
                  <a:pt x="5303520" y="80891"/>
                  <a:pt x="5303520" y="180678"/>
                </a:cubicBezTo>
                <a:lnTo>
                  <a:pt x="5303520" y="2013882"/>
                </a:lnTo>
                <a:cubicBezTo>
                  <a:pt x="5303520" y="2113669"/>
                  <a:pt x="5222641" y="2194560"/>
                  <a:pt x="5122829" y="2194560"/>
                </a:cubicBezTo>
                <a:lnTo>
                  <a:pt x="180691" y="219456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Fractions and Decimals: Comparing, Ordering, and Real-World Applications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10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588357" y="651987"/>
            <a:ext cx="11049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Differentiated Activities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2914708" y="1692592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2914708" y="1692592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01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625842" y="1679999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8625842" y="1679999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02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2914708" y="4057681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2914708" y="4057681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03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8625842" y="4057681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8625842" y="4057681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04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6522722" y="5245474"/>
            <a:ext cx="47548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779"/>
              </a:spcBef>
              <a:buNone/>
            </a:pPr>
            <a:r>
              <a:rPr lang="en-US" sz="109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English language learners are supported with bilingual resources or visual aids to aid comprehension.</a:t>
            </a:r>
            <a:endParaRPr lang="en-US" sz="1091" dirty="0"/>
          </a:p>
          <a:p>
            <a:pPr algn="ctr" marL="0" indent="0">
              <a:lnSpc>
                <a:spcPct val="90000"/>
              </a:lnSpc>
              <a:spcBef>
                <a:spcPts val="779"/>
              </a:spcBef>
              <a:buNone/>
            </a:pPr>
            <a:r>
              <a:rPr lang="en-US" sz="109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tools help bridge language barriers and facilitate learning.</a:t>
            </a:r>
            <a:endParaRPr lang="en-US" sz="1091" dirty="0"/>
          </a:p>
        </p:txBody>
      </p:sp>
      <p:sp>
        <p:nvSpPr>
          <p:cNvPr id="21" name="Text 19"/>
          <p:cNvSpPr/>
          <p:nvPr/>
        </p:nvSpPr>
        <p:spPr>
          <a:xfrm>
            <a:off x="6522722" y="4828944"/>
            <a:ext cx="4754880" cy="3097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Resources for English Language Learners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811588" y="4828944"/>
            <a:ext cx="4754880" cy="3097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Modified Activities for Learning Difficulties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811588" y="5245474"/>
            <a:ext cx="47548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779"/>
              </a:spcBef>
              <a:buNone/>
            </a:pPr>
            <a:r>
              <a:rPr lang="en-US" sz="109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Students with learning difficulties benefit from modified activities, such as using assistive technology or receiving extra support.</a:t>
            </a:r>
            <a:endParaRPr lang="en-US" sz="1091" dirty="0"/>
          </a:p>
          <a:p>
            <a:pPr algn="ctr" marL="0" indent="0">
              <a:lnSpc>
                <a:spcPct val="90000"/>
              </a:lnSpc>
              <a:spcBef>
                <a:spcPts val="779"/>
              </a:spcBef>
              <a:buNone/>
            </a:pPr>
            <a:r>
              <a:rPr lang="en-US" sz="109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adjustments ensure accessibility and cater to individual needs.</a:t>
            </a:r>
            <a:endParaRPr lang="en-US" sz="1091" dirty="0"/>
          </a:p>
        </p:txBody>
      </p:sp>
      <p:sp>
        <p:nvSpPr>
          <p:cNvPr id="24" name="Text 22"/>
          <p:cNvSpPr/>
          <p:nvPr/>
        </p:nvSpPr>
        <p:spPr>
          <a:xfrm>
            <a:off x="6522722" y="2867792"/>
            <a:ext cx="47548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704"/>
              </a:spcBef>
              <a:buNone/>
            </a:pPr>
            <a:r>
              <a:rPr lang="en-US" sz="985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Advanced students engage with challenging problems, including multi-step calculations and word problems.</a:t>
            </a:r>
            <a:endParaRPr lang="en-US" sz="985" dirty="0"/>
          </a:p>
          <a:p>
            <a:pPr algn="ctr" marL="0" indent="0">
              <a:lnSpc>
                <a:spcPct val="90000"/>
              </a:lnSpc>
              <a:spcBef>
                <a:spcPts val="704"/>
              </a:spcBef>
              <a:buNone/>
            </a:pPr>
            <a:r>
              <a:rPr lang="en-US" sz="985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activities are designed to push their critical thinking and problem-solving skills.</a:t>
            </a:r>
            <a:endParaRPr lang="en-US" sz="985" dirty="0"/>
          </a:p>
        </p:txBody>
      </p:sp>
      <p:sp>
        <p:nvSpPr>
          <p:cNvPr id="25" name="Text 23"/>
          <p:cNvSpPr/>
          <p:nvPr/>
        </p:nvSpPr>
        <p:spPr>
          <a:xfrm>
            <a:off x="6522722" y="2451262"/>
            <a:ext cx="4754880" cy="3097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Challenges for Advanced Students</a:t>
            </a:r>
            <a:endParaRPr lang="en-US" sz="1600" dirty="0"/>
          </a:p>
        </p:txBody>
      </p:sp>
      <p:sp>
        <p:nvSpPr>
          <p:cNvPr id="26" name="Text 24"/>
          <p:cNvSpPr/>
          <p:nvPr/>
        </p:nvSpPr>
        <p:spPr>
          <a:xfrm>
            <a:off x="811588" y="2463855"/>
            <a:ext cx="4754880" cy="3097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Support for Struggling Students</a:t>
            </a:r>
            <a:endParaRPr lang="en-US" sz="1600" dirty="0"/>
          </a:p>
        </p:txBody>
      </p:sp>
      <p:sp>
        <p:nvSpPr>
          <p:cNvPr id="27" name="Text 25"/>
          <p:cNvSpPr/>
          <p:nvPr/>
        </p:nvSpPr>
        <p:spPr>
          <a:xfrm>
            <a:off x="811588" y="2880385"/>
            <a:ext cx="47548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779"/>
              </a:spcBef>
              <a:buNone/>
            </a:pPr>
            <a:r>
              <a:rPr lang="en-US" sz="109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Visual aids, such as number lines or diagrams, are provided to help compare and order fractions and decimals.</a:t>
            </a:r>
            <a:endParaRPr lang="en-US" sz="1091" dirty="0"/>
          </a:p>
          <a:p>
            <a:pPr algn="ctr" marL="0" indent="0">
              <a:lnSpc>
                <a:spcPct val="90000"/>
              </a:lnSpc>
              <a:spcBef>
                <a:spcPts val="779"/>
              </a:spcBef>
              <a:buNone/>
            </a:pPr>
            <a:r>
              <a:rPr lang="en-US" sz="109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tools aim to simplify complex concepts and enhance understanding.</a:t>
            </a:r>
            <a:endParaRPr lang="en-US" sz="109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23334" y="1481596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3069423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23334" y="4657250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0770" r="-10770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Technology Integration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Fractions and Decimals: Comparing, Ordering, and Real-World Applications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11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771370" y="1730382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771370" y="173038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3771370" y="331330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771370" y="3313301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771370" y="488537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3771370" y="488537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3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405359" y="4866898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Digital Graphing Tools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4405359" y="5323415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3"/>
              </a:spcBef>
              <a:buNone/>
            </a:pPr>
            <a:r>
              <a:rPr lang="en-US" sz="125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Digital tools, such as graphing calculators or online graphing tools, to explore and analyze data.</a:t>
            </a:r>
            <a:endParaRPr lang="en-US" sz="1251" dirty="0"/>
          </a:p>
          <a:p>
            <a:pPr algn="l" marL="0" indent="0">
              <a:lnSpc>
                <a:spcPct val="90000"/>
              </a:lnSpc>
              <a:spcBef>
                <a:spcPts val="893"/>
              </a:spcBef>
              <a:buNone/>
            </a:pPr>
            <a:r>
              <a:rPr lang="en-US" sz="125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tools enable students to interact with data in a dynamic and visual manner.</a:t>
            </a:r>
            <a:endParaRPr lang="en-US" sz="1251" dirty="0"/>
          </a:p>
        </p:txBody>
      </p:sp>
      <p:sp>
        <p:nvSpPr>
          <p:cNvPr id="20" name="Text 18"/>
          <p:cNvSpPr/>
          <p:nvPr/>
        </p:nvSpPr>
        <p:spPr>
          <a:xfrm>
            <a:off x="4405359" y="3294829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Calculators and Software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4405359" y="3751346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3"/>
              </a:spcBef>
              <a:buNone/>
            </a:pPr>
            <a:r>
              <a:rPr lang="en-US" sz="125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Calculators or computer software to perform calculations and visualize concepts.</a:t>
            </a:r>
            <a:endParaRPr lang="en-US" sz="1251" dirty="0"/>
          </a:p>
          <a:p>
            <a:pPr algn="l" marL="0" indent="0">
              <a:lnSpc>
                <a:spcPct val="90000"/>
              </a:lnSpc>
              <a:spcBef>
                <a:spcPts val="893"/>
              </a:spcBef>
              <a:buNone/>
            </a:pPr>
            <a:r>
              <a:rPr lang="en-US" sz="125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resources simplify complex computations and help in better conceptual visualization.</a:t>
            </a:r>
            <a:endParaRPr lang="en-US" sz="1251" dirty="0"/>
          </a:p>
        </p:txBody>
      </p:sp>
      <p:sp>
        <p:nvSpPr>
          <p:cNvPr id="22" name="Text 20"/>
          <p:cNvSpPr/>
          <p:nvPr/>
        </p:nvSpPr>
        <p:spPr>
          <a:xfrm>
            <a:off x="4405359" y="1711910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Interactive Online Resources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4405359" y="2168427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55"/>
              </a:spcBef>
              <a:buNone/>
            </a:pPr>
            <a:r>
              <a:rPr lang="en-US" sz="1058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Online resources, such as interactive worksheets or games, to practice comparing and ordering fractions and decimals.</a:t>
            </a:r>
            <a:endParaRPr lang="en-US" sz="1058" dirty="0"/>
          </a:p>
          <a:p>
            <a:pPr algn="l" marL="0" indent="0">
              <a:lnSpc>
                <a:spcPct val="90000"/>
              </a:lnSpc>
              <a:spcBef>
                <a:spcPts val="755"/>
              </a:spcBef>
              <a:buNone/>
            </a:pPr>
            <a:r>
              <a:rPr lang="en-US" sz="1058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tools provide engaging ways for students to enhance their understanding of mathematical concepts.</a:t>
            </a:r>
            <a:endParaRPr lang="en-US" sz="105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384680"/>
            <a:ext cx="2590800" cy="4599432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40" y="4599432"/>
                  <a:pt x="0" y="4566914"/>
                  <a:pt x="0" y="4526761"/>
                </a:cubicBezTo>
                <a:lnTo>
                  <a:pt x="0" y="72671"/>
                </a:lnTo>
                <a:cubicBezTo>
                  <a:pt x="0" y="32518"/>
                  <a:pt x="32540" y="0"/>
                  <a:pt x="72672" y="0"/>
                </a:cubicBezTo>
                <a:lnTo>
                  <a:pt x="2518128" y="0"/>
                </a:lnTo>
                <a:cubicBezTo>
                  <a:pt x="2558260" y="0"/>
                  <a:pt x="2590800" y="32518"/>
                  <a:pt x="2590800" y="72671"/>
                </a:cubicBezTo>
                <a:lnTo>
                  <a:pt x="2590800" y="4526761"/>
                </a:lnTo>
                <a:cubicBezTo>
                  <a:pt x="2590800" y="4566914"/>
                  <a:pt x="2558260" y="4599432"/>
                  <a:pt x="2518128" y="4599432"/>
                </a:cubicBezTo>
                <a:lnTo>
                  <a:pt x="72672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68040" y="1384680"/>
            <a:ext cx="2590800" cy="4599432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40" y="4599432"/>
                  <a:pt x="0" y="4566914"/>
                  <a:pt x="0" y="4526761"/>
                </a:cubicBezTo>
                <a:lnTo>
                  <a:pt x="0" y="72671"/>
                </a:lnTo>
                <a:cubicBezTo>
                  <a:pt x="0" y="32518"/>
                  <a:pt x="32540" y="0"/>
                  <a:pt x="72672" y="0"/>
                </a:cubicBezTo>
                <a:lnTo>
                  <a:pt x="2518128" y="0"/>
                </a:lnTo>
                <a:cubicBezTo>
                  <a:pt x="2558260" y="0"/>
                  <a:pt x="2590800" y="32518"/>
                  <a:pt x="2590800" y="72671"/>
                </a:cubicBezTo>
                <a:lnTo>
                  <a:pt x="2590800" y="4526761"/>
                </a:lnTo>
                <a:cubicBezTo>
                  <a:pt x="2590800" y="4566914"/>
                  <a:pt x="2558260" y="4599432"/>
                  <a:pt x="2518128" y="4599432"/>
                </a:cubicBezTo>
                <a:lnTo>
                  <a:pt x="72672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87440" y="1384680"/>
            <a:ext cx="2590800" cy="4599432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40" y="4599432"/>
                  <a:pt x="0" y="4566914"/>
                  <a:pt x="0" y="4526761"/>
                </a:cubicBezTo>
                <a:lnTo>
                  <a:pt x="0" y="72671"/>
                </a:lnTo>
                <a:cubicBezTo>
                  <a:pt x="0" y="32518"/>
                  <a:pt x="32540" y="0"/>
                  <a:pt x="72672" y="0"/>
                </a:cubicBezTo>
                <a:lnTo>
                  <a:pt x="2518128" y="0"/>
                </a:lnTo>
                <a:cubicBezTo>
                  <a:pt x="2558260" y="0"/>
                  <a:pt x="2590800" y="32518"/>
                  <a:pt x="2590800" y="72671"/>
                </a:cubicBezTo>
                <a:lnTo>
                  <a:pt x="2590800" y="4526761"/>
                </a:lnTo>
                <a:cubicBezTo>
                  <a:pt x="2590800" y="4566914"/>
                  <a:pt x="2558260" y="4599432"/>
                  <a:pt x="2518128" y="4599432"/>
                </a:cubicBezTo>
                <a:lnTo>
                  <a:pt x="72672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006840" y="1384680"/>
            <a:ext cx="2590800" cy="4599432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40" y="4599432"/>
                  <a:pt x="0" y="4566914"/>
                  <a:pt x="0" y="4526761"/>
                </a:cubicBezTo>
                <a:lnTo>
                  <a:pt x="0" y="72671"/>
                </a:lnTo>
                <a:cubicBezTo>
                  <a:pt x="0" y="32518"/>
                  <a:pt x="32540" y="0"/>
                  <a:pt x="72672" y="0"/>
                </a:cubicBezTo>
                <a:lnTo>
                  <a:pt x="2518128" y="0"/>
                </a:lnTo>
                <a:cubicBezTo>
                  <a:pt x="2558260" y="0"/>
                  <a:pt x="2590800" y="32518"/>
                  <a:pt x="2590800" y="72671"/>
                </a:cubicBezTo>
                <a:lnTo>
                  <a:pt x="2590800" y="4526761"/>
                </a:lnTo>
                <a:cubicBezTo>
                  <a:pt x="2590800" y="4566914"/>
                  <a:pt x="2558260" y="4599432"/>
                  <a:pt x="2518128" y="4599432"/>
                </a:cubicBezTo>
                <a:lnTo>
                  <a:pt x="72672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Fractions and Decimals: Comparing, Ordering, and Real-World Applications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12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11049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Assessment Strategies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9204960" y="2710216"/>
            <a:ext cx="219456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Self-assessment or peer-assessment promotes reflection and self-directed learning.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methods encourage learners to evaluate their own progress and that of their peers.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9204960" y="2130193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Self and Peer Assessment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9204960" y="1631454"/>
            <a:ext cx="365760" cy="365662"/>
          </a:xfrm>
          <a:custGeom>
            <a:avLst/>
            <a:gdLst/>
            <a:ahLst/>
            <a:cxnLst/>
            <a:rect l="l" t="t" r="r" b="b"/>
            <a:pathLst>
              <a:path w="365760" h="365662">
                <a:moveTo>
                  <a:pt x="262864" y="148576"/>
                </a:moveTo>
                <a:cubicBezTo>
                  <a:pt x="262864" y="85455"/>
                  <a:pt x="211695" y="34288"/>
                  <a:pt x="148575" y="34288"/>
                </a:cubicBezTo>
                <a:cubicBezTo>
                  <a:pt x="85456" y="34288"/>
                  <a:pt x="34286" y="85455"/>
                  <a:pt x="34286" y="148576"/>
                </a:cubicBezTo>
                <a:cubicBezTo>
                  <a:pt x="34286" y="211696"/>
                  <a:pt x="85456" y="262863"/>
                  <a:pt x="148575" y="262863"/>
                </a:cubicBezTo>
                <a:cubicBezTo>
                  <a:pt x="211695" y="262863"/>
                  <a:pt x="262864" y="211696"/>
                  <a:pt x="262864" y="148576"/>
                </a:cubicBezTo>
                <a:lnTo>
                  <a:pt x="262864" y="148576"/>
                </a:lnTo>
                <a:moveTo>
                  <a:pt x="240791" y="265079"/>
                </a:moveTo>
                <a:cubicBezTo>
                  <a:pt x="215506" y="285150"/>
                  <a:pt x="183432" y="297151"/>
                  <a:pt x="148575" y="297151"/>
                </a:cubicBezTo>
                <a:cubicBezTo>
                  <a:pt x="66502" y="297151"/>
                  <a:pt x="0" y="230649"/>
                  <a:pt x="0" y="148576"/>
                </a:cubicBezTo>
                <a:cubicBezTo>
                  <a:pt x="0" y="66503"/>
                  <a:pt x="66503" y="0"/>
                  <a:pt x="148575" y="0"/>
                </a:cubicBezTo>
                <a:cubicBezTo>
                  <a:pt x="230648" y="0"/>
                  <a:pt x="297151" y="66503"/>
                  <a:pt x="297151" y="148576"/>
                </a:cubicBezTo>
                <a:cubicBezTo>
                  <a:pt x="297151" y="183434"/>
                  <a:pt x="285150" y="215506"/>
                  <a:pt x="265077" y="240792"/>
                </a:cubicBezTo>
                <a:lnTo>
                  <a:pt x="360723" y="336438"/>
                </a:lnTo>
                <a:cubicBezTo>
                  <a:pt x="367439" y="343152"/>
                  <a:pt x="367439" y="354012"/>
                  <a:pt x="360723" y="360652"/>
                </a:cubicBezTo>
                <a:cubicBezTo>
                  <a:pt x="354008" y="367296"/>
                  <a:pt x="343152" y="367366"/>
                  <a:pt x="336510" y="360652"/>
                </a:cubicBezTo>
                <a:lnTo>
                  <a:pt x="240791" y="265079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6385560" y="2710216"/>
            <a:ext cx="219456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Projects or presentations assess the application of concepts to real-world scenarios.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allow learners to demonstrate creativity and practical understanding.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6385560" y="2130193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Self and Peer Assessment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6396990" y="1631405"/>
            <a:ext cx="342900" cy="365760"/>
          </a:xfrm>
          <a:custGeom>
            <a:avLst/>
            <a:gdLst/>
            <a:ahLst/>
            <a:cxnLst/>
            <a:rect l="l" t="t" r="r" b="b"/>
            <a:pathLst>
              <a:path w="342900" h="365760">
                <a:moveTo>
                  <a:pt x="171450" y="34290"/>
                </a:moveTo>
                <a:lnTo>
                  <a:pt x="297181" y="34290"/>
                </a:lnTo>
                <a:cubicBezTo>
                  <a:pt x="303467" y="34290"/>
                  <a:pt x="308610" y="39433"/>
                  <a:pt x="308610" y="45720"/>
                </a:cubicBezTo>
                <a:lnTo>
                  <a:pt x="308610" y="320040"/>
                </a:lnTo>
                <a:cubicBezTo>
                  <a:pt x="308610" y="326327"/>
                  <a:pt x="303467" y="331470"/>
                  <a:pt x="297181" y="331470"/>
                </a:cubicBezTo>
                <a:lnTo>
                  <a:pt x="171450" y="331470"/>
                </a:lnTo>
                <a:lnTo>
                  <a:pt x="171450" y="34290"/>
                </a:lnTo>
                <a:moveTo>
                  <a:pt x="137160" y="34290"/>
                </a:moveTo>
                <a:lnTo>
                  <a:pt x="137160" y="331470"/>
                </a:lnTo>
                <a:lnTo>
                  <a:pt x="91441" y="331470"/>
                </a:lnTo>
                <a:cubicBezTo>
                  <a:pt x="85156" y="331470"/>
                  <a:pt x="80012" y="326327"/>
                  <a:pt x="80012" y="320040"/>
                </a:cubicBezTo>
                <a:lnTo>
                  <a:pt x="80012" y="297180"/>
                </a:lnTo>
                <a:lnTo>
                  <a:pt x="97157" y="297180"/>
                </a:lnTo>
                <a:cubicBezTo>
                  <a:pt x="106659" y="297180"/>
                  <a:pt x="114302" y="289536"/>
                  <a:pt x="114302" y="280037"/>
                </a:cubicBezTo>
                <a:cubicBezTo>
                  <a:pt x="114302" y="270534"/>
                  <a:pt x="106659" y="262894"/>
                  <a:pt x="97157" y="262894"/>
                </a:cubicBezTo>
                <a:lnTo>
                  <a:pt x="80012" y="262894"/>
                </a:lnTo>
                <a:lnTo>
                  <a:pt x="80012" y="200030"/>
                </a:lnTo>
                <a:lnTo>
                  <a:pt x="97157" y="200030"/>
                </a:lnTo>
                <a:cubicBezTo>
                  <a:pt x="106659" y="200030"/>
                  <a:pt x="114302" y="192386"/>
                  <a:pt x="114302" y="182887"/>
                </a:cubicBezTo>
                <a:cubicBezTo>
                  <a:pt x="114302" y="173385"/>
                  <a:pt x="106659" y="165744"/>
                  <a:pt x="97157" y="165744"/>
                </a:cubicBezTo>
                <a:lnTo>
                  <a:pt x="80012" y="165744"/>
                </a:lnTo>
                <a:lnTo>
                  <a:pt x="80012" y="102881"/>
                </a:lnTo>
                <a:lnTo>
                  <a:pt x="97157" y="102881"/>
                </a:lnTo>
                <a:cubicBezTo>
                  <a:pt x="106659" y="102881"/>
                  <a:pt x="114302" y="95236"/>
                  <a:pt x="114302" y="85738"/>
                </a:cubicBezTo>
                <a:cubicBezTo>
                  <a:pt x="114302" y="76235"/>
                  <a:pt x="106659" y="68594"/>
                  <a:pt x="97157" y="68594"/>
                </a:cubicBezTo>
                <a:lnTo>
                  <a:pt x="80012" y="68594"/>
                </a:lnTo>
                <a:lnTo>
                  <a:pt x="80012" y="45734"/>
                </a:lnTo>
                <a:cubicBezTo>
                  <a:pt x="80012" y="39447"/>
                  <a:pt x="85156" y="34304"/>
                  <a:pt x="91441" y="34304"/>
                </a:cubicBezTo>
                <a:lnTo>
                  <a:pt x="137160" y="34290"/>
                </a:lnTo>
                <a:moveTo>
                  <a:pt x="45719" y="297180"/>
                </a:moveTo>
                <a:lnTo>
                  <a:pt x="45719" y="320040"/>
                </a:lnTo>
                <a:cubicBezTo>
                  <a:pt x="45719" y="345259"/>
                  <a:pt x="66221" y="365760"/>
                  <a:pt x="91438" y="365760"/>
                </a:cubicBezTo>
                <a:lnTo>
                  <a:pt x="297178" y="365760"/>
                </a:lnTo>
                <a:cubicBezTo>
                  <a:pt x="322395" y="365760"/>
                  <a:pt x="342897" y="345259"/>
                  <a:pt x="342897" y="320040"/>
                </a:cubicBezTo>
                <a:lnTo>
                  <a:pt x="342897" y="45720"/>
                </a:lnTo>
                <a:cubicBezTo>
                  <a:pt x="342897" y="20501"/>
                  <a:pt x="322395" y="0"/>
                  <a:pt x="297178" y="0"/>
                </a:cubicBezTo>
                <a:lnTo>
                  <a:pt x="91438" y="0"/>
                </a:lnTo>
                <a:cubicBezTo>
                  <a:pt x="66221" y="0"/>
                  <a:pt x="45719" y="20501"/>
                  <a:pt x="45719" y="45720"/>
                </a:cubicBezTo>
                <a:lnTo>
                  <a:pt x="45719" y="68580"/>
                </a:lnTo>
                <a:lnTo>
                  <a:pt x="17145" y="68580"/>
                </a:lnTo>
                <a:cubicBezTo>
                  <a:pt x="7643" y="68580"/>
                  <a:pt x="0" y="76224"/>
                  <a:pt x="0" y="85727"/>
                </a:cubicBezTo>
                <a:cubicBezTo>
                  <a:pt x="0" y="95229"/>
                  <a:pt x="7643" y="102874"/>
                  <a:pt x="17145" y="102874"/>
                </a:cubicBezTo>
                <a:lnTo>
                  <a:pt x="45719" y="102874"/>
                </a:lnTo>
                <a:lnTo>
                  <a:pt x="45719" y="165740"/>
                </a:lnTo>
                <a:lnTo>
                  <a:pt x="17145" y="165740"/>
                </a:lnTo>
                <a:cubicBezTo>
                  <a:pt x="7643" y="165740"/>
                  <a:pt x="0" y="173385"/>
                  <a:pt x="0" y="182887"/>
                </a:cubicBezTo>
                <a:cubicBezTo>
                  <a:pt x="0" y="192390"/>
                  <a:pt x="7643" y="200034"/>
                  <a:pt x="17145" y="200034"/>
                </a:cubicBezTo>
                <a:lnTo>
                  <a:pt x="45719" y="200034"/>
                </a:lnTo>
                <a:lnTo>
                  <a:pt x="45719" y="262901"/>
                </a:lnTo>
                <a:lnTo>
                  <a:pt x="17145" y="262901"/>
                </a:lnTo>
                <a:cubicBezTo>
                  <a:pt x="7643" y="262901"/>
                  <a:pt x="0" y="270545"/>
                  <a:pt x="0" y="280048"/>
                </a:cubicBezTo>
                <a:cubicBezTo>
                  <a:pt x="0" y="289550"/>
                  <a:pt x="7643" y="297194"/>
                  <a:pt x="17145" y="297194"/>
                </a:cubicBezTo>
                <a:lnTo>
                  <a:pt x="45719" y="29718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3566160" y="2710216"/>
            <a:ext cx="219456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Class discussions or group work help assess problem-solving and critical thinking skills.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activities encourage collaboration and the exchange of diverse perspectives.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3566160" y="2130193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Projects and Presentations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3566160" y="1664619"/>
            <a:ext cx="365760" cy="292608"/>
          </a:xfrm>
          <a:custGeom>
            <a:avLst/>
            <a:gdLst/>
            <a:ahLst/>
            <a:cxnLst/>
            <a:rect l="l" t="t" r="r" b="b"/>
            <a:pathLst>
              <a:path w="365760" h="292608">
                <a:moveTo>
                  <a:pt x="242316" y="13717"/>
                </a:moveTo>
                <a:cubicBezTo>
                  <a:pt x="242316" y="6115"/>
                  <a:pt x="236200" y="3"/>
                  <a:pt x="228600" y="3"/>
                </a:cubicBezTo>
                <a:cubicBezTo>
                  <a:pt x="221000" y="3"/>
                  <a:pt x="214884" y="6118"/>
                  <a:pt x="214884" y="13720"/>
                </a:cubicBezTo>
                <a:lnTo>
                  <a:pt x="214884" y="59440"/>
                </a:lnTo>
                <a:cubicBezTo>
                  <a:pt x="214884" y="67042"/>
                  <a:pt x="221000" y="73158"/>
                  <a:pt x="228600" y="73158"/>
                </a:cubicBezTo>
                <a:cubicBezTo>
                  <a:pt x="236200" y="73158"/>
                  <a:pt x="242316" y="67042"/>
                  <a:pt x="242316" y="59443"/>
                </a:cubicBezTo>
                <a:lnTo>
                  <a:pt x="242316" y="13717"/>
                </a:lnTo>
                <a:moveTo>
                  <a:pt x="151447" y="22288"/>
                </a:moveTo>
                <a:cubicBezTo>
                  <a:pt x="146073" y="16916"/>
                  <a:pt x="137387" y="16916"/>
                  <a:pt x="132072" y="22288"/>
                </a:cubicBezTo>
                <a:cubicBezTo>
                  <a:pt x="126758" y="27660"/>
                  <a:pt x="126699" y="36348"/>
                  <a:pt x="132072" y="41661"/>
                </a:cubicBezTo>
                <a:lnTo>
                  <a:pt x="164076" y="73667"/>
                </a:lnTo>
                <a:cubicBezTo>
                  <a:pt x="169449" y="79039"/>
                  <a:pt x="178136" y="79039"/>
                  <a:pt x="183451" y="73667"/>
                </a:cubicBezTo>
                <a:cubicBezTo>
                  <a:pt x="188765" y="68295"/>
                  <a:pt x="188824" y="59607"/>
                  <a:pt x="183451" y="54293"/>
                </a:cubicBezTo>
                <a:lnTo>
                  <a:pt x="151447" y="22288"/>
                </a:lnTo>
                <a:moveTo>
                  <a:pt x="325183" y="41720"/>
                </a:moveTo>
                <a:cubicBezTo>
                  <a:pt x="330556" y="36348"/>
                  <a:pt x="330556" y="27660"/>
                  <a:pt x="325183" y="22347"/>
                </a:cubicBezTo>
                <a:cubicBezTo>
                  <a:pt x="319809" y="17033"/>
                  <a:pt x="311123" y="16974"/>
                  <a:pt x="305808" y="22347"/>
                </a:cubicBezTo>
                <a:lnTo>
                  <a:pt x="273746" y="54293"/>
                </a:lnTo>
                <a:cubicBezTo>
                  <a:pt x="268373" y="59666"/>
                  <a:pt x="268373" y="68353"/>
                  <a:pt x="273746" y="73667"/>
                </a:cubicBezTo>
                <a:cubicBezTo>
                  <a:pt x="279119" y="78981"/>
                  <a:pt x="287806" y="79039"/>
                  <a:pt x="293120" y="73667"/>
                </a:cubicBezTo>
                <a:lnTo>
                  <a:pt x="325124" y="41664"/>
                </a:lnTo>
                <a:lnTo>
                  <a:pt x="325183" y="41720"/>
                </a:lnTo>
                <a:moveTo>
                  <a:pt x="164592" y="182880"/>
                </a:moveTo>
                <a:cubicBezTo>
                  <a:pt x="164592" y="147530"/>
                  <a:pt x="193249" y="118872"/>
                  <a:pt x="228600" y="118872"/>
                </a:cubicBezTo>
                <a:cubicBezTo>
                  <a:pt x="263951" y="118872"/>
                  <a:pt x="292608" y="147530"/>
                  <a:pt x="292608" y="182880"/>
                </a:cubicBezTo>
                <a:cubicBezTo>
                  <a:pt x="292608" y="218230"/>
                  <a:pt x="263951" y="246888"/>
                  <a:pt x="228600" y="246888"/>
                </a:cubicBezTo>
                <a:cubicBezTo>
                  <a:pt x="193249" y="246888"/>
                  <a:pt x="164592" y="218230"/>
                  <a:pt x="164592" y="182880"/>
                </a:cubicBezTo>
                <a:moveTo>
                  <a:pt x="320040" y="182880"/>
                </a:moveTo>
                <a:cubicBezTo>
                  <a:pt x="320040" y="166248"/>
                  <a:pt x="315581" y="150591"/>
                  <a:pt x="307809" y="137160"/>
                </a:cubicBezTo>
                <a:lnTo>
                  <a:pt x="329184" y="137160"/>
                </a:lnTo>
                <a:cubicBezTo>
                  <a:pt x="334213" y="137160"/>
                  <a:pt x="338328" y="141274"/>
                  <a:pt x="338328" y="146304"/>
                </a:cubicBezTo>
                <a:lnTo>
                  <a:pt x="338328" y="219456"/>
                </a:lnTo>
                <a:cubicBezTo>
                  <a:pt x="338328" y="224486"/>
                  <a:pt x="334213" y="228600"/>
                  <a:pt x="329184" y="228600"/>
                </a:cubicBezTo>
                <a:lnTo>
                  <a:pt x="307809" y="228600"/>
                </a:lnTo>
                <a:cubicBezTo>
                  <a:pt x="315581" y="215169"/>
                  <a:pt x="320040" y="199512"/>
                  <a:pt x="320040" y="182880"/>
                </a:cubicBezTo>
                <a:moveTo>
                  <a:pt x="228600" y="274320"/>
                </a:moveTo>
                <a:cubicBezTo>
                  <a:pt x="249174" y="274320"/>
                  <a:pt x="268204" y="267520"/>
                  <a:pt x="283464" y="256032"/>
                </a:cubicBezTo>
                <a:lnTo>
                  <a:pt x="292608" y="256032"/>
                </a:lnTo>
                <a:lnTo>
                  <a:pt x="292608" y="278893"/>
                </a:lnTo>
                <a:cubicBezTo>
                  <a:pt x="292608" y="286495"/>
                  <a:pt x="298724" y="292611"/>
                  <a:pt x="306324" y="292611"/>
                </a:cubicBezTo>
                <a:cubicBezTo>
                  <a:pt x="313924" y="292611"/>
                  <a:pt x="320040" y="286495"/>
                  <a:pt x="320040" y="278896"/>
                </a:cubicBezTo>
                <a:lnTo>
                  <a:pt x="320040" y="256038"/>
                </a:lnTo>
                <a:lnTo>
                  <a:pt x="329184" y="256038"/>
                </a:lnTo>
                <a:cubicBezTo>
                  <a:pt x="349359" y="256038"/>
                  <a:pt x="365760" y="239637"/>
                  <a:pt x="365760" y="219462"/>
                </a:cubicBezTo>
                <a:lnTo>
                  <a:pt x="365760" y="146310"/>
                </a:lnTo>
                <a:cubicBezTo>
                  <a:pt x="365760" y="126134"/>
                  <a:pt x="349359" y="109734"/>
                  <a:pt x="329184" y="109734"/>
                </a:cubicBezTo>
                <a:lnTo>
                  <a:pt x="283464" y="109734"/>
                </a:lnTo>
                <a:cubicBezTo>
                  <a:pt x="268204" y="98246"/>
                  <a:pt x="249174" y="91446"/>
                  <a:pt x="228600" y="91446"/>
                </a:cubicBezTo>
                <a:cubicBezTo>
                  <a:pt x="208026" y="91446"/>
                  <a:pt x="188996" y="98246"/>
                  <a:pt x="173736" y="109734"/>
                </a:cubicBezTo>
                <a:lnTo>
                  <a:pt x="36576" y="109734"/>
                </a:lnTo>
                <a:cubicBezTo>
                  <a:pt x="16401" y="109734"/>
                  <a:pt x="0" y="126134"/>
                  <a:pt x="0" y="146310"/>
                </a:cubicBezTo>
                <a:lnTo>
                  <a:pt x="0" y="219462"/>
                </a:lnTo>
                <a:cubicBezTo>
                  <a:pt x="0" y="239637"/>
                  <a:pt x="16401" y="256038"/>
                  <a:pt x="36576" y="256038"/>
                </a:cubicBezTo>
                <a:lnTo>
                  <a:pt x="45720" y="256038"/>
                </a:lnTo>
                <a:lnTo>
                  <a:pt x="45720" y="278899"/>
                </a:lnTo>
                <a:cubicBezTo>
                  <a:pt x="45720" y="286501"/>
                  <a:pt x="51836" y="292617"/>
                  <a:pt x="59436" y="292617"/>
                </a:cubicBezTo>
                <a:cubicBezTo>
                  <a:pt x="67036" y="292617"/>
                  <a:pt x="73152" y="286501"/>
                  <a:pt x="73152" y="278902"/>
                </a:cubicBezTo>
                <a:lnTo>
                  <a:pt x="73152" y="256043"/>
                </a:lnTo>
                <a:lnTo>
                  <a:pt x="173736" y="256043"/>
                </a:lnTo>
                <a:cubicBezTo>
                  <a:pt x="188996" y="267531"/>
                  <a:pt x="208026" y="274331"/>
                  <a:pt x="228600" y="274331"/>
                </a:cubicBezTo>
                <a:lnTo>
                  <a:pt x="228600" y="274320"/>
                </a:lnTo>
                <a:moveTo>
                  <a:pt x="137160" y="182880"/>
                </a:moveTo>
                <a:cubicBezTo>
                  <a:pt x="137160" y="199512"/>
                  <a:pt x="141619" y="215169"/>
                  <a:pt x="149391" y="228600"/>
                </a:cubicBezTo>
                <a:lnTo>
                  <a:pt x="36576" y="228600"/>
                </a:lnTo>
                <a:cubicBezTo>
                  <a:pt x="31547" y="228600"/>
                  <a:pt x="27432" y="224486"/>
                  <a:pt x="27432" y="219456"/>
                </a:cubicBezTo>
                <a:lnTo>
                  <a:pt x="27432" y="146304"/>
                </a:lnTo>
                <a:cubicBezTo>
                  <a:pt x="27432" y="141274"/>
                  <a:pt x="31547" y="137160"/>
                  <a:pt x="36576" y="137160"/>
                </a:cubicBezTo>
                <a:lnTo>
                  <a:pt x="149391" y="137160"/>
                </a:lnTo>
                <a:cubicBezTo>
                  <a:pt x="141619" y="150591"/>
                  <a:pt x="137160" y="166248"/>
                  <a:pt x="137160" y="182880"/>
                </a:cubicBezTo>
                <a:moveTo>
                  <a:pt x="73152" y="182880"/>
                </a:moveTo>
                <a:cubicBezTo>
                  <a:pt x="73152" y="175304"/>
                  <a:pt x="67011" y="169165"/>
                  <a:pt x="59436" y="169165"/>
                </a:cubicBezTo>
                <a:cubicBezTo>
                  <a:pt x="51861" y="169165"/>
                  <a:pt x="45720" y="175307"/>
                  <a:pt x="45720" y="182883"/>
                </a:cubicBezTo>
                <a:cubicBezTo>
                  <a:pt x="45720" y="190458"/>
                  <a:pt x="51861" y="196600"/>
                  <a:pt x="59436" y="196600"/>
                </a:cubicBezTo>
                <a:cubicBezTo>
                  <a:pt x="67011" y="196600"/>
                  <a:pt x="73152" y="190458"/>
                  <a:pt x="73152" y="182886"/>
                </a:cubicBezTo>
                <a:lnTo>
                  <a:pt x="73152" y="182880"/>
                </a:lnTo>
                <a:moveTo>
                  <a:pt x="105156" y="196597"/>
                </a:moveTo>
                <a:cubicBezTo>
                  <a:pt x="112731" y="196597"/>
                  <a:pt x="118872" y="190456"/>
                  <a:pt x="118872" y="182883"/>
                </a:cubicBezTo>
                <a:cubicBezTo>
                  <a:pt x="118872" y="175307"/>
                  <a:pt x="112731" y="169168"/>
                  <a:pt x="105156" y="169168"/>
                </a:cubicBezTo>
                <a:cubicBezTo>
                  <a:pt x="97581" y="169168"/>
                  <a:pt x="91440" y="175310"/>
                  <a:pt x="91440" y="182886"/>
                </a:cubicBezTo>
                <a:cubicBezTo>
                  <a:pt x="91440" y="190461"/>
                  <a:pt x="97581" y="196603"/>
                  <a:pt x="105156" y="196603"/>
                </a:cubicBezTo>
                <a:lnTo>
                  <a:pt x="105156" y="196597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746760" y="2710216"/>
            <a:ext cx="219456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Quizzes or tests are effective tools to assess understanding of concepts.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provide a structured way to evaluate knowledge retention and comprehension.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746760" y="2130193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Class Discussions and Group Work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746760" y="1665534"/>
            <a:ext cx="365760" cy="284480"/>
          </a:xfrm>
          <a:custGeom>
            <a:avLst/>
            <a:gdLst/>
            <a:ahLst/>
            <a:cxnLst/>
            <a:rect l="l" t="t" r="r" b="b"/>
            <a:pathLst>
              <a:path w="365760" h="284480">
                <a:moveTo>
                  <a:pt x="50800" y="35560"/>
                </a:moveTo>
                <a:cubicBezTo>
                  <a:pt x="50800" y="32766"/>
                  <a:pt x="53086" y="30479"/>
                  <a:pt x="55881" y="30479"/>
                </a:cubicBezTo>
                <a:lnTo>
                  <a:pt x="309879" y="30479"/>
                </a:lnTo>
                <a:cubicBezTo>
                  <a:pt x="312674" y="30479"/>
                  <a:pt x="314960" y="32766"/>
                  <a:pt x="314960" y="35560"/>
                </a:cubicBezTo>
                <a:lnTo>
                  <a:pt x="314960" y="233680"/>
                </a:lnTo>
                <a:lnTo>
                  <a:pt x="345439" y="233680"/>
                </a:lnTo>
                <a:lnTo>
                  <a:pt x="345439" y="35560"/>
                </a:lnTo>
                <a:cubicBezTo>
                  <a:pt x="345439" y="15939"/>
                  <a:pt x="329499" y="0"/>
                  <a:pt x="309879" y="0"/>
                </a:cubicBezTo>
                <a:lnTo>
                  <a:pt x="55881" y="0"/>
                </a:lnTo>
                <a:cubicBezTo>
                  <a:pt x="36258" y="0"/>
                  <a:pt x="20322" y="15939"/>
                  <a:pt x="20322" y="35560"/>
                </a:cubicBezTo>
                <a:lnTo>
                  <a:pt x="20322" y="233680"/>
                </a:lnTo>
                <a:lnTo>
                  <a:pt x="50800" y="233680"/>
                </a:lnTo>
                <a:lnTo>
                  <a:pt x="50800" y="35560"/>
                </a:lnTo>
                <a:moveTo>
                  <a:pt x="142240" y="238761"/>
                </a:moveTo>
                <a:lnTo>
                  <a:pt x="142240" y="254001"/>
                </a:lnTo>
                <a:lnTo>
                  <a:pt x="15241" y="254001"/>
                </a:lnTo>
                <a:cubicBezTo>
                  <a:pt x="6796" y="254001"/>
                  <a:pt x="0" y="260794"/>
                  <a:pt x="0" y="269240"/>
                </a:cubicBezTo>
                <a:cubicBezTo>
                  <a:pt x="0" y="277687"/>
                  <a:pt x="6796" y="284480"/>
                  <a:pt x="15241" y="284480"/>
                </a:cubicBezTo>
                <a:lnTo>
                  <a:pt x="142240" y="284480"/>
                </a:lnTo>
                <a:lnTo>
                  <a:pt x="157482" y="284480"/>
                </a:lnTo>
                <a:lnTo>
                  <a:pt x="248922" y="284480"/>
                </a:lnTo>
                <a:lnTo>
                  <a:pt x="264163" y="284480"/>
                </a:lnTo>
                <a:lnTo>
                  <a:pt x="350522" y="284480"/>
                </a:lnTo>
                <a:cubicBezTo>
                  <a:pt x="358968" y="284480"/>
                  <a:pt x="365764" y="277687"/>
                  <a:pt x="365764" y="269240"/>
                </a:cubicBezTo>
                <a:cubicBezTo>
                  <a:pt x="365764" y="260794"/>
                  <a:pt x="358968" y="254001"/>
                  <a:pt x="350522" y="254001"/>
                </a:cubicBezTo>
                <a:lnTo>
                  <a:pt x="264163" y="254001"/>
                </a:lnTo>
                <a:lnTo>
                  <a:pt x="264163" y="238761"/>
                </a:lnTo>
                <a:cubicBezTo>
                  <a:pt x="264163" y="219141"/>
                  <a:pt x="248223" y="203201"/>
                  <a:pt x="228604" y="203201"/>
                </a:cubicBezTo>
                <a:lnTo>
                  <a:pt x="177803" y="203201"/>
                </a:lnTo>
                <a:cubicBezTo>
                  <a:pt x="158180" y="203201"/>
                  <a:pt x="142244" y="219141"/>
                  <a:pt x="142244" y="238761"/>
                </a:cubicBezTo>
                <a:lnTo>
                  <a:pt x="142240" y="238761"/>
                </a:lnTo>
                <a:moveTo>
                  <a:pt x="233680" y="238761"/>
                </a:moveTo>
                <a:lnTo>
                  <a:pt x="233680" y="254001"/>
                </a:lnTo>
                <a:lnTo>
                  <a:pt x="172719" y="254001"/>
                </a:lnTo>
                <a:lnTo>
                  <a:pt x="172719" y="238761"/>
                </a:lnTo>
                <a:cubicBezTo>
                  <a:pt x="172719" y="235968"/>
                  <a:pt x="175005" y="233680"/>
                  <a:pt x="177800" y="233680"/>
                </a:cubicBezTo>
                <a:lnTo>
                  <a:pt x="228600" y="233680"/>
                </a:lnTo>
                <a:cubicBezTo>
                  <a:pt x="231395" y="233680"/>
                  <a:pt x="233681" y="235968"/>
                  <a:pt x="233681" y="238761"/>
                </a:cubicBezTo>
                <a:lnTo>
                  <a:pt x="233680" y="238761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Fractions and Decimals: Comparing, Ordering, and Real-World Applications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2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Conclusion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6313046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Differentiated activities cater to the diverse needs of mixed-ability groups.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approach ensures that every student can engage and succeed in learning.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Catering to Diverse Learning Needs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6313045" y="165637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20040" y="0"/>
                </a:moveTo>
                <a:cubicBezTo>
                  <a:pt x="345259" y="0"/>
                  <a:pt x="365760" y="20501"/>
                  <a:pt x="365760" y="45720"/>
                </a:cubicBezTo>
                <a:lnTo>
                  <a:pt x="365760" y="137160"/>
                </a:lnTo>
                <a:cubicBezTo>
                  <a:pt x="365760" y="143447"/>
                  <a:pt x="360617" y="148590"/>
                  <a:pt x="354330" y="148590"/>
                </a:cubicBezTo>
                <a:lnTo>
                  <a:pt x="317183" y="148590"/>
                </a:lnTo>
                <a:cubicBezTo>
                  <a:pt x="312469" y="148590"/>
                  <a:pt x="308610" y="152449"/>
                  <a:pt x="308610" y="157163"/>
                </a:cubicBezTo>
                <a:lnTo>
                  <a:pt x="308610" y="160020"/>
                </a:lnTo>
                <a:cubicBezTo>
                  <a:pt x="308610" y="172664"/>
                  <a:pt x="298394" y="182880"/>
                  <a:pt x="285750" y="182880"/>
                </a:cubicBezTo>
                <a:cubicBezTo>
                  <a:pt x="273106" y="182880"/>
                  <a:pt x="262890" y="172664"/>
                  <a:pt x="262890" y="160020"/>
                </a:cubicBezTo>
                <a:lnTo>
                  <a:pt x="262890" y="157163"/>
                </a:lnTo>
                <a:cubicBezTo>
                  <a:pt x="262890" y="152449"/>
                  <a:pt x="259031" y="148590"/>
                  <a:pt x="254317" y="148590"/>
                </a:cubicBezTo>
                <a:lnTo>
                  <a:pt x="228600" y="148590"/>
                </a:lnTo>
                <a:cubicBezTo>
                  <a:pt x="222313" y="148590"/>
                  <a:pt x="217170" y="143447"/>
                  <a:pt x="217170" y="137160"/>
                </a:cubicBezTo>
                <a:lnTo>
                  <a:pt x="217170" y="114300"/>
                </a:lnTo>
                <a:cubicBezTo>
                  <a:pt x="217170" y="108013"/>
                  <a:pt x="222313" y="102870"/>
                  <a:pt x="228600" y="102870"/>
                </a:cubicBezTo>
                <a:lnTo>
                  <a:pt x="240030" y="102870"/>
                </a:lnTo>
                <a:cubicBezTo>
                  <a:pt x="252674" y="102870"/>
                  <a:pt x="262890" y="92654"/>
                  <a:pt x="262890" y="80010"/>
                </a:cubicBezTo>
                <a:cubicBezTo>
                  <a:pt x="262890" y="67366"/>
                  <a:pt x="252674" y="57150"/>
                  <a:pt x="240030" y="57150"/>
                </a:cubicBezTo>
                <a:lnTo>
                  <a:pt x="228600" y="57150"/>
                </a:lnTo>
                <a:cubicBezTo>
                  <a:pt x="222313" y="57150"/>
                  <a:pt x="217170" y="52007"/>
                  <a:pt x="217170" y="45720"/>
                </a:cubicBezTo>
                <a:lnTo>
                  <a:pt x="217170" y="11430"/>
                </a:lnTo>
                <a:cubicBezTo>
                  <a:pt x="217170" y="5143"/>
                  <a:pt x="222313" y="0"/>
                  <a:pt x="228600" y="0"/>
                </a:cubicBezTo>
                <a:lnTo>
                  <a:pt x="320040" y="0"/>
                </a:lnTo>
              </a:path>
              <a:path w="365760" h="365760">
                <a:moveTo>
                  <a:pt x="0" y="171450"/>
                </a:moveTo>
                <a:lnTo>
                  <a:pt x="0" y="91440"/>
                </a:lnTo>
                <a:cubicBezTo>
                  <a:pt x="0" y="66221"/>
                  <a:pt x="20501" y="45720"/>
                  <a:pt x="45720" y="45720"/>
                </a:cubicBezTo>
                <a:lnTo>
                  <a:pt x="148590" y="45720"/>
                </a:lnTo>
                <a:cubicBezTo>
                  <a:pt x="154877" y="45720"/>
                  <a:pt x="160020" y="50863"/>
                  <a:pt x="160020" y="57150"/>
                </a:cubicBezTo>
                <a:lnTo>
                  <a:pt x="160020" y="94297"/>
                </a:lnTo>
                <a:cubicBezTo>
                  <a:pt x="160020" y="99011"/>
                  <a:pt x="163879" y="102870"/>
                  <a:pt x="168593" y="102870"/>
                </a:cubicBezTo>
                <a:lnTo>
                  <a:pt x="171450" y="102870"/>
                </a:lnTo>
                <a:cubicBezTo>
                  <a:pt x="184094" y="102870"/>
                  <a:pt x="194310" y="113086"/>
                  <a:pt x="194310" y="125730"/>
                </a:cubicBezTo>
                <a:cubicBezTo>
                  <a:pt x="194310" y="138374"/>
                  <a:pt x="184094" y="148590"/>
                  <a:pt x="171450" y="148590"/>
                </a:cubicBezTo>
                <a:lnTo>
                  <a:pt x="168593" y="148590"/>
                </a:lnTo>
                <a:cubicBezTo>
                  <a:pt x="163879" y="148590"/>
                  <a:pt x="160020" y="152449"/>
                  <a:pt x="160020" y="157163"/>
                </a:cubicBezTo>
                <a:lnTo>
                  <a:pt x="160020" y="194310"/>
                </a:lnTo>
                <a:cubicBezTo>
                  <a:pt x="160020" y="200597"/>
                  <a:pt x="154877" y="205740"/>
                  <a:pt x="148590" y="205740"/>
                </a:cubicBezTo>
                <a:lnTo>
                  <a:pt x="125730" y="205740"/>
                </a:lnTo>
                <a:cubicBezTo>
                  <a:pt x="119443" y="205740"/>
                  <a:pt x="114300" y="200597"/>
                  <a:pt x="114300" y="194310"/>
                </a:cubicBezTo>
                <a:lnTo>
                  <a:pt x="114300" y="182880"/>
                </a:lnTo>
                <a:cubicBezTo>
                  <a:pt x="114300" y="170236"/>
                  <a:pt x="104084" y="160020"/>
                  <a:pt x="91440" y="160020"/>
                </a:cubicBezTo>
                <a:cubicBezTo>
                  <a:pt x="78796" y="160020"/>
                  <a:pt x="68580" y="170236"/>
                  <a:pt x="68580" y="182880"/>
                </a:cubicBezTo>
                <a:lnTo>
                  <a:pt x="68580" y="194310"/>
                </a:lnTo>
                <a:cubicBezTo>
                  <a:pt x="68580" y="200597"/>
                  <a:pt x="63437" y="205740"/>
                  <a:pt x="57150" y="205740"/>
                </a:cubicBezTo>
                <a:lnTo>
                  <a:pt x="34290" y="205740"/>
                </a:lnTo>
                <a:lnTo>
                  <a:pt x="34290" y="314327"/>
                </a:lnTo>
                <a:cubicBezTo>
                  <a:pt x="34290" y="323829"/>
                  <a:pt x="41934" y="331474"/>
                  <a:pt x="51437" y="331474"/>
                </a:cubicBezTo>
                <a:lnTo>
                  <a:pt x="160024" y="331474"/>
                </a:lnTo>
                <a:lnTo>
                  <a:pt x="160024" y="305757"/>
                </a:lnTo>
                <a:cubicBezTo>
                  <a:pt x="160024" y="301042"/>
                  <a:pt x="156165" y="297184"/>
                  <a:pt x="151450" y="297184"/>
                </a:cubicBezTo>
                <a:lnTo>
                  <a:pt x="148594" y="297184"/>
                </a:lnTo>
                <a:cubicBezTo>
                  <a:pt x="135949" y="297184"/>
                  <a:pt x="125734" y="286968"/>
                  <a:pt x="125734" y="274324"/>
                </a:cubicBezTo>
                <a:cubicBezTo>
                  <a:pt x="125734" y="261679"/>
                  <a:pt x="135949" y="251464"/>
                  <a:pt x="148594" y="251464"/>
                </a:cubicBezTo>
                <a:lnTo>
                  <a:pt x="151450" y="251464"/>
                </a:lnTo>
                <a:cubicBezTo>
                  <a:pt x="156165" y="251464"/>
                  <a:pt x="160024" y="247605"/>
                  <a:pt x="160024" y="242890"/>
                </a:cubicBezTo>
                <a:lnTo>
                  <a:pt x="160024" y="217174"/>
                </a:lnTo>
                <a:cubicBezTo>
                  <a:pt x="160024" y="210886"/>
                  <a:pt x="165166" y="205744"/>
                  <a:pt x="171454" y="205744"/>
                </a:cubicBezTo>
                <a:lnTo>
                  <a:pt x="205744" y="205744"/>
                </a:lnTo>
                <a:cubicBezTo>
                  <a:pt x="212031" y="205744"/>
                  <a:pt x="217174" y="210886"/>
                  <a:pt x="217174" y="217174"/>
                </a:cubicBezTo>
                <a:lnTo>
                  <a:pt x="217174" y="228604"/>
                </a:lnTo>
                <a:cubicBezTo>
                  <a:pt x="217174" y="241248"/>
                  <a:pt x="227389" y="251464"/>
                  <a:pt x="240034" y="251464"/>
                </a:cubicBezTo>
                <a:cubicBezTo>
                  <a:pt x="252678" y="251464"/>
                  <a:pt x="262894" y="241248"/>
                  <a:pt x="262894" y="228604"/>
                </a:cubicBezTo>
                <a:lnTo>
                  <a:pt x="262894" y="217174"/>
                </a:lnTo>
                <a:cubicBezTo>
                  <a:pt x="262894" y="210886"/>
                  <a:pt x="268036" y="205744"/>
                  <a:pt x="274324" y="205744"/>
                </a:cubicBezTo>
                <a:lnTo>
                  <a:pt x="308614" y="205744"/>
                </a:lnTo>
                <a:cubicBezTo>
                  <a:pt x="314901" y="205744"/>
                  <a:pt x="320044" y="210886"/>
                  <a:pt x="320044" y="217174"/>
                </a:cubicBezTo>
                <a:lnTo>
                  <a:pt x="320044" y="320044"/>
                </a:lnTo>
                <a:cubicBezTo>
                  <a:pt x="320044" y="345263"/>
                  <a:pt x="299543" y="365764"/>
                  <a:pt x="274324" y="365764"/>
                </a:cubicBezTo>
                <a:lnTo>
                  <a:pt x="182884" y="365764"/>
                </a:lnTo>
                <a:lnTo>
                  <a:pt x="171454" y="365764"/>
                </a:lnTo>
                <a:lnTo>
                  <a:pt x="51440" y="365764"/>
                </a:lnTo>
                <a:cubicBezTo>
                  <a:pt x="23010" y="365764"/>
                  <a:pt x="7" y="342761"/>
                  <a:pt x="7" y="314330"/>
                </a:cubicBezTo>
                <a:lnTo>
                  <a:pt x="7" y="194317"/>
                </a:lnTo>
                <a:lnTo>
                  <a:pt x="0" y="17145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507658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Real-world scenarios make the concepts more relatable and applicable.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help students see the relevance of mathematics in everyday life.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Real-World Applications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3507657" y="165637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82880" y="331470"/>
                </a:moveTo>
                <a:cubicBezTo>
                  <a:pt x="188165" y="331470"/>
                  <a:pt x="202167" y="326327"/>
                  <a:pt x="216885" y="296895"/>
                </a:cubicBezTo>
                <a:cubicBezTo>
                  <a:pt x="223172" y="284250"/>
                  <a:pt x="228600" y="268892"/>
                  <a:pt x="232601" y="251460"/>
                </a:cubicBezTo>
                <a:lnTo>
                  <a:pt x="133162" y="251460"/>
                </a:lnTo>
                <a:cubicBezTo>
                  <a:pt x="137164" y="268892"/>
                  <a:pt x="142592" y="284250"/>
                  <a:pt x="148879" y="296895"/>
                </a:cubicBezTo>
                <a:cubicBezTo>
                  <a:pt x="163593" y="326327"/>
                  <a:pt x="177598" y="331470"/>
                  <a:pt x="182884" y="331470"/>
                </a:cubicBezTo>
                <a:lnTo>
                  <a:pt x="182880" y="331470"/>
                </a:lnTo>
                <a:moveTo>
                  <a:pt x="127515" y="217170"/>
                </a:moveTo>
                <a:lnTo>
                  <a:pt x="238241" y="217170"/>
                </a:lnTo>
                <a:cubicBezTo>
                  <a:pt x="239386" y="206241"/>
                  <a:pt x="240026" y="194738"/>
                  <a:pt x="240026" y="182880"/>
                </a:cubicBezTo>
                <a:cubicBezTo>
                  <a:pt x="240026" y="171022"/>
                  <a:pt x="239383" y="159519"/>
                  <a:pt x="238241" y="148590"/>
                </a:cubicBezTo>
                <a:lnTo>
                  <a:pt x="127515" y="148590"/>
                </a:lnTo>
                <a:cubicBezTo>
                  <a:pt x="126374" y="159519"/>
                  <a:pt x="125730" y="171022"/>
                  <a:pt x="125730" y="182880"/>
                </a:cubicBezTo>
                <a:cubicBezTo>
                  <a:pt x="125730" y="194738"/>
                  <a:pt x="126374" y="206241"/>
                  <a:pt x="127515" y="217170"/>
                </a:cubicBezTo>
                <a:moveTo>
                  <a:pt x="133159" y="114300"/>
                </a:moveTo>
                <a:lnTo>
                  <a:pt x="232601" y="114300"/>
                </a:lnTo>
                <a:cubicBezTo>
                  <a:pt x="228600" y="96868"/>
                  <a:pt x="223172" y="81510"/>
                  <a:pt x="216885" y="68865"/>
                </a:cubicBezTo>
                <a:cubicBezTo>
                  <a:pt x="202170" y="39433"/>
                  <a:pt x="188165" y="34290"/>
                  <a:pt x="182880" y="34290"/>
                </a:cubicBezTo>
                <a:cubicBezTo>
                  <a:pt x="177595" y="34290"/>
                  <a:pt x="163593" y="39433"/>
                  <a:pt x="148875" y="68865"/>
                </a:cubicBezTo>
                <a:cubicBezTo>
                  <a:pt x="142588" y="81510"/>
                  <a:pt x="137160" y="96868"/>
                  <a:pt x="133158" y="114300"/>
                </a:cubicBezTo>
                <a:lnTo>
                  <a:pt x="133159" y="114300"/>
                </a:lnTo>
                <a:moveTo>
                  <a:pt x="272678" y="148590"/>
                </a:moveTo>
                <a:cubicBezTo>
                  <a:pt x="273749" y="159662"/>
                  <a:pt x="274250" y="171165"/>
                  <a:pt x="274250" y="182880"/>
                </a:cubicBezTo>
                <a:cubicBezTo>
                  <a:pt x="274250" y="194595"/>
                  <a:pt x="273680" y="206098"/>
                  <a:pt x="272678" y="217170"/>
                </a:cubicBezTo>
                <a:lnTo>
                  <a:pt x="327469" y="217170"/>
                </a:lnTo>
                <a:cubicBezTo>
                  <a:pt x="330040" y="206168"/>
                  <a:pt x="331470" y="194668"/>
                  <a:pt x="331470" y="182880"/>
                </a:cubicBezTo>
                <a:cubicBezTo>
                  <a:pt x="331470" y="171092"/>
                  <a:pt x="330113" y="159592"/>
                  <a:pt x="327469" y="148590"/>
                </a:cubicBezTo>
                <a:lnTo>
                  <a:pt x="272678" y="148590"/>
                </a:lnTo>
                <a:moveTo>
                  <a:pt x="314682" y="114300"/>
                </a:moveTo>
                <a:cubicBezTo>
                  <a:pt x="299393" y="84940"/>
                  <a:pt x="274605" y="61364"/>
                  <a:pt x="244386" y="47578"/>
                </a:cubicBezTo>
                <a:cubicBezTo>
                  <a:pt x="254459" y="65866"/>
                  <a:pt x="262458" y="88653"/>
                  <a:pt x="267674" y="114300"/>
                </a:cubicBezTo>
                <a:lnTo>
                  <a:pt x="314751" y="114300"/>
                </a:lnTo>
                <a:lnTo>
                  <a:pt x="314682" y="114300"/>
                </a:lnTo>
                <a:moveTo>
                  <a:pt x="98013" y="114300"/>
                </a:moveTo>
                <a:cubicBezTo>
                  <a:pt x="103228" y="88653"/>
                  <a:pt x="111228" y="65936"/>
                  <a:pt x="121301" y="47578"/>
                </a:cubicBezTo>
                <a:cubicBezTo>
                  <a:pt x="91082" y="61367"/>
                  <a:pt x="66294" y="84940"/>
                  <a:pt x="51005" y="114300"/>
                </a:cubicBezTo>
                <a:lnTo>
                  <a:pt x="98082" y="114300"/>
                </a:lnTo>
                <a:lnTo>
                  <a:pt x="98013" y="114300"/>
                </a:lnTo>
                <a:moveTo>
                  <a:pt x="38291" y="148590"/>
                </a:moveTo>
                <a:cubicBezTo>
                  <a:pt x="35720" y="159592"/>
                  <a:pt x="34290" y="171092"/>
                  <a:pt x="34290" y="182880"/>
                </a:cubicBezTo>
                <a:cubicBezTo>
                  <a:pt x="34290" y="194668"/>
                  <a:pt x="35647" y="206168"/>
                  <a:pt x="38291" y="217170"/>
                </a:cubicBezTo>
                <a:lnTo>
                  <a:pt x="93082" y="217170"/>
                </a:lnTo>
                <a:cubicBezTo>
                  <a:pt x="92011" y="206098"/>
                  <a:pt x="91510" y="194595"/>
                  <a:pt x="91510" y="182880"/>
                </a:cubicBezTo>
                <a:cubicBezTo>
                  <a:pt x="91510" y="171165"/>
                  <a:pt x="92080" y="159662"/>
                  <a:pt x="93082" y="148590"/>
                </a:cubicBezTo>
                <a:lnTo>
                  <a:pt x="38291" y="148590"/>
                </a:lnTo>
                <a:moveTo>
                  <a:pt x="244386" y="318182"/>
                </a:moveTo>
                <a:cubicBezTo>
                  <a:pt x="274605" y="304393"/>
                  <a:pt x="299393" y="280820"/>
                  <a:pt x="314682" y="251460"/>
                </a:cubicBezTo>
                <a:lnTo>
                  <a:pt x="267605" y="251460"/>
                </a:lnTo>
                <a:cubicBezTo>
                  <a:pt x="262389" y="277107"/>
                  <a:pt x="254390" y="299824"/>
                  <a:pt x="244317" y="318182"/>
                </a:cubicBezTo>
                <a:lnTo>
                  <a:pt x="244386" y="318182"/>
                </a:lnTo>
                <a:moveTo>
                  <a:pt x="121374" y="318182"/>
                </a:moveTo>
                <a:cubicBezTo>
                  <a:pt x="111301" y="299894"/>
                  <a:pt x="103302" y="277107"/>
                  <a:pt x="98086" y="251460"/>
                </a:cubicBezTo>
                <a:lnTo>
                  <a:pt x="51009" y="251460"/>
                </a:lnTo>
                <a:cubicBezTo>
                  <a:pt x="66298" y="280820"/>
                  <a:pt x="91085" y="304396"/>
                  <a:pt x="121304" y="318182"/>
                </a:cubicBezTo>
                <a:lnTo>
                  <a:pt x="121374" y="318182"/>
                </a:lnTo>
                <a:moveTo>
                  <a:pt x="182880" y="365760"/>
                </a:moveTo>
                <a:cubicBezTo>
                  <a:pt x="81879" y="365760"/>
                  <a:pt x="0" y="283881"/>
                  <a:pt x="0" y="182880"/>
                </a:cubicBezTo>
                <a:cubicBezTo>
                  <a:pt x="0" y="81879"/>
                  <a:pt x="81879" y="0"/>
                  <a:pt x="182880" y="0"/>
                </a:cubicBezTo>
                <a:cubicBezTo>
                  <a:pt x="283881" y="0"/>
                  <a:pt x="365760" y="81879"/>
                  <a:pt x="365760" y="182880"/>
                </a:cubicBezTo>
                <a:cubicBezTo>
                  <a:pt x="365760" y="283881"/>
                  <a:pt x="283881" y="365760"/>
                  <a:pt x="182880" y="36576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02270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Comparing and ordering fractions and decimals is a crucial skill in mathematics.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skills form the foundation for understanding more complex mathematical concepts.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 of Fraction and Decimal Skills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747989" y="1656374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240030" y="125730"/>
                </a:moveTo>
                <a:lnTo>
                  <a:pt x="240030" y="320040"/>
                </a:lnTo>
                <a:cubicBezTo>
                  <a:pt x="240030" y="326327"/>
                  <a:pt x="234887" y="331470"/>
                  <a:pt x="228599" y="331470"/>
                </a:cubicBezTo>
                <a:lnTo>
                  <a:pt x="45718" y="331470"/>
                </a:lnTo>
                <a:cubicBezTo>
                  <a:pt x="39431" y="331470"/>
                  <a:pt x="34287" y="326327"/>
                  <a:pt x="34287" y="320040"/>
                </a:cubicBezTo>
                <a:lnTo>
                  <a:pt x="34287" y="125730"/>
                </a:lnTo>
                <a:lnTo>
                  <a:pt x="240030" y="125730"/>
                </a:lnTo>
                <a:moveTo>
                  <a:pt x="240030" y="91440"/>
                </a:moveTo>
                <a:lnTo>
                  <a:pt x="34290" y="91440"/>
                </a:lnTo>
                <a:lnTo>
                  <a:pt x="34290" y="45720"/>
                </a:lnTo>
                <a:cubicBezTo>
                  <a:pt x="34290" y="39433"/>
                  <a:pt x="39433" y="34290"/>
                  <a:pt x="45721" y="34290"/>
                </a:cubicBezTo>
                <a:lnTo>
                  <a:pt x="228602" y="34290"/>
                </a:lnTo>
                <a:cubicBezTo>
                  <a:pt x="234889" y="34290"/>
                  <a:pt x="240033" y="39433"/>
                  <a:pt x="240033" y="45720"/>
                </a:cubicBezTo>
                <a:lnTo>
                  <a:pt x="240030" y="91440"/>
                </a:lnTo>
                <a:moveTo>
                  <a:pt x="274320" y="91440"/>
                </a:moveTo>
                <a:lnTo>
                  <a:pt x="274320" y="45720"/>
                </a:lnTo>
                <a:cubicBezTo>
                  <a:pt x="274320" y="20501"/>
                  <a:pt x="253817" y="0"/>
                  <a:pt x="228599" y="0"/>
                </a:cubicBezTo>
                <a:lnTo>
                  <a:pt x="45718" y="0"/>
                </a:lnTo>
                <a:cubicBezTo>
                  <a:pt x="20500" y="0"/>
                  <a:pt x="-3" y="20501"/>
                  <a:pt x="-3" y="45720"/>
                </a:cubicBezTo>
                <a:lnTo>
                  <a:pt x="-3" y="91440"/>
                </a:lnTo>
                <a:lnTo>
                  <a:pt x="-3" y="108587"/>
                </a:lnTo>
                <a:lnTo>
                  <a:pt x="-3" y="125734"/>
                </a:lnTo>
                <a:lnTo>
                  <a:pt x="-3" y="320044"/>
                </a:lnTo>
                <a:cubicBezTo>
                  <a:pt x="-3" y="345263"/>
                  <a:pt x="20500" y="365764"/>
                  <a:pt x="45718" y="365764"/>
                </a:cubicBezTo>
                <a:lnTo>
                  <a:pt x="228599" y="365764"/>
                </a:lnTo>
                <a:cubicBezTo>
                  <a:pt x="253817" y="365764"/>
                  <a:pt x="274320" y="345263"/>
                  <a:pt x="274320" y="320044"/>
                </a:cubicBezTo>
                <a:lnTo>
                  <a:pt x="274320" y="125734"/>
                </a:lnTo>
                <a:lnTo>
                  <a:pt x="274320" y="108590"/>
                </a:lnTo>
                <a:lnTo>
                  <a:pt x="274320" y="91440"/>
                </a:lnTo>
                <a:moveTo>
                  <a:pt x="57149" y="165737"/>
                </a:moveTo>
                <a:cubicBezTo>
                  <a:pt x="57149" y="175206"/>
                  <a:pt x="64824" y="182884"/>
                  <a:pt x="74294" y="182884"/>
                </a:cubicBezTo>
                <a:cubicBezTo>
                  <a:pt x="83764" y="182884"/>
                  <a:pt x="91439" y="175206"/>
                  <a:pt x="91439" y="165740"/>
                </a:cubicBezTo>
                <a:cubicBezTo>
                  <a:pt x="91439" y="156271"/>
                  <a:pt x="83764" y="148597"/>
                  <a:pt x="74294" y="148597"/>
                </a:cubicBezTo>
                <a:cubicBezTo>
                  <a:pt x="64824" y="148597"/>
                  <a:pt x="57149" y="156275"/>
                  <a:pt x="57149" y="165744"/>
                </a:cubicBezTo>
                <a:lnTo>
                  <a:pt x="57149" y="165737"/>
                </a:lnTo>
                <a:moveTo>
                  <a:pt x="74294" y="211457"/>
                </a:moveTo>
                <a:cubicBezTo>
                  <a:pt x="64824" y="211457"/>
                  <a:pt x="57149" y="219134"/>
                  <a:pt x="57149" y="228604"/>
                </a:cubicBezTo>
                <a:cubicBezTo>
                  <a:pt x="57149" y="238073"/>
                  <a:pt x="64824" y="245750"/>
                  <a:pt x="74294" y="245750"/>
                </a:cubicBezTo>
                <a:cubicBezTo>
                  <a:pt x="83764" y="245750"/>
                  <a:pt x="91439" y="238073"/>
                  <a:pt x="91439" y="228607"/>
                </a:cubicBezTo>
                <a:cubicBezTo>
                  <a:pt x="91439" y="219138"/>
                  <a:pt x="83764" y="211464"/>
                  <a:pt x="74294" y="211464"/>
                </a:cubicBezTo>
                <a:lnTo>
                  <a:pt x="74294" y="211457"/>
                </a:lnTo>
                <a:moveTo>
                  <a:pt x="57149" y="291467"/>
                </a:moveTo>
                <a:cubicBezTo>
                  <a:pt x="57149" y="300969"/>
                  <a:pt x="64792" y="308614"/>
                  <a:pt x="74294" y="308614"/>
                </a:cubicBezTo>
                <a:lnTo>
                  <a:pt x="137160" y="308614"/>
                </a:lnTo>
                <a:cubicBezTo>
                  <a:pt x="146662" y="308614"/>
                  <a:pt x="154305" y="300969"/>
                  <a:pt x="154305" y="291470"/>
                </a:cubicBezTo>
                <a:cubicBezTo>
                  <a:pt x="154305" y="281968"/>
                  <a:pt x="146662" y="274327"/>
                  <a:pt x="137160" y="274327"/>
                </a:cubicBezTo>
                <a:lnTo>
                  <a:pt x="74294" y="274327"/>
                </a:lnTo>
                <a:cubicBezTo>
                  <a:pt x="64792" y="274327"/>
                  <a:pt x="57149" y="281972"/>
                  <a:pt x="57149" y="291474"/>
                </a:cubicBezTo>
                <a:lnTo>
                  <a:pt x="57149" y="291467"/>
                </a:lnTo>
                <a:moveTo>
                  <a:pt x="137160" y="148590"/>
                </a:moveTo>
                <a:cubicBezTo>
                  <a:pt x="127690" y="148590"/>
                  <a:pt x="120015" y="156267"/>
                  <a:pt x="120015" y="165737"/>
                </a:cubicBezTo>
                <a:cubicBezTo>
                  <a:pt x="120015" y="175206"/>
                  <a:pt x="127690" y="182884"/>
                  <a:pt x="137160" y="182884"/>
                </a:cubicBezTo>
                <a:cubicBezTo>
                  <a:pt x="146630" y="182884"/>
                  <a:pt x="154305" y="175206"/>
                  <a:pt x="154305" y="165740"/>
                </a:cubicBezTo>
                <a:cubicBezTo>
                  <a:pt x="154305" y="156271"/>
                  <a:pt x="146630" y="148597"/>
                  <a:pt x="137160" y="148597"/>
                </a:cubicBezTo>
                <a:lnTo>
                  <a:pt x="137160" y="148590"/>
                </a:lnTo>
                <a:moveTo>
                  <a:pt x="120015" y="228600"/>
                </a:moveTo>
                <a:cubicBezTo>
                  <a:pt x="120015" y="238070"/>
                  <a:pt x="127690" y="245747"/>
                  <a:pt x="137160" y="245747"/>
                </a:cubicBezTo>
                <a:cubicBezTo>
                  <a:pt x="146630" y="245747"/>
                  <a:pt x="154305" y="238069"/>
                  <a:pt x="154305" y="228604"/>
                </a:cubicBezTo>
                <a:cubicBezTo>
                  <a:pt x="154305" y="219134"/>
                  <a:pt x="146630" y="211460"/>
                  <a:pt x="137160" y="211460"/>
                </a:cubicBezTo>
                <a:cubicBezTo>
                  <a:pt x="127690" y="211460"/>
                  <a:pt x="120015" y="219138"/>
                  <a:pt x="120015" y="228607"/>
                </a:cubicBezTo>
                <a:lnTo>
                  <a:pt x="120015" y="228600"/>
                </a:lnTo>
                <a:moveTo>
                  <a:pt x="200026" y="148590"/>
                </a:moveTo>
                <a:cubicBezTo>
                  <a:pt x="190556" y="148590"/>
                  <a:pt x="182881" y="156267"/>
                  <a:pt x="182881" y="165737"/>
                </a:cubicBezTo>
                <a:cubicBezTo>
                  <a:pt x="182881" y="175206"/>
                  <a:pt x="190556" y="182884"/>
                  <a:pt x="200026" y="182884"/>
                </a:cubicBezTo>
                <a:cubicBezTo>
                  <a:pt x="209496" y="182884"/>
                  <a:pt x="217171" y="175206"/>
                  <a:pt x="217171" y="165740"/>
                </a:cubicBezTo>
                <a:cubicBezTo>
                  <a:pt x="217171" y="156271"/>
                  <a:pt x="209496" y="148597"/>
                  <a:pt x="200026" y="148597"/>
                </a:cubicBezTo>
                <a:lnTo>
                  <a:pt x="200026" y="148590"/>
                </a:lnTo>
                <a:moveTo>
                  <a:pt x="182881" y="228600"/>
                </a:moveTo>
                <a:cubicBezTo>
                  <a:pt x="182881" y="238070"/>
                  <a:pt x="190556" y="245747"/>
                  <a:pt x="200026" y="245747"/>
                </a:cubicBezTo>
                <a:cubicBezTo>
                  <a:pt x="209496" y="245747"/>
                  <a:pt x="217171" y="238069"/>
                  <a:pt x="217171" y="228604"/>
                </a:cubicBezTo>
                <a:cubicBezTo>
                  <a:pt x="217171" y="219134"/>
                  <a:pt x="209496" y="211460"/>
                  <a:pt x="200026" y="211460"/>
                </a:cubicBezTo>
                <a:cubicBezTo>
                  <a:pt x="190556" y="211460"/>
                  <a:pt x="182881" y="219138"/>
                  <a:pt x="182881" y="228607"/>
                </a:cubicBezTo>
                <a:lnTo>
                  <a:pt x="182881" y="228600"/>
                </a:lnTo>
                <a:moveTo>
                  <a:pt x="200026" y="274320"/>
                </a:moveTo>
                <a:cubicBezTo>
                  <a:pt x="190556" y="274320"/>
                  <a:pt x="182881" y="281997"/>
                  <a:pt x="182881" y="291467"/>
                </a:cubicBezTo>
                <a:cubicBezTo>
                  <a:pt x="182881" y="300936"/>
                  <a:pt x="190556" y="308614"/>
                  <a:pt x="200026" y="308614"/>
                </a:cubicBezTo>
                <a:cubicBezTo>
                  <a:pt x="209496" y="308614"/>
                  <a:pt x="217171" y="300936"/>
                  <a:pt x="217171" y="291470"/>
                </a:cubicBezTo>
                <a:cubicBezTo>
                  <a:pt x="217171" y="282001"/>
                  <a:pt x="209496" y="274327"/>
                  <a:pt x="200026" y="274327"/>
                </a:cubicBezTo>
                <a:lnTo>
                  <a:pt x="200026" y="27432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1481596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3069423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4657250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Fractions and Decimals: Comparing, Ordering, and Real-World Applications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2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04672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Extension Activities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796675" y="1730382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96675" y="173038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796675" y="331330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96675" y="3313301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796675" y="488537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96675" y="488537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3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430664" y="4866898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Developing a Game or Simulation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1430664" y="5323415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Practice comparing and ordering fractions and decimals through interactive activities.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Design engaging games or simulations to enhance mathematical understanding.</a:t>
            </a:r>
            <a:endParaRPr lang="en-US" sz="1252" dirty="0"/>
          </a:p>
        </p:txBody>
      </p:sp>
      <p:sp>
        <p:nvSpPr>
          <p:cNvPr id="20" name="Text 18"/>
          <p:cNvSpPr/>
          <p:nvPr/>
        </p:nvSpPr>
        <p:spPr>
          <a:xfrm>
            <a:off x="1430664" y="3294829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Designing a Budget Plan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1430664" y="3751346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Utilize fractions and decimals to calculate costs effectively.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Create a detailed budget plan to manage expenses and savings.</a:t>
            </a:r>
            <a:endParaRPr lang="en-US" sz="1252" dirty="0"/>
          </a:p>
        </p:txBody>
      </p:sp>
      <p:sp>
        <p:nvSpPr>
          <p:cNvPr id="22" name="Text 20"/>
          <p:cNvSpPr/>
          <p:nvPr/>
        </p:nvSpPr>
        <p:spPr>
          <a:xfrm>
            <a:off x="1430664" y="1711910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Creating a Recipe Book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1430664" y="2168427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80"/>
              </a:spcBef>
              <a:buNone/>
            </a:pPr>
            <a:r>
              <a:rPr lang="en-US" sz="123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Use fractions and decimals to measure ingredients accurately.</a:t>
            </a:r>
            <a:endParaRPr lang="en-US" sz="1232" dirty="0"/>
          </a:p>
          <a:p>
            <a:pPr algn="l" marL="0" indent="0">
              <a:lnSpc>
                <a:spcPct val="90000"/>
              </a:lnSpc>
              <a:spcBef>
                <a:spcPts val="880"/>
              </a:spcBef>
              <a:buNone/>
            </a:pPr>
            <a:r>
              <a:rPr lang="en-US" sz="123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Compile recipes to form a comprehensive book showcasing mathematical applications in cooking.</a:t>
            </a:r>
            <a:endParaRPr lang="en-US" sz="123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28722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13411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401" r="-110401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Parent Engagement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9287740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Invite parents to participate in class activities or volunteer in the classroom.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creates a collaborative environment and strengthens the school community.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9287739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Participating in Classroom Activities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9287739" y="1729023"/>
            <a:ext cx="365760" cy="220463"/>
          </a:xfrm>
          <a:custGeom>
            <a:avLst/>
            <a:gdLst/>
            <a:ahLst/>
            <a:cxnLst/>
            <a:rect l="l" t="t" r="r" b="b"/>
            <a:pathLst>
              <a:path w="365760" h="220463">
                <a:moveTo>
                  <a:pt x="155561" y="344"/>
                </a:moveTo>
                <a:lnTo>
                  <a:pt x="126359" y="29549"/>
                </a:lnTo>
                <a:cubicBezTo>
                  <a:pt x="117614" y="31950"/>
                  <a:pt x="109501" y="36350"/>
                  <a:pt x="102643" y="42408"/>
                </a:cubicBezTo>
                <a:lnTo>
                  <a:pt x="87442" y="55953"/>
                </a:lnTo>
                <a:cubicBezTo>
                  <a:pt x="81612" y="61154"/>
                  <a:pt x="74011" y="64011"/>
                  <a:pt x="66181" y="64011"/>
                </a:cubicBezTo>
                <a:lnTo>
                  <a:pt x="54864" y="64011"/>
                </a:lnTo>
                <a:lnTo>
                  <a:pt x="54864" y="137163"/>
                </a:lnTo>
                <a:cubicBezTo>
                  <a:pt x="66521" y="137507"/>
                  <a:pt x="77611" y="142249"/>
                  <a:pt x="85895" y="150536"/>
                </a:cubicBezTo>
                <a:lnTo>
                  <a:pt x="106239" y="170881"/>
                </a:lnTo>
                <a:lnTo>
                  <a:pt x="110240" y="174882"/>
                </a:lnTo>
                <a:lnTo>
                  <a:pt x="110240" y="174882"/>
                </a:lnTo>
                <a:lnTo>
                  <a:pt x="125672" y="190312"/>
                </a:lnTo>
                <a:cubicBezTo>
                  <a:pt x="129216" y="193855"/>
                  <a:pt x="135046" y="193855"/>
                  <a:pt x="138586" y="190312"/>
                </a:cubicBezTo>
                <a:cubicBezTo>
                  <a:pt x="139559" y="189340"/>
                  <a:pt x="140302" y="188198"/>
                  <a:pt x="140701" y="186997"/>
                </a:cubicBezTo>
                <a:cubicBezTo>
                  <a:pt x="142303" y="182596"/>
                  <a:pt x="146015" y="179280"/>
                  <a:pt x="150587" y="178253"/>
                </a:cubicBezTo>
                <a:cubicBezTo>
                  <a:pt x="155159" y="177223"/>
                  <a:pt x="159958" y="178597"/>
                  <a:pt x="163275" y="181968"/>
                </a:cubicBezTo>
                <a:lnTo>
                  <a:pt x="169449" y="188026"/>
                </a:lnTo>
                <a:cubicBezTo>
                  <a:pt x="176080" y="194655"/>
                  <a:pt x="186823" y="194655"/>
                  <a:pt x="193396" y="188026"/>
                </a:cubicBezTo>
                <a:cubicBezTo>
                  <a:pt x="196483" y="184939"/>
                  <a:pt x="198140" y="180998"/>
                  <a:pt x="198311" y="176939"/>
                </a:cubicBezTo>
                <a:cubicBezTo>
                  <a:pt x="198538" y="171910"/>
                  <a:pt x="201512" y="167452"/>
                  <a:pt x="206084" y="165281"/>
                </a:cubicBezTo>
                <a:cubicBezTo>
                  <a:pt x="210656" y="163109"/>
                  <a:pt x="215970" y="163566"/>
                  <a:pt x="220027" y="166480"/>
                </a:cubicBezTo>
                <a:cubicBezTo>
                  <a:pt x="225400" y="170310"/>
                  <a:pt x="232887" y="169796"/>
                  <a:pt x="237686" y="164994"/>
                </a:cubicBezTo>
                <a:cubicBezTo>
                  <a:pt x="243059" y="159622"/>
                  <a:pt x="243059" y="150935"/>
                  <a:pt x="237686" y="145620"/>
                </a:cubicBezTo>
                <a:lnTo>
                  <a:pt x="194365" y="102301"/>
                </a:lnTo>
                <a:lnTo>
                  <a:pt x="173904" y="121162"/>
                </a:lnTo>
                <a:cubicBezTo>
                  <a:pt x="158301" y="135565"/>
                  <a:pt x="134358" y="135792"/>
                  <a:pt x="118470" y="121675"/>
                </a:cubicBezTo>
                <a:cubicBezTo>
                  <a:pt x="100354" y="105560"/>
                  <a:pt x="99951" y="77442"/>
                  <a:pt x="117555" y="60810"/>
                </a:cubicBezTo>
                <a:lnTo>
                  <a:pt x="157617" y="22977"/>
                </a:lnTo>
                <a:cubicBezTo>
                  <a:pt x="173275" y="8232"/>
                  <a:pt x="193963" y="2"/>
                  <a:pt x="215509" y="2"/>
                </a:cubicBezTo>
                <a:cubicBezTo>
                  <a:pt x="236142" y="2"/>
                  <a:pt x="256087" y="7604"/>
                  <a:pt x="271460" y="21261"/>
                </a:cubicBezTo>
                <a:lnTo>
                  <a:pt x="288661" y="36577"/>
                </a:lnTo>
                <a:lnTo>
                  <a:pt x="310892" y="36577"/>
                </a:lnTo>
                <a:lnTo>
                  <a:pt x="333752" y="36577"/>
                </a:lnTo>
                <a:lnTo>
                  <a:pt x="356612" y="36577"/>
                </a:lnTo>
                <a:cubicBezTo>
                  <a:pt x="361641" y="36577"/>
                  <a:pt x="365756" y="40691"/>
                  <a:pt x="365756" y="45722"/>
                </a:cubicBezTo>
                <a:lnTo>
                  <a:pt x="365756" y="164593"/>
                </a:lnTo>
                <a:cubicBezTo>
                  <a:pt x="365756" y="174708"/>
                  <a:pt x="357585" y="182880"/>
                  <a:pt x="347468" y="182880"/>
                </a:cubicBezTo>
                <a:lnTo>
                  <a:pt x="329180" y="182880"/>
                </a:lnTo>
                <a:cubicBezTo>
                  <a:pt x="322436" y="182880"/>
                  <a:pt x="316492" y="179223"/>
                  <a:pt x="313350" y="173736"/>
                </a:cubicBezTo>
                <a:lnTo>
                  <a:pt x="264829" y="173736"/>
                </a:lnTo>
                <a:cubicBezTo>
                  <a:pt x="262886" y="177565"/>
                  <a:pt x="260315" y="181223"/>
                  <a:pt x="257115" y="184424"/>
                </a:cubicBezTo>
                <a:cubicBezTo>
                  <a:pt x="247341" y="194197"/>
                  <a:pt x="233797" y="198026"/>
                  <a:pt x="221109" y="195910"/>
                </a:cubicBezTo>
                <a:cubicBezTo>
                  <a:pt x="219054" y="200081"/>
                  <a:pt x="216252" y="203968"/>
                  <a:pt x="212766" y="207453"/>
                </a:cubicBezTo>
                <a:cubicBezTo>
                  <a:pt x="197163" y="223055"/>
                  <a:pt x="172763" y="224599"/>
                  <a:pt x="155389" y="212083"/>
                </a:cubicBezTo>
                <a:cubicBezTo>
                  <a:pt x="141044" y="223970"/>
                  <a:pt x="119669" y="223227"/>
                  <a:pt x="106242" y="209739"/>
                </a:cubicBezTo>
                <a:lnTo>
                  <a:pt x="90869" y="194309"/>
                </a:lnTo>
                <a:lnTo>
                  <a:pt x="86868" y="190308"/>
                </a:lnTo>
                <a:lnTo>
                  <a:pt x="66521" y="169964"/>
                </a:lnTo>
                <a:cubicBezTo>
                  <a:pt x="63379" y="166820"/>
                  <a:pt x="59264" y="164992"/>
                  <a:pt x="54864" y="164648"/>
                </a:cubicBezTo>
                <a:cubicBezTo>
                  <a:pt x="54864" y="174706"/>
                  <a:pt x="46634" y="182878"/>
                  <a:pt x="36576" y="182878"/>
                </a:cubicBezTo>
                <a:lnTo>
                  <a:pt x="18288" y="182878"/>
                </a:lnTo>
                <a:cubicBezTo>
                  <a:pt x="8171" y="182878"/>
                  <a:pt x="0" y="174706"/>
                  <a:pt x="0" y="164591"/>
                </a:cubicBezTo>
                <a:lnTo>
                  <a:pt x="0" y="45720"/>
                </a:lnTo>
                <a:cubicBezTo>
                  <a:pt x="0" y="40691"/>
                  <a:pt x="4115" y="36575"/>
                  <a:pt x="9144" y="36575"/>
                </a:cubicBezTo>
                <a:lnTo>
                  <a:pt x="32004" y="36575"/>
                </a:lnTo>
                <a:lnTo>
                  <a:pt x="54864" y="36575"/>
                </a:lnTo>
                <a:lnTo>
                  <a:pt x="66181" y="36575"/>
                </a:lnTo>
                <a:cubicBezTo>
                  <a:pt x="67325" y="36575"/>
                  <a:pt x="68408" y="36176"/>
                  <a:pt x="69209" y="35433"/>
                </a:cubicBezTo>
                <a:lnTo>
                  <a:pt x="84355" y="21945"/>
                </a:lnTo>
                <a:cubicBezTo>
                  <a:pt x="100299" y="7829"/>
                  <a:pt x="120818" y="0"/>
                  <a:pt x="142134" y="0"/>
                </a:cubicBezTo>
                <a:lnTo>
                  <a:pt x="148019" y="0"/>
                </a:lnTo>
                <a:cubicBezTo>
                  <a:pt x="150532" y="0"/>
                  <a:pt x="153107" y="115"/>
                  <a:pt x="155561" y="344"/>
                </a:cubicBezTo>
                <a:lnTo>
                  <a:pt x="155561" y="344"/>
                </a:lnTo>
                <a:moveTo>
                  <a:pt x="310896" y="146304"/>
                </a:moveTo>
                <a:lnTo>
                  <a:pt x="310896" y="64007"/>
                </a:lnTo>
                <a:lnTo>
                  <a:pt x="283464" y="64007"/>
                </a:lnTo>
                <a:cubicBezTo>
                  <a:pt x="280092" y="64007"/>
                  <a:pt x="276833" y="62750"/>
                  <a:pt x="274378" y="60521"/>
                </a:cubicBezTo>
                <a:lnTo>
                  <a:pt x="253289" y="41776"/>
                </a:lnTo>
                <a:cubicBezTo>
                  <a:pt x="242887" y="32518"/>
                  <a:pt x="229456" y="27430"/>
                  <a:pt x="215513" y="27430"/>
                </a:cubicBezTo>
                <a:cubicBezTo>
                  <a:pt x="200996" y="27430"/>
                  <a:pt x="187053" y="32975"/>
                  <a:pt x="176479" y="42918"/>
                </a:cubicBezTo>
                <a:lnTo>
                  <a:pt x="136418" y="80751"/>
                </a:lnTo>
                <a:cubicBezTo>
                  <a:pt x="130532" y="86351"/>
                  <a:pt x="130646" y="95782"/>
                  <a:pt x="136703" y="101153"/>
                </a:cubicBezTo>
                <a:cubicBezTo>
                  <a:pt x="142017" y="105897"/>
                  <a:pt x="150075" y="105782"/>
                  <a:pt x="155276" y="100981"/>
                </a:cubicBezTo>
                <a:lnTo>
                  <a:pt x="196366" y="63033"/>
                </a:lnTo>
                <a:cubicBezTo>
                  <a:pt x="201910" y="57889"/>
                  <a:pt x="210597" y="58231"/>
                  <a:pt x="215740" y="63833"/>
                </a:cubicBezTo>
                <a:cubicBezTo>
                  <a:pt x="220882" y="69433"/>
                  <a:pt x="220542" y="78064"/>
                  <a:pt x="214939" y="83207"/>
                </a:cubicBezTo>
                <a:lnTo>
                  <a:pt x="214482" y="83663"/>
                </a:lnTo>
                <a:lnTo>
                  <a:pt x="257001" y="126184"/>
                </a:lnTo>
                <a:cubicBezTo>
                  <a:pt x="262718" y="131898"/>
                  <a:pt x="266431" y="138929"/>
                  <a:pt x="268087" y="146244"/>
                </a:cubicBezTo>
                <a:lnTo>
                  <a:pt x="310834" y="146244"/>
                </a:lnTo>
                <a:lnTo>
                  <a:pt x="310896" y="146304"/>
                </a:lnTo>
                <a:moveTo>
                  <a:pt x="36576" y="155448"/>
                </a:moveTo>
                <a:cubicBezTo>
                  <a:pt x="36576" y="150397"/>
                  <a:pt x="32483" y="146304"/>
                  <a:pt x="27432" y="146304"/>
                </a:cubicBezTo>
                <a:cubicBezTo>
                  <a:pt x="22381" y="146304"/>
                  <a:pt x="18288" y="150398"/>
                  <a:pt x="18288" y="155448"/>
                </a:cubicBezTo>
                <a:cubicBezTo>
                  <a:pt x="18288" y="160499"/>
                  <a:pt x="22381" y="164593"/>
                  <a:pt x="27432" y="164593"/>
                </a:cubicBezTo>
                <a:cubicBezTo>
                  <a:pt x="32483" y="164593"/>
                  <a:pt x="36576" y="160499"/>
                  <a:pt x="36576" y="155448"/>
                </a:cubicBezTo>
                <a:moveTo>
                  <a:pt x="338328" y="164593"/>
                </a:moveTo>
                <a:cubicBezTo>
                  <a:pt x="343379" y="164593"/>
                  <a:pt x="347472" y="160499"/>
                  <a:pt x="347472" y="155448"/>
                </a:cubicBezTo>
                <a:cubicBezTo>
                  <a:pt x="347472" y="150397"/>
                  <a:pt x="343379" y="146304"/>
                  <a:pt x="338328" y="146304"/>
                </a:cubicBezTo>
                <a:cubicBezTo>
                  <a:pt x="333277" y="146304"/>
                  <a:pt x="329184" y="150398"/>
                  <a:pt x="329184" y="155448"/>
                </a:cubicBezTo>
                <a:cubicBezTo>
                  <a:pt x="329184" y="160499"/>
                  <a:pt x="333277" y="164593"/>
                  <a:pt x="338328" y="164593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6482352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Encourage parents to ask their child questions about the concepts learned in the lesson.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fosters meaningful conversations and deeper understanding of the material.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482351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6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Engaging in Lesson Discussions</a:t>
            </a:r>
            <a:endParaRPr lang="en-US" sz="1306" dirty="0"/>
          </a:p>
        </p:txBody>
      </p:sp>
      <p:sp>
        <p:nvSpPr>
          <p:cNvPr id="14" name="Text 12"/>
          <p:cNvSpPr/>
          <p:nvPr/>
        </p:nvSpPr>
        <p:spPr>
          <a:xfrm>
            <a:off x="6547680" y="1656374"/>
            <a:ext cx="235102" cy="365760"/>
          </a:xfrm>
          <a:custGeom>
            <a:avLst/>
            <a:gdLst/>
            <a:ahLst/>
            <a:cxnLst/>
            <a:rect l="l" t="t" r="r" b="b"/>
            <a:pathLst>
              <a:path w="235102" h="365760">
                <a:moveTo>
                  <a:pt x="39196" y="104446"/>
                </a:moveTo>
                <a:cubicBezTo>
                  <a:pt x="39196" y="68353"/>
                  <a:pt x="68431" y="39118"/>
                  <a:pt x="104524" y="39118"/>
                </a:cubicBezTo>
                <a:lnTo>
                  <a:pt x="130656" y="39118"/>
                </a:lnTo>
                <a:cubicBezTo>
                  <a:pt x="166751" y="39118"/>
                  <a:pt x="195984" y="68353"/>
                  <a:pt x="195984" y="104446"/>
                </a:cubicBezTo>
                <a:lnTo>
                  <a:pt x="195984" y="108203"/>
                </a:lnTo>
                <a:cubicBezTo>
                  <a:pt x="195984" y="127884"/>
                  <a:pt x="186185" y="146256"/>
                  <a:pt x="169770" y="157120"/>
                </a:cubicBezTo>
                <a:lnTo>
                  <a:pt x="127061" y="185620"/>
                </a:lnTo>
                <a:cubicBezTo>
                  <a:pt x="108932" y="197704"/>
                  <a:pt x="97991" y="218121"/>
                  <a:pt x="97991" y="240004"/>
                </a:cubicBezTo>
                <a:lnTo>
                  <a:pt x="97991" y="241639"/>
                </a:lnTo>
                <a:cubicBezTo>
                  <a:pt x="97991" y="252499"/>
                  <a:pt x="106729" y="261237"/>
                  <a:pt x="117589" y="261237"/>
                </a:cubicBezTo>
                <a:cubicBezTo>
                  <a:pt x="128451" y="261237"/>
                  <a:pt x="137187" y="252499"/>
                  <a:pt x="137187" y="241639"/>
                </a:cubicBezTo>
                <a:lnTo>
                  <a:pt x="137187" y="240004"/>
                </a:lnTo>
                <a:cubicBezTo>
                  <a:pt x="137187" y="231266"/>
                  <a:pt x="141515" y="223099"/>
                  <a:pt x="148782" y="218282"/>
                </a:cubicBezTo>
                <a:lnTo>
                  <a:pt x="191491" y="189782"/>
                </a:lnTo>
                <a:cubicBezTo>
                  <a:pt x="218765" y="171571"/>
                  <a:pt x="235098" y="141030"/>
                  <a:pt x="235098" y="108283"/>
                </a:cubicBezTo>
                <a:lnTo>
                  <a:pt x="235098" y="104527"/>
                </a:lnTo>
                <a:cubicBezTo>
                  <a:pt x="235098" y="46792"/>
                  <a:pt x="188305" y="0"/>
                  <a:pt x="130571" y="0"/>
                </a:cubicBezTo>
                <a:lnTo>
                  <a:pt x="104440" y="0"/>
                </a:lnTo>
                <a:cubicBezTo>
                  <a:pt x="46788" y="-80"/>
                  <a:pt x="-4" y="46711"/>
                  <a:pt x="-4" y="104443"/>
                </a:cubicBezTo>
                <a:cubicBezTo>
                  <a:pt x="-4" y="115302"/>
                  <a:pt x="8734" y="124040"/>
                  <a:pt x="19594" y="124040"/>
                </a:cubicBezTo>
                <a:cubicBezTo>
                  <a:pt x="30455" y="124040"/>
                  <a:pt x="39192" y="115302"/>
                  <a:pt x="39192" y="104443"/>
                </a:cubicBezTo>
                <a:lnTo>
                  <a:pt x="39196" y="104446"/>
                </a:lnTo>
                <a:moveTo>
                  <a:pt x="117591" y="365760"/>
                </a:moveTo>
                <a:cubicBezTo>
                  <a:pt x="132024" y="365760"/>
                  <a:pt x="143723" y="354059"/>
                  <a:pt x="143723" y="339630"/>
                </a:cubicBezTo>
                <a:cubicBezTo>
                  <a:pt x="143723" y="325197"/>
                  <a:pt x="132024" y="313500"/>
                  <a:pt x="117591" y="313500"/>
                </a:cubicBezTo>
                <a:cubicBezTo>
                  <a:pt x="103158" y="313500"/>
                  <a:pt x="91459" y="325201"/>
                  <a:pt x="91459" y="339630"/>
                </a:cubicBezTo>
                <a:cubicBezTo>
                  <a:pt x="91459" y="354063"/>
                  <a:pt x="103158" y="365760"/>
                  <a:pt x="117591" y="36576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676964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Provide parents with resources and guidance on how to support their child's learning at home.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ensures that parents are equipped to reinforce classroom concepts effectively.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676963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94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Supporting Learning at Home</a:t>
            </a:r>
            <a:endParaRPr lang="en-US" sz="1394" dirty="0"/>
          </a:p>
        </p:txBody>
      </p:sp>
      <p:sp>
        <p:nvSpPr>
          <p:cNvPr id="17" name="Text 15"/>
          <p:cNvSpPr/>
          <p:nvPr/>
        </p:nvSpPr>
        <p:spPr>
          <a:xfrm>
            <a:off x="3676963" y="1676697"/>
            <a:ext cx="365760" cy="325114"/>
          </a:xfrm>
          <a:custGeom>
            <a:avLst/>
            <a:gdLst/>
            <a:ahLst/>
            <a:cxnLst/>
            <a:rect l="l" t="t" r="r" b="b"/>
            <a:pathLst>
              <a:path w="365760" h="325114">
                <a:moveTo>
                  <a:pt x="192756" y="3619"/>
                </a:moveTo>
                <a:cubicBezTo>
                  <a:pt x="187042" y="-1206"/>
                  <a:pt x="178721" y="-1206"/>
                  <a:pt x="173008" y="3619"/>
                </a:cubicBezTo>
                <a:lnTo>
                  <a:pt x="5373" y="145856"/>
                </a:lnTo>
                <a:cubicBezTo>
                  <a:pt x="-1039" y="151318"/>
                  <a:pt x="-1803" y="160905"/>
                  <a:pt x="3595" y="167320"/>
                </a:cubicBezTo>
                <a:cubicBezTo>
                  <a:pt x="8994" y="173734"/>
                  <a:pt x="18646" y="174495"/>
                  <a:pt x="25058" y="169098"/>
                </a:cubicBezTo>
                <a:lnTo>
                  <a:pt x="40680" y="155889"/>
                </a:lnTo>
                <a:lnTo>
                  <a:pt x="40680" y="274315"/>
                </a:lnTo>
                <a:cubicBezTo>
                  <a:pt x="40680" y="302382"/>
                  <a:pt x="63412" y="325114"/>
                  <a:pt x="91480" y="325114"/>
                </a:cubicBezTo>
                <a:lnTo>
                  <a:pt x="274357" y="325114"/>
                </a:lnTo>
                <a:cubicBezTo>
                  <a:pt x="302421" y="325114"/>
                  <a:pt x="325157" y="302382"/>
                  <a:pt x="325157" y="274315"/>
                </a:cubicBezTo>
                <a:lnTo>
                  <a:pt x="325157" y="155889"/>
                </a:lnTo>
                <a:lnTo>
                  <a:pt x="340713" y="169098"/>
                </a:lnTo>
                <a:cubicBezTo>
                  <a:pt x="347125" y="174560"/>
                  <a:pt x="356777" y="173734"/>
                  <a:pt x="362176" y="167320"/>
                </a:cubicBezTo>
                <a:cubicBezTo>
                  <a:pt x="367574" y="160905"/>
                  <a:pt x="366810" y="151256"/>
                  <a:pt x="360398" y="145856"/>
                </a:cubicBezTo>
                <a:lnTo>
                  <a:pt x="192756" y="3619"/>
                </a:lnTo>
                <a:moveTo>
                  <a:pt x="71155" y="274315"/>
                </a:moveTo>
                <a:lnTo>
                  <a:pt x="71155" y="130045"/>
                </a:lnTo>
                <a:lnTo>
                  <a:pt x="182913" y="35242"/>
                </a:lnTo>
                <a:lnTo>
                  <a:pt x="294671" y="130045"/>
                </a:lnTo>
                <a:lnTo>
                  <a:pt x="294671" y="274315"/>
                </a:lnTo>
                <a:cubicBezTo>
                  <a:pt x="294671" y="285554"/>
                  <a:pt x="285589" y="294634"/>
                  <a:pt x="274353" y="294634"/>
                </a:cubicBezTo>
                <a:lnTo>
                  <a:pt x="243874" y="294634"/>
                </a:lnTo>
                <a:lnTo>
                  <a:pt x="243874" y="198118"/>
                </a:lnTo>
                <a:cubicBezTo>
                  <a:pt x="243874" y="184086"/>
                  <a:pt x="232506" y="172720"/>
                  <a:pt x="218476" y="172720"/>
                </a:cubicBezTo>
                <a:lnTo>
                  <a:pt x="147357" y="172720"/>
                </a:lnTo>
                <a:cubicBezTo>
                  <a:pt x="133323" y="172720"/>
                  <a:pt x="121959" y="184086"/>
                  <a:pt x="121959" y="198121"/>
                </a:cubicBezTo>
                <a:lnTo>
                  <a:pt x="121959" y="294641"/>
                </a:lnTo>
                <a:lnTo>
                  <a:pt x="91480" y="294641"/>
                </a:lnTo>
                <a:cubicBezTo>
                  <a:pt x="80240" y="294641"/>
                  <a:pt x="71162" y="285560"/>
                  <a:pt x="71162" y="274321"/>
                </a:cubicBezTo>
                <a:lnTo>
                  <a:pt x="71155" y="274315"/>
                </a:lnTo>
                <a:moveTo>
                  <a:pt x="152434" y="294634"/>
                </a:moveTo>
                <a:lnTo>
                  <a:pt x="152434" y="203196"/>
                </a:lnTo>
                <a:lnTo>
                  <a:pt x="213392" y="203196"/>
                </a:lnTo>
                <a:lnTo>
                  <a:pt x="213392" y="294634"/>
                </a:lnTo>
                <a:lnTo>
                  <a:pt x="152434" y="294634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Fractions and Decimals: Comparing, Ordering, and Real-World Applications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15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Fractions and Decimals: Comparing, Ordering, and Real-World Applications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48639" y="548639"/>
            <a:ext cx="11088717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Safety Considerations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548639" y="1457226"/>
            <a:ext cx="11088718" cy="1828800"/>
          </a:xfrm>
          <a:prstGeom prst="rect">
            <a:avLst/>
          </a:prstGeom>
          <a:blipFill>
            <a:blip r:embed="rId1"/>
            <a:srcRect/>
            <a:stretch>
              <a:fillRect l="0" r="0" t="-76005" b="-76005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894921" y="353999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894921" y="353999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1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821680" y="353999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821680" y="353999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2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9762836" y="353999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9762836" y="353999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3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36956" y="4804454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Be aware of any students with special needs or disabilities.</a:t>
            </a:r>
            <a:endParaRPr lang="en-US" sz="1400" dirty="0"/>
          </a:p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Provide necessary accommodations to ensure their safety and participation.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8436957" y="4317457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977"/>
              </a:spcBef>
              <a:buNone/>
            </a:pPr>
            <a:r>
              <a:rPr lang="en-US" sz="1563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Accommodations for Special Needs</a:t>
            </a:r>
            <a:endParaRPr lang="en-US" sz="1563" dirty="0"/>
          </a:p>
        </p:txBody>
      </p:sp>
      <p:sp>
        <p:nvSpPr>
          <p:cNvPr id="16" name="Text 14"/>
          <p:cNvSpPr/>
          <p:nvPr/>
        </p:nvSpPr>
        <p:spPr>
          <a:xfrm>
            <a:off x="4502999" y="4804454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Establish clear guidelines for students to follow when working in pairs or groups.</a:t>
            </a:r>
            <a:endParaRPr lang="en-US" sz="1400" dirty="0"/>
          </a:p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ensures a safe and organized environment for collaborative tasks.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502999" y="4317457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Group Work Guidelines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569042" y="4804454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Ensure all equipment is in good working condition.</a:t>
            </a:r>
            <a:endParaRPr lang="en-US" sz="1400" dirty="0"/>
          </a:p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Students should be aware of proper handling and usage procedures.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569042" y="4317457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Equipment Maintenance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917447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174480" y="0"/>
            <a:ext cx="3017520" cy="6857998"/>
          </a:xfrm>
          <a:prstGeom prst="rect">
            <a:avLst/>
          </a:prstGeom>
          <a:blipFill>
            <a:blip r:embed="rId1"/>
            <a:srcRect/>
            <a:stretch>
              <a:fillRect l="-120521" r="-120521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313046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How can the lesson be modified to cater to the diverse needs of mixed-ability groups?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How well did the real-world scenarios engage students and promote their understanding of fractions and decimals?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313045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Catering to Mixed-Ability Groups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3507658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What adjustments can be made to the lesson to better support students who struggled with comparing and ordering fractions and decimals?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How can the lesson be modified to cater to the diverse needs of mixed-ability groups?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3507657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Supporting Struggling Students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702270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How well did the real-world scenarios engage students and promote their understanding of fractions and decimals?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What adjustments can be made to the lesson to better support students who struggled with comparing and ordering fractions and decimals?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02269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Engagement and Understanding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548639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Reflection Questions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Fractions and Decimals: Comparing, Ordering, and Real-World Applications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17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91" y="4599432"/>
                  <a:pt x="0" y="4554634"/>
                  <a:pt x="0" y="4499394"/>
                </a:cubicBezTo>
                <a:lnTo>
                  <a:pt x="0" y="100038"/>
                </a:lnTo>
                <a:cubicBezTo>
                  <a:pt x="0" y="44798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98"/>
                  <a:pt x="3566160" y="100038"/>
                </a:cubicBezTo>
                <a:lnTo>
                  <a:pt x="3566160" y="4499394"/>
                </a:lnTo>
                <a:cubicBezTo>
                  <a:pt x="3566160" y="4554634"/>
                  <a:pt x="3521369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11667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91" y="4599432"/>
                  <a:pt x="0" y="4554634"/>
                  <a:pt x="0" y="4499394"/>
                </a:cubicBezTo>
                <a:lnTo>
                  <a:pt x="0" y="100038"/>
                </a:lnTo>
                <a:cubicBezTo>
                  <a:pt x="0" y="44798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98"/>
                  <a:pt x="3566160" y="100038"/>
                </a:cubicBezTo>
                <a:lnTo>
                  <a:pt x="3566160" y="4499394"/>
                </a:lnTo>
                <a:cubicBezTo>
                  <a:pt x="3566160" y="4554634"/>
                  <a:pt x="3521369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4694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91" y="4599432"/>
                  <a:pt x="0" y="4554634"/>
                  <a:pt x="0" y="4499394"/>
                </a:cubicBezTo>
                <a:lnTo>
                  <a:pt x="0" y="100038"/>
                </a:lnTo>
                <a:cubicBezTo>
                  <a:pt x="0" y="44798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98"/>
                  <a:pt x="3566160" y="100038"/>
                </a:cubicBezTo>
                <a:lnTo>
                  <a:pt x="3566160" y="4499394"/>
                </a:lnTo>
                <a:cubicBezTo>
                  <a:pt x="3566160" y="4554634"/>
                  <a:pt x="3521369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Fractions and Decimals: Comparing, Ordering, and Real-World Applications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18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10414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Next Steps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8303294" y="2891193"/>
            <a:ext cx="3108960" cy="28920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Provide opportunities for students to apply mathematical concepts to real-world scenarios.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approach helps students see the practical relevance of their learning.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303294" y="2294133"/>
            <a:ext cx="31089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Applying Math to Real-World Scenarios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8360444" y="1629215"/>
            <a:ext cx="342900" cy="457200"/>
          </a:xfrm>
          <a:custGeom>
            <a:avLst/>
            <a:gdLst/>
            <a:ahLst/>
            <a:cxnLst/>
            <a:rect l="l" t="t" r="r" b="b"/>
            <a:pathLst>
              <a:path w="342900" h="457200">
                <a:moveTo>
                  <a:pt x="300038" y="157163"/>
                </a:moveTo>
                <a:lnTo>
                  <a:pt x="300038" y="400050"/>
                </a:lnTo>
                <a:cubicBezTo>
                  <a:pt x="300038" y="407909"/>
                  <a:pt x="293608" y="414338"/>
                  <a:pt x="285749" y="414338"/>
                </a:cubicBezTo>
                <a:lnTo>
                  <a:pt x="57148" y="414338"/>
                </a:lnTo>
                <a:cubicBezTo>
                  <a:pt x="49288" y="414338"/>
                  <a:pt x="42859" y="407909"/>
                  <a:pt x="42859" y="400050"/>
                </a:cubicBezTo>
                <a:lnTo>
                  <a:pt x="42859" y="157163"/>
                </a:lnTo>
                <a:lnTo>
                  <a:pt x="300038" y="157163"/>
                </a:lnTo>
                <a:moveTo>
                  <a:pt x="300038" y="114300"/>
                </a:moveTo>
                <a:lnTo>
                  <a:pt x="42863" y="114300"/>
                </a:lnTo>
                <a:lnTo>
                  <a:pt x="42863" y="57150"/>
                </a:lnTo>
                <a:cubicBezTo>
                  <a:pt x="42863" y="49291"/>
                  <a:pt x="49292" y="42863"/>
                  <a:pt x="57151" y="42863"/>
                </a:cubicBezTo>
                <a:lnTo>
                  <a:pt x="285752" y="42863"/>
                </a:lnTo>
                <a:cubicBezTo>
                  <a:pt x="293612" y="42863"/>
                  <a:pt x="300041" y="49291"/>
                  <a:pt x="300041" y="57150"/>
                </a:cubicBezTo>
                <a:lnTo>
                  <a:pt x="300038" y="114300"/>
                </a:lnTo>
                <a:moveTo>
                  <a:pt x="342900" y="114300"/>
                </a:moveTo>
                <a:lnTo>
                  <a:pt x="342900" y="57150"/>
                </a:lnTo>
                <a:cubicBezTo>
                  <a:pt x="342900" y="25626"/>
                  <a:pt x="317272" y="0"/>
                  <a:pt x="285749" y="0"/>
                </a:cubicBezTo>
                <a:lnTo>
                  <a:pt x="57148" y="0"/>
                </a:lnTo>
                <a:cubicBezTo>
                  <a:pt x="25625" y="0"/>
                  <a:pt x="-3" y="25626"/>
                  <a:pt x="-3" y="57150"/>
                </a:cubicBezTo>
                <a:lnTo>
                  <a:pt x="-3" y="114300"/>
                </a:lnTo>
                <a:lnTo>
                  <a:pt x="-3" y="135734"/>
                </a:lnTo>
                <a:lnTo>
                  <a:pt x="-3" y="157167"/>
                </a:lnTo>
                <a:lnTo>
                  <a:pt x="-3" y="400055"/>
                </a:lnTo>
                <a:cubicBezTo>
                  <a:pt x="-3" y="431579"/>
                  <a:pt x="25625" y="457205"/>
                  <a:pt x="57148" y="457205"/>
                </a:cubicBezTo>
                <a:lnTo>
                  <a:pt x="285749" y="457205"/>
                </a:lnTo>
                <a:cubicBezTo>
                  <a:pt x="317272" y="457205"/>
                  <a:pt x="342900" y="431579"/>
                  <a:pt x="342900" y="400055"/>
                </a:cubicBezTo>
                <a:lnTo>
                  <a:pt x="342900" y="157167"/>
                </a:lnTo>
                <a:lnTo>
                  <a:pt x="342900" y="135738"/>
                </a:lnTo>
                <a:lnTo>
                  <a:pt x="342900" y="114300"/>
                </a:lnTo>
                <a:moveTo>
                  <a:pt x="71436" y="207171"/>
                </a:moveTo>
                <a:cubicBezTo>
                  <a:pt x="71436" y="219008"/>
                  <a:pt x="81031" y="228605"/>
                  <a:pt x="92868" y="228605"/>
                </a:cubicBezTo>
                <a:cubicBezTo>
                  <a:pt x="104705" y="228605"/>
                  <a:pt x="114299" y="219008"/>
                  <a:pt x="114299" y="207176"/>
                </a:cubicBezTo>
                <a:cubicBezTo>
                  <a:pt x="114299" y="195339"/>
                  <a:pt x="104705" y="185747"/>
                  <a:pt x="92868" y="185747"/>
                </a:cubicBezTo>
                <a:cubicBezTo>
                  <a:pt x="81031" y="185747"/>
                  <a:pt x="71436" y="195343"/>
                  <a:pt x="71436" y="207180"/>
                </a:cubicBezTo>
                <a:lnTo>
                  <a:pt x="71436" y="207171"/>
                </a:lnTo>
                <a:moveTo>
                  <a:pt x="92868" y="264321"/>
                </a:moveTo>
                <a:cubicBezTo>
                  <a:pt x="81031" y="264321"/>
                  <a:pt x="71436" y="273918"/>
                  <a:pt x="71436" y="285755"/>
                </a:cubicBezTo>
                <a:cubicBezTo>
                  <a:pt x="71436" y="297591"/>
                  <a:pt x="81031" y="307188"/>
                  <a:pt x="92868" y="307188"/>
                </a:cubicBezTo>
                <a:cubicBezTo>
                  <a:pt x="104705" y="307188"/>
                  <a:pt x="114299" y="297591"/>
                  <a:pt x="114299" y="285759"/>
                </a:cubicBezTo>
                <a:cubicBezTo>
                  <a:pt x="114299" y="273922"/>
                  <a:pt x="104705" y="264330"/>
                  <a:pt x="92868" y="264330"/>
                </a:cubicBezTo>
                <a:lnTo>
                  <a:pt x="92868" y="264321"/>
                </a:lnTo>
                <a:moveTo>
                  <a:pt x="71436" y="364334"/>
                </a:moveTo>
                <a:cubicBezTo>
                  <a:pt x="71436" y="376212"/>
                  <a:pt x="80990" y="385767"/>
                  <a:pt x="92868" y="385767"/>
                </a:cubicBezTo>
                <a:lnTo>
                  <a:pt x="171450" y="385767"/>
                </a:lnTo>
                <a:cubicBezTo>
                  <a:pt x="183328" y="385767"/>
                  <a:pt x="192881" y="376212"/>
                  <a:pt x="192881" y="364338"/>
                </a:cubicBezTo>
                <a:cubicBezTo>
                  <a:pt x="192881" y="352460"/>
                  <a:pt x="183328" y="342909"/>
                  <a:pt x="171450" y="342909"/>
                </a:cubicBezTo>
                <a:lnTo>
                  <a:pt x="92868" y="342909"/>
                </a:lnTo>
                <a:cubicBezTo>
                  <a:pt x="80990" y="342909"/>
                  <a:pt x="71436" y="352465"/>
                  <a:pt x="71436" y="364343"/>
                </a:cubicBezTo>
                <a:lnTo>
                  <a:pt x="71436" y="364334"/>
                </a:lnTo>
                <a:moveTo>
                  <a:pt x="171450" y="185738"/>
                </a:moveTo>
                <a:cubicBezTo>
                  <a:pt x="159613" y="185738"/>
                  <a:pt x="150019" y="195334"/>
                  <a:pt x="150019" y="207171"/>
                </a:cubicBezTo>
                <a:cubicBezTo>
                  <a:pt x="150019" y="219008"/>
                  <a:pt x="159613" y="228605"/>
                  <a:pt x="171450" y="228605"/>
                </a:cubicBezTo>
                <a:cubicBezTo>
                  <a:pt x="183287" y="228605"/>
                  <a:pt x="192881" y="219008"/>
                  <a:pt x="192881" y="207176"/>
                </a:cubicBezTo>
                <a:cubicBezTo>
                  <a:pt x="192881" y="195339"/>
                  <a:pt x="183287" y="185747"/>
                  <a:pt x="171450" y="185747"/>
                </a:cubicBezTo>
                <a:lnTo>
                  <a:pt x="171450" y="185738"/>
                </a:lnTo>
                <a:moveTo>
                  <a:pt x="150019" y="285750"/>
                </a:moveTo>
                <a:cubicBezTo>
                  <a:pt x="150019" y="297587"/>
                  <a:pt x="159613" y="307184"/>
                  <a:pt x="171450" y="307184"/>
                </a:cubicBezTo>
                <a:cubicBezTo>
                  <a:pt x="183287" y="307184"/>
                  <a:pt x="192881" y="297587"/>
                  <a:pt x="192881" y="285755"/>
                </a:cubicBezTo>
                <a:cubicBezTo>
                  <a:pt x="192881" y="273918"/>
                  <a:pt x="183287" y="264326"/>
                  <a:pt x="171450" y="264326"/>
                </a:cubicBezTo>
                <a:cubicBezTo>
                  <a:pt x="159613" y="264326"/>
                  <a:pt x="150019" y="273922"/>
                  <a:pt x="150019" y="285759"/>
                </a:cubicBezTo>
                <a:lnTo>
                  <a:pt x="150019" y="285750"/>
                </a:lnTo>
                <a:moveTo>
                  <a:pt x="250032" y="185738"/>
                </a:moveTo>
                <a:cubicBezTo>
                  <a:pt x="238195" y="185738"/>
                  <a:pt x="228601" y="195334"/>
                  <a:pt x="228601" y="207171"/>
                </a:cubicBezTo>
                <a:cubicBezTo>
                  <a:pt x="228601" y="219008"/>
                  <a:pt x="238195" y="228605"/>
                  <a:pt x="250032" y="228605"/>
                </a:cubicBezTo>
                <a:cubicBezTo>
                  <a:pt x="261869" y="228605"/>
                  <a:pt x="271464" y="219008"/>
                  <a:pt x="271464" y="207176"/>
                </a:cubicBezTo>
                <a:cubicBezTo>
                  <a:pt x="271464" y="195339"/>
                  <a:pt x="261869" y="185747"/>
                  <a:pt x="250032" y="185747"/>
                </a:cubicBezTo>
                <a:lnTo>
                  <a:pt x="250032" y="185738"/>
                </a:lnTo>
                <a:moveTo>
                  <a:pt x="228601" y="285750"/>
                </a:moveTo>
                <a:cubicBezTo>
                  <a:pt x="228601" y="297587"/>
                  <a:pt x="238195" y="307184"/>
                  <a:pt x="250032" y="307184"/>
                </a:cubicBezTo>
                <a:cubicBezTo>
                  <a:pt x="261869" y="307184"/>
                  <a:pt x="271464" y="297587"/>
                  <a:pt x="271464" y="285755"/>
                </a:cubicBezTo>
                <a:cubicBezTo>
                  <a:pt x="271464" y="273918"/>
                  <a:pt x="261869" y="264326"/>
                  <a:pt x="250032" y="264326"/>
                </a:cubicBezTo>
                <a:cubicBezTo>
                  <a:pt x="238195" y="264326"/>
                  <a:pt x="228601" y="273922"/>
                  <a:pt x="228601" y="285759"/>
                </a:cubicBezTo>
                <a:lnTo>
                  <a:pt x="228601" y="285750"/>
                </a:lnTo>
                <a:moveTo>
                  <a:pt x="250032" y="342900"/>
                </a:moveTo>
                <a:cubicBezTo>
                  <a:pt x="238195" y="342900"/>
                  <a:pt x="228601" y="352497"/>
                  <a:pt x="228601" y="364334"/>
                </a:cubicBezTo>
                <a:cubicBezTo>
                  <a:pt x="228601" y="376170"/>
                  <a:pt x="238195" y="385767"/>
                  <a:pt x="250032" y="385767"/>
                </a:cubicBezTo>
                <a:cubicBezTo>
                  <a:pt x="261869" y="385767"/>
                  <a:pt x="271464" y="376170"/>
                  <a:pt x="271464" y="364338"/>
                </a:cubicBezTo>
                <a:cubicBezTo>
                  <a:pt x="271464" y="352501"/>
                  <a:pt x="261869" y="342909"/>
                  <a:pt x="250032" y="342909"/>
                </a:cubicBezTo>
                <a:lnTo>
                  <a:pt x="250032" y="34290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4540267" y="2891193"/>
            <a:ext cx="3108960" cy="28920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Introduce new skills and concepts, such as adding and subtracting fractions and decimals.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advanced topics build upon prior knowledge to deepen mathematical understanding.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540267" y="2294133"/>
            <a:ext cx="31089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Introducing Advanced Concepts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4611705" y="1629215"/>
            <a:ext cx="314325" cy="457200"/>
          </a:xfrm>
          <a:custGeom>
            <a:avLst/>
            <a:gdLst/>
            <a:ahLst/>
            <a:cxnLst/>
            <a:rect l="l" t="t" r="r" b="b"/>
            <a:pathLst>
              <a:path w="314325" h="457200">
                <a:moveTo>
                  <a:pt x="251102" y="222259"/>
                </a:moveTo>
                <a:cubicBezTo>
                  <a:pt x="263961" y="203865"/>
                  <a:pt x="271460" y="181449"/>
                  <a:pt x="271460" y="157163"/>
                </a:cubicBezTo>
                <a:cubicBezTo>
                  <a:pt x="271460" y="94028"/>
                  <a:pt x="220295" y="42863"/>
                  <a:pt x="157159" y="42863"/>
                </a:cubicBezTo>
                <a:cubicBezTo>
                  <a:pt x="94027" y="42863"/>
                  <a:pt x="42858" y="94028"/>
                  <a:pt x="42858" y="157163"/>
                </a:cubicBezTo>
                <a:cubicBezTo>
                  <a:pt x="42858" y="181449"/>
                  <a:pt x="50358" y="203865"/>
                  <a:pt x="63217" y="222259"/>
                </a:cubicBezTo>
                <a:cubicBezTo>
                  <a:pt x="66521" y="226991"/>
                  <a:pt x="70450" y="232349"/>
                  <a:pt x="74646" y="238064"/>
                </a:cubicBezTo>
                <a:lnTo>
                  <a:pt x="74646" y="238064"/>
                </a:lnTo>
                <a:cubicBezTo>
                  <a:pt x="86166" y="253869"/>
                  <a:pt x="99918" y="272802"/>
                  <a:pt x="110187" y="291465"/>
                </a:cubicBezTo>
                <a:cubicBezTo>
                  <a:pt x="119475" y="308432"/>
                  <a:pt x="124206" y="326112"/>
                  <a:pt x="126528" y="342809"/>
                </a:cubicBezTo>
                <a:lnTo>
                  <a:pt x="83042" y="342900"/>
                </a:lnTo>
                <a:cubicBezTo>
                  <a:pt x="81077" y="332183"/>
                  <a:pt x="77773" y="321736"/>
                  <a:pt x="72505" y="312094"/>
                </a:cubicBezTo>
                <a:cubicBezTo>
                  <a:pt x="63663" y="296019"/>
                  <a:pt x="52681" y="280931"/>
                  <a:pt x="41698" y="265839"/>
                </a:cubicBezTo>
                <a:lnTo>
                  <a:pt x="41698" y="265839"/>
                </a:lnTo>
                <a:lnTo>
                  <a:pt x="41698" y="265839"/>
                </a:lnTo>
                <a:cubicBezTo>
                  <a:pt x="37056" y="259498"/>
                  <a:pt x="32410" y="253161"/>
                  <a:pt x="27947" y="246728"/>
                </a:cubicBezTo>
                <a:cubicBezTo>
                  <a:pt x="10354" y="221367"/>
                  <a:pt x="-3" y="190470"/>
                  <a:pt x="-3" y="157163"/>
                </a:cubicBezTo>
                <a:cubicBezTo>
                  <a:pt x="-3" y="70368"/>
                  <a:pt x="70362" y="0"/>
                  <a:pt x="157159" y="0"/>
                </a:cubicBezTo>
                <a:cubicBezTo>
                  <a:pt x="243957" y="0"/>
                  <a:pt x="314322" y="70368"/>
                  <a:pt x="314322" y="157163"/>
                </a:cubicBezTo>
                <a:cubicBezTo>
                  <a:pt x="314322" y="190470"/>
                  <a:pt x="303965" y="221367"/>
                  <a:pt x="286284" y="246728"/>
                </a:cubicBezTo>
                <a:cubicBezTo>
                  <a:pt x="281821" y="253156"/>
                  <a:pt x="277175" y="259498"/>
                  <a:pt x="272532" y="265839"/>
                </a:cubicBezTo>
                <a:lnTo>
                  <a:pt x="272532" y="265839"/>
                </a:lnTo>
                <a:lnTo>
                  <a:pt x="272532" y="265839"/>
                </a:lnTo>
                <a:cubicBezTo>
                  <a:pt x="261550" y="280840"/>
                  <a:pt x="250564" y="295932"/>
                  <a:pt x="241725" y="312094"/>
                </a:cubicBezTo>
                <a:cubicBezTo>
                  <a:pt x="236457" y="321736"/>
                  <a:pt x="233154" y="332188"/>
                  <a:pt x="231189" y="342900"/>
                </a:cubicBezTo>
                <a:lnTo>
                  <a:pt x="187790" y="342900"/>
                </a:lnTo>
                <a:cubicBezTo>
                  <a:pt x="190113" y="326203"/>
                  <a:pt x="194844" y="308432"/>
                  <a:pt x="204132" y="291556"/>
                </a:cubicBezTo>
                <a:cubicBezTo>
                  <a:pt x="214401" y="272894"/>
                  <a:pt x="228153" y="253961"/>
                  <a:pt x="239673" y="238155"/>
                </a:cubicBezTo>
                <a:lnTo>
                  <a:pt x="239673" y="238155"/>
                </a:lnTo>
                <a:lnTo>
                  <a:pt x="239673" y="238155"/>
                </a:lnTo>
                <a:lnTo>
                  <a:pt x="239673" y="238155"/>
                </a:lnTo>
                <a:cubicBezTo>
                  <a:pt x="243869" y="232440"/>
                  <a:pt x="247710" y="227082"/>
                  <a:pt x="251014" y="222350"/>
                </a:cubicBezTo>
                <a:lnTo>
                  <a:pt x="251102" y="222259"/>
                </a:lnTo>
              </a:path>
              <a:path w="314325" h="457200">
                <a:moveTo>
                  <a:pt x="157163" y="114300"/>
                </a:moveTo>
                <a:cubicBezTo>
                  <a:pt x="133500" y="114300"/>
                  <a:pt x="114301" y="133498"/>
                  <a:pt x="114301" y="157163"/>
                </a:cubicBezTo>
                <a:cubicBezTo>
                  <a:pt x="114301" y="165022"/>
                  <a:pt x="107873" y="171450"/>
                  <a:pt x="100015" y="171450"/>
                </a:cubicBezTo>
                <a:cubicBezTo>
                  <a:pt x="92157" y="171450"/>
                  <a:pt x="85729" y="165022"/>
                  <a:pt x="85729" y="157163"/>
                </a:cubicBezTo>
                <a:cubicBezTo>
                  <a:pt x="85729" y="117692"/>
                  <a:pt x="117696" y="85725"/>
                  <a:pt x="157166" y="85725"/>
                </a:cubicBezTo>
                <a:cubicBezTo>
                  <a:pt x="165024" y="85725"/>
                  <a:pt x="171452" y="92153"/>
                  <a:pt x="171452" y="100013"/>
                </a:cubicBezTo>
                <a:cubicBezTo>
                  <a:pt x="171452" y="107872"/>
                  <a:pt x="165024" y="114300"/>
                  <a:pt x="157166" y="114300"/>
                </a:cubicBezTo>
                <a:lnTo>
                  <a:pt x="157163" y="114300"/>
                </a:lnTo>
              </a:path>
              <a:path w="314325" h="457200">
                <a:moveTo>
                  <a:pt x="157163" y="457200"/>
                </a:moveTo>
                <a:cubicBezTo>
                  <a:pt x="117693" y="457200"/>
                  <a:pt x="85726" y="425233"/>
                  <a:pt x="85726" y="385763"/>
                </a:cubicBezTo>
                <a:lnTo>
                  <a:pt x="85726" y="371475"/>
                </a:lnTo>
                <a:lnTo>
                  <a:pt x="228602" y="371475"/>
                </a:lnTo>
                <a:lnTo>
                  <a:pt x="228602" y="385763"/>
                </a:lnTo>
                <a:cubicBezTo>
                  <a:pt x="228602" y="425233"/>
                  <a:pt x="196635" y="457200"/>
                  <a:pt x="157166" y="457200"/>
                </a:cubicBezTo>
                <a:lnTo>
                  <a:pt x="157163" y="45720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77240" y="2891193"/>
            <a:ext cx="3108960" cy="28920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Review and assess student understanding of fractions and decimals.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step ensures foundational knowledge is solid before introducing new concepts.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777240" y="2294133"/>
            <a:ext cx="31089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Assessing Student Understanding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777240" y="1629276"/>
            <a:ext cx="457200" cy="457077"/>
          </a:xfrm>
          <a:custGeom>
            <a:avLst/>
            <a:gdLst/>
            <a:ahLst/>
            <a:cxnLst/>
            <a:rect l="l" t="t" r="r" b="b"/>
            <a:pathLst>
              <a:path w="457200" h="457077">
                <a:moveTo>
                  <a:pt x="328580" y="185720"/>
                </a:moveTo>
                <a:cubicBezTo>
                  <a:pt x="328580" y="106819"/>
                  <a:pt x="264618" y="42860"/>
                  <a:pt x="185719" y="42860"/>
                </a:cubicBezTo>
                <a:cubicBezTo>
                  <a:pt x="106820" y="42860"/>
                  <a:pt x="42858" y="106819"/>
                  <a:pt x="42858" y="185720"/>
                </a:cubicBezTo>
                <a:cubicBezTo>
                  <a:pt x="42858" y="264620"/>
                  <a:pt x="106820" y="328579"/>
                  <a:pt x="185719" y="328579"/>
                </a:cubicBezTo>
                <a:cubicBezTo>
                  <a:pt x="264618" y="328579"/>
                  <a:pt x="328580" y="264620"/>
                  <a:pt x="328580" y="185720"/>
                </a:cubicBezTo>
                <a:moveTo>
                  <a:pt x="300988" y="331349"/>
                </a:moveTo>
                <a:cubicBezTo>
                  <a:pt x="269382" y="356438"/>
                  <a:pt x="229290" y="371439"/>
                  <a:pt x="185719" y="371439"/>
                </a:cubicBezTo>
                <a:cubicBezTo>
                  <a:pt x="83128" y="371439"/>
                  <a:pt x="0" y="288311"/>
                  <a:pt x="0" y="185720"/>
                </a:cubicBezTo>
                <a:cubicBezTo>
                  <a:pt x="0" y="83129"/>
                  <a:pt x="83128" y="0"/>
                  <a:pt x="185719" y="0"/>
                </a:cubicBezTo>
                <a:cubicBezTo>
                  <a:pt x="288310" y="0"/>
                  <a:pt x="371438" y="83129"/>
                  <a:pt x="371438" y="185720"/>
                </a:cubicBezTo>
                <a:cubicBezTo>
                  <a:pt x="371438" y="229293"/>
                  <a:pt x="356438" y="269383"/>
                  <a:pt x="331347" y="300990"/>
                </a:cubicBezTo>
                <a:lnTo>
                  <a:pt x="450904" y="420548"/>
                </a:lnTo>
                <a:cubicBezTo>
                  <a:pt x="459299" y="428940"/>
                  <a:pt x="459299" y="442515"/>
                  <a:pt x="450904" y="450815"/>
                </a:cubicBezTo>
                <a:cubicBezTo>
                  <a:pt x="442510" y="459121"/>
                  <a:pt x="428940" y="459207"/>
                  <a:pt x="420638" y="450815"/>
                </a:cubicBezTo>
                <a:lnTo>
                  <a:pt x="300988" y="331349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1573367"/>
            <a:ext cx="3566160" cy="4389120"/>
          </a:xfrm>
          <a:custGeom>
            <a:avLst/>
            <a:gdLst/>
            <a:ahLst/>
            <a:cxnLst/>
            <a:rect l="l" t="t" r="r" b="b"/>
            <a:pathLst>
              <a:path w="3566160" h="4389120">
                <a:moveTo>
                  <a:pt x="100031" y="4389120"/>
                </a:moveTo>
                <a:cubicBezTo>
                  <a:pt x="44791" y="4389120"/>
                  <a:pt x="0" y="4344351"/>
                  <a:pt x="0" y="4289092"/>
                </a:cubicBezTo>
                <a:lnTo>
                  <a:pt x="0" y="100028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28"/>
                </a:cubicBezTo>
                <a:lnTo>
                  <a:pt x="3566160" y="4289092"/>
                </a:lnTo>
                <a:cubicBezTo>
                  <a:pt x="3566160" y="4344351"/>
                  <a:pt x="3521369" y="4389120"/>
                  <a:pt x="3466129" y="4389120"/>
                </a:cubicBezTo>
                <a:lnTo>
                  <a:pt x="100031" y="438912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11667" y="1573367"/>
            <a:ext cx="3566160" cy="4389120"/>
          </a:xfrm>
          <a:custGeom>
            <a:avLst/>
            <a:gdLst/>
            <a:ahLst/>
            <a:cxnLst/>
            <a:rect l="l" t="t" r="r" b="b"/>
            <a:pathLst>
              <a:path w="3566160" h="4389120">
                <a:moveTo>
                  <a:pt x="100031" y="4389120"/>
                </a:moveTo>
                <a:cubicBezTo>
                  <a:pt x="44791" y="4389120"/>
                  <a:pt x="0" y="4344351"/>
                  <a:pt x="0" y="4289092"/>
                </a:cubicBezTo>
                <a:lnTo>
                  <a:pt x="0" y="100028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28"/>
                </a:cubicBezTo>
                <a:lnTo>
                  <a:pt x="3566160" y="4289092"/>
                </a:lnTo>
                <a:cubicBezTo>
                  <a:pt x="3566160" y="4344351"/>
                  <a:pt x="3521369" y="4389120"/>
                  <a:pt x="3466129" y="4389120"/>
                </a:cubicBezTo>
                <a:lnTo>
                  <a:pt x="100031" y="438912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4694" y="1573367"/>
            <a:ext cx="3566160" cy="4389120"/>
          </a:xfrm>
          <a:custGeom>
            <a:avLst/>
            <a:gdLst/>
            <a:ahLst/>
            <a:cxnLst/>
            <a:rect l="l" t="t" r="r" b="b"/>
            <a:pathLst>
              <a:path w="3566160" h="4389120">
                <a:moveTo>
                  <a:pt x="100031" y="4389120"/>
                </a:moveTo>
                <a:cubicBezTo>
                  <a:pt x="44791" y="4389120"/>
                  <a:pt x="0" y="4344351"/>
                  <a:pt x="0" y="4289092"/>
                </a:cubicBezTo>
                <a:lnTo>
                  <a:pt x="0" y="100028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28"/>
                </a:cubicBezTo>
                <a:lnTo>
                  <a:pt x="3566160" y="4289092"/>
                </a:lnTo>
                <a:cubicBezTo>
                  <a:pt x="3566160" y="4344351"/>
                  <a:pt x="3521369" y="4389120"/>
                  <a:pt x="3466129" y="4389120"/>
                </a:cubicBezTo>
                <a:lnTo>
                  <a:pt x="100031" y="438912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8640" y="548639"/>
            <a:ext cx="10414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Key Takeaways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Fractions and Decimals: Comparing, Ordering, and Real-World Applications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19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8349014" y="3246205"/>
            <a:ext cx="301752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Real-world scenarios make the concepts more relatable and applicable.</a:t>
            </a:r>
            <a:endParaRPr lang="en-US" sz="1400" dirty="0"/>
          </a:p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applications demonstrate the importance of fractions and decimals in daily life.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349014" y="2650734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Real-World Applications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4585987" y="3246205"/>
            <a:ext cx="301752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Comparing and ordering fractions and decimals is a crucial skill in mathematics.</a:t>
            </a:r>
            <a:endParaRPr lang="en-US" sz="1400" dirty="0"/>
          </a:p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skill helps in solving problems and making informed decisions.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4585987" y="2650734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Comparing and Ordering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822960" y="3246205"/>
            <a:ext cx="301752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Fractions and decimals are different ways of representing the same value.</a:t>
            </a:r>
            <a:endParaRPr lang="en-US" sz="1400" dirty="0"/>
          </a:p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their equivalence is fundamental in mathematics.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22960" y="2650734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Fractions and Decimals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2011680" y="1788438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5774707" y="1788438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9537734" y="1788438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9754904" y="1971318"/>
            <a:ext cx="205740" cy="274320"/>
          </a:xfrm>
          <a:custGeom>
            <a:avLst/>
            <a:gdLst/>
            <a:ahLst/>
            <a:cxnLst/>
            <a:rect l="l" t="t" r="r" b="b"/>
            <a:pathLst>
              <a:path w="205740" h="274320">
                <a:moveTo>
                  <a:pt x="180023" y="94298"/>
                </a:moveTo>
                <a:lnTo>
                  <a:pt x="180023" y="240030"/>
                </a:lnTo>
                <a:cubicBezTo>
                  <a:pt x="180023" y="244746"/>
                  <a:pt x="176165" y="248603"/>
                  <a:pt x="171449" y="248603"/>
                </a:cubicBezTo>
                <a:lnTo>
                  <a:pt x="34289" y="248603"/>
                </a:lnTo>
                <a:cubicBezTo>
                  <a:pt x="29573" y="248603"/>
                  <a:pt x="25715" y="244746"/>
                  <a:pt x="25715" y="240030"/>
                </a:cubicBezTo>
                <a:lnTo>
                  <a:pt x="25715" y="94298"/>
                </a:lnTo>
                <a:lnTo>
                  <a:pt x="180023" y="94298"/>
                </a:lnTo>
                <a:moveTo>
                  <a:pt x="180023" y="68580"/>
                </a:moveTo>
                <a:lnTo>
                  <a:pt x="25717" y="68580"/>
                </a:lnTo>
                <a:lnTo>
                  <a:pt x="25717" y="34290"/>
                </a:lnTo>
                <a:cubicBezTo>
                  <a:pt x="25717" y="29574"/>
                  <a:pt x="29575" y="25718"/>
                  <a:pt x="34291" y="25718"/>
                </a:cubicBezTo>
                <a:lnTo>
                  <a:pt x="171451" y="25718"/>
                </a:lnTo>
                <a:cubicBezTo>
                  <a:pt x="176167" y="25718"/>
                  <a:pt x="180025" y="29574"/>
                  <a:pt x="180025" y="34290"/>
                </a:cubicBezTo>
                <a:lnTo>
                  <a:pt x="180023" y="68580"/>
                </a:lnTo>
                <a:moveTo>
                  <a:pt x="205740" y="68580"/>
                </a:moveTo>
                <a:lnTo>
                  <a:pt x="205740" y="34290"/>
                </a:lnTo>
                <a:cubicBezTo>
                  <a:pt x="205740" y="15376"/>
                  <a:pt x="190363" y="0"/>
                  <a:pt x="171449" y="0"/>
                </a:cubicBezTo>
                <a:lnTo>
                  <a:pt x="34289" y="0"/>
                </a:lnTo>
                <a:cubicBezTo>
                  <a:pt x="15375" y="0"/>
                  <a:pt x="-2" y="15376"/>
                  <a:pt x="-2" y="34290"/>
                </a:cubicBezTo>
                <a:lnTo>
                  <a:pt x="-2" y="68580"/>
                </a:lnTo>
                <a:lnTo>
                  <a:pt x="-2" y="81440"/>
                </a:lnTo>
                <a:lnTo>
                  <a:pt x="-2" y="94300"/>
                </a:lnTo>
                <a:lnTo>
                  <a:pt x="-2" y="240033"/>
                </a:lnTo>
                <a:cubicBezTo>
                  <a:pt x="-2" y="258947"/>
                  <a:pt x="15375" y="274323"/>
                  <a:pt x="34289" y="274323"/>
                </a:cubicBezTo>
                <a:lnTo>
                  <a:pt x="171449" y="274323"/>
                </a:lnTo>
                <a:cubicBezTo>
                  <a:pt x="190363" y="274323"/>
                  <a:pt x="205740" y="258947"/>
                  <a:pt x="205740" y="240033"/>
                </a:cubicBezTo>
                <a:lnTo>
                  <a:pt x="205740" y="94300"/>
                </a:lnTo>
                <a:lnTo>
                  <a:pt x="205740" y="81443"/>
                </a:lnTo>
                <a:lnTo>
                  <a:pt x="205740" y="68580"/>
                </a:lnTo>
                <a:moveTo>
                  <a:pt x="42862" y="124303"/>
                </a:moveTo>
                <a:cubicBezTo>
                  <a:pt x="42862" y="131405"/>
                  <a:pt x="48618" y="137163"/>
                  <a:pt x="55721" y="137163"/>
                </a:cubicBezTo>
                <a:cubicBezTo>
                  <a:pt x="62823" y="137163"/>
                  <a:pt x="68579" y="131405"/>
                  <a:pt x="68579" y="124305"/>
                </a:cubicBezTo>
                <a:cubicBezTo>
                  <a:pt x="68579" y="117203"/>
                  <a:pt x="62823" y="111448"/>
                  <a:pt x="55721" y="111448"/>
                </a:cubicBezTo>
                <a:cubicBezTo>
                  <a:pt x="48618" y="111448"/>
                  <a:pt x="42862" y="117206"/>
                  <a:pt x="42862" y="124308"/>
                </a:cubicBezTo>
                <a:lnTo>
                  <a:pt x="42862" y="124303"/>
                </a:lnTo>
                <a:moveTo>
                  <a:pt x="55721" y="158593"/>
                </a:moveTo>
                <a:cubicBezTo>
                  <a:pt x="48618" y="158593"/>
                  <a:pt x="42862" y="164351"/>
                  <a:pt x="42862" y="171453"/>
                </a:cubicBezTo>
                <a:cubicBezTo>
                  <a:pt x="42862" y="178555"/>
                  <a:pt x="48618" y="184313"/>
                  <a:pt x="55721" y="184313"/>
                </a:cubicBezTo>
                <a:cubicBezTo>
                  <a:pt x="62823" y="184313"/>
                  <a:pt x="68579" y="178555"/>
                  <a:pt x="68579" y="171455"/>
                </a:cubicBezTo>
                <a:cubicBezTo>
                  <a:pt x="68579" y="164353"/>
                  <a:pt x="62823" y="158598"/>
                  <a:pt x="55721" y="158598"/>
                </a:cubicBezTo>
                <a:lnTo>
                  <a:pt x="55721" y="158593"/>
                </a:lnTo>
                <a:moveTo>
                  <a:pt x="42862" y="218600"/>
                </a:moveTo>
                <a:cubicBezTo>
                  <a:pt x="42862" y="225727"/>
                  <a:pt x="48594" y="231460"/>
                  <a:pt x="55721" y="231460"/>
                </a:cubicBezTo>
                <a:lnTo>
                  <a:pt x="102870" y="231460"/>
                </a:lnTo>
                <a:cubicBezTo>
                  <a:pt x="109997" y="231460"/>
                  <a:pt x="115729" y="225727"/>
                  <a:pt x="115729" y="218603"/>
                </a:cubicBezTo>
                <a:cubicBezTo>
                  <a:pt x="115729" y="211476"/>
                  <a:pt x="109997" y="205745"/>
                  <a:pt x="102870" y="205745"/>
                </a:cubicBezTo>
                <a:lnTo>
                  <a:pt x="55721" y="205745"/>
                </a:lnTo>
                <a:cubicBezTo>
                  <a:pt x="48594" y="205745"/>
                  <a:pt x="42862" y="211479"/>
                  <a:pt x="42862" y="218605"/>
                </a:cubicBezTo>
                <a:lnTo>
                  <a:pt x="42862" y="218600"/>
                </a:lnTo>
                <a:moveTo>
                  <a:pt x="102870" y="111443"/>
                </a:moveTo>
                <a:cubicBezTo>
                  <a:pt x="95768" y="111443"/>
                  <a:pt x="90011" y="117200"/>
                  <a:pt x="90011" y="124303"/>
                </a:cubicBezTo>
                <a:cubicBezTo>
                  <a:pt x="90011" y="131405"/>
                  <a:pt x="95768" y="137163"/>
                  <a:pt x="102870" y="137163"/>
                </a:cubicBezTo>
                <a:cubicBezTo>
                  <a:pt x="109972" y="137163"/>
                  <a:pt x="115729" y="131405"/>
                  <a:pt x="115729" y="124305"/>
                </a:cubicBezTo>
                <a:cubicBezTo>
                  <a:pt x="115729" y="117203"/>
                  <a:pt x="109972" y="111448"/>
                  <a:pt x="102870" y="111448"/>
                </a:cubicBezTo>
                <a:lnTo>
                  <a:pt x="102870" y="111443"/>
                </a:lnTo>
                <a:moveTo>
                  <a:pt x="90011" y="171450"/>
                </a:moveTo>
                <a:cubicBezTo>
                  <a:pt x="90011" y="178552"/>
                  <a:pt x="95768" y="184310"/>
                  <a:pt x="102870" y="184310"/>
                </a:cubicBezTo>
                <a:cubicBezTo>
                  <a:pt x="109972" y="184310"/>
                  <a:pt x="115729" y="178552"/>
                  <a:pt x="115729" y="171453"/>
                </a:cubicBezTo>
                <a:cubicBezTo>
                  <a:pt x="115729" y="164351"/>
                  <a:pt x="109972" y="158595"/>
                  <a:pt x="102870" y="158595"/>
                </a:cubicBezTo>
                <a:cubicBezTo>
                  <a:pt x="95768" y="158595"/>
                  <a:pt x="90011" y="164353"/>
                  <a:pt x="90011" y="171455"/>
                </a:cubicBezTo>
                <a:lnTo>
                  <a:pt x="90011" y="171450"/>
                </a:lnTo>
                <a:moveTo>
                  <a:pt x="150019" y="111443"/>
                </a:moveTo>
                <a:cubicBezTo>
                  <a:pt x="142917" y="111443"/>
                  <a:pt x="137161" y="117200"/>
                  <a:pt x="137161" y="124303"/>
                </a:cubicBezTo>
                <a:cubicBezTo>
                  <a:pt x="137161" y="131405"/>
                  <a:pt x="142917" y="137163"/>
                  <a:pt x="150019" y="137163"/>
                </a:cubicBezTo>
                <a:cubicBezTo>
                  <a:pt x="157122" y="137163"/>
                  <a:pt x="162878" y="131405"/>
                  <a:pt x="162878" y="124305"/>
                </a:cubicBezTo>
                <a:cubicBezTo>
                  <a:pt x="162878" y="117203"/>
                  <a:pt x="157122" y="111448"/>
                  <a:pt x="150019" y="111448"/>
                </a:cubicBezTo>
                <a:lnTo>
                  <a:pt x="150019" y="111443"/>
                </a:lnTo>
                <a:moveTo>
                  <a:pt x="137161" y="171450"/>
                </a:moveTo>
                <a:cubicBezTo>
                  <a:pt x="137161" y="178552"/>
                  <a:pt x="142917" y="184310"/>
                  <a:pt x="150019" y="184310"/>
                </a:cubicBezTo>
                <a:cubicBezTo>
                  <a:pt x="157122" y="184310"/>
                  <a:pt x="162878" y="178552"/>
                  <a:pt x="162878" y="171453"/>
                </a:cubicBezTo>
                <a:cubicBezTo>
                  <a:pt x="162878" y="164351"/>
                  <a:pt x="157122" y="158595"/>
                  <a:pt x="150019" y="158595"/>
                </a:cubicBezTo>
                <a:cubicBezTo>
                  <a:pt x="142917" y="158595"/>
                  <a:pt x="137161" y="164353"/>
                  <a:pt x="137161" y="171455"/>
                </a:cubicBezTo>
                <a:lnTo>
                  <a:pt x="137161" y="171450"/>
                </a:lnTo>
                <a:moveTo>
                  <a:pt x="150019" y="205740"/>
                </a:moveTo>
                <a:cubicBezTo>
                  <a:pt x="142917" y="205740"/>
                  <a:pt x="137161" y="211498"/>
                  <a:pt x="137161" y="218600"/>
                </a:cubicBezTo>
                <a:cubicBezTo>
                  <a:pt x="137161" y="225702"/>
                  <a:pt x="142917" y="231460"/>
                  <a:pt x="150019" y="231460"/>
                </a:cubicBezTo>
                <a:cubicBezTo>
                  <a:pt x="157122" y="231460"/>
                  <a:pt x="162878" y="225702"/>
                  <a:pt x="162878" y="218603"/>
                </a:cubicBezTo>
                <a:cubicBezTo>
                  <a:pt x="162878" y="211501"/>
                  <a:pt x="157122" y="205745"/>
                  <a:pt x="150019" y="205745"/>
                </a:cubicBezTo>
                <a:lnTo>
                  <a:pt x="150019" y="205740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5957587" y="1998547"/>
            <a:ext cx="274320" cy="219861"/>
          </a:xfrm>
          <a:custGeom>
            <a:avLst/>
            <a:gdLst/>
            <a:ahLst/>
            <a:cxnLst/>
            <a:rect l="l" t="t" r="r" b="b"/>
            <a:pathLst>
              <a:path w="274320" h="219861">
                <a:moveTo>
                  <a:pt x="223280" y="20612"/>
                </a:moveTo>
                <a:lnTo>
                  <a:pt x="168874" y="20612"/>
                </a:lnTo>
                <a:cubicBezTo>
                  <a:pt x="163593" y="8460"/>
                  <a:pt x="151482" y="0"/>
                  <a:pt x="137399" y="0"/>
                </a:cubicBezTo>
                <a:cubicBezTo>
                  <a:pt x="123315" y="0"/>
                  <a:pt x="111204" y="8460"/>
                  <a:pt x="105923" y="20612"/>
                </a:cubicBezTo>
                <a:lnTo>
                  <a:pt x="51517" y="20612"/>
                </a:lnTo>
                <a:cubicBezTo>
                  <a:pt x="45806" y="20612"/>
                  <a:pt x="41211" y="25207"/>
                  <a:pt x="41211" y="30919"/>
                </a:cubicBezTo>
                <a:cubicBezTo>
                  <a:pt x="41211" y="36631"/>
                  <a:pt x="45806" y="41226"/>
                  <a:pt x="51517" y="41226"/>
                </a:cubicBezTo>
                <a:lnTo>
                  <a:pt x="103734" y="41226"/>
                </a:lnTo>
                <a:cubicBezTo>
                  <a:pt x="106225" y="53508"/>
                  <a:pt x="115286" y="63428"/>
                  <a:pt x="127095" y="67119"/>
                </a:cubicBezTo>
                <a:lnTo>
                  <a:pt x="127095" y="199251"/>
                </a:lnTo>
                <a:lnTo>
                  <a:pt x="51517" y="199251"/>
                </a:lnTo>
                <a:cubicBezTo>
                  <a:pt x="45806" y="199251"/>
                  <a:pt x="41211" y="203847"/>
                  <a:pt x="41211" y="209559"/>
                </a:cubicBezTo>
                <a:cubicBezTo>
                  <a:pt x="41211" y="215271"/>
                  <a:pt x="45806" y="219866"/>
                  <a:pt x="51517" y="219866"/>
                </a:cubicBezTo>
                <a:lnTo>
                  <a:pt x="137401" y="219866"/>
                </a:lnTo>
                <a:lnTo>
                  <a:pt x="223286" y="219866"/>
                </a:lnTo>
                <a:cubicBezTo>
                  <a:pt x="228997" y="219866"/>
                  <a:pt x="233592" y="215271"/>
                  <a:pt x="233592" y="209561"/>
                </a:cubicBezTo>
                <a:cubicBezTo>
                  <a:pt x="233592" y="203849"/>
                  <a:pt x="228997" y="199256"/>
                  <a:pt x="223286" y="199256"/>
                </a:cubicBezTo>
                <a:lnTo>
                  <a:pt x="147708" y="199256"/>
                </a:lnTo>
                <a:lnTo>
                  <a:pt x="147708" y="67124"/>
                </a:lnTo>
                <a:cubicBezTo>
                  <a:pt x="159517" y="63430"/>
                  <a:pt x="168578" y="53512"/>
                  <a:pt x="171069" y="41231"/>
                </a:cubicBezTo>
                <a:lnTo>
                  <a:pt x="223286" y="41231"/>
                </a:lnTo>
                <a:cubicBezTo>
                  <a:pt x="228997" y="41231"/>
                  <a:pt x="233592" y="36635"/>
                  <a:pt x="233592" y="30926"/>
                </a:cubicBezTo>
                <a:cubicBezTo>
                  <a:pt x="233592" y="25214"/>
                  <a:pt x="228997" y="20621"/>
                  <a:pt x="223286" y="20621"/>
                </a:cubicBezTo>
                <a:lnTo>
                  <a:pt x="223280" y="20612"/>
                </a:lnTo>
                <a:moveTo>
                  <a:pt x="219843" y="84079"/>
                </a:moveTo>
                <a:lnTo>
                  <a:pt x="250931" y="137413"/>
                </a:lnTo>
                <a:lnTo>
                  <a:pt x="188710" y="137413"/>
                </a:lnTo>
                <a:lnTo>
                  <a:pt x="219843" y="84079"/>
                </a:lnTo>
                <a:moveTo>
                  <a:pt x="165739" y="144757"/>
                </a:moveTo>
                <a:cubicBezTo>
                  <a:pt x="170377" y="164039"/>
                  <a:pt x="192836" y="178637"/>
                  <a:pt x="219845" y="178637"/>
                </a:cubicBezTo>
                <a:cubicBezTo>
                  <a:pt x="246855" y="178637"/>
                  <a:pt x="269314" y="164036"/>
                  <a:pt x="273952" y="144757"/>
                </a:cubicBezTo>
                <a:cubicBezTo>
                  <a:pt x="275069" y="140034"/>
                  <a:pt x="273522" y="135182"/>
                  <a:pt x="271075" y="130971"/>
                </a:cubicBezTo>
                <a:lnTo>
                  <a:pt x="230196" y="60891"/>
                </a:lnTo>
                <a:cubicBezTo>
                  <a:pt x="228048" y="57197"/>
                  <a:pt x="224097" y="54965"/>
                  <a:pt x="219845" y="54965"/>
                </a:cubicBezTo>
                <a:cubicBezTo>
                  <a:pt x="215594" y="54965"/>
                  <a:pt x="211643" y="57241"/>
                  <a:pt x="209495" y="60891"/>
                </a:cubicBezTo>
                <a:lnTo>
                  <a:pt x="168616" y="131015"/>
                </a:lnTo>
                <a:cubicBezTo>
                  <a:pt x="166169" y="135223"/>
                  <a:pt x="164622" y="140076"/>
                  <a:pt x="165739" y="144801"/>
                </a:cubicBezTo>
                <a:lnTo>
                  <a:pt x="165739" y="144757"/>
                </a:lnTo>
                <a:moveTo>
                  <a:pt x="23342" y="137413"/>
                </a:moveTo>
                <a:lnTo>
                  <a:pt x="54431" y="84079"/>
                </a:lnTo>
                <a:lnTo>
                  <a:pt x="85563" y="137413"/>
                </a:lnTo>
                <a:lnTo>
                  <a:pt x="23342" y="137413"/>
                </a:lnTo>
                <a:moveTo>
                  <a:pt x="54433" y="178637"/>
                </a:moveTo>
                <a:cubicBezTo>
                  <a:pt x="81443" y="178637"/>
                  <a:pt x="103901" y="164036"/>
                  <a:pt x="108540" y="144757"/>
                </a:cubicBezTo>
                <a:cubicBezTo>
                  <a:pt x="109657" y="140034"/>
                  <a:pt x="108109" y="135182"/>
                  <a:pt x="105663" y="130971"/>
                </a:cubicBezTo>
                <a:lnTo>
                  <a:pt x="64783" y="60891"/>
                </a:lnTo>
                <a:cubicBezTo>
                  <a:pt x="62635" y="57197"/>
                  <a:pt x="58685" y="54965"/>
                  <a:pt x="54433" y="54965"/>
                </a:cubicBezTo>
                <a:cubicBezTo>
                  <a:pt x="50181" y="54965"/>
                  <a:pt x="46231" y="57241"/>
                  <a:pt x="44083" y="60891"/>
                </a:cubicBezTo>
                <a:lnTo>
                  <a:pt x="3245" y="131015"/>
                </a:lnTo>
                <a:cubicBezTo>
                  <a:pt x="798" y="135223"/>
                  <a:pt x="-749" y="140076"/>
                  <a:pt x="368" y="144801"/>
                </a:cubicBezTo>
                <a:cubicBezTo>
                  <a:pt x="5006" y="164039"/>
                  <a:pt x="27465" y="178640"/>
                  <a:pt x="54431" y="178640"/>
                </a:cubicBezTo>
                <a:lnTo>
                  <a:pt x="54433" y="178637"/>
                </a:lnTo>
                <a:moveTo>
                  <a:pt x="137396" y="20612"/>
                </a:moveTo>
                <a:cubicBezTo>
                  <a:pt x="144986" y="20612"/>
                  <a:pt x="151137" y="26764"/>
                  <a:pt x="151137" y="34353"/>
                </a:cubicBezTo>
                <a:cubicBezTo>
                  <a:pt x="151137" y="41943"/>
                  <a:pt x="144984" y="48095"/>
                  <a:pt x="137396" y="48095"/>
                </a:cubicBezTo>
                <a:cubicBezTo>
                  <a:pt x="129805" y="48095"/>
                  <a:pt x="123655" y="41943"/>
                  <a:pt x="123655" y="34353"/>
                </a:cubicBezTo>
                <a:cubicBezTo>
                  <a:pt x="123655" y="26764"/>
                  <a:pt x="129808" y="20612"/>
                  <a:pt x="137396" y="20612"/>
                </a:cubicBezTo>
                <a:lnTo>
                  <a:pt x="137396" y="20612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2194560" y="2017033"/>
            <a:ext cx="274320" cy="182890"/>
          </a:xfrm>
          <a:custGeom>
            <a:avLst/>
            <a:gdLst/>
            <a:ahLst/>
            <a:cxnLst/>
            <a:rect l="l" t="t" r="r" b="b"/>
            <a:pathLst>
              <a:path w="274320" h="182890">
                <a:moveTo>
                  <a:pt x="250419" y="76728"/>
                </a:moveTo>
                <a:cubicBezTo>
                  <a:pt x="251894" y="80442"/>
                  <a:pt x="254610" y="83586"/>
                  <a:pt x="258182" y="85397"/>
                </a:cubicBezTo>
                <a:lnTo>
                  <a:pt x="265898" y="89254"/>
                </a:lnTo>
                <a:cubicBezTo>
                  <a:pt x="273423" y="93016"/>
                  <a:pt x="276471" y="102160"/>
                  <a:pt x="272710" y="109686"/>
                </a:cubicBezTo>
                <a:cubicBezTo>
                  <a:pt x="268946" y="117212"/>
                  <a:pt x="259803" y="120259"/>
                  <a:pt x="252278" y="116497"/>
                </a:cubicBezTo>
                <a:lnTo>
                  <a:pt x="238181" y="109449"/>
                </a:lnTo>
                <a:cubicBezTo>
                  <a:pt x="231180" y="105924"/>
                  <a:pt x="223083" y="105257"/>
                  <a:pt x="215605" y="107590"/>
                </a:cubicBezTo>
                <a:lnTo>
                  <a:pt x="195790" y="113686"/>
                </a:lnTo>
                <a:cubicBezTo>
                  <a:pt x="184694" y="117115"/>
                  <a:pt x="172786" y="116783"/>
                  <a:pt x="161879" y="112828"/>
                </a:cubicBezTo>
                <a:lnTo>
                  <a:pt x="147590" y="107636"/>
                </a:lnTo>
                <a:cubicBezTo>
                  <a:pt x="140874" y="105207"/>
                  <a:pt x="133492" y="105207"/>
                  <a:pt x="126777" y="107636"/>
                </a:cubicBezTo>
                <a:lnTo>
                  <a:pt x="112488" y="112828"/>
                </a:lnTo>
                <a:cubicBezTo>
                  <a:pt x="101581" y="116781"/>
                  <a:pt x="89675" y="117115"/>
                  <a:pt x="78576" y="113686"/>
                </a:cubicBezTo>
                <a:lnTo>
                  <a:pt x="58762" y="107590"/>
                </a:lnTo>
                <a:cubicBezTo>
                  <a:pt x="51284" y="105304"/>
                  <a:pt x="43189" y="105972"/>
                  <a:pt x="36186" y="109449"/>
                </a:cubicBezTo>
                <a:lnTo>
                  <a:pt x="22039" y="116497"/>
                </a:lnTo>
                <a:cubicBezTo>
                  <a:pt x="14514" y="120259"/>
                  <a:pt x="5368" y="117212"/>
                  <a:pt x="1608" y="109686"/>
                </a:cubicBezTo>
                <a:cubicBezTo>
                  <a:pt x="-2156" y="102160"/>
                  <a:pt x="894" y="93016"/>
                  <a:pt x="8419" y="89254"/>
                </a:cubicBezTo>
                <a:lnTo>
                  <a:pt x="16135" y="85397"/>
                </a:lnTo>
                <a:cubicBezTo>
                  <a:pt x="19707" y="83586"/>
                  <a:pt x="22423" y="80444"/>
                  <a:pt x="23899" y="76728"/>
                </a:cubicBezTo>
                <a:cubicBezTo>
                  <a:pt x="41853" y="31768"/>
                  <a:pt x="85766" y="0"/>
                  <a:pt x="137157" y="0"/>
                </a:cubicBezTo>
                <a:cubicBezTo>
                  <a:pt x="188548" y="0"/>
                  <a:pt x="232459" y="31768"/>
                  <a:pt x="250416" y="76728"/>
                </a:cubicBezTo>
                <a:lnTo>
                  <a:pt x="250419" y="76728"/>
                </a:lnTo>
                <a:moveTo>
                  <a:pt x="94868" y="31291"/>
                </a:moveTo>
                <a:cubicBezTo>
                  <a:pt x="91104" y="29385"/>
                  <a:pt x="86534" y="30958"/>
                  <a:pt x="84628" y="34720"/>
                </a:cubicBezTo>
                <a:lnTo>
                  <a:pt x="77007" y="49960"/>
                </a:lnTo>
                <a:cubicBezTo>
                  <a:pt x="75103" y="53722"/>
                  <a:pt x="76672" y="58294"/>
                  <a:pt x="80436" y="60200"/>
                </a:cubicBezTo>
                <a:cubicBezTo>
                  <a:pt x="81484" y="60723"/>
                  <a:pt x="82579" y="60963"/>
                  <a:pt x="83676" y="61010"/>
                </a:cubicBezTo>
                <a:lnTo>
                  <a:pt x="84011" y="61010"/>
                </a:lnTo>
                <a:cubicBezTo>
                  <a:pt x="86726" y="60963"/>
                  <a:pt x="89346" y="59439"/>
                  <a:pt x="90679" y="56818"/>
                </a:cubicBezTo>
                <a:lnTo>
                  <a:pt x="98300" y="41578"/>
                </a:lnTo>
                <a:cubicBezTo>
                  <a:pt x="100204" y="37816"/>
                  <a:pt x="98635" y="33244"/>
                  <a:pt x="94871" y="31338"/>
                </a:cubicBezTo>
                <a:lnTo>
                  <a:pt x="94868" y="31291"/>
                </a:lnTo>
                <a:moveTo>
                  <a:pt x="179501" y="31291"/>
                </a:moveTo>
                <a:cubicBezTo>
                  <a:pt x="175738" y="33196"/>
                  <a:pt x="174215" y="37769"/>
                  <a:pt x="176072" y="41531"/>
                </a:cubicBezTo>
                <a:lnTo>
                  <a:pt x="183693" y="56771"/>
                </a:lnTo>
                <a:cubicBezTo>
                  <a:pt x="184979" y="59390"/>
                  <a:pt x="187599" y="60915"/>
                  <a:pt x="190362" y="60963"/>
                </a:cubicBezTo>
                <a:lnTo>
                  <a:pt x="190696" y="60963"/>
                </a:lnTo>
                <a:cubicBezTo>
                  <a:pt x="191791" y="60963"/>
                  <a:pt x="192888" y="60677"/>
                  <a:pt x="193936" y="60152"/>
                </a:cubicBezTo>
                <a:cubicBezTo>
                  <a:pt x="197700" y="58247"/>
                  <a:pt x="199222" y="53675"/>
                  <a:pt x="197365" y="49912"/>
                </a:cubicBezTo>
                <a:lnTo>
                  <a:pt x="189744" y="34672"/>
                </a:lnTo>
                <a:cubicBezTo>
                  <a:pt x="187841" y="30910"/>
                  <a:pt x="183268" y="29385"/>
                  <a:pt x="179504" y="31243"/>
                </a:cubicBezTo>
                <a:lnTo>
                  <a:pt x="179501" y="31291"/>
                </a:lnTo>
                <a:moveTo>
                  <a:pt x="137160" y="30482"/>
                </a:moveTo>
                <a:cubicBezTo>
                  <a:pt x="132968" y="30482"/>
                  <a:pt x="129539" y="33911"/>
                  <a:pt x="129539" y="38103"/>
                </a:cubicBezTo>
                <a:lnTo>
                  <a:pt x="129539" y="53343"/>
                </a:lnTo>
                <a:cubicBezTo>
                  <a:pt x="129539" y="57535"/>
                  <a:pt x="132968" y="60964"/>
                  <a:pt x="137160" y="60964"/>
                </a:cubicBezTo>
                <a:cubicBezTo>
                  <a:pt x="141352" y="60964"/>
                  <a:pt x="144781" y="57535"/>
                  <a:pt x="144781" y="53343"/>
                </a:cubicBezTo>
                <a:lnTo>
                  <a:pt x="144781" y="38103"/>
                </a:lnTo>
                <a:cubicBezTo>
                  <a:pt x="144781" y="33911"/>
                  <a:pt x="141352" y="30482"/>
                  <a:pt x="137160" y="30482"/>
                </a:cubicBezTo>
                <a:lnTo>
                  <a:pt x="137160" y="30482"/>
                </a:lnTo>
                <a:moveTo>
                  <a:pt x="42953" y="123070"/>
                </a:moveTo>
                <a:cubicBezTo>
                  <a:pt x="44953" y="122070"/>
                  <a:pt x="47145" y="121547"/>
                  <a:pt x="49336" y="121452"/>
                </a:cubicBezTo>
                <a:lnTo>
                  <a:pt x="60433" y="154790"/>
                </a:lnTo>
                <a:cubicBezTo>
                  <a:pt x="61481" y="157887"/>
                  <a:pt x="64386" y="159983"/>
                  <a:pt x="67672" y="159983"/>
                </a:cubicBezTo>
                <a:lnTo>
                  <a:pt x="206601" y="159983"/>
                </a:lnTo>
                <a:cubicBezTo>
                  <a:pt x="209888" y="159983"/>
                  <a:pt x="212793" y="157887"/>
                  <a:pt x="213841" y="154790"/>
                </a:cubicBezTo>
                <a:lnTo>
                  <a:pt x="224937" y="121452"/>
                </a:lnTo>
                <a:cubicBezTo>
                  <a:pt x="227129" y="121499"/>
                  <a:pt x="229318" y="122072"/>
                  <a:pt x="231320" y="123070"/>
                </a:cubicBezTo>
                <a:lnTo>
                  <a:pt x="245418" y="130119"/>
                </a:lnTo>
                <a:cubicBezTo>
                  <a:pt x="245607" y="130214"/>
                  <a:pt x="245846" y="130309"/>
                  <a:pt x="246038" y="130404"/>
                </a:cubicBezTo>
                <a:lnTo>
                  <a:pt x="235512" y="162029"/>
                </a:lnTo>
                <a:cubicBezTo>
                  <a:pt x="231370" y="174460"/>
                  <a:pt x="219700" y="182890"/>
                  <a:pt x="206601" y="182890"/>
                </a:cubicBezTo>
                <a:lnTo>
                  <a:pt x="67672" y="182890"/>
                </a:lnTo>
                <a:cubicBezTo>
                  <a:pt x="54573" y="182890"/>
                  <a:pt x="42906" y="174508"/>
                  <a:pt x="38761" y="162029"/>
                </a:cubicBezTo>
                <a:lnTo>
                  <a:pt x="28236" y="130452"/>
                </a:lnTo>
                <a:cubicBezTo>
                  <a:pt x="28425" y="130356"/>
                  <a:pt x="28664" y="130261"/>
                  <a:pt x="28856" y="130166"/>
                </a:cubicBezTo>
                <a:lnTo>
                  <a:pt x="42953" y="123118"/>
                </a:lnTo>
                <a:lnTo>
                  <a:pt x="42953" y="123070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1573367"/>
            <a:ext cx="3566160" cy="4389120"/>
          </a:xfrm>
          <a:custGeom>
            <a:avLst/>
            <a:gdLst/>
            <a:ahLst/>
            <a:cxnLst/>
            <a:rect l="l" t="t" r="r" b="b"/>
            <a:pathLst>
              <a:path w="3566160" h="4389120">
                <a:moveTo>
                  <a:pt x="100031" y="4389120"/>
                </a:moveTo>
                <a:cubicBezTo>
                  <a:pt x="44791" y="4389120"/>
                  <a:pt x="0" y="4344351"/>
                  <a:pt x="0" y="4289092"/>
                </a:cubicBezTo>
                <a:lnTo>
                  <a:pt x="0" y="100028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28"/>
                </a:cubicBezTo>
                <a:lnTo>
                  <a:pt x="3566160" y="4289092"/>
                </a:lnTo>
                <a:cubicBezTo>
                  <a:pt x="3566160" y="4344351"/>
                  <a:pt x="3521369" y="4389120"/>
                  <a:pt x="3466129" y="4389120"/>
                </a:cubicBezTo>
                <a:lnTo>
                  <a:pt x="100031" y="438912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11667" y="1573367"/>
            <a:ext cx="3566160" cy="4389120"/>
          </a:xfrm>
          <a:custGeom>
            <a:avLst/>
            <a:gdLst/>
            <a:ahLst/>
            <a:cxnLst/>
            <a:rect l="l" t="t" r="r" b="b"/>
            <a:pathLst>
              <a:path w="3566160" h="4389120">
                <a:moveTo>
                  <a:pt x="100031" y="4389120"/>
                </a:moveTo>
                <a:cubicBezTo>
                  <a:pt x="44791" y="4389120"/>
                  <a:pt x="0" y="4344351"/>
                  <a:pt x="0" y="4289092"/>
                </a:cubicBezTo>
                <a:lnTo>
                  <a:pt x="0" y="100028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28"/>
                </a:cubicBezTo>
                <a:lnTo>
                  <a:pt x="3566160" y="4289092"/>
                </a:lnTo>
                <a:cubicBezTo>
                  <a:pt x="3566160" y="4344351"/>
                  <a:pt x="3521369" y="4389120"/>
                  <a:pt x="3466129" y="4389120"/>
                </a:cubicBezTo>
                <a:lnTo>
                  <a:pt x="100031" y="438912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4694" y="1573367"/>
            <a:ext cx="3566160" cy="4389120"/>
          </a:xfrm>
          <a:custGeom>
            <a:avLst/>
            <a:gdLst/>
            <a:ahLst/>
            <a:cxnLst/>
            <a:rect l="l" t="t" r="r" b="b"/>
            <a:pathLst>
              <a:path w="3566160" h="4389120">
                <a:moveTo>
                  <a:pt x="100031" y="4389120"/>
                </a:moveTo>
                <a:cubicBezTo>
                  <a:pt x="44791" y="4389120"/>
                  <a:pt x="0" y="4344351"/>
                  <a:pt x="0" y="4289092"/>
                </a:cubicBezTo>
                <a:lnTo>
                  <a:pt x="0" y="100028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28"/>
                </a:cubicBezTo>
                <a:lnTo>
                  <a:pt x="3566160" y="4289092"/>
                </a:lnTo>
                <a:cubicBezTo>
                  <a:pt x="3566160" y="4344351"/>
                  <a:pt x="3521369" y="4389120"/>
                  <a:pt x="3466129" y="4389120"/>
                </a:cubicBezTo>
                <a:lnTo>
                  <a:pt x="100031" y="438912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8640" y="548639"/>
            <a:ext cx="10414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Teaching Tips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Fractions and Decimals: Comparing, Ordering, and Real-World Applications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20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8349014" y="3246205"/>
            <a:ext cx="301752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Use visual aids, such as number lines or diagrams, to support understanding.</a:t>
            </a:r>
            <a:endParaRPr lang="en-US" sz="1200" dirty="0"/>
          </a:p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tools make abstract concepts more tangible and accessible for learners.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8349014" y="2650734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Visual Aids for Enhanced Understanding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4585987" y="3246205"/>
            <a:ext cx="301752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Provide differentiated activities to cater to the diverse needs of mixed-ability groups.</a:t>
            </a:r>
            <a:endParaRPr lang="en-US" sz="1200" dirty="0"/>
          </a:p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ensures that all students can engage with the material at their own level.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585987" y="2650734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Visual Aids for Enhanced Understanding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822960" y="3246205"/>
            <a:ext cx="301752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Use real-world examples to illustrate the concepts of fractions and decimals.</a:t>
            </a:r>
            <a:endParaRPr lang="en-US" sz="1200" dirty="0"/>
          </a:p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approach helps students relate mathematical ideas to everyday situations.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822960" y="2650734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Differentiated Activities for Mixed-Ability Groups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2011680" y="1788438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2011680" y="1788438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774707" y="1788438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5774707" y="1788438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9537734" y="1788438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9537734" y="1788438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3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2025-09-08T19:04:54Z</dcterms:created>
  <dcterms:modified xsi:type="dcterms:W3CDTF">2025-09-08T19:04:54Z</dcterms:modified>
</cp:coreProperties>
</file>