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64bf26db053f8f88103237e99381456338c95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9ce09ea25597e681cac0cd93db2941edc987d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ba710b02443ce744bce46b498cc90fc962c674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6bdef2e1792a029cb0d34e744e37fbfa9e9c1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6c4a1616beb6a3ac06665bed950fe56ebdcd4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bde53410301d8a1093f7b2ec875c5f0bd0a4b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4efcbceeef68896c4ebe92169c4d7f077a7a6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4f899badb0e771e9f0993fa77223eb9b40e7f7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0eafeb662370741bc02caf396b15ee1a625a0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54f4eb39446b4388f45c9ca22aa771eb09035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b2e3ef9ed89f86fca62cd3cfeaee175e5bb9e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1f53b8966d5aac7dd28161d1ae3f96af6c3ea1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97130e5699bfcf24700342c006c5fb37e6006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e8ec96416f9afbe3d5fa269464a58ed1c4ca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战争世界的启示：帝国主义、科学与人性的交织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通过《世界大战》小说探讨19世纪末的社会变革与文学表现手法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War of the Worlds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Context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Literary Devices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Themes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Character Analysis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Plot 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Symbolism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Foreshadowing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Historical Context and Literary Devices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Character Development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Themes and Literary Devices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War of the Worlds is a classic science fiction novel written by H.G. Wells in 1898.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tells the story of a Martian invasion of Earth and explores themes of imperialism, science, and humanity.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Novel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was published during a time of rapid scientific discovery and imperial expansion.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reflects the anxieties and ambitions of the late 19th century.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plan is designed to introduce 14-year-old students to the novel and its historical context.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explore the themes and significance of the story in relation to its time.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Plan Focus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War of the Worlds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97674" r="-976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was written during a time of great social and political change in the late 19th century.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period was marked by significant shifts in societal norms and governance.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and Political Change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British Empire was expanding its colonies and territories, leading to concerns about imperialism and the treatment of colonized peoples.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expansion raised questions about ethics and power dynamics.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Expansion of the British Empire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reflects the fears and anxieties of the time, including the threat of invasion and the rise of science and technology.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concerns were deeply embedded in the cultural consciousness of the period.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Fears and Anxieties of the Era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historical context is essential to understanding the novel's themes and literary devices.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lens through which the narrative and its implications can be fully appreciated.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Historical Context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765808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51434" y="25720"/>
                </a:moveTo>
                <a:cubicBezTo>
                  <a:pt x="51434" y="11467"/>
                  <a:pt x="39970" y="6"/>
                  <a:pt x="25717" y="6"/>
                </a:cubicBezTo>
                <a:cubicBezTo>
                  <a:pt x="11464" y="6"/>
                  <a:pt x="0" y="11472"/>
                  <a:pt x="0" y="25726"/>
                </a:cubicBezTo>
                <a:lnTo>
                  <a:pt x="0" y="34301"/>
                </a:lnTo>
                <a:lnTo>
                  <a:pt x="0" y="85736"/>
                </a:lnTo>
                <a:lnTo>
                  <a:pt x="0" y="325766"/>
                </a:lnTo>
                <a:lnTo>
                  <a:pt x="0" y="377201"/>
                </a:lnTo>
                <a:lnTo>
                  <a:pt x="0" y="522936"/>
                </a:lnTo>
                <a:cubicBezTo>
                  <a:pt x="0" y="537190"/>
                  <a:pt x="11464" y="548657"/>
                  <a:pt x="25717" y="548657"/>
                </a:cubicBezTo>
                <a:cubicBezTo>
                  <a:pt x="39970" y="548657"/>
                  <a:pt x="51434" y="537190"/>
                  <a:pt x="51434" y="522942"/>
                </a:cubicBezTo>
                <a:lnTo>
                  <a:pt x="51434" y="376033"/>
                </a:lnTo>
                <a:lnTo>
                  <a:pt x="463877" y="228695"/>
                </a:lnTo>
                <a:cubicBezTo>
                  <a:pt x="473522" y="225266"/>
                  <a:pt x="480060" y="216049"/>
                  <a:pt x="480060" y="205762"/>
                </a:cubicBezTo>
                <a:cubicBezTo>
                  <a:pt x="480060" y="195475"/>
                  <a:pt x="473632" y="186258"/>
                  <a:pt x="463877" y="182829"/>
                </a:cubicBezTo>
                <a:lnTo>
                  <a:pt x="51434" y="35492"/>
                </a:lnTo>
                <a:lnTo>
                  <a:pt x="51434" y="25720"/>
                </a:lnTo>
                <a:moveTo>
                  <a:pt x="51434" y="90120"/>
                </a:moveTo>
                <a:lnTo>
                  <a:pt x="375153" y="205740"/>
                </a:lnTo>
                <a:lnTo>
                  <a:pt x="51434" y="321360"/>
                </a:lnTo>
                <a:lnTo>
                  <a:pt x="51434" y="901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45838" y="2656113"/>
            <a:ext cx="548640" cy="426646"/>
          </a:xfrm>
          <a:custGeom>
            <a:avLst/>
            <a:gdLst/>
            <a:ahLst/>
            <a:cxnLst/>
            <a:rect l="l" t="t" r="r" b="b"/>
            <a:pathLst>
              <a:path w="548640" h="426646">
                <a:moveTo>
                  <a:pt x="294274" y="70473"/>
                </a:moveTo>
                <a:cubicBezTo>
                  <a:pt x="305132" y="63809"/>
                  <a:pt x="312368" y="51714"/>
                  <a:pt x="312368" y="38095"/>
                </a:cubicBezTo>
                <a:cubicBezTo>
                  <a:pt x="312368" y="17049"/>
                  <a:pt x="295322" y="0"/>
                  <a:pt x="274276" y="0"/>
                </a:cubicBezTo>
                <a:cubicBezTo>
                  <a:pt x="253230" y="0"/>
                  <a:pt x="236184" y="17049"/>
                  <a:pt x="236184" y="38095"/>
                </a:cubicBezTo>
                <a:cubicBezTo>
                  <a:pt x="236184" y="51808"/>
                  <a:pt x="243421" y="63809"/>
                  <a:pt x="254278" y="70473"/>
                </a:cubicBezTo>
                <a:lnTo>
                  <a:pt x="248753" y="81519"/>
                </a:lnTo>
                <a:lnTo>
                  <a:pt x="199710" y="179609"/>
                </a:lnTo>
                <a:cubicBezTo>
                  <a:pt x="191042" y="196940"/>
                  <a:pt x="168570" y="201893"/>
                  <a:pt x="153427" y="189798"/>
                </a:cubicBezTo>
                <a:lnTo>
                  <a:pt x="84858" y="134944"/>
                </a:lnTo>
                <a:lnTo>
                  <a:pt x="68574" y="121897"/>
                </a:lnTo>
                <a:cubicBezTo>
                  <a:pt x="73337" y="115514"/>
                  <a:pt x="76195" y="107613"/>
                  <a:pt x="76195" y="99042"/>
                </a:cubicBezTo>
                <a:cubicBezTo>
                  <a:pt x="76195" y="77995"/>
                  <a:pt x="59149" y="60946"/>
                  <a:pt x="38103" y="60946"/>
                </a:cubicBezTo>
                <a:cubicBezTo>
                  <a:pt x="17057" y="60946"/>
                  <a:pt x="11" y="77995"/>
                  <a:pt x="11" y="99042"/>
                </a:cubicBezTo>
                <a:cubicBezTo>
                  <a:pt x="11" y="120088"/>
                  <a:pt x="17057" y="137137"/>
                  <a:pt x="38103" y="137137"/>
                </a:cubicBezTo>
                <a:cubicBezTo>
                  <a:pt x="38295" y="137137"/>
                  <a:pt x="38580" y="137137"/>
                  <a:pt x="38772" y="137137"/>
                </a:cubicBezTo>
                <a:lnTo>
                  <a:pt x="42964" y="159898"/>
                </a:lnTo>
                <a:lnTo>
                  <a:pt x="82296" y="376553"/>
                </a:lnTo>
                <a:cubicBezTo>
                  <a:pt x="87535" y="405506"/>
                  <a:pt x="112773" y="426646"/>
                  <a:pt x="142295" y="426646"/>
                </a:cubicBezTo>
                <a:lnTo>
                  <a:pt x="406284" y="426646"/>
                </a:lnTo>
                <a:cubicBezTo>
                  <a:pt x="435713" y="426646"/>
                  <a:pt x="460951" y="405599"/>
                  <a:pt x="466284" y="376553"/>
                </a:cubicBezTo>
                <a:lnTo>
                  <a:pt x="505709" y="159898"/>
                </a:lnTo>
                <a:lnTo>
                  <a:pt x="509900" y="137137"/>
                </a:lnTo>
                <a:cubicBezTo>
                  <a:pt x="510092" y="137137"/>
                  <a:pt x="510378" y="137137"/>
                  <a:pt x="510570" y="137137"/>
                </a:cubicBezTo>
                <a:cubicBezTo>
                  <a:pt x="531616" y="137137"/>
                  <a:pt x="548662" y="120088"/>
                  <a:pt x="548662" y="99042"/>
                </a:cubicBezTo>
                <a:cubicBezTo>
                  <a:pt x="548662" y="77995"/>
                  <a:pt x="531616" y="60946"/>
                  <a:pt x="510570" y="60946"/>
                </a:cubicBezTo>
                <a:cubicBezTo>
                  <a:pt x="489524" y="60946"/>
                  <a:pt x="472478" y="77995"/>
                  <a:pt x="472478" y="99042"/>
                </a:cubicBezTo>
                <a:cubicBezTo>
                  <a:pt x="472478" y="107613"/>
                  <a:pt x="475336" y="115519"/>
                  <a:pt x="480098" y="121897"/>
                </a:cubicBezTo>
                <a:lnTo>
                  <a:pt x="463815" y="134944"/>
                </a:lnTo>
                <a:lnTo>
                  <a:pt x="395245" y="189798"/>
                </a:lnTo>
                <a:cubicBezTo>
                  <a:pt x="380103" y="201893"/>
                  <a:pt x="357631" y="196940"/>
                  <a:pt x="348962" y="179609"/>
                </a:cubicBezTo>
                <a:lnTo>
                  <a:pt x="299821" y="81613"/>
                </a:lnTo>
                <a:lnTo>
                  <a:pt x="294274" y="70473"/>
                </a:lnTo>
                <a:moveTo>
                  <a:pt x="127328" y="368460"/>
                </a:moveTo>
                <a:lnTo>
                  <a:pt x="97329" y="203420"/>
                </a:lnTo>
                <a:lnTo>
                  <a:pt x="124849" y="225418"/>
                </a:lnTo>
                <a:cubicBezTo>
                  <a:pt x="162754" y="255702"/>
                  <a:pt x="218940" y="243419"/>
                  <a:pt x="240557" y="199990"/>
                </a:cubicBezTo>
                <a:lnTo>
                  <a:pt x="274271" y="132661"/>
                </a:lnTo>
                <a:lnTo>
                  <a:pt x="307985" y="199990"/>
                </a:lnTo>
                <a:cubicBezTo>
                  <a:pt x="329700" y="243419"/>
                  <a:pt x="385886" y="255702"/>
                  <a:pt x="423693" y="225418"/>
                </a:cubicBezTo>
                <a:lnTo>
                  <a:pt x="451213" y="203420"/>
                </a:lnTo>
                <a:lnTo>
                  <a:pt x="421213" y="368460"/>
                </a:lnTo>
                <a:cubicBezTo>
                  <a:pt x="419880" y="375696"/>
                  <a:pt x="413592" y="380935"/>
                  <a:pt x="406262" y="380935"/>
                </a:cubicBezTo>
                <a:lnTo>
                  <a:pt x="142273" y="380935"/>
                </a:lnTo>
                <a:cubicBezTo>
                  <a:pt x="134938" y="380935"/>
                  <a:pt x="128557" y="375696"/>
                  <a:pt x="127323" y="368460"/>
                </a:cubicBezTo>
                <a:lnTo>
                  <a:pt x="127328" y="3684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60159" y="2595190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174479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Imagery is used to describe the Martian invasion and the destruction of London.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creates a vivid and immersive experience for the reader.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Imagery in the Novel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Symbolism is used to represent the themes of imperialism and science, such as the Martian tripod and the black smoke.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symbols deepen the narrative's exploration of its central ideas.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Symbolism and Themes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Foreshadowing is used to hint at the impending disaster and the consequences of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technique builds tension and prepares the reader for the unfolding events.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Foreshadowing Impending Disaster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uses literary devices such as imagery, symbolism, and foreshadowing.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work together to create a compelling and thought-provoking story.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 in Action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117811" r="-1178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Imperialism is represented through the Martian invasion and the treatment of colonized peoples.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explores themes of imperialism, science, and humanity.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Imperialism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Science is represented through the Martian technology and the human response to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explores themes of imperialism, science, and humanity.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Humanity is represented through the characters' experiences and relationships during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explores themes of imperialism, science, and humanity.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explores themes of imperialism, science, and humanity.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themes are interwoven to provide a compelling narrative.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Overview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4378" y="2215279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58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172149" y="5035"/>
                </a:moveTo>
                <a:cubicBezTo>
                  <a:pt x="165433" y="-1679"/>
                  <a:pt x="154577" y="-1679"/>
                  <a:pt x="147935" y="5035"/>
                </a:cubicBezTo>
                <a:lnTo>
                  <a:pt x="67863" y="85037"/>
                </a:lnTo>
                <a:cubicBezTo>
                  <a:pt x="61148" y="91751"/>
                  <a:pt x="61148" y="102609"/>
                  <a:pt x="67863" y="109253"/>
                </a:cubicBezTo>
                <a:lnTo>
                  <a:pt x="109366" y="150755"/>
                </a:lnTo>
                <a:cubicBezTo>
                  <a:pt x="73009" y="143756"/>
                  <a:pt x="34008" y="153041"/>
                  <a:pt x="4221" y="179114"/>
                </a:cubicBezTo>
                <a:cubicBezTo>
                  <a:pt x="1507" y="181473"/>
                  <a:pt x="7" y="184830"/>
                  <a:pt x="7" y="188399"/>
                </a:cubicBezTo>
                <a:lnTo>
                  <a:pt x="7" y="188757"/>
                </a:lnTo>
                <a:cubicBezTo>
                  <a:pt x="7" y="192257"/>
                  <a:pt x="1364" y="195614"/>
                  <a:pt x="3866" y="198042"/>
                </a:cubicBezTo>
                <a:lnTo>
                  <a:pt x="73583" y="267900"/>
                </a:lnTo>
                <a:lnTo>
                  <a:pt x="39297" y="302187"/>
                </a:lnTo>
                <a:cubicBezTo>
                  <a:pt x="32582" y="308901"/>
                  <a:pt x="32582" y="319758"/>
                  <a:pt x="39297" y="326403"/>
                </a:cubicBezTo>
                <a:cubicBezTo>
                  <a:pt x="46012" y="333047"/>
                  <a:pt x="56868" y="333117"/>
                  <a:pt x="63510" y="326403"/>
                </a:cubicBezTo>
                <a:lnTo>
                  <a:pt x="97797" y="292116"/>
                </a:lnTo>
                <a:lnTo>
                  <a:pt x="167514" y="361831"/>
                </a:lnTo>
                <a:cubicBezTo>
                  <a:pt x="170016" y="364332"/>
                  <a:pt x="173301" y="365689"/>
                  <a:pt x="176801" y="365689"/>
                </a:cubicBezTo>
                <a:lnTo>
                  <a:pt x="177159" y="365689"/>
                </a:lnTo>
                <a:cubicBezTo>
                  <a:pt x="180729" y="365689"/>
                  <a:pt x="184160" y="364116"/>
                  <a:pt x="186446" y="361476"/>
                </a:cubicBezTo>
                <a:cubicBezTo>
                  <a:pt x="212517" y="331691"/>
                  <a:pt x="221877" y="292690"/>
                  <a:pt x="214803" y="256329"/>
                </a:cubicBezTo>
                <a:lnTo>
                  <a:pt x="256449" y="297901"/>
                </a:lnTo>
                <a:cubicBezTo>
                  <a:pt x="263164" y="304615"/>
                  <a:pt x="274020" y="304615"/>
                  <a:pt x="280662" y="297901"/>
                </a:cubicBezTo>
                <a:lnTo>
                  <a:pt x="360734" y="217899"/>
                </a:lnTo>
                <a:cubicBezTo>
                  <a:pt x="367450" y="211185"/>
                  <a:pt x="367450" y="200328"/>
                  <a:pt x="360734" y="193683"/>
                </a:cubicBezTo>
                <a:lnTo>
                  <a:pt x="312161" y="145109"/>
                </a:lnTo>
                <a:lnTo>
                  <a:pt x="330735" y="126466"/>
                </a:lnTo>
                <a:cubicBezTo>
                  <a:pt x="338522" y="118680"/>
                  <a:pt x="342878" y="108182"/>
                  <a:pt x="342878" y="97178"/>
                </a:cubicBezTo>
                <a:cubicBezTo>
                  <a:pt x="342878" y="86178"/>
                  <a:pt x="338522" y="75679"/>
                  <a:pt x="330735" y="67890"/>
                </a:cubicBezTo>
                <a:lnTo>
                  <a:pt x="297878" y="35033"/>
                </a:lnTo>
                <a:cubicBezTo>
                  <a:pt x="290091" y="27247"/>
                  <a:pt x="279590" y="22888"/>
                  <a:pt x="268592" y="22888"/>
                </a:cubicBezTo>
                <a:cubicBezTo>
                  <a:pt x="257590" y="22888"/>
                  <a:pt x="247093" y="27247"/>
                  <a:pt x="239306" y="35033"/>
                </a:cubicBezTo>
                <a:lnTo>
                  <a:pt x="220732" y="53606"/>
                </a:lnTo>
                <a:lnTo>
                  <a:pt x="172149" y="5035"/>
                </a:lnTo>
                <a:moveTo>
                  <a:pt x="196863" y="211829"/>
                </a:moveTo>
                <a:cubicBezTo>
                  <a:pt x="192291" y="204899"/>
                  <a:pt x="187006" y="198401"/>
                  <a:pt x="180934" y="192327"/>
                </a:cubicBezTo>
                <a:lnTo>
                  <a:pt x="173363" y="184753"/>
                </a:lnTo>
                <a:cubicBezTo>
                  <a:pt x="167291" y="178683"/>
                  <a:pt x="160792" y="173395"/>
                  <a:pt x="153861" y="168824"/>
                </a:cubicBezTo>
                <a:lnTo>
                  <a:pt x="263578" y="59249"/>
                </a:lnTo>
                <a:cubicBezTo>
                  <a:pt x="264935" y="57892"/>
                  <a:pt x="266720" y="57179"/>
                  <a:pt x="268578" y="57179"/>
                </a:cubicBezTo>
                <a:cubicBezTo>
                  <a:pt x="270436" y="57179"/>
                  <a:pt x="272294" y="57892"/>
                  <a:pt x="273578" y="59249"/>
                </a:cubicBezTo>
                <a:lnTo>
                  <a:pt x="306507" y="92179"/>
                </a:lnTo>
                <a:cubicBezTo>
                  <a:pt x="307864" y="93536"/>
                  <a:pt x="308577" y="95320"/>
                  <a:pt x="308577" y="97178"/>
                </a:cubicBezTo>
                <a:cubicBezTo>
                  <a:pt x="308577" y="99036"/>
                  <a:pt x="307864" y="100893"/>
                  <a:pt x="306507" y="102177"/>
                </a:cubicBezTo>
                <a:lnTo>
                  <a:pt x="196859" y="211895"/>
                </a:lnTo>
                <a:lnTo>
                  <a:pt x="196863" y="211829"/>
                </a:lnTo>
                <a:moveTo>
                  <a:pt x="196435" y="77895"/>
                </a:moveTo>
                <a:lnTo>
                  <a:pt x="140719" y="133612"/>
                </a:lnTo>
                <a:lnTo>
                  <a:pt x="104289" y="97182"/>
                </a:lnTo>
                <a:lnTo>
                  <a:pt x="160005" y="41396"/>
                </a:lnTo>
                <a:lnTo>
                  <a:pt x="196435" y="77826"/>
                </a:lnTo>
                <a:lnTo>
                  <a:pt x="196435" y="77895"/>
                </a:lnTo>
                <a:moveTo>
                  <a:pt x="268578" y="261544"/>
                </a:moveTo>
                <a:lnTo>
                  <a:pt x="232148" y="225114"/>
                </a:lnTo>
                <a:lnTo>
                  <a:pt x="287864" y="169328"/>
                </a:lnTo>
                <a:lnTo>
                  <a:pt x="324294" y="205758"/>
                </a:lnTo>
                <a:lnTo>
                  <a:pt x="268578" y="261544"/>
                </a:lnTo>
                <a:moveTo>
                  <a:pt x="156717" y="216612"/>
                </a:moveTo>
                <a:cubicBezTo>
                  <a:pt x="184431" y="244327"/>
                  <a:pt x="190360" y="285899"/>
                  <a:pt x="173718" y="319542"/>
                </a:cubicBezTo>
                <a:lnTo>
                  <a:pt x="46214" y="192038"/>
                </a:lnTo>
                <a:cubicBezTo>
                  <a:pt x="79856" y="175465"/>
                  <a:pt x="121429" y="181396"/>
                  <a:pt x="149146" y="209039"/>
                </a:cubicBezTo>
                <a:lnTo>
                  <a:pt x="156717" y="21661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7" y="331470"/>
                </a:moveTo>
                <a:cubicBezTo>
                  <a:pt x="7644" y="331470"/>
                  <a:pt x="4" y="339114"/>
                  <a:pt x="4" y="348617"/>
                </a:cubicBezTo>
                <a:cubicBezTo>
                  <a:pt x="4" y="358119"/>
                  <a:pt x="7648" y="365764"/>
                  <a:pt x="17150" y="365764"/>
                </a:cubicBezTo>
                <a:lnTo>
                  <a:pt x="228607" y="365764"/>
                </a:lnTo>
                <a:lnTo>
                  <a:pt x="348624" y="365764"/>
                </a:lnTo>
                <a:cubicBezTo>
                  <a:pt x="358126" y="365764"/>
                  <a:pt x="365771" y="358119"/>
                  <a:pt x="365771" y="348620"/>
                </a:cubicBezTo>
                <a:cubicBezTo>
                  <a:pt x="365771" y="339118"/>
                  <a:pt x="358126" y="331477"/>
                  <a:pt x="348628" y="331477"/>
                </a:cubicBezTo>
                <a:lnTo>
                  <a:pt x="319338" y="331477"/>
                </a:lnTo>
                <a:cubicBezTo>
                  <a:pt x="347841" y="306331"/>
                  <a:pt x="365771" y="269539"/>
                  <a:pt x="365771" y="228607"/>
                </a:cubicBezTo>
                <a:cubicBezTo>
                  <a:pt x="365771" y="152884"/>
                  <a:pt x="304334" y="91447"/>
                  <a:pt x="228611" y="91447"/>
                </a:cubicBezTo>
                <a:lnTo>
                  <a:pt x="228611" y="91447"/>
                </a:lnTo>
                <a:lnTo>
                  <a:pt x="228611" y="125737"/>
                </a:lnTo>
                <a:lnTo>
                  <a:pt x="228611" y="125737"/>
                </a:lnTo>
                <a:cubicBezTo>
                  <a:pt x="285402" y="125737"/>
                  <a:pt x="331481" y="171816"/>
                  <a:pt x="331481" y="228607"/>
                </a:cubicBezTo>
                <a:cubicBezTo>
                  <a:pt x="331481" y="285399"/>
                  <a:pt x="285402" y="331477"/>
                  <a:pt x="228611" y="331477"/>
                </a:cubicBezTo>
                <a:lnTo>
                  <a:pt x="228611" y="331477"/>
                </a:lnTo>
                <a:lnTo>
                  <a:pt x="17147" y="331470"/>
                </a:lnTo>
                <a:moveTo>
                  <a:pt x="68580" y="291467"/>
                </a:moveTo>
                <a:cubicBezTo>
                  <a:pt x="68580" y="300969"/>
                  <a:pt x="76224" y="308614"/>
                  <a:pt x="85727" y="308614"/>
                </a:cubicBezTo>
                <a:lnTo>
                  <a:pt x="211457" y="308614"/>
                </a:lnTo>
                <a:cubicBezTo>
                  <a:pt x="220959" y="308614"/>
                  <a:pt x="228604" y="300969"/>
                  <a:pt x="228604" y="291470"/>
                </a:cubicBezTo>
                <a:cubicBezTo>
                  <a:pt x="228604" y="281968"/>
                  <a:pt x="220959" y="274327"/>
                  <a:pt x="211460" y="274327"/>
                </a:cubicBezTo>
                <a:lnTo>
                  <a:pt x="85730" y="274327"/>
                </a:lnTo>
                <a:cubicBezTo>
                  <a:pt x="76228" y="274327"/>
                  <a:pt x="68587" y="281972"/>
                  <a:pt x="68587" y="291474"/>
                </a:cubicBezTo>
                <a:lnTo>
                  <a:pt x="68580" y="2914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85295" r="-852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narrator is the protagonist of the novel and provides a firsthand account of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perspective shapes the reader's understanding of the events and themes.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Narrator's Role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artilleryman represents the voice of reason and humanity in the face of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 actions and thoughts offer a grounded approach to survival and resilience.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Artilleryman's Perspective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curate represents the spiritual and emotional response to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 character highlights the struggle between faith and despair during crises.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Curate's Response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characters' relationships and interactions are essential to understanding the novel's themes and literary devices.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dynamics reveal deeper insights into human behavior and societal impact during the invasion.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Interpersonal Dynamics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Analysis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begins with the arrival of the Martians on Earth and their initial attacks on human populations.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sets the stage for the conflict and chaos that follows.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Martians' Arrival and Initial Attacks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narrator describes the destruction of London and the human response to the invasion.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highlights the scale of devastation and the struggle for survival.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Destruction of London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explores the themes of imperialism, science, and humanity through the characters' experiences and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themes provide depth and context to the unfolding events.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Exploration of Themes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ends with the defeat of the Martians and the rebuilding of human society.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resolution brings closure to the story and reflects on human resilience.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Defeat of the Martians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Plot Summary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760705"/>
            <a:ext cx="5593976" cy="4097295"/>
          </a:xfrm>
          <a:prstGeom prst="rect">
            <a:avLst/>
          </a:prstGeom>
          <a:blipFill>
            <a:blip r:embed="rId1"/>
            <a:srcRect/>
            <a:stretch>
              <a:fillRect l="-4955" r="-49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16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Symbolism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30"/>
              </a:spcBef>
              <a:buNone/>
            </a:pPr>
            <a:r>
              <a:rPr lang="en-US" sz="96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red weed represents the spread of the Martian influence and the destruction of human society.</a:t>
            </a:r>
            <a:endParaRPr lang="en-US" sz="968" dirty="0"/>
          </a:p>
          <a:p>
            <a:pPr algn="l" marL="0" indent="0">
              <a:lnSpc>
                <a:spcPct val="110000"/>
              </a:lnSpc>
              <a:spcBef>
                <a:spcPts val="1130"/>
              </a:spcBef>
              <a:buNone/>
            </a:pPr>
            <a:r>
              <a:rPr lang="en-US" sz="96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invasive and transformative impact of the Martian presence.</a:t>
            </a:r>
            <a:endParaRPr lang="en-US" sz="968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Martian Influence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05"/>
              </a:spcBef>
              <a:buNone/>
            </a:pPr>
            <a:r>
              <a:rPr lang="en-US" sz="103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black smoke represents the destruction and chaos caused by the invasion.</a:t>
            </a:r>
            <a:endParaRPr lang="en-US" sz="1032" dirty="0"/>
          </a:p>
          <a:p>
            <a:pPr algn="l" marL="0" indent="0">
              <a:lnSpc>
                <a:spcPct val="110000"/>
              </a:lnSpc>
              <a:spcBef>
                <a:spcPts val="1205"/>
              </a:spcBef>
              <a:buNone/>
            </a:pPr>
            <a:r>
              <a:rPr lang="en-US" sz="103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metaphor for the overwhelming force and devastation brought by the Martians.</a:t>
            </a:r>
            <a:endParaRPr lang="en-US" sz="1032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Destruction and Chaos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Martian tripod represents the power and technology of the Martians.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symbolizes their advanced capabilities and dominance over humanity.</a:t>
            </a:r>
            <a:endParaRPr lang="en-US" sz="1135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Martian Power and Technology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12"/>
              </a:spcBef>
              <a:buNone/>
            </a:pPr>
            <a:r>
              <a:rPr lang="en-US" sz="103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Symbolism is used throughout the novel to represent the themes and literary devices.</a:t>
            </a:r>
            <a:endParaRPr lang="en-US" sz="1039" dirty="0"/>
          </a:p>
          <a:p>
            <a:pPr algn="l" marL="0" indent="0">
              <a:lnSpc>
                <a:spcPct val="110000"/>
              </a:lnSpc>
              <a:spcBef>
                <a:spcPts val="1212"/>
              </a:spcBef>
              <a:buNone/>
            </a:pPr>
            <a:r>
              <a:rPr lang="en-US" sz="103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enriches the narrative by providing deeper meaning and connections to the story's events.</a:t>
            </a:r>
            <a:endParaRPr lang="en-US" sz="1039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Symbolism in Themes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7895" r="-1078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Imagery is used to describe the Martian invasion and the destruction of London.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author uses vivid and descriptive language to create a sense of realism and immersion.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Martian Invasion Imagery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Imagery is used to represent the themes of imperialism, science, and humanity.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themes are intricately woven into the narrative through detailed descriptions.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Represented Through Imagery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imagery helps to create a sense of tension and suspense throughout the novel.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technique keeps readers engaged and heightens the emotional impact of the story.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Tension and Suspense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vivid language employed by the author enhances the realism of the Martian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immerses readers into the catastrophic events unfolding in the story.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Realism and Immersion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Imagery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47878" r="-478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Foreshadowing is used to hint at the impending disaster and the consequences of the invasion.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author uses foreshadowing to create a sense of tension and suspense throughout the novel.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Hinting at Impending Disaster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Foreshadowing is used to represent the themes of imperialism, science, and humanity.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foreshadowing helps to create a sense of inevitability and tragedy.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Representation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author uses foreshadowing to create a sense of tension and suspense throughout the novel.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Foreshadowing is used to hint at the impending disaster and the consequences of the invasion.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Tension and Suspense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foreshadowing helps to create a sense of inevitability and tragedy.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Foreshadowing is used to represent the themes of imperialism, science, and humanity.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Sense of Inevitability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Foreshadowing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historical context of the novel is essential to understanding the literary devices and themes.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reflects the fears and anxieties of the time, including the threat of invasion and the rise of science and technology.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Context's Role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3"/>
              </a:spcBef>
              <a:buNone/>
            </a:pPr>
            <a:r>
              <a:rPr lang="en-US" sz="133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reflects the fears and anxieties of the time, including the threat of invasion and the rise of science and technology.</a:t>
            </a:r>
            <a:endParaRPr lang="en-US" sz="1334" dirty="0"/>
          </a:p>
          <a:p>
            <a:pPr algn="l" marL="0" indent="0">
              <a:lnSpc>
                <a:spcPct val="100000"/>
              </a:lnSpc>
              <a:spcBef>
                <a:spcPts val="1143"/>
              </a:spcBef>
              <a:buNone/>
            </a:pPr>
            <a:r>
              <a:rPr lang="en-US" sz="133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literary devices used in the novel, such as imagery and symbolism, are influenced by the historical context.</a:t>
            </a:r>
            <a:endParaRPr lang="en-US" sz="1334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of Societal Fears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literary devices used in the novel, such as imagery and symbolism, are influenced by the historical context.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historical context and literary devices work together to create a rich and complex narrative.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Interplay of Context and Devices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historical context and literary devices work together to create a rich and complex narrative.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historical context of the novel is essential to understanding the literary devices and themes.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Complex Narrative Creation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 and Literary Devices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characters in the novel are well-developed and complex.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depth adds richness to the narrative and engages the reader.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Complex and Well-Developed Characters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narrator provides a firsthand account of the invasion and its effects on human society.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perspective immerses the reader in the unfolding events and their consequences.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Firsthand Account of the Invasion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artilleryman and the curate represent different perspectives on the invasion and its consequences.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contrasting viewpoints highlight the varied human responses to crisis.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Perspectives on the Invasion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characters' relationships and interactions are essential to understanding the novel's themes and literary devices.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dynamics reveal deeper insights into the story's message and structure.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Relationships and Themes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Development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760705"/>
            <a:ext cx="5593976" cy="4097295"/>
          </a:xfrm>
          <a:prstGeom prst="rect">
            <a:avLst/>
          </a:prstGeom>
          <a:blipFill>
            <a:blip r:embed="rId1"/>
            <a:srcRect/>
            <a:stretch>
              <a:fillRect l="-6073" r="-60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16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and Literary Devices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12"/>
              </a:spcBef>
              <a:buNone/>
            </a:pPr>
            <a:r>
              <a:rPr lang="en-US" sz="112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themes and literary devices work together to create a rich and complex narrative.</a:t>
            </a:r>
            <a:endParaRPr lang="en-US" sz="1125" dirty="0"/>
          </a:p>
          <a:p>
            <a:pPr algn="l" marL="0" indent="0">
              <a:lnSpc>
                <a:spcPct val="110000"/>
              </a:lnSpc>
              <a:spcBef>
                <a:spcPts val="1312"/>
              </a:spcBef>
              <a:buNone/>
            </a:pPr>
            <a:r>
              <a:rPr lang="en-US" sz="112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interplay adds layers of meaning to the novel.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Interplay of Themes and Devices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79"/>
              </a:spcBef>
              <a:buNone/>
            </a:pPr>
            <a:r>
              <a:rPr lang="en-US" sz="10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literary devices used in the novel, such as imagery and symbolism, represent these themes.</a:t>
            </a:r>
            <a:endParaRPr lang="en-US" sz="1010" dirty="0"/>
          </a:p>
          <a:p>
            <a:pPr algn="l" marL="0" indent="0">
              <a:lnSpc>
                <a:spcPct val="110000"/>
              </a:lnSpc>
              <a:spcBef>
                <a:spcPts val="1179"/>
              </a:spcBef>
              <a:buNone/>
            </a:pPr>
            <a:r>
              <a:rPr lang="en-US" sz="10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devices enhance the storytelling and bring the themes to life.</a:t>
            </a:r>
            <a:endParaRPr lang="en-US" sz="1010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Use of Literary Devices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explores themes of imperialism, science, and humanity.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themes provide a foundation for the narrative's depth and complexity.</a:t>
            </a:r>
            <a:endParaRPr lang="en-US" sz="1135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Exploration of Themes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provides a commentary on the social and political issues of the time, including imperialism and the rise of science and technology.</a:t>
            </a:r>
            <a:endParaRPr lang="en-US" sz="843" dirty="0"/>
          </a:p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commentary reflects the historical context in which the novel was written.</a:t>
            </a:r>
            <a:endParaRPr lang="en-US" sz="843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Social and Political Commentary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provides a commentary on the social and political issues of the time.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impact of imperialism and the rise of science and technology on society.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Social Commentary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literary devices used in the novel, such as imagery and symbolism, represent the themes.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devices create a rich and complex narrative that enhances the reader's experience.</a:t>
            </a:r>
            <a:endParaRPr lang="en-US" sz="985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Literary Devices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62"/>
              </a:spcBef>
              <a:buNone/>
            </a:pPr>
            <a:r>
              <a:rPr lang="en-US" sz="86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War of the Worlds is a classic science fiction novel that explores themes of imperialism, science, and humanity.</a:t>
            </a:r>
            <a:endParaRPr lang="en-US" sz="862" dirty="0"/>
          </a:p>
          <a:p>
            <a:pPr algn="l" marL="0" indent="0">
              <a:lnSpc>
                <a:spcPct val="110000"/>
              </a:lnSpc>
              <a:spcBef>
                <a:spcPts val="862"/>
              </a:spcBef>
              <a:buNone/>
            </a:pPr>
            <a:r>
              <a:rPr lang="en-US" sz="86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novel provides a commentary on the social and political issues of the time, including imperialism and the rise of science and technology.</a:t>
            </a:r>
            <a:endParaRPr lang="en-US" sz="86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Themes Explored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understanding of the novel's historical context and literary devices.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recognizing the significance of the time period and the techniques used by the author.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Context and Literary Devices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ability to analyze the themes and characters of the novel.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must demonstrate a deep understanding of the narrative and its underlying messages.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and Characters Analysis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ability to think critically and make connections between the novel and contemporary society.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drawing parallels and understanding the relevance of the novel in today's world.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Contemporary Connections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ability to communicate their ideas and analysis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Clear articulation and structured arguments are key components of this assessment.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 of Ideas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17" r="-9681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create a visual project, such as a graphic novel or a video, to represent the novel's themes and literary devices.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creativity and a deeper understanding of the novel's core elements.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Representation Projects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write a creative piece, such as a short story or a poem, inspired by the novel.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them to explore their own interpretations and connections to the text.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 Inspired by the Novel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research and present on a topic related to the novel, such as the history of science fiction or the impact of imperialism.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fosters critical thinking and contextual understanding of the novel's themes.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and Presentation Topics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participate in a debate or discussion on a topic related to the novel, such as the ethics of scientific discovery or the consequences of imperialism.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analytical skills and engagement with complex issues presented in the novel.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Debates and Discussions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major themes of the novel, and how are they represented through the literary devices?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the novel provide a commentary on the social and political issues of the time?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Major Themes and Literary Devices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the novel provide a commentary on the social and political issues of the time?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implications of the novel's themes and literary devices for contemporary society?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and Political Commentary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implications of the novel's themes and literary devices for contemporary society?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the novel be used to teach critical thinking and analysis skills?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Contemporary Implications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the novel be used to teach critical thinking and analysis skills?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major themes of the novel, and how are they represented through the literary devices?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Critical Thinking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181" b="-201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continue to explore the themes and literary devices of the novel through further reading and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for a deeper understanding of the novel's complexities and its broader implications.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Themes and Devices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apply the critical thinking and analysis skills developed through the study of the novel to other texts and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skillset is transferable and enhances their ability to engage with diverse materials.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Critical Thinking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6"/>
              </a:spcBef>
              <a:buNone/>
            </a:pPr>
            <a:r>
              <a:rPr lang="en-US" sz="10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use the novel as a starting point for further research and exploration of related topics, such as the history of science fiction or the impact of imperialism.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1086"/>
              </a:spcBef>
              <a:buNone/>
            </a:pPr>
            <a:r>
              <a:rPr lang="en-US" sz="10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interdisciplinary learning and a broader perspective on the novel's context.</a:t>
            </a:r>
            <a:endParaRPr lang="en-US" sz="1086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Researching Related Topics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create a final project, such as a presentation or a written essay, to demonstrate their understanding of the novel and its themes.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provides an opportunity to synthesize their insights and showcase their analytical abilities.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Final Project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战争世界的启示：帝国主义、科学与人性的交织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731518" y="2317846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303517" y="231574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54378" y="441647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303517" y="4436774"/>
            <a:ext cx="365760" cy="325152"/>
          </a:xfrm>
          <a:custGeom>
            <a:avLst/>
            <a:gdLst/>
            <a:ahLst/>
            <a:cxnLst/>
            <a:rect l="l" t="t" r="r" b="b"/>
            <a:pathLst>
              <a:path w="365760" h="325152">
                <a:moveTo>
                  <a:pt x="15241" y="0"/>
                </a:moveTo>
                <a:cubicBezTo>
                  <a:pt x="6796" y="0"/>
                  <a:pt x="0" y="6796"/>
                  <a:pt x="0" y="15240"/>
                </a:cubicBezTo>
                <a:cubicBezTo>
                  <a:pt x="0" y="23684"/>
                  <a:pt x="6796" y="30480"/>
                  <a:pt x="15241" y="30480"/>
                </a:cubicBezTo>
                <a:lnTo>
                  <a:pt x="350522" y="30480"/>
                </a:lnTo>
                <a:cubicBezTo>
                  <a:pt x="358968" y="30480"/>
                  <a:pt x="365764" y="23684"/>
                  <a:pt x="365764" y="15240"/>
                </a:cubicBezTo>
                <a:cubicBezTo>
                  <a:pt x="365764" y="6796"/>
                  <a:pt x="358968" y="0"/>
                  <a:pt x="350522" y="0"/>
                </a:cubicBezTo>
                <a:lnTo>
                  <a:pt x="15241" y="0"/>
                </a:lnTo>
                <a:moveTo>
                  <a:pt x="20322" y="50798"/>
                </a:moveTo>
                <a:lnTo>
                  <a:pt x="20322" y="187957"/>
                </a:lnTo>
                <a:cubicBezTo>
                  <a:pt x="20322" y="207580"/>
                  <a:pt x="36261" y="223516"/>
                  <a:pt x="55881" y="223516"/>
                </a:cubicBezTo>
                <a:lnTo>
                  <a:pt x="167642" y="223516"/>
                </a:lnTo>
                <a:lnTo>
                  <a:pt x="167642" y="252789"/>
                </a:lnTo>
                <a:lnTo>
                  <a:pt x="121286" y="299143"/>
                </a:lnTo>
                <a:cubicBezTo>
                  <a:pt x="115317" y="305113"/>
                  <a:pt x="115317" y="314763"/>
                  <a:pt x="121286" y="320668"/>
                </a:cubicBezTo>
                <a:cubicBezTo>
                  <a:pt x="127255" y="326573"/>
                  <a:pt x="136907" y="326638"/>
                  <a:pt x="142811" y="320668"/>
                </a:cubicBezTo>
                <a:lnTo>
                  <a:pt x="182814" y="280665"/>
                </a:lnTo>
                <a:lnTo>
                  <a:pt x="222821" y="320668"/>
                </a:lnTo>
                <a:cubicBezTo>
                  <a:pt x="228790" y="326638"/>
                  <a:pt x="238442" y="326638"/>
                  <a:pt x="244346" y="320668"/>
                </a:cubicBezTo>
                <a:cubicBezTo>
                  <a:pt x="250253" y="314698"/>
                  <a:pt x="250315" y="305048"/>
                  <a:pt x="244346" y="299143"/>
                </a:cubicBezTo>
                <a:lnTo>
                  <a:pt x="197989" y="252789"/>
                </a:lnTo>
                <a:lnTo>
                  <a:pt x="197989" y="223516"/>
                </a:lnTo>
                <a:lnTo>
                  <a:pt x="309751" y="223516"/>
                </a:lnTo>
                <a:cubicBezTo>
                  <a:pt x="329374" y="223516"/>
                  <a:pt x="345310" y="207577"/>
                  <a:pt x="345310" y="187957"/>
                </a:cubicBezTo>
                <a:lnTo>
                  <a:pt x="345310" y="50798"/>
                </a:lnTo>
                <a:lnTo>
                  <a:pt x="314831" y="50798"/>
                </a:lnTo>
                <a:lnTo>
                  <a:pt x="314831" y="187957"/>
                </a:lnTo>
                <a:cubicBezTo>
                  <a:pt x="314831" y="190750"/>
                  <a:pt x="312545" y="193036"/>
                  <a:pt x="309751" y="193036"/>
                </a:cubicBezTo>
                <a:lnTo>
                  <a:pt x="182752" y="193036"/>
                </a:lnTo>
                <a:lnTo>
                  <a:pt x="55881" y="193036"/>
                </a:lnTo>
                <a:cubicBezTo>
                  <a:pt x="53086" y="193036"/>
                  <a:pt x="50800" y="190750"/>
                  <a:pt x="50800" y="187957"/>
                </a:cubicBezTo>
                <a:lnTo>
                  <a:pt x="50800" y="50798"/>
                </a:lnTo>
                <a:lnTo>
                  <a:pt x="20322" y="507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2025-07-17T01:39:37Z</dcterms:created>
  <dcterms:modified xsi:type="dcterms:W3CDTF">2025-07-17T01:39:37Z</dcterms:modified>
</cp:coreProperties>
</file>