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e881140fb8d6afb327697d5989701d3831e697dc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f738a560ef423c0c9f62c3d39c3f4fed5645908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2bcf7b41d4e8f67c7b00fb2645722c43f0b6da4f.png"/><Relationship Id="rId4" Type="http://schemas.openxmlformats.org/officeDocument/2006/relationships/image" Target="../media/2bcf7b41d4e8f67c7b00fb2645722c43f0b6da4f.png"/><Relationship Id="rId5" Type="http://schemas.openxmlformats.org/officeDocument/2006/relationships/image" Target="../media/2bcf7b41d4e8f67c7b00fb2645722c43f0b6da4f.png"/><Relationship Id="rId6" Type="http://schemas.openxmlformats.org/officeDocument/2006/relationships/image" Target="../media/2bcf7b41d4e8f67c7b00fb2645722c43f0b6da4f.png"/><Relationship Id="rId7" Type="http://schemas.openxmlformats.org/officeDocument/2006/relationships/image" Target="../media/e881140fb8d6afb327697d5989701d3831e697dc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e881140fb8d6afb327697d5989701d3831e697dc.png"/><Relationship Id="rId2" Type="http://schemas.openxmlformats.org/officeDocument/2006/relationships/image" Target="../media/ef738a560ef423c0c9f62c3d39c3f4fed5645908.png"/><Relationship Id="rId3" Type="http://schemas.openxmlformats.org/officeDocument/2006/relationships/image" Target="../media/e881140fb8d6afb327697d5989701d3831e697dc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2bcf7b41d4e8f67c7b00fb2645722c43f0b6da4f.png"/><Relationship Id="rId4" Type="http://schemas.openxmlformats.org/officeDocument/2006/relationships/image" Target="../media/2bcf7b41d4e8f67c7b00fb2645722c43f0b6da4f.png"/><Relationship Id="rId5" Type="http://schemas.openxmlformats.org/officeDocument/2006/relationships/image" Target="../media/2bcf7b41d4e8f67c7b00fb2645722c43f0b6da4f.png"/><Relationship Id="rId6" Type="http://schemas.openxmlformats.org/officeDocument/2006/relationships/image" Target="../media/2bcf7b41d4e8f67c7b00fb2645722c43f0b6da4f.png"/><Relationship Id="rId7" Type="http://schemas.openxmlformats.org/officeDocument/2006/relationships/image" Target="../media/e881140fb8d6afb327697d5989701d3831e697dc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e881140fb8d6afb327697d5989701d3831e697dc.png"/><Relationship Id="rId2" Type="http://schemas.openxmlformats.org/officeDocument/2006/relationships/image" Target="../media/ef738a560ef423c0c9f62c3d39c3f4fed5645908.png"/><Relationship Id="rId3" Type="http://schemas.openxmlformats.org/officeDocument/2006/relationships/image" Target="../media/e881140fb8d6afb327697d5989701d3831e697dc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e881140fb8d6afb327697d5989701d3831e697dc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f738a560ef423c0c9f62c3d39c3f4fed5645908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2bcf7b41d4e8f67c7b00fb2645722c43f0b6da4f.png"/><Relationship Id="rId4" Type="http://schemas.openxmlformats.org/officeDocument/2006/relationships/image" Target="../media/2bcf7b41d4e8f67c7b00fb2645722c43f0b6da4f.png"/><Relationship Id="rId5" Type="http://schemas.openxmlformats.org/officeDocument/2006/relationships/image" Target="../media/2bcf7b41d4e8f67c7b00fb2645722c43f0b6da4f.png"/><Relationship Id="rId6" Type="http://schemas.openxmlformats.org/officeDocument/2006/relationships/image" Target="../media/2bcf7b41d4e8f67c7b00fb2645722c43f0b6da4f.png"/><Relationship Id="rId7" Type="http://schemas.openxmlformats.org/officeDocument/2006/relationships/image" Target="../media/e881140fb8d6afb327697d5989701d3831e697dc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881140fb8d6afb327697d5989701d3831e697dc.png"/><Relationship Id="rId4" Type="http://schemas.openxmlformats.org/officeDocument/2006/relationships/image" Target="../media/d42858dc01ecee5c6e4d10a455a6b910e17fb256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ef738a560ef423c0c9f62c3d39c3f4fed5645908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2bcf7b41d4e8f67c7b00fb2645722c43f0b6da4f.png"/><Relationship Id="rId4" Type="http://schemas.openxmlformats.org/officeDocument/2006/relationships/image" Target="../media/2bcf7b41d4e8f67c7b00fb2645722c43f0b6da4f.png"/><Relationship Id="rId5" Type="http://schemas.openxmlformats.org/officeDocument/2006/relationships/image" Target="../media/2bcf7b41d4e8f67c7b00fb2645722c43f0b6da4f.png"/><Relationship Id="rId6" Type="http://schemas.openxmlformats.org/officeDocument/2006/relationships/image" Target="../media/2bcf7b41d4e8f67c7b00fb2645722c43f0b6da4f.png"/><Relationship Id="rId7" Type="http://schemas.openxmlformats.org/officeDocument/2006/relationships/image" Target="../media/e881140fb8d6afb327697d5989701d3831e697dc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e881140fb8d6afb327697d5989701d3831e697dc.png"/><Relationship Id="rId2" Type="http://schemas.openxmlformats.org/officeDocument/2006/relationships/image" Target="../media/e881140fb8d6afb327697d5989701d3831e697dc.png"/><Relationship Id="rId3" Type="http://schemas.openxmlformats.org/officeDocument/2006/relationships/image" Target="../media/ef738a560ef423c0c9f62c3d39c3f4fed5645908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H="1">
            <a:off x="-3877692" y="-1503970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V="1" rot="9088373">
            <a:off x="8959900" y="-2790886"/>
            <a:ext cx="8752039" cy="9310679"/>
          </a:xfrm>
          <a:custGeom>
            <a:avLst/>
            <a:gdLst/>
            <a:ahLst/>
            <a:cxnLst/>
            <a:rect l="l" t="t" r="r" b="b"/>
            <a:pathLst>
              <a:path w="8752039" h="9310679">
                <a:moveTo>
                  <a:pt x="0" y="0"/>
                </a:moveTo>
                <a:lnTo>
                  <a:pt x="8752039" y="0"/>
                </a:lnTo>
                <a:lnTo>
                  <a:pt x="8752039" y="9310679"/>
                </a:lnTo>
                <a:lnTo>
                  <a:pt x="0" y="9310679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V="1" rot="19805505">
            <a:off x="-3335952" y="2082861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981200" y="2044700"/>
            <a:ext cx="8229600" cy="2451100"/>
          </a:xfrm>
          <a:custGeom>
            <a:avLst/>
            <a:gdLst/>
            <a:ahLst/>
            <a:cxnLst/>
            <a:rect l="l" t="t" r="r" b="b"/>
            <a:pathLst>
              <a:path w="8229600" h="2451100">
                <a:moveTo>
                  <a:pt x="0" y="2451100"/>
                </a:moveTo>
                <a:lnTo>
                  <a:pt x="0" y="0"/>
                </a:lnTo>
                <a:lnTo>
                  <a:pt x="8229600" y="0"/>
                </a:lnTo>
                <a:lnTo>
                  <a:pt x="8229600" y="2451100"/>
                </a:lnTo>
                <a:lnTo>
                  <a:pt x="0" y="24511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spcBef>
                <a:spcPts val="976"/>
              </a:spcBef>
              <a:buNone/>
            </a:pPr>
            <a:r>
              <a:rPr lang="en-US" sz="5269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Capturing the Essence of Summer: A Shakespearean Sonnet Journey</a:t>
            </a:r>
            <a:endParaRPr lang="en-US" sz="5269" dirty="0"/>
          </a:p>
        </p:txBody>
      </p:sp>
      <p:sp>
        <p:nvSpPr>
          <p:cNvPr id="7" name="Text 5"/>
          <p:cNvSpPr/>
          <p:nvPr/>
        </p:nvSpPr>
        <p:spPr>
          <a:xfrm>
            <a:off x="1981200" y="4635990"/>
            <a:ext cx="8229600" cy="934319"/>
          </a:xfrm>
          <a:custGeom>
            <a:avLst/>
            <a:gdLst/>
            <a:ahLst/>
            <a:cxnLst/>
            <a:rect l="l" t="t" r="r" b="b"/>
            <a:pathLst>
              <a:path w="8229600" h="934319">
                <a:moveTo>
                  <a:pt x="0" y="934319"/>
                </a:moveTo>
                <a:lnTo>
                  <a:pt x="0" y="0"/>
                </a:lnTo>
                <a:lnTo>
                  <a:pt x="8229600" y="0"/>
                </a:lnTo>
                <a:lnTo>
                  <a:pt x="8229600" y="934319"/>
                </a:lnTo>
                <a:lnTo>
                  <a:pt x="0" y="934319"/>
                </a:lnTo>
              </a:path>
            </a:pathLst>
          </a:custGeom>
          <a:noFill/>
          <a:ln/>
        </p:spPr>
        <p:txBody>
          <a:bodyPr wrap="square" lIns="0" tIns="0" rIns="0" bIns="46800" rtlCol="0" anchor="t"/>
          <a:lstStyle/>
          <a:p>
            <a:pPr algn="ctr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Exploring the Beauty and Structure of a Perfect Summer's Day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5730240" y="822960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212297" y="-2090885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H="1" flipV="1" rot="12511627">
            <a:off x="8471431" y="3102881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V="1" rot="19805505">
            <a:off x="-2877426" y="3359094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08960" cy="6858000"/>
          </a:xfrm>
          <a:custGeom>
            <a:avLst/>
            <a:gdLst/>
            <a:ahLst/>
            <a:cxnLst/>
            <a:rect l="l" t="t" r="r" b="b"/>
            <a:pathLst>
              <a:path w="3108960" h="6858000">
                <a:moveTo>
                  <a:pt x="0" y="6858000"/>
                </a:moveTo>
                <a:lnTo>
                  <a:pt x="0" y="0"/>
                </a:lnTo>
                <a:lnTo>
                  <a:pt x="2549347" y="0"/>
                </a:lnTo>
                <a:cubicBezTo>
                  <a:pt x="2858413" y="0"/>
                  <a:pt x="3108960" y="250547"/>
                  <a:pt x="3108960" y="559613"/>
                </a:cubicBezTo>
                <a:lnTo>
                  <a:pt x="3108960" y="68580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4650" y="861536"/>
            <a:ext cx="7750859" cy="701731"/>
          </a:xfrm>
          <a:custGeom>
            <a:avLst/>
            <a:gdLst/>
            <a:ahLst/>
            <a:cxnLst/>
            <a:rect l="l" t="t" r="r" b="b"/>
            <a:pathLst>
              <a:path w="7750859" h="701731">
                <a:moveTo>
                  <a:pt x="0" y="701731"/>
                </a:moveTo>
                <a:lnTo>
                  <a:pt x="0" y="0"/>
                </a:lnTo>
                <a:lnTo>
                  <a:pt x="7750859" y="0"/>
                </a:lnTo>
                <a:lnTo>
                  <a:pt x="7750859" y="701731"/>
                </a:lnTo>
                <a:lnTo>
                  <a:pt x="0" y="701731"/>
                </a:lnTo>
              </a:path>
            </a:pathLst>
          </a:custGeom>
          <a:noFill/>
          <a:ln/>
        </p:spPr>
        <p:txBody>
          <a:bodyPr wrap="square" lIns="0" tIns="46800" rIns="90000" bIns="46800" rtlCol="0" anchor="t"/>
          <a:lstStyle/>
          <a:p>
            <a:pPr algn="l" marL="0" indent="0">
              <a:lnSpc>
                <a:spcPct val="90000"/>
              </a:lnSpc>
              <a:spcBef>
                <a:spcPts val="990"/>
              </a:spcBef>
              <a:buNone/>
            </a:pPr>
            <a:r>
              <a:rPr lang="en-US" sz="4357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Table of contents</a:t>
            </a:r>
            <a:endParaRPr lang="en-US" sz="4357" dirty="0"/>
          </a:p>
        </p:txBody>
      </p:sp>
      <p:sp>
        <p:nvSpPr>
          <p:cNvPr id="8" name="Text 6"/>
          <p:cNvSpPr/>
          <p:nvPr/>
        </p:nvSpPr>
        <p:spPr>
          <a:xfrm>
            <a:off x="3586643" y="2039390"/>
            <a:ext cx="6945422" cy="4115803"/>
          </a:xfrm>
          <a:custGeom>
            <a:avLst/>
            <a:gdLst/>
            <a:ahLst/>
            <a:cxnLst/>
            <a:rect l="l" t="t" r="r" b="b"/>
            <a:pathLst>
              <a:path w="6945422" h="4115803">
                <a:moveTo>
                  <a:pt x="0" y="4115803"/>
                </a:moveTo>
                <a:lnTo>
                  <a:pt x="0" y="0"/>
                </a:lnTo>
                <a:lnTo>
                  <a:pt x="6945422" y="0"/>
                </a:lnTo>
                <a:lnTo>
                  <a:pt x="6945422" y="4115803"/>
                </a:lnTo>
                <a:lnTo>
                  <a:pt x="0" y="411580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548640"/>
          <a:lstStyle/>
          <a:p>
            <a:pPr algn="l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Poetry Writing Prompt: A Sonnet of Summer</a:t>
            </a:r>
            <a:endParaRPr lang="en-US" sz="1327" dirty="0"/>
          </a:p>
          <a:p>
            <a:pPr algn="l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Essence of a Perfect Summer's Day</a:t>
            </a:r>
            <a:endParaRPr lang="en-US" sz="1327" dirty="0"/>
          </a:p>
          <a:p>
            <a:pPr algn="l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Shakespearean Sonnet Structure</a:t>
            </a:r>
            <a:endParaRPr lang="en-US" sz="1327" dirty="0"/>
          </a:p>
          <a:p>
            <a:pPr algn="l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Rhyme Scheme: ABAB CDCD EFEF GG</a:t>
            </a:r>
            <a:endParaRPr lang="en-US" sz="1327" dirty="0"/>
          </a:p>
          <a:p>
            <a:pPr algn="l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Example Rhymes for Each Sound</a:t>
            </a:r>
            <a:endParaRPr lang="en-US" sz="1327" dirty="0"/>
          </a:p>
          <a:p>
            <a:pPr algn="l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Meter: Iambic Pentameter</a:t>
            </a:r>
            <a:endParaRPr lang="en-US" sz="1327" dirty="0"/>
          </a:p>
          <a:p>
            <a:pPr algn="l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Iambic Pentameter Explanation</a:t>
            </a:r>
            <a:endParaRPr lang="en-US" sz="1327" dirty="0"/>
          </a:p>
          <a:p>
            <a:pPr algn="l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Sights, Sounds, Smells, and Feelings of Summer</a:t>
            </a:r>
            <a:endParaRPr lang="en-US" sz="1327" dirty="0"/>
          </a:p>
          <a:p>
            <a:pPr algn="l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Creating a Shakespearean Sonnet</a:t>
            </a:r>
            <a:endParaRPr lang="en-US" sz="1327" dirty="0"/>
          </a:p>
          <a:p>
            <a:pPr algn="l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Capturing the Summer Season</a:t>
            </a:r>
            <a:endParaRPr lang="en-US" sz="1327" dirty="0"/>
          </a:p>
        </p:txBody>
      </p:sp>
      <p:sp>
        <p:nvSpPr>
          <p:cNvPr id="9" name="Text 7"/>
          <p:cNvSpPr/>
          <p:nvPr/>
        </p:nvSpPr>
        <p:spPr>
          <a:xfrm>
            <a:off x="10796869" y="2039390"/>
            <a:ext cx="548640" cy="4115803"/>
          </a:xfrm>
          <a:custGeom>
            <a:avLst/>
            <a:gdLst/>
            <a:ahLst/>
            <a:cxnLst/>
            <a:rect l="l" t="t" r="r" b="b"/>
            <a:pathLst>
              <a:path w="548640" h="4115803">
                <a:moveTo>
                  <a:pt x="0" y="4115803"/>
                </a:moveTo>
                <a:lnTo>
                  <a:pt x="0" y="0"/>
                </a:lnTo>
                <a:lnTo>
                  <a:pt x="548640" y="0"/>
                </a:lnTo>
                <a:lnTo>
                  <a:pt x="548640" y="4115803"/>
                </a:lnTo>
                <a:lnTo>
                  <a:pt x="0" y="411580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01</a:t>
            </a:r>
            <a:endParaRPr lang="en-US" sz="1327" dirty="0"/>
          </a:p>
          <a:p>
            <a:pPr algn="r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02</a:t>
            </a:r>
            <a:endParaRPr lang="en-US" sz="1327" dirty="0"/>
          </a:p>
          <a:p>
            <a:pPr algn="r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03</a:t>
            </a:r>
            <a:endParaRPr lang="en-US" sz="1327" dirty="0"/>
          </a:p>
          <a:p>
            <a:pPr algn="r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04</a:t>
            </a:r>
            <a:endParaRPr lang="en-US" sz="1327" dirty="0"/>
          </a:p>
          <a:p>
            <a:pPr algn="r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05</a:t>
            </a:r>
            <a:endParaRPr lang="en-US" sz="1327" dirty="0"/>
          </a:p>
          <a:p>
            <a:pPr algn="r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06</a:t>
            </a:r>
            <a:endParaRPr lang="en-US" sz="1327" dirty="0"/>
          </a:p>
          <a:p>
            <a:pPr algn="r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07</a:t>
            </a:r>
            <a:endParaRPr lang="en-US" sz="1327" dirty="0"/>
          </a:p>
          <a:p>
            <a:pPr algn="r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08</a:t>
            </a:r>
            <a:endParaRPr lang="en-US" sz="1327" dirty="0"/>
          </a:p>
          <a:p>
            <a:pPr algn="r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09</a:t>
            </a:r>
            <a:endParaRPr lang="en-US" sz="1327" dirty="0"/>
          </a:p>
          <a:p>
            <a:pPr algn="r" marL="0" indent="0">
              <a:lnSpc>
                <a:spcPct val="200000"/>
              </a:lnSpc>
              <a:buNone/>
            </a:pPr>
            <a:r>
              <a:rPr lang="en-US" sz="1327" dirty="0">
                <a:solidFill>
                  <a:srgbClr val="F0A8C7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10</a:t>
            </a:r>
            <a:endParaRPr lang="en-US" sz="1327" dirty="0"/>
          </a:p>
        </p:txBody>
      </p:sp>
      <p:sp>
        <p:nvSpPr>
          <p:cNvPr id="10" name="Text 8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 rot="7200000">
            <a:off x="10246570" y="-2547364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 flipV="1" rot="18000000">
            <a:off x="-5077298" y="2090247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V="1">
            <a:off x="6207969" y="894358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31519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Capturing the Essence of Summer: A Shakespearean Sonnet Journey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685801" y="1304970"/>
            <a:ext cx="3042920" cy="2042003"/>
          </a:xfrm>
          <a:custGeom>
            <a:avLst/>
            <a:gdLst/>
            <a:ahLst/>
            <a:cxnLst/>
            <a:rect l="l" t="t" r="r" b="b"/>
            <a:pathLst>
              <a:path w="3042920" h="2042003">
                <a:moveTo>
                  <a:pt x="0" y="2042003"/>
                </a:moveTo>
                <a:lnTo>
                  <a:pt x="0" y="0"/>
                </a:lnTo>
                <a:lnTo>
                  <a:pt x="3042920" y="0"/>
                </a:lnTo>
                <a:lnTo>
                  <a:pt x="3042920" y="2042003"/>
                </a:lnTo>
                <a:lnTo>
                  <a:pt x="0" y="204200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Poetry Writing Prompt: A Sonnet of Summer</a:t>
            </a:r>
            <a:endParaRPr lang="en-US" sz="3600" dirty="0"/>
          </a:p>
        </p:txBody>
      </p:sp>
      <p:sp>
        <p:nvSpPr>
          <p:cNvPr id="9" name="Text 7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6421787" y="1189422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73152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6667"/>
              </a:lnSpc>
              <a:spcAft>
                <a:spcPts val="558"/>
              </a:spcAft>
              <a:buNone/>
            </a:pPr>
            <a:r>
              <a:rPr lang="en-US" sz="502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The summer sun in skies of azure blue,</a:t>
            </a:r>
            <a:endParaRPr lang="en-US" sz="502" dirty="0"/>
          </a:p>
          <a:p>
            <a:pPr algn="l" marL="0" indent="0">
              <a:lnSpc>
                <a:spcPct val="166667"/>
              </a:lnSpc>
              <a:spcAft>
                <a:spcPts val="558"/>
              </a:spcAft>
              <a:buNone/>
            </a:pPr>
            <a:r>
              <a:rPr lang="en-US" sz="502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With golden rays that warm the earth below,</a:t>
            </a:r>
            <a:endParaRPr lang="en-US" sz="502" dirty="0"/>
          </a:p>
          <a:p>
            <a:pPr algn="l" marL="0" indent="0">
              <a:lnSpc>
                <a:spcPct val="166667"/>
              </a:lnSpc>
              <a:spcAft>
                <a:spcPts val="558"/>
              </a:spcAft>
              <a:buNone/>
            </a:pPr>
            <a:r>
              <a:rPr lang="en-US" sz="502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It paints the world in every vibrant hue,</a:t>
            </a:r>
            <a:endParaRPr lang="en-US" sz="502" dirty="0"/>
          </a:p>
          <a:p>
            <a:pPr algn="l" marL="0" indent="0">
              <a:lnSpc>
                <a:spcPct val="166667"/>
              </a:lnSpc>
              <a:spcAft>
                <a:spcPts val="558"/>
              </a:spcAft>
              <a:buNone/>
            </a:pPr>
            <a:r>
              <a:rPr lang="en-US" sz="502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And makes the flowers in the meadows grow.</a:t>
            </a:r>
            <a:endParaRPr lang="en-US" sz="502" dirty="0"/>
          </a:p>
        </p:txBody>
      </p:sp>
      <p:sp>
        <p:nvSpPr>
          <p:cNvPr id="11" name="Text 9"/>
          <p:cNvSpPr/>
          <p:nvPr/>
        </p:nvSpPr>
        <p:spPr>
          <a:xfrm>
            <a:off x="6421787" y="812830"/>
            <a:ext cx="3108960" cy="291888"/>
          </a:xfrm>
          <a:custGeom>
            <a:avLst/>
            <a:gdLst/>
            <a:ahLst/>
            <a:cxnLst/>
            <a:rect l="l" t="t" r="r" b="b"/>
            <a:pathLst>
              <a:path w="3108960" h="291888">
                <a:moveTo>
                  <a:pt x="0" y="29188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91888"/>
                </a:lnTo>
                <a:lnTo>
                  <a:pt x="0" y="29188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First Quatrain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504861" y="2503768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73152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6667"/>
              </a:lnSpc>
              <a:spcAft>
                <a:spcPts val="558"/>
              </a:spcAft>
              <a:buNone/>
            </a:pPr>
            <a:r>
              <a:rPr lang="en-US" sz="502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The gentle breeze that whispers through the trees,</a:t>
            </a:r>
            <a:endParaRPr lang="en-US" sz="502" dirty="0"/>
          </a:p>
          <a:p>
            <a:pPr algn="l" marL="0" indent="0">
              <a:lnSpc>
                <a:spcPct val="166667"/>
              </a:lnSpc>
              <a:spcAft>
                <a:spcPts val="558"/>
              </a:spcAft>
              <a:buNone/>
            </a:pPr>
            <a:r>
              <a:rPr lang="en-US" sz="502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It carries scents of blossoms in the air,</a:t>
            </a:r>
            <a:endParaRPr lang="en-US" sz="502" dirty="0"/>
          </a:p>
          <a:p>
            <a:pPr algn="l" marL="0" indent="0">
              <a:lnSpc>
                <a:spcPct val="166667"/>
              </a:lnSpc>
              <a:spcAft>
                <a:spcPts val="558"/>
              </a:spcAft>
              <a:buNone/>
            </a:pPr>
            <a:r>
              <a:rPr lang="en-US" sz="502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 symphony composed by nature's ease,</a:t>
            </a:r>
            <a:endParaRPr lang="en-US" sz="502" dirty="0"/>
          </a:p>
          <a:p>
            <a:pPr algn="l" marL="0" indent="0">
              <a:lnSpc>
                <a:spcPct val="166667"/>
              </a:lnSpc>
              <a:spcAft>
                <a:spcPts val="558"/>
              </a:spcAft>
              <a:buNone/>
            </a:pPr>
            <a:r>
              <a:rPr lang="en-US" sz="502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 moment's peace beyond compare.</a:t>
            </a:r>
            <a:endParaRPr lang="en-US" sz="502" dirty="0"/>
          </a:p>
        </p:txBody>
      </p:sp>
      <p:sp>
        <p:nvSpPr>
          <p:cNvPr id="13" name="Text 11"/>
          <p:cNvSpPr/>
          <p:nvPr/>
        </p:nvSpPr>
        <p:spPr>
          <a:xfrm>
            <a:off x="7504861" y="2127176"/>
            <a:ext cx="3108960" cy="291888"/>
          </a:xfrm>
          <a:custGeom>
            <a:avLst/>
            <a:gdLst/>
            <a:ahLst/>
            <a:cxnLst/>
            <a:rect l="l" t="t" r="r" b="b"/>
            <a:pathLst>
              <a:path w="3108960" h="291888">
                <a:moveTo>
                  <a:pt x="0" y="29188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91888"/>
                </a:lnTo>
                <a:lnTo>
                  <a:pt x="0" y="29188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Second Quatrain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784910" y="4136253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73152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r" marL="0" indent="0">
              <a:lnSpc>
                <a:spcPct val="166667"/>
              </a:lnSpc>
              <a:spcAft>
                <a:spcPts val="558"/>
              </a:spcAft>
              <a:buNone/>
            </a:pPr>
            <a:r>
              <a:rPr lang="en-US" sz="502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The days are long, the nights are soft and sweet,</a:t>
            </a:r>
            <a:endParaRPr lang="en-US" sz="502" dirty="0"/>
          </a:p>
          <a:p>
            <a:pPr algn="r" marL="0" indent="0">
              <a:lnSpc>
                <a:spcPct val="166667"/>
              </a:lnSpc>
              <a:spcAft>
                <a:spcPts val="558"/>
              </a:spcAft>
              <a:buNone/>
            </a:pPr>
            <a:r>
              <a:rPr lang="en-US" sz="502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With stars that twinkle in the velvet sky,</a:t>
            </a:r>
            <a:endParaRPr lang="en-US" sz="502" dirty="0"/>
          </a:p>
          <a:p>
            <a:pPr algn="r" marL="0" indent="0">
              <a:lnSpc>
                <a:spcPct val="166667"/>
              </a:lnSpc>
              <a:spcAft>
                <a:spcPts val="558"/>
              </a:spcAft>
              <a:buNone/>
            </a:pPr>
            <a:r>
              <a:rPr lang="en-US" sz="502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In summer's arms, the world feels so complete,</a:t>
            </a:r>
            <a:endParaRPr lang="en-US" sz="502" dirty="0"/>
          </a:p>
          <a:p>
            <a:pPr algn="r" marL="0" indent="0">
              <a:lnSpc>
                <a:spcPct val="166667"/>
              </a:lnSpc>
              <a:spcAft>
                <a:spcPts val="558"/>
              </a:spcAft>
              <a:buNone/>
            </a:pPr>
            <a:r>
              <a:rPr lang="en-US" sz="502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As fireflies like tiny lanterns fly.</a:t>
            </a:r>
            <a:endParaRPr lang="en-US" sz="502" dirty="0"/>
          </a:p>
        </p:txBody>
      </p:sp>
      <p:sp>
        <p:nvSpPr>
          <p:cNvPr id="15" name="Text 13"/>
          <p:cNvSpPr/>
          <p:nvPr/>
        </p:nvSpPr>
        <p:spPr>
          <a:xfrm>
            <a:off x="1784910" y="3759661"/>
            <a:ext cx="3108960" cy="291888"/>
          </a:xfrm>
          <a:custGeom>
            <a:avLst/>
            <a:gdLst/>
            <a:ahLst/>
            <a:cxnLst/>
            <a:rect l="l" t="t" r="r" b="b"/>
            <a:pathLst>
              <a:path w="3108960" h="291888">
                <a:moveTo>
                  <a:pt x="0" y="29188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91888"/>
                </a:lnTo>
                <a:lnTo>
                  <a:pt x="0" y="29188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Third Quatrain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2875073" y="5390978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73152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r" marL="0" indent="0">
              <a:lnSpc>
                <a:spcPct val="166667"/>
              </a:lnSpc>
              <a:spcAft>
                <a:spcPts val="1000"/>
              </a:spcAft>
              <a:buNone/>
            </a:pPr>
            <a:r>
              <a:rPr lang="en-US" sz="9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So let us cherish summer's fleeting grace,</a:t>
            </a:r>
            <a:endParaRPr lang="en-US" sz="900" dirty="0"/>
          </a:p>
          <a:p>
            <a:pPr algn="r" marL="0" indent="0">
              <a:lnSpc>
                <a:spcPct val="166667"/>
              </a:lnSpc>
              <a:spcAft>
                <a:spcPts val="1000"/>
              </a:spcAft>
              <a:buNone/>
            </a:pPr>
            <a:r>
              <a:rPr lang="en-US" sz="9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For soon the autumn winds will take its place.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2875073" y="5014386"/>
            <a:ext cx="3108960" cy="291888"/>
          </a:xfrm>
          <a:custGeom>
            <a:avLst/>
            <a:gdLst/>
            <a:ahLst/>
            <a:cxnLst/>
            <a:rect l="l" t="t" r="r" b="b"/>
            <a:pathLst>
              <a:path w="3108960" h="291888">
                <a:moveTo>
                  <a:pt x="0" y="29188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91888"/>
                </a:lnTo>
                <a:lnTo>
                  <a:pt x="0" y="29188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Couplet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 rot="10814174">
            <a:off x="5270838" y="4228669"/>
            <a:ext cx="734243" cy="0"/>
          </a:xfrm>
          <a:custGeom>
            <a:avLst/>
            <a:gdLst/>
            <a:ahLst/>
            <a:cxnLst/>
            <a:rect l="l" t="t" r="r" b="b"/>
            <a:pathLst>
              <a:path w="734243" h="0">
                <a:moveTo>
                  <a:pt x="0" y="0"/>
                </a:moveTo>
                <a:lnTo>
                  <a:pt x="734243" y="0"/>
                </a:lnTo>
              </a:path>
            </a:pathLst>
          </a:custGeom>
          <a:noFill/>
          <a:ln w="38100">
            <a:solidFill>
              <a:srgbClr val="6D1339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 rot="10800000">
            <a:off x="5179028" y="4135342"/>
            <a:ext cx="183625" cy="183625"/>
          </a:xfrm>
          <a:custGeom>
            <a:avLst/>
            <a:gdLst/>
            <a:ahLst/>
            <a:cxnLst/>
            <a:rect l="l" t="t" r="r" b="b"/>
            <a:pathLst>
              <a:path w="183625" h="183625">
                <a:moveTo>
                  <a:pt x="91813" y="0"/>
                </a:moveTo>
                <a:cubicBezTo>
                  <a:pt x="41106" y="0"/>
                  <a:pt x="0" y="41106"/>
                  <a:pt x="0" y="91813"/>
                </a:cubicBezTo>
                <a:cubicBezTo>
                  <a:pt x="0" y="142519"/>
                  <a:pt x="41106" y="183625"/>
                  <a:pt x="91813" y="183625"/>
                </a:cubicBezTo>
                <a:cubicBezTo>
                  <a:pt x="142519" y="183625"/>
                  <a:pt x="183625" y="142519"/>
                  <a:pt x="183625" y="91813"/>
                </a:cubicBezTo>
                <a:cubicBezTo>
                  <a:pt x="183625" y="41106"/>
                  <a:pt x="142519" y="0"/>
                  <a:pt x="91813" y="0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 rot="14173">
            <a:off x="6359739" y="2582250"/>
            <a:ext cx="734243" cy="0"/>
          </a:xfrm>
          <a:custGeom>
            <a:avLst/>
            <a:gdLst/>
            <a:ahLst/>
            <a:cxnLst/>
            <a:rect l="l" t="t" r="r" b="b"/>
            <a:pathLst>
              <a:path w="734243" h="0">
                <a:moveTo>
                  <a:pt x="0" y="0"/>
                </a:moveTo>
                <a:lnTo>
                  <a:pt x="734243" y="0"/>
                </a:lnTo>
              </a:path>
            </a:pathLst>
          </a:custGeom>
          <a:noFill/>
          <a:ln w="38100">
            <a:solidFill>
              <a:srgbClr val="6D1339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7053942" y="2503138"/>
            <a:ext cx="183625" cy="183625"/>
          </a:xfrm>
          <a:custGeom>
            <a:avLst/>
            <a:gdLst/>
            <a:ahLst/>
            <a:cxnLst/>
            <a:rect l="l" t="t" r="r" b="b"/>
            <a:pathLst>
              <a:path w="183625" h="183625">
                <a:moveTo>
                  <a:pt x="91813" y="0"/>
                </a:moveTo>
                <a:cubicBezTo>
                  <a:pt x="41106" y="0"/>
                  <a:pt x="0" y="41106"/>
                  <a:pt x="0" y="91813"/>
                </a:cubicBezTo>
                <a:cubicBezTo>
                  <a:pt x="0" y="142519"/>
                  <a:pt x="41106" y="183625"/>
                  <a:pt x="91813" y="183625"/>
                </a:cubicBezTo>
                <a:cubicBezTo>
                  <a:pt x="142519" y="183625"/>
                  <a:pt x="183625" y="142519"/>
                  <a:pt x="183625" y="91813"/>
                </a:cubicBezTo>
                <a:cubicBezTo>
                  <a:pt x="183625" y="41106"/>
                  <a:pt x="142519" y="0"/>
                  <a:pt x="91813" y="0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 rot="14173">
            <a:off x="5288062" y="1268534"/>
            <a:ext cx="734243" cy="0"/>
          </a:xfrm>
          <a:custGeom>
            <a:avLst/>
            <a:gdLst/>
            <a:ahLst/>
            <a:cxnLst/>
            <a:rect l="l" t="t" r="r" b="b"/>
            <a:pathLst>
              <a:path w="734243" h="0">
                <a:moveTo>
                  <a:pt x="0" y="0"/>
                </a:moveTo>
                <a:lnTo>
                  <a:pt x="734243" y="0"/>
                </a:lnTo>
              </a:path>
            </a:pathLst>
          </a:custGeom>
          <a:noFill/>
          <a:ln w="38100">
            <a:solidFill>
              <a:srgbClr val="6D1339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5982265" y="1189422"/>
            <a:ext cx="183625" cy="183625"/>
          </a:xfrm>
          <a:custGeom>
            <a:avLst/>
            <a:gdLst/>
            <a:ahLst/>
            <a:cxnLst/>
            <a:rect l="l" t="t" r="r" b="b"/>
            <a:pathLst>
              <a:path w="183625" h="183625">
                <a:moveTo>
                  <a:pt x="91813" y="0"/>
                </a:moveTo>
                <a:cubicBezTo>
                  <a:pt x="41106" y="0"/>
                  <a:pt x="0" y="41106"/>
                  <a:pt x="0" y="91813"/>
                </a:cubicBezTo>
                <a:cubicBezTo>
                  <a:pt x="0" y="142519"/>
                  <a:pt x="41106" y="183625"/>
                  <a:pt x="91813" y="183625"/>
                </a:cubicBezTo>
                <a:cubicBezTo>
                  <a:pt x="142519" y="183625"/>
                  <a:pt x="183625" y="142519"/>
                  <a:pt x="183625" y="91813"/>
                </a:cubicBezTo>
                <a:cubicBezTo>
                  <a:pt x="183625" y="41106"/>
                  <a:pt x="142519" y="0"/>
                  <a:pt x="91813" y="0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 rot="10814174">
            <a:off x="6349521" y="5488035"/>
            <a:ext cx="734243" cy="0"/>
          </a:xfrm>
          <a:custGeom>
            <a:avLst/>
            <a:gdLst/>
            <a:ahLst/>
            <a:cxnLst/>
            <a:rect l="l" t="t" r="r" b="b"/>
            <a:pathLst>
              <a:path w="734243" h="0">
                <a:moveTo>
                  <a:pt x="0" y="0"/>
                </a:moveTo>
                <a:lnTo>
                  <a:pt x="734243" y="0"/>
                </a:lnTo>
              </a:path>
            </a:pathLst>
          </a:custGeom>
          <a:noFill/>
          <a:ln w="38100">
            <a:solidFill>
              <a:srgbClr val="6D1339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 rot="10800000">
            <a:off x="6257711" y="5394708"/>
            <a:ext cx="183625" cy="183625"/>
          </a:xfrm>
          <a:custGeom>
            <a:avLst/>
            <a:gdLst/>
            <a:ahLst/>
            <a:cxnLst/>
            <a:rect l="l" t="t" r="r" b="b"/>
            <a:pathLst>
              <a:path w="183625" h="183625">
                <a:moveTo>
                  <a:pt x="91813" y="0"/>
                </a:moveTo>
                <a:cubicBezTo>
                  <a:pt x="41106" y="0"/>
                  <a:pt x="0" y="41106"/>
                  <a:pt x="0" y="91813"/>
                </a:cubicBezTo>
                <a:cubicBezTo>
                  <a:pt x="0" y="142519"/>
                  <a:pt x="41106" y="183625"/>
                  <a:pt x="91813" y="183625"/>
                </a:cubicBezTo>
                <a:cubicBezTo>
                  <a:pt x="142519" y="183625"/>
                  <a:pt x="183625" y="142519"/>
                  <a:pt x="183625" y="91813"/>
                </a:cubicBezTo>
                <a:cubicBezTo>
                  <a:pt x="183625" y="41106"/>
                  <a:pt x="142519" y="0"/>
                  <a:pt x="91813" y="0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3843488" y="816254"/>
            <a:ext cx="1513741" cy="1513741"/>
          </a:xfrm>
          <a:custGeom>
            <a:avLst/>
            <a:gdLst/>
            <a:ahLst/>
            <a:cxnLst/>
            <a:rect l="l" t="t" r="r" b="b"/>
            <a:pathLst>
              <a:path w="1513741" h="1513741">
                <a:moveTo>
                  <a:pt x="0" y="1513741"/>
                </a:moveTo>
                <a:lnTo>
                  <a:pt x="0" y="0"/>
                </a:lnTo>
                <a:lnTo>
                  <a:pt x="1513741" y="0"/>
                </a:lnTo>
                <a:lnTo>
                  <a:pt x="1513741" y="1513741"/>
                </a:lnTo>
                <a:lnTo>
                  <a:pt x="0" y="1513741"/>
                </a:lnTo>
              </a:path>
            </a:pathLst>
          </a:custGeom>
          <a:solidFill>
            <a:srgbClr val="6D1339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4912966" y="2115863"/>
            <a:ext cx="1513741" cy="1513741"/>
          </a:xfrm>
          <a:custGeom>
            <a:avLst/>
            <a:gdLst/>
            <a:ahLst/>
            <a:cxnLst/>
            <a:rect l="l" t="t" r="r" b="b"/>
            <a:pathLst>
              <a:path w="1513741" h="1513741">
                <a:moveTo>
                  <a:pt x="0" y="1513741"/>
                </a:moveTo>
                <a:lnTo>
                  <a:pt x="0" y="0"/>
                </a:lnTo>
                <a:lnTo>
                  <a:pt x="1513741" y="0"/>
                </a:lnTo>
                <a:lnTo>
                  <a:pt x="1513741" y="1513741"/>
                </a:lnTo>
                <a:lnTo>
                  <a:pt x="0" y="1513741"/>
                </a:lnTo>
              </a:path>
            </a:pathLst>
          </a:custGeom>
          <a:solidFill>
            <a:srgbClr val="6D1339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>
            <a:off x="5984033" y="3362310"/>
            <a:ext cx="1513741" cy="1513741"/>
          </a:xfrm>
          <a:custGeom>
            <a:avLst/>
            <a:gdLst/>
            <a:ahLst/>
            <a:cxnLst/>
            <a:rect l="l" t="t" r="r" b="b"/>
            <a:pathLst>
              <a:path w="1513741" h="1513741">
                <a:moveTo>
                  <a:pt x="0" y="1513741"/>
                </a:moveTo>
                <a:lnTo>
                  <a:pt x="0" y="0"/>
                </a:lnTo>
                <a:lnTo>
                  <a:pt x="1513741" y="0"/>
                </a:lnTo>
                <a:lnTo>
                  <a:pt x="1513741" y="1513741"/>
                </a:lnTo>
                <a:lnTo>
                  <a:pt x="0" y="1513741"/>
                </a:lnTo>
              </a:path>
            </a:pathLst>
          </a:custGeom>
          <a:solidFill>
            <a:srgbClr val="6D1339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7069958" y="4608757"/>
            <a:ext cx="1513741" cy="1513741"/>
          </a:xfrm>
          <a:custGeom>
            <a:avLst/>
            <a:gdLst/>
            <a:ahLst/>
            <a:cxnLst/>
            <a:rect l="l" t="t" r="r" b="b"/>
            <a:pathLst>
              <a:path w="1513741" h="1513741">
                <a:moveTo>
                  <a:pt x="0" y="1513741"/>
                </a:moveTo>
                <a:lnTo>
                  <a:pt x="0" y="0"/>
                </a:lnTo>
                <a:lnTo>
                  <a:pt x="1513741" y="0"/>
                </a:lnTo>
                <a:lnTo>
                  <a:pt x="1513741" y="1513741"/>
                </a:lnTo>
                <a:lnTo>
                  <a:pt x="0" y="1513741"/>
                </a:lnTo>
              </a:path>
            </a:pathLst>
          </a:custGeom>
          <a:solidFill>
            <a:srgbClr val="6D1339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4110782" y="1083549"/>
            <a:ext cx="979153" cy="979153"/>
          </a:xfrm>
          <a:custGeom>
            <a:avLst/>
            <a:gdLst/>
            <a:ahLst/>
            <a:cxnLst/>
            <a:rect l="l" t="t" r="r" b="b"/>
            <a:pathLst>
              <a:path w="979153" h="979153">
                <a:moveTo>
                  <a:pt x="0" y="979153"/>
                </a:moveTo>
                <a:lnTo>
                  <a:pt x="0" y="0"/>
                </a:lnTo>
                <a:lnTo>
                  <a:pt x="979153" y="0"/>
                </a:lnTo>
                <a:lnTo>
                  <a:pt x="979153" y="979153"/>
                </a:lnTo>
                <a:lnTo>
                  <a:pt x="0" y="979153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1" name="Text 29"/>
          <p:cNvSpPr/>
          <p:nvPr/>
        </p:nvSpPr>
        <p:spPr>
          <a:xfrm>
            <a:off x="5180260" y="2383157"/>
            <a:ext cx="979153" cy="979153"/>
          </a:xfrm>
          <a:custGeom>
            <a:avLst/>
            <a:gdLst/>
            <a:ahLst/>
            <a:cxnLst/>
            <a:rect l="l" t="t" r="r" b="b"/>
            <a:pathLst>
              <a:path w="979153" h="979153">
                <a:moveTo>
                  <a:pt x="0" y="979153"/>
                </a:moveTo>
                <a:lnTo>
                  <a:pt x="0" y="0"/>
                </a:lnTo>
                <a:lnTo>
                  <a:pt x="979153" y="0"/>
                </a:lnTo>
                <a:lnTo>
                  <a:pt x="979153" y="979153"/>
                </a:lnTo>
                <a:lnTo>
                  <a:pt x="0" y="979153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2" name="Text 30"/>
          <p:cNvSpPr/>
          <p:nvPr/>
        </p:nvSpPr>
        <p:spPr>
          <a:xfrm>
            <a:off x="6251327" y="3629604"/>
            <a:ext cx="979153" cy="979153"/>
          </a:xfrm>
          <a:custGeom>
            <a:avLst/>
            <a:gdLst/>
            <a:ahLst/>
            <a:cxnLst/>
            <a:rect l="l" t="t" r="r" b="b"/>
            <a:pathLst>
              <a:path w="979153" h="979153">
                <a:moveTo>
                  <a:pt x="0" y="979153"/>
                </a:moveTo>
                <a:lnTo>
                  <a:pt x="0" y="0"/>
                </a:lnTo>
                <a:lnTo>
                  <a:pt x="979153" y="0"/>
                </a:lnTo>
                <a:lnTo>
                  <a:pt x="979153" y="979153"/>
                </a:lnTo>
                <a:lnTo>
                  <a:pt x="0" y="979153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3" name="Text 31"/>
          <p:cNvSpPr/>
          <p:nvPr/>
        </p:nvSpPr>
        <p:spPr>
          <a:xfrm>
            <a:off x="7337253" y="4876051"/>
            <a:ext cx="979153" cy="979153"/>
          </a:xfrm>
          <a:custGeom>
            <a:avLst/>
            <a:gdLst/>
            <a:ahLst/>
            <a:cxnLst/>
            <a:rect l="l" t="t" r="r" b="b"/>
            <a:pathLst>
              <a:path w="979153" h="979153">
                <a:moveTo>
                  <a:pt x="0" y="979153"/>
                </a:moveTo>
                <a:lnTo>
                  <a:pt x="0" y="0"/>
                </a:lnTo>
                <a:lnTo>
                  <a:pt x="979153" y="0"/>
                </a:lnTo>
                <a:lnTo>
                  <a:pt x="979153" y="979153"/>
                </a:lnTo>
                <a:lnTo>
                  <a:pt x="0" y="979153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4" name="Text 32"/>
          <p:cNvSpPr/>
          <p:nvPr/>
        </p:nvSpPr>
        <p:spPr>
          <a:xfrm>
            <a:off x="4303354" y="1344525"/>
            <a:ext cx="594009" cy="457200"/>
          </a:xfrm>
          <a:custGeom>
            <a:avLst/>
            <a:gdLst/>
            <a:ahLst/>
            <a:cxnLst/>
            <a:rect l="l" t="t" r="r" b="b"/>
            <a:pathLst>
              <a:path w="594009" h="457200">
                <a:moveTo>
                  <a:pt x="0" y="457200"/>
                </a:moveTo>
                <a:lnTo>
                  <a:pt x="0" y="0"/>
                </a:lnTo>
                <a:lnTo>
                  <a:pt x="594009" y="0"/>
                </a:lnTo>
                <a:lnTo>
                  <a:pt x="59400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01</a:t>
            </a:r>
            <a:endParaRPr lang="en-US" sz="2800" dirty="0"/>
          </a:p>
        </p:txBody>
      </p:sp>
      <p:sp>
        <p:nvSpPr>
          <p:cNvPr id="35" name="Text 33"/>
          <p:cNvSpPr/>
          <p:nvPr/>
        </p:nvSpPr>
        <p:spPr>
          <a:xfrm>
            <a:off x="5372832" y="2644133"/>
            <a:ext cx="594009" cy="457200"/>
          </a:xfrm>
          <a:custGeom>
            <a:avLst/>
            <a:gdLst/>
            <a:ahLst/>
            <a:cxnLst/>
            <a:rect l="l" t="t" r="r" b="b"/>
            <a:pathLst>
              <a:path w="594009" h="457200">
                <a:moveTo>
                  <a:pt x="0" y="457200"/>
                </a:moveTo>
                <a:lnTo>
                  <a:pt x="0" y="0"/>
                </a:lnTo>
                <a:lnTo>
                  <a:pt x="594009" y="0"/>
                </a:lnTo>
                <a:lnTo>
                  <a:pt x="59400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02</a:t>
            </a:r>
            <a:endParaRPr lang="en-US" sz="2800" dirty="0"/>
          </a:p>
        </p:txBody>
      </p:sp>
      <p:sp>
        <p:nvSpPr>
          <p:cNvPr id="36" name="Text 34"/>
          <p:cNvSpPr/>
          <p:nvPr/>
        </p:nvSpPr>
        <p:spPr>
          <a:xfrm>
            <a:off x="6443899" y="3890580"/>
            <a:ext cx="594009" cy="457200"/>
          </a:xfrm>
          <a:custGeom>
            <a:avLst/>
            <a:gdLst/>
            <a:ahLst/>
            <a:cxnLst/>
            <a:rect l="l" t="t" r="r" b="b"/>
            <a:pathLst>
              <a:path w="594009" h="457200">
                <a:moveTo>
                  <a:pt x="0" y="457200"/>
                </a:moveTo>
                <a:lnTo>
                  <a:pt x="0" y="0"/>
                </a:lnTo>
                <a:lnTo>
                  <a:pt x="594009" y="0"/>
                </a:lnTo>
                <a:lnTo>
                  <a:pt x="59400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03</a:t>
            </a:r>
            <a:endParaRPr lang="en-US" sz="2800" dirty="0"/>
          </a:p>
        </p:txBody>
      </p:sp>
      <p:sp>
        <p:nvSpPr>
          <p:cNvPr id="37" name="Text 35"/>
          <p:cNvSpPr/>
          <p:nvPr/>
        </p:nvSpPr>
        <p:spPr>
          <a:xfrm>
            <a:off x="7534263" y="5129205"/>
            <a:ext cx="594009" cy="457200"/>
          </a:xfrm>
          <a:custGeom>
            <a:avLst/>
            <a:gdLst/>
            <a:ahLst/>
            <a:cxnLst/>
            <a:rect l="l" t="t" r="r" b="b"/>
            <a:pathLst>
              <a:path w="594009" h="457200">
                <a:moveTo>
                  <a:pt x="0" y="457200"/>
                </a:moveTo>
                <a:lnTo>
                  <a:pt x="0" y="0"/>
                </a:lnTo>
                <a:lnTo>
                  <a:pt x="594009" y="0"/>
                </a:lnTo>
                <a:lnTo>
                  <a:pt x="59400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04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834301" y="943237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rot="12511627">
            <a:off x="10659540" y="-1971263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390760" y="3448564"/>
            <a:ext cx="2377440" cy="822960"/>
          </a:xfrm>
          <a:custGeom>
            <a:avLst/>
            <a:gdLst/>
            <a:ahLst/>
            <a:cxnLst/>
            <a:rect l="l" t="t" r="r" b="b"/>
            <a:pathLst>
              <a:path w="2377440" h="822960">
                <a:moveTo>
                  <a:pt x="0" y="8229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22960"/>
                </a:lnTo>
                <a:lnTo>
                  <a:pt x="0" y="82296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Describe the warm rays kissing the earth.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1390760" y="2902843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Golden Sunlight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120945" y="5170652"/>
            <a:ext cx="2377440" cy="822960"/>
          </a:xfrm>
          <a:custGeom>
            <a:avLst/>
            <a:gdLst/>
            <a:ahLst/>
            <a:cxnLst/>
            <a:rect l="l" t="t" r="r" b="b"/>
            <a:pathLst>
              <a:path w="2377440" h="822960">
                <a:moveTo>
                  <a:pt x="0" y="8229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22960"/>
                </a:lnTo>
                <a:lnTo>
                  <a:pt x="0" y="82296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Capture the feeling of a soft wind rustling through the trees.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3120945" y="4639564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Gentle Breeze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910878" y="3448565"/>
            <a:ext cx="2377440" cy="822960"/>
          </a:xfrm>
          <a:custGeom>
            <a:avLst/>
            <a:gdLst/>
            <a:ahLst/>
            <a:cxnLst/>
            <a:rect l="l" t="t" r="r" b="b"/>
            <a:pathLst>
              <a:path w="2377440" h="822960">
                <a:moveTo>
                  <a:pt x="0" y="8229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22960"/>
                </a:lnTo>
                <a:lnTo>
                  <a:pt x="0" y="82296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Envision the sweet fragrance of blooming petals in the air.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4910878" y="2902843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Scent of Flowers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673448" y="5064183"/>
            <a:ext cx="2377440" cy="822960"/>
          </a:xfrm>
          <a:custGeom>
            <a:avLst/>
            <a:gdLst/>
            <a:ahLst/>
            <a:cxnLst/>
            <a:rect l="l" t="t" r="r" b="b"/>
            <a:pathLst>
              <a:path w="2377440" h="822960">
                <a:moveTo>
                  <a:pt x="0" y="8229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22960"/>
                </a:lnTo>
                <a:lnTo>
                  <a:pt x="0" y="82296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Portray the sound of children playing and laughing in the distance.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6673448" y="4518461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Joyful Laughter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8462473" y="3448565"/>
            <a:ext cx="2377440" cy="822960"/>
          </a:xfrm>
          <a:custGeom>
            <a:avLst/>
            <a:gdLst/>
            <a:ahLst/>
            <a:cxnLst/>
            <a:rect l="l" t="t" r="r" b="b"/>
            <a:pathLst>
              <a:path w="2377440" h="822960">
                <a:moveTo>
                  <a:pt x="0" y="8229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22960"/>
                </a:lnTo>
                <a:lnTo>
                  <a:pt x="0" y="82296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Convey the peacefulness of a tranquil summer afternoon.</a:t>
            </a:r>
            <a:endParaRPr lang="en-US" sz="950" dirty="0"/>
          </a:p>
        </p:txBody>
      </p:sp>
      <p:sp>
        <p:nvSpPr>
          <p:cNvPr id="14" name="Text 12"/>
          <p:cNvSpPr/>
          <p:nvPr/>
        </p:nvSpPr>
        <p:spPr>
          <a:xfrm>
            <a:off x="8462473" y="2902843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Blissful Serenity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85800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Capturing the Essence of Summer: A Shakespearean Sonnet Journey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2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309665" y="2286840"/>
            <a:ext cx="1789933" cy="1789933"/>
          </a:xfrm>
          <a:custGeom>
            <a:avLst/>
            <a:gdLst/>
            <a:ahLst/>
            <a:cxnLst/>
            <a:rect l="l" t="t" r="r" b="b"/>
            <a:pathLst>
              <a:path w="1789933" h="1789933">
                <a:moveTo>
                  <a:pt x="0" y="0"/>
                </a:moveTo>
                <a:lnTo>
                  <a:pt x="1789933" y="0"/>
                </a:lnTo>
                <a:lnTo>
                  <a:pt x="1789933" y="1789933"/>
                </a:lnTo>
                <a:lnTo>
                  <a:pt x="0" y="1789933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7828031" y="2286840"/>
            <a:ext cx="1789933" cy="1789933"/>
          </a:xfrm>
          <a:custGeom>
            <a:avLst/>
            <a:gdLst/>
            <a:ahLst/>
            <a:cxnLst/>
            <a:rect l="l" t="t" r="r" b="b"/>
            <a:pathLst>
              <a:path w="1789933" h="1789933">
                <a:moveTo>
                  <a:pt x="0" y="0"/>
                </a:moveTo>
                <a:lnTo>
                  <a:pt x="1789933" y="0"/>
                </a:lnTo>
                <a:lnTo>
                  <a:pt x="1789933" y="1789933"/>
                </a:lnTo>
                <a:lnTo>
                  <a:pt x="0" y="1789933"/>
                </a:lnTo>
                <a:lnTo>
                  <a:pt x="0" y="0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 flipH="1">
            <a:off x="6099599" y="2286840"/>
            <a:ext cx="1789933" cy="1789933"/>
          </a:xfrm>
          <a:custGeom>
            <a:avLst/>
            <a:gdLst/>
            <a:ahLst/>
            <a:cxnLst/>
            <a:rect l="l" t="t" r="r" b="b"/>
            <a:pathLst>
              <a:path w="1789933" h="1789933">
                <a:moveTo>
                  <a:pt x="1789933" y="0"/>
                </a:moveTo>
                <a:lnTo>
                  <a:pt x="0" y="0"/>
                </a:lnTo>
                <a:lnTo>
                  <a:pt x="0" y="1789933"/>
                </a:lnTo>
                <a:lnTo>
                  <a:pt x="1789933" y="1789933"/>
                </a:lnTo>
                <a:lnTo>
                  <a:pt x="1789933" y="0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5710870" y="1908062"/>
            <a:ext cx="768989" cy="768921"/>
          </a:xfrm>
          <a:custGeom>
            <a:avLst/>
            <a:gdLst/>
            <a:ahLst/>
            <a:cxnLst/>
            <a:rect l="l" t="t" r="r" b="b"/>
            <a:pathLst>
              <a:path w="768989" h="768921">
                <a:moveTo>
                  <a:pt x="0" y="768921"/>
                </a:moveTo>
                <a:lnTo>
                  <a:pt x="0" y="0"/>
                </a:lnTo>
                <a:lnTo>
                  <a:pt x="768989" y="0"/>
                </a:lnTo>
                <a:lnTo>
                  <a:pt x="768989" y="768921"/>
                </a:lnTo>
                <a:lnTo>
                  <a:pt x="0" y="768921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03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7477674" y="3287065"/>
            <a:ext cx="768989" cy="768921"/>
          </a:xfrm>
          <a:custGeom>
            <a:avLst/>
            <a:gdLst/>
            <a:ahLst/>
            <a:cxnLst/>
            <a:rect l="l" t="t" r="r" b="b"/>
            <a:pathLst>
              <a:path w="768989" h="768921">
                <a:moveTo>
                  <a:pt x="0" y="768921"/>
                </a:moveTo>
                <a:lnTo>
                  <a:pt x="0" y="0"/>
                </a:lnTo>
                <a:lnTo>
                  <a:pt x="768989" y="0"/>
                </a:lnTo>
                <a:lnTo>
                  <a:pt x="768989" y="768921"/>
                </a:lnTo>
                <a:lnTo>
                  <a:pt x="0" y="768921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04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9266699" y="1908052"/>
            <a:ext cx="768989" cy="768921"/>
          </a:xfrm>
          <a:custGeom>
            <a:avLst/>
            <a:gdLst/>
            <a:ahLst/>
            <a:cxnLst/>
            <a:rect l="l" t="t" r="r" b="b"/>
            <a:pathLst>
              <a:path w="768989" h="768921">
                <a:moveTo>
                  <a:pt x="0" y="768921"/>
                </a:moveTo>
                <a:lnTo>
                  <a:pt x="0" y="0"/>
                </a:lnTo>
                <a:lnTo>
                  <a:pt x="768989" y="0"/>
                </a:lnTo>
                <a:lnTo>
                  <a:pt x="768989" y="768921"/>
                </a:lnTo>
                <a:lnTo>
                  <a:pt x="0" y="768921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05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1672130" y="858109"/>
            <a:ext cx="8847743" cy="790122"/>
          </a:xfrm>
          <a:custGeom>
            <a:avLst/>
            <a:gdLst/>
            <a:ahLst/>
            <a:cxnLst/>
            <a:rect l="l" t="t" r="r" b="b"/>
            <a:pathLst>
              <a:path w="8847743" h="790122">
                <a:moveTo>
                  <a:pt x="0" y="790122"/>
                </a:moveTo>
                <a:lnTo>
                  <a:pt x="0" y="0"/>
                </a:lnTo>
                <a:lnTo>
                  <a:pt x="8847743" y="0"/>
                </a:lnTo>
                <a:lnTo>
                  <a:pt x="8847743" y="790122"/>
                </a:lnTo>
                <a:lnTo>
                  <a:pt x="0" y="79012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8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Essence of a Perfect Summer's Day</a:t>
            </a:r>
            <a:endParaRPr lang="en-US" sz="2800" dirty="0"/>
          </a:p>
        </p:txBody>
      </p:sp>
      <p:sp>
        <p:nvSpPr>
          <p:cNvPr id="25" name="Text 23"/>
          <p:cNvSpPr/>
          <p:nvPr/>
        </p:nvSpPr>
        <p:spPr>
          <a:xfrm flipH="1">
            <a:off x="2579480" y="2286840"/>
            <a:ext cx="1789933" cy="1789933"/>
          </a:xfrm>
          <a:custGeom>
            <a:avLst/>
            <a:gdLst/>
            <a:ahLst/>
            <a:cxnLst/>
            <a:rect l="l" t="t" r="r" b="b"/>
            <a:pathLst>
              <a:path w="1789933" h="1789933">
                <a:moveTo>
                  <a:pt x="1789933" y="0"/>
                </a:moveTo>
                <a:lnTo>
                  <a:pt x="0" y="0"/>
                </a:lnTo>
                <a:lnTo>
                  <a:pt x="0" y="1789933"/>
                </a:lnTo>
                <a:lnTo>
                  <a:pt x="1789933" y="1789933"/>
                </a:lnTo>
                <a:lnTo>
                  <a:pt x="1789933" y="0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2163509" y="1908062"/>
            <a:ext cx="768989" cy="768921"/>
          </a:xfrm>
          <a:custGeom>
            <a:avLst/>
            <a:gdLst/>
            <a:ahLst/>
            <a:cxnLst/>
            <a:rect l="l" t="t" r="r" b="b"/>
            <a:pathLst>
              <a:path w="768989" h="768921">
                <a:moveTo>
                  <a:pt x="0" y="768921"/>
                </a:moveTo>
                <a:lnTo>
                  <a:pt x="0" y="0"/>
                </a:lnTo>
                <a:lnTo>
                  <a:pt x="768989" y="0"/>
                </a:lnTo>
                <a:lnTo>
                  <a:pt x="768989" y="768921"/>
                </a:lnTo>
                <a:lnTo>
                  <a:pt x="0" y="768921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01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3925470" y="3287075"/>
            <a:ext cx="768989" cy="768921"/>
          </a:xfrm>
          <a:custGeom>
            <a:avLst/>
            <a:gdLst/>
            <a:ahLst/>
            <a:cxnLst/>
            <a:rect l="l" t="t" r="r" b="b"/>
            <a:pathLst>
              <a:path w="768989" h="768921">
                <a:moveTo>
                  <a:pt x="0" y="768921"/>
                </a:moveTo>
                <a:lnTo>
                  <a:pt x="0" y="0"/>
                </a:lnTo>
                <a:lnTo>
                  <a:pt x="768989" y="0"/>
                </a:lnTo>
                <a:lnTo>
                  <a:pt x="768989" y="768921"/>
                </a:lnTo>
                <a:lnTo>
                  <a:pt x="0" y="768921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02</a:t>
            </a: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 flipH="1" flipV="1" rot="12511627">
            <a:off x="-3330460" y="2556482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 rot="7200000">
            <a:off x="10171491" y="-2341623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 flipV="1">
            <a:off x="6333108" y="573069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3271053"/>
            <a:ext cx="1920240" cy="2651760"/>
          </a:xfrm>
          <a:custGeom>
            <a:avLst/>
            <a:gdLst/>
            <a:ahLst/>
            <a:cxnLst/>
            <a:rect l="l" t="t" r="r" b="b"/>
            <a:pathLst>
              <a:path w="1920240" h="2651760">
                <a:moveTo>
                  <a:pt x="0" y="265176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2651760"/>
                </a:lnTo>
                <a:lnTo>
                  <a:pt x="0" y="2651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 traditional form of poetry attributed to William Shakespeare.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Consists of 14 lines divided into three quatrains and a concluding couplet.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667605"/>
            <a:ext cx="1920240" cy="457521"/>
          </a:xfrm>
          <a:custGeom>
            <a:avLst/>
            <a:gdLst/>
            <a:ahLst/>
            <a:cxnLst/>
            <a:rect l="l" t="t" r="r" b="b"/>
            <a:pathLst>
              <a:path w="1920240" h="457521">
                <a:moveTo>
                  <a:pt x="0" y="457521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Shakespearean Sonnet Overview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2933699" y="3271053"/>
            <a:ext cx="1920240" cy="2651760"/>
          </a:xfrm>
          <a:custGeom>
            <a:avLst/>
            <a:gdLst/>
            <a:ahLst/>
            <a:cxnLst/>
            <a:rect l="l" t="t" r="r" b="b"/>
            <a:pathLst>
              <a:path w="1920240" h="2651760">
                <a:moveTo>
                  <a:pt x="0" y="265176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2651760"/>
                </a:lnTo>
                <a:lnTo>
                  <a:pt x="0" y="2651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Each line follows a metrical pattern of five iambs.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An iamb is an unstressed syllable followed by a stressed syllable.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2933699" y="2667605"/>
            <a:ext cx="1920240" cy="457521"/>
          </a:xfrm>
          <a:custGeom>
            <a:avLst/>
            <a:gdLst/>
            <a:ahLst/>
            <a:cxnLst/>
            <a:rect l="l" t="t" r="r" b="b"/>
            <a:pathLst>
              <a:path w="1920240" h="457521">
                <a:moveTo>
                  <a:pt x="0" y="457521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Iambic Pentameter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135880" y="3271053"/>
            <a:ext cx="1920240" cy="2651760"/>
          </a:xfrm>
          <a:custGeom>
            <a:avLst/>
            <a:gdLst/>
            <a:ahLst/>
            <a:cxnLst/>
            <a:rect l="l" t="t" r="r" b="b"/>
            <a:pathLst>
              <a:path w="1920240" h="2651760">
                <a:moveTo>
                  <a:pt x="0" y="265176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2651760"/>
                </a:lnTo>
                <a:lnTo>
                  <a:pt x="0" y="2651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Follows the pattern: ABAB CDCD EFEF GG.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Example rhymes for each sound provided for guidance.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5135880" y="2667605"/>
            <a:ext cx="1920240" cy="457521"/>
          </a:xfrm>
          <a:custGeom>
            <a:avLst/>
            <a:gdLst/>
            <a:ahLst/>
            <a:cxnLst/>
            <a:rect l="l" t="t" r="r" b="b"/>
            <a:pathLst>
              <a:path w="1920240" h="457521">
                <a:moveTo>
                  <a:pt x="0" y="457521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Rhyme Scheme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7338062" y="3271053"/>
            <a:ext cx="1920240" cy="2651760"/>
          </a:xfrm>
          <a:custGeom>
            <a:avLst/>
            <a:gdLst/>
            <a:ahLst/>
            <a:cxnLst/>
            <a:rect l="l" t="t" r="r" b="b"/>
            <a:pathLst>
              <a:path w="1920240" h="2651760">
                <a:moveTo>
                  <a:pt x="0" y="265176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2651760"/>
                </a:lnTo>
                <a:lnTo>
                  <a:pt x="0" y="2651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Example of iambic pentameter: "The *sum*|mer *sun* | a*ri.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338062" y="2667605"/>
            <a:ext cx="1920240" cy="457521"/>
          </a:xfrm>
          <a:custGeom>
            <a:avLst/>
            <a:gdLst/>
            <a:ahLst/>
            <a:cxnLst/>
            <a:rect l="l" t="t" r="r" b="b"/>
            <a:pathLst>
              <a:path w="1920240" h="457521">
                <a:moveTo>
                  <a:pt x="0" y="457521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Meter Example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9540243" y="3271053"/>
            <a:ext cx="1920240" cy="2651760"/>
          </a:xfrm>
          <a:custGeom>
            <a:avLst/>
            <a:gdLst/>
            <a:ahLst/>
            <a:cxnLst/>
            <a:rect l="l" t="t" r="r" b="b"/>
            <a:pathLst>
              <a:path w="1920240" h="2651760">
                <a:moveTo>
                  <a:pt x="0" y="265176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2651760"/>
                </a:lnTo>
                <a:lnTo>
                  <a:pt x="0" y="2651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Encourages creativity within a structured framework.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Ideal for expressing complex emotions and themes concisely.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9540243" y="2667605"/>
            <a:ext cx="1920240" cy="457521"/>
          </a:xfrm>
          <a:custGeom>
            <a:avLst/>
            <a:gdLst/>
            <a:ahLst/>
            <a:cxnLst/>
            <a:rect l="l" t="t" r="r" b="b"/>
            <a:pathLst>
              <a:path w="1920240" h="457521">
                <a:moveTo>
                  <a:pt x="0" y="457521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Poetic Form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 flipV="1" rot="18000000">
            <a:off x="-5391423" y="2484300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685800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Capturing the Essence of Summer: A Shakespearean Sonnet Journey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3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685800" y="1304971"/>
            <a:ext cx="10820402" cy="790122"/>
          </a:xfrm>
          <a:custGeom>
            <a:avLst/>
            <a:gdLst/>
            <a:ahLst/>
            <a:cxnLst/>
            <a:rect l="l" t="t" r="r" b="b"/>
            <a:pathLst>
              <a:path w="10820402" h="790122">
                <a:moveTo>
                  <a:pt x="0" y="790122"/>
                </a:moveTo>
                <a:lnTo>
                  <a:pt x="0" y="0"/>
                </a:lnTo>
                <a:lnTo>
                  <a:pt x="10820402" y="0"/>
                </a:lnTo>
                <a:lnTo>
                  <a:pt x="10820402" y="790122"/>
                </a:lnTo>
                <a:lnTo>
                  <a:pt x="0" y="79012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Shakespearean Sonnet Structure</a:t>
            </a:r>
            <a:endParaRPr lang="en-US" sz="4400" dirty="0"/>
          </a:p>
        </p:txBody>
      </p:sp>
      <p:sp>
        <p:nvSpPr>
          <p:cNvPr id="19" name="Text 17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834301" y="943237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rot="12511627">
            <a:off x="10659540" y="-1971263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390760" y="3448564"/>
            <a:ext cx="2377440" cy="822960"/>
          </a:xfrm>
          <a:custGeom>
            <a:avLst/>
            <a:gdLst/>
            <a:ahLst/>
            <a:cxnLst/>
            <a:rect l="l" t="t" r="r" b="b"/>
            <a:pathLst>
              <a:path w="2377440" h="822960">
                <a:moveTo>
                  <a:pt x="0" y="8229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22960"/>
                </a:lnTo>
                <a:lnTo>
                  <a:pt x="0" y="82296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spcAft>
                <a:spcPts val="661"/>
              </a:spcAft>
              <a:buNone/>
            </a:pPr>
            <a:r>
              <a:rPr lang="en-US" sz="628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Sun</a:t>
            </a:r>
            <a:endParaRPr lang="en-US" sz="628" dirty="0"/>
          </a:p>
          <a:p>
            <a:pPr algn="ctr" marL="0" indent="0">
              <a:lnSpc>
                <a:spcPct val="100000"/>
              </a:lnSpc>
              <a:spcAft>
                <a:spcPts val="661"/>
              </a:spcAft>
              <a:buNone/>
            </a:pPr>
            <a:r>
              <a:rPr lang="en-US" sz="628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Breeze</a:t>
            </a:r>
            <a:endParaRPr lang="en-US" sz="628" dirty="0"/>
          </a:p>
          <a:p>
            <a:pPr algn="ctr" marL="0" indent="0">
              <a:lnSpc>
                <a:spcPct val="100000"/>
              </a:lnSpc>
              <a:spcAft>
                <a:spcPts val="661"/>
              </a:spcAft>
              <a:buNone/>
            </a:pPr>
            <a:r>
              <a:rPr lang="en-US" sz="628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Beach</a:t>
            </a:r>
            <a:endParaRPr lang="en-US" sz="628" dirty="0"/>
          </a:p>
          <a:p>
            <a:pPr algn="ctr" marL="0" indent="0">
              <a:lnSpc>
                <a:spcPct val="100000"/>
              </a:lnSpc>
              <a:spcAft>
                <a:spcPts val="661"/>
              </a:spcAft>
              <a:buNone/>
            </a:pPr>
            <a:r>
              <a:rPr lang="en-US" sz="628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Laughter</a:t>
            </a:r>
            <a:endParaRPr lang="en-US" sz="628" dirty="0"/>
          </a:p>
          <a:p>
            <a:pPr algn="ctr" marL="0" indent="0">
              <a:lnSpc>
                <a:spcPct val="100000"/>
              </a:lnSpc>
              <a:spcAft>
                <a:spcPts val="661"/>
              </a:spcAft>
              <a:buNone/>
            </a:pPr>
            <a:r>
              <a:rPr lang="en-US" sz="628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Joy</a:t>
            </a:r>
            <a:endParaRPr lang="en-US" sz="628" dirty="0"/>
          </a:p>
        </p:txBody>
      </p:sp>
      <p:sp>
        <p:nvSpPr>
          <p:cNvPr id="6" name="Text 4"/>
          <p:cNvSpPr/>
          <p:nvPr/>
        </p:nvSpPr>
        <p:spPr>
          <a:xfrm>
            <a:off x="1390760" y="2902843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Brainstorm Summer Words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120945" y="5170652"/>
            <a:ext cx="2377440" cy="822960"/>
          </a:xfrm>
          <a:custGeom>
            <a:avLst/>
            <a:gdLst/>
            <a:ahLst/>
            <a:cxnLst/>
            <a:rect l="l" t="t" r="r" b="b"/>
            <a:pathLst>
              <a:path w="2377440" h="822960">
                <a:moveTo>
                  <a:pt x="0" y="8229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22960"/>
                </a:lnTo>
                <a:lnTo>
                  <a:pt x="0" y="82296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Choose contrasting pairs for each rhyme sound</a:t>
            </a:r>
            <a:endParaRPr lang="en-US" sz="950" dirty="0"/>
          </a:p>
          <a:p>
            <a:pPr algn="ctr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Ensure they fit the summer theme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3120945" y="4639564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Select Rhyming Words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910878" y="3448565"/>
            <a:ext cx="2377440" cy="822960"/>
          </a:xfrm>
          <a:custGeom>
            <a:avLst/>
            <a:gdLst/>
            <a:ahLst/>
            <a:cxnLst/>
            <a:rect l="l" t="t" r="r" b="b"/>
            <a:pathLst>
              <a:path w="2377440" h="822960">
                <a:moveTo>
                  <a:pt x="0" y="8229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22960"/>
                </a:lnTo>
                <a:lnTo>
                  <a:pt x="0" y="82296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Set the scene</a:t>
            </a:r>
            <a:endParaRPr lang="en-US" sz="950" dirty="0"/>
          </a:p>
          <a:p>
            <a:pPr algn="ctr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Introduce main imagery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4910878" y="2902843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Craft First Quatrain (ABAB)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673448" y="5064183"/>
            <a:ext cx="2377440" cy="822960"/>
          </a:xfrm>
          <a:custGeom>
            <a:avLst/>
            <a:gdLst/>
            <a:ahLst/>
            <a:cxnLst/>
            <a:rect l="l" t="t" r="r" b="b"/>
            <a:pathLst>
              <a:path w="2377440" h="822960">
                <a:moveTo>
                  <a:pt x="0" y="8229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22960"/>
                </a:lnTo>
                <a:lnTo>
                  <a:pt x="0" y="82296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Incorporate sensory details</a:t>
            </a:r>
            <a:endParaRPr lang="en-US" sz="950" dirty="0"/>
          </a:p>
          <a:p>
            <a:pPr algn="ctr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Focus on sounds and smells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6673448" y="4518461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Develop Second Quatrain (CDCD)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8462473" y="3448565"/>
            <a:ext cx="2377440" cy="822960"/>
          </a:xfrm>
          <a:custGeom>
            <a:avLst/>
            <a:gdLst/>
            <a:ahLst/>
            <a:cxnLst/>
            <a:rect l="l" t="t" r="r" b="b"/>
            <a:pathLst>
              <a:path w="2377440" h="822960">
                <a:moveTo>
                  <a:pt x="0" y="8229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22960"/>
                </a:lnTo>
                <a:lnTo>
                  <a:pt x="0" y="82296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Deepen emotional resonance</a:t>
            </a:r>
            <a:endParaRPr lang="en-US" sz="950" dirty="0"/>
          </a:p>
          <a:p>
            <a:pPr algn="ctr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Explore feelings and experiences</a:t>
            </a:r>
            <a:endParaRPr lang="en-US" sz="950" dirty="0"/>
          </a:p>
        </p:txBody>
      </p:sp>
      <p:sp>
        <p:nvSpPr>
          <p:cNvPr id="14" name="Text 12"/>
          <p:cNvSpPr/>
          <p:nvPr/>
        </p:nvSpPr>
        <p:spPr>
          <a:xfrm>
            <a:off x="8462473" y="2902843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Progress to Third Quatrain (EFEF)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85800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Capturing the Essence of Summer: A Shakespearean Sonnet Journey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4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309665" y="2286840"/>
            <a:ext cx="1789933" cy="1789933"/>
          </a:xfrm>
          <a:custGeom>
            <a:avLst/>
            <a:gdLst/>
            <a:ahLst/>
            <a:cxnLst/>
            <a:rect l="l" t="t" r="r" b="b"/>
            <a:pathLst>
              <a:path w="1789933" h="1789933">
                <a:moveTo>
                  <a:pt x="0" y="0"/>
                </a:moveTo>
                <a:lnTo>
                  <a:pt x="1789933" y="0"/>
                </a:lnTo>
                <a:lnTo>
                  <a:pt x="1789933" y="1789933"/>
                </a:lnTo>
                <a:lnTo>
                  <a:pt x="0" y="1789933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7828031" y="2286840"/>
            <a:ext cx="1789933" cy="1789933"/>
          </a:xfrm>
          <a:custGeom>
            <a:avLst/>
            <a:gdLst/>
            <a:ahLst/>
            <a:cxnLst/>
            <a:rect l="l" t="t" r="r" b="b"/>
            <a:pathLst>
              <a:path w="1789933" h="1789933">
                <a:moveTo>
                  <a:pt x="0" y="0"/>
                </a:moveTo>
                <a:lnTo>
                  <a:pt x="1789933" y="0"/>
                </a:lnTo>
                <a:lnTo>
                  <a:pt x="1789933" y="1789933"/>
                </a:lnTo>
                <a:lnTo>
                  <a:pt x="0" y="1789933"/>
                </a:lnTo>
                <a:lnTo>
                  <a:pt x="0" y="0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 flipH="1">
            <a:off x="6099599" y="2286840"/>
            <a:ext cx="1789933" cy="1789933"/>
          </a:xfrm>
          <a:custGeom>
            <a:avLst/>
            <a:gdLst/>
            <a:ahLst/>
            <a:cxnLst/>
            <a:rect l="l" t="t" r="r" b="b"/>
            <a:pathLst>
              <a:path w="1789933" h="1789933">
                <a:moveTo>
                  <a:pt x="1789933" y="0"/>
                </a:moveTo>
                <a:lnTo>
                  <a:pt x="0" y="0"/>
                </a:lnTo>
                <a:lnTo>
                  <a:pt x="0" y="1789933"/>
                </a:lnTo>
                <a:lnTo>
                  <a:pt x="1789933" y="1789933"/>
                </a:lnTo>
                <a:lnTo>
                  <a:pt x="1789933" y="0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5710870" y="1908062"/>
            <a:ext cx="768989" cy="768921"/>
          </a:xfrm>
          <a:custGeom>
            <a:avLst/>
            <a:gdLst/>
            <a:ahLst/>
            <a:cxnLst/>
            <a:rect l="l" t="t" r="r" b="b"/>
            <a:pathLst>
              <a:path w="768989" h="768921">
                <a:moveTo>
                  <a:pt x="0" y="768921"/>
                </a:moveTo>
                <a:lnTo>
                  <a:pt x="0" y="0"/>
                </a:lnTo>
                <a:lnTo>
                  <a:pt x="768989" y="0"/>
                </a:lnTo>
                <a:lnTo>
                  <a:pt x="768989" y="768921"/>
                </a:lnTo>
                <a:lnTo>
                  <a:pt x="0" y="768921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03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7477674" y="3287065"/>
            <a:ext cx="768989" cy="768921"/>
          </a:xfrm>
          <a:custGeom>
            <a:avLst/>
            <a:gdLst/>
            <a:ahLst/>
            <a:cxnLst/>
            <a:rect l="l" t="t" r="r" b="b"/>
            <a:pathLst>
              <a:path w="768989" h="768921">
                <a:moveTo>
                  <a:pt x="0" y="768921"/>
                </a:moveTo>
                <a:lnTo>
                  <a:pt x="0" y="0"/>
                </a:lnTo>
                <a:lnTo>
                  <a:pt x="768989" y="0"/>
                </a:lnTo>
                <a:lnTo>
                  <a:pt x="768989" y="768921"/>
                </a:lnTo>
                <a:lnTo>
                  <a:pt x="0" y="768921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04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9266699" y="1908052"/>
            <a:ext cx="768989" cy="768921"/>
          </a:xfrm>
          <a:custGeom>
            <a:avLst/>
            <a:gdLst/>
            <a:ahLst/>
            <a:cxnLst/>
            <a:rect l="l" t="t" r="r" b="b"/>
            <a:pathLst>
              <a:path w="768989" h="768921">
                <a:moveTo>
                  <a:pt x="0" y="768921"/>
                </a:moveTo>
                <a:lnTo>
                  <a:pt x="0" y="0"/>
                </a:lnTo>
                <a:lnTo>
                  <a:pt x="768989" y="0"/>
                </a:lnTo>
                <a:lnTo>
                  <a:pt x="768989" y="768921"/>
                </a:lnTo>
                <a:lnTo>
                  <a:pt x="0" y="768921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05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1672130" y="858109"/>
            <a:ext cx="8847743" cy="790122"/>
          </a:xfrm>
          <a:custGeom>
            <a:avLst/>
            <a:gdLst/>
            <a:ahLst/>
            <a:cxnLst/>
            <a:rect l="l" t="t" r="r" b="b"/>
            <a:pathLst>
              <a:path w="8847743" h="790122">
                <a:moveTo>
                  <a:pt x="0" y="790122"/>
                </a:moveTo>
                <a:lnTo>
                  <a:pt x="0" y="0"/>
                </a:lnTo>
                <a:lnTo>
                  <a:pt x="8847743" y="0"/>
                </a:lnTo>
                <a:lnTo>
                  <a:pt x="8847743" y="790122"/>
                </a:lnTo>
                <a:lnTo>
                  <a:pt x="0" y="79012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8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Rhyme Scheme: ABAB CDCD EFEF GG</a:t>
            </a:r>
            <a:endParaRPr lang="en-US" sz="2800" dirty="0"/>
          </a:p>
        </p:txBody>
      </p:sp>
      <p:sp>
        <p:nvSpPr>
          <p:cNvPr id="25" name="Text 23"/>
          <p:cNvSpPr/>
          <p:nvPr/>
        </p:nvSpPr>
        <p:spPr>
          <a:xfrm flipH="1">
            <a:off x="2579480" y="2286840"/>
            <a:ext cx="1789933" cy="1789933"/>
          </a:xfrm>
          <a:custGeom>
            <a:avLst/>
            <a:gdLst/>
            <a:ahLst/>
            <a:cxnLst/>
            <a:rect l="l" t="t" r="r" b="b"/>
            <a:pathLst>
              <a:path w="1789933" h="1789933">
                <a:moveTo>
                  <a:pt x="1789933" y="0"/>
                </a:moveTo>
                <a:lnTo>
                  <a:pt x="0" y="0"/>
                </a:lnTo>
                <a:lnTo>
                  <a:pt x="0" y="1789933"/>
                </a:lnTo>
                <a:lnTo>
                  <a:pt x="1789933" y="1789933"/>
                </a:lnTo>
                <a:lnTo>
                  <a:pt x="1789933" y="0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2163509" y="1908062"/>
            <a:ext cx="768989" cy="768921"/>
          </a:xfrm>
          <a:custGeom>
            <a:avLst/>
            <a:gdLst/>
            <a:ahLst/>
            <a:cxnLst/>
            <a:rect l="l" t="t" r="r" b="b"/>
            <a:pathLst>
              <a:path w="768989" h="768921">
                <a:moveTo>
                  <a:pt x="0" y="768921"/>
                </a:moveTo>
                <a:lnTo>
                  <a:pt x="0" y="0"/>
                </a:lnTo>
                <a:lnTo>
                  <a:pt x="768989" y="0"/>
                </a:lnTo>
                <a:lnTo>
                  <a:pt x="768989" y="768921"/>
                </a:lnTo>
                <a:lnTo>
                  <a:pt x="0" y="768921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01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3925470" y="3287075"/>
            <a:ext cx="768989" cy="768921"/>
          </a:xfrm>
          <a:custGeom>
            <a:avLst/>
            <a:gdLst/>
            <a:ahLst/>
            <a:cxnLst/>
            <a:rect l="l" t="t" r="r" b="b"/>
            <a:pathLst>
              <a:path w="768989" h="768921">
                <a:moveTo>
                  <a:pt x="0" y="768921"/>
                </a:moveTo>
                <a:lnTo>
                  <a:pt x="0" y="0"/>
                </a:lnTo>
                <a:lnTo>
                  <a:pt x="768989" y="0"/>
                </a:lnTo>
                <a:lnTo>
                  <a:pt x="768989" y="768921"/>
                </a:lnTo>
                <a:lnTo>
                  <a:pt x="0" y="768921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02</a:t>
            </a: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 flipH="1" flipV="1" rot="12511627">
            <a:off x="-3330460" y="2556482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 rot="7200000">
            <a:off x="10171491" y="-2341623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 flipV="1">
            <a:off x="6333108" y="573069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8" y="3271053"/>
            <a:ext cx="1920240" cy="2651760"/>
          </a:xfrm>
          <a:custGeom>
            <a:avLst/>
            <a:gdLst/>
            <a:ahLst/>
            <a:cxnLst/>
            <a:rect l="l" t="t" r="r" b="b"/>
            <a:pathLst>
              <a:path w="1920240" h="2651760">
                <a:moveTo>
                  <a:pt x="0" y="265176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2651760"/>
                </a:lnTo>
                <a:lnTo>
                  <a:pt x="0" y="2651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day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way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play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stay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18" y="2667605"/>
            <a:ext cx="1920240" cy="457521"/>
          </a:xfrm>
          <a:custGeom>
            <a:avLst/>
            <a:gdLst/>
            <a:ahLst/>
            <a:cxnLst/>
            <a:rect l="l" t="t" r="r" b="b"/>
            <a:pathLst>
              <a:path w="1920240" h="457521">
                <a:moveTo>
                  <a:pt x="0" y="457521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A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2933699" y="3271053"/>
            <a:ext cx="1920240" cy="2651760"/>
          </a:xfrm>
          <a:custGeom>
            <a:avLst/>
            <a:gdLst/>
            <a:ahLst/>
            <a:cxnLst/>
            <a:rect l="l" t="t" r="r" b="b"/>
            <a:pathLst>
              <a:path w="1920240" h="2651760">
                <a:moveTo>
                  <a:pt x="0" y="265176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2651760"/>
                </a:lnTo>
                <a:lnTo>
                  <a:pt x="0" y="2651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light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bright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sight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night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2933699" y="2667605"/>
            <a:ext cx="1920240" cy="457521"/>
          </a:xfrm>
          <a:custGeom>
            <a:avLst/>
            <a:gdLst/>
            <a:ahLst/>
            <a:cxnLst/>
            <a:rect l="l" t="t" r="r" b="b"/>
            <a:pathLst>
              <a:path w="1920240" h="457521">
                <a:moveTo>
                  <a:pt x="0" y="457521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B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135880" y="3271053"/>
            <a:ext cx="1920240" cy="2651760"/>
          </a:xfrm>
          <a:custGeom>
            <a:avLst/>
            <a:gdLst/>
            <a:ahLst/>
            <a:cxnLst/>
            <a:rect l="l" t="t" r="r" b="b"/>
            <a:pathLst>
              <a:path w="1920240" h="2651760">
                <a:moveTo>
                  <a:pt x="0" y="265176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2651760"/>
                </a:lnTo>
                <a:lnTo>
                  <a:pt x="0" y="2651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breeze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trees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ease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bees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5135880" y="2667605"/>
            <a:ext cx="1920240" cy="457521"/>
          </a:xfrm>
          <a:custGeom>
            <a:avLst/>
            <a:gdLst/>
            <a:ahLst/>
            <a:cxnLst/>
            <a:rect l="l" t="t" r="r" b="b"/>
            <a:pathLst>
              <a:path w="1920240" h="457521">
                <a:moveTo>
                  <a:pt x="0" y="457521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C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7338062" y="3271053"/>
            <a:ext cx="1920240" cy="2651760"/>
          </a:xfrm>
          <a:custGeom>
            <a:avLst/>
            <a:gdLst/>
            <a:ahLst/>
            <a:cxnLst/>
            <a:rect l="l" t="t" r="r" b="b"/>
            <a:pathLst>
              <a:path w="1920240" h="2651760">
                <a:moveTo>
                  <a:pt x="0" y="265176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2651760"/>
                </a:lnTo>
                <a:lnTo>
                  <a:pt x="0" y="2651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air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fair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rare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care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338062" y="2667605"/>
            <a:ext cx="1920240" cy="457521"/>
          </a:xfrm>
          <a:custGeom>
            <a:avLst/>
            <a:gdLst/>
            <a:ahLst/>
            <a:cxnLst/>
            <a:rect l="l" t="t" r="r" b="b"/>
            <a:pathLst>
              <a:path w="1920240" h="457521">
                <a:moveTo>
                  <a:pt x="0" y="457521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D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9540243" y="3271053"/>
            <a:ext cx="1920240" cy="2651760"/>
          </a:xfrm>
          <a:custGeom>
            <a:avLst/>
            <a:gdLst/>
            <a:ahLst/>
            <a:cxnLst/>
            <a:rect l="l" t="t" r="r" b="b"/>
            <a:pathLst>
              <a:path w="1920240" h="2651760">
                <a:moveTo>
                  <a:pt x="0" y="265176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2651760"/>
                </a:lnTo>
                <a:lnTo>
                  <a:pt x="0" y="2651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sun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run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fun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done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9540243" y="2667605"/>
            <a:ext cx="1920240" cy="457521"/>
          </a:xfrm>
          <a:custGeom>
            <a:avLst/>
            <a:gdLst/>
            <a:ahLst/>
            <a:cxnLst/>
            <a:rect l="l" t="t" r="r" b="b"/>
            <a:pathLst>
              <a:path w="1920240" h="457521">
                <a:moveTo>
                  <a:pt x="0" y="457521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E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 flipV="1" rot="18000000">
            <a:off x="-5391423" y="2484300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685800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Capturing the Essence of Summer: A Shakespearean Sonnet Journey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5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685800" y="1304971"/>
            <a:ext cx="10820402" cy="790122"/>
          </a:xfrm>
          <a:custGeom>
            <a:avLst/>
            <a:gdLst/>
            <a:ahLst/>
            <a:cxnLst/>
            <a:rect l="l" t="t" r="r" b="b"/>
            <a:pathLst>
              <a:path w="10820402" h="790122">
                <a:moveTo>
                  <a:pt x="0" y="790122"/>
                </a:moveTo>
                <a:lnTo>
                  <a:pt x="0" y="0"/>
                </a:lnTo>
                <a:lnTo>
                  <a:pt x="10820402" y="0"/>
                </a:lnTo>
                <a:lnTo>
                  <a:pt x="10820402" y="790122"/>
                </a:lnTo>
                <a:lnTo>
                  <a:pt x="0" y="79012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Example Rhymes for Each Sound</a:t>
            </a:r>
            <a:endParaRPr lang="en-US" sz="4400" dirty="0"/>
          </a:p>
        </p:txBody>
      </p:sp>
      <p:sp>
        <p:nvSpPr>
          <p:cNvPr id="19" name="Text 17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 rot="7200000">
            <a:off x="10246570" y="-2547364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 flipV="1" rot="18000000">
            <a:off x="-5077298" y="2090247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V="1">
            <a:off x="6207969" y="894358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31519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Capturing the Essence of Summer: A Shakespearean Sonnet Journey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685801" y="1304970"/>
            <a:ext cx="3042920" cy="2042003"/>
          </a:xfrm>
          <a:custGeom>
            <a:avLst/>
            <a:gdLst/>
            <a:ahLst/>
            <a:cxnLst/>
            <a:rect l="l" t="t" r="r" b="b"/>
            <a:pathLst>
              <a:path w="3042920" h="2042003">
                <a:moveTo>
                  <a:pt x="0" y="2042003"/>
                </a:moveTo>
                <a:lnTo>
                  <a:pt x="0" y="0"/>
                </a:lnTo>
                <a:lnTo>
                  <a:pt x="3042920" y="0"/>
                </a:lnTo>
                <a:lnTo>
                  <a:pt x="3042920" y="2042003"/>
                </a:lnTo>
                <a:lnTo>
                  <a:pt x="0" y="204200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Meter: Iambic Pentameter</a:t>
            </a:r>
            <a:endParaRPr lang="en-US" sz="3600" dirty="0"/>
          </a:p>
        </p:txBody>
      </p:sp>
      <p:sp>
        <p:nvSpPr>
          <p:cNvPr id="9" name="Text 7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6421787" y="1189422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73152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6667"/>
              </a:lnSpc>
              <a:spcAft>
                <a:spcPts val="738"/>
              </a:spcAft>
              <a:buNone/>
            </a:pPr>
            <a:r>
              <a:rPr lang="en-US" sz="664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Create a Shakespearean sonnet that captures the essence of a perfect summer's day.</a:t>
            </a:r>
            <a:endParaRPr lang="en-US" sz="664" dirty="0"/>
          </a:p>
          <a:p>
            <a:pPr algn="l" marL="0" indent="0">
              <a:lnSpc>
                <a:spcPct val="166667"/>
              </a:lnSpc>
              <a:spcAft>
                <a:spcPts val="738"/>
              </a:spcAft>
              <a:buNone/>
            </a:pPr>
            <a:r>
              <a:rPr lang="en-US" sz="664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Consider the sights, sounds, smells, and feelings associated with this season at its peak.</a:t>
            </a:r>
            <a:endParaRPr lang="en-US" sz="664" dirty="0"/>
          </a:p>
        </p:txBody>
      </p:sp>
      <p:sp>
        <p:nvSpPr>
          <p:cNvPr id="11" name="Text 9"/>
          <p:cNvSpPr/>
          <p:nvPr/>
        </p:nvSpPr>
        <p:spPr>
          <a:xfrm>
            <a:off x="6421787" y="812830"/>
            <a:ext cx="3108960" cy="291888"/>
          </a:xfrm>
          <a:custGeom>
            <a:avLst/>
            <a:gdLst/>
            <a:ahLst/>
            <a:cxnLst/>
            <a:rect l="l" t="t" r="r" b="b"/>
            <a:pathLst>
              <a:path w="3108960" h="291888">
                <a:moveTo>
                  <a:pt x="0" y="29188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91888"/>
                </a:lnTo>
                <a:lnTo>
                  <a:pt x="0" y="29188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Poetry Writing Prompt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504861" y="2503768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73152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6667"/>
              </a:lnSpc>
              <a:spcAft>
                <a:spcPts val="887"/>
              </a:spcAft>
              <a:buNone/>
            </a:pPr>
            <a:r>
              <a:rPr lang="en-US" sz="798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 Shakespearean sonnet consists of 14 lines, divided into three quatrains and a concluding couplet.</a:t>
            </a:r>
            <a:endParaRPr lang="en-US" sz="798" dirty="0"/>
          </a:p>
          <a:p>
            <a:pPr algn="l" marL="0" indent="0">
              <a:lnSpc>
                <a:spcPct val="166667"/>
              </a:lnSpc>
              <a:spcAft>
                <a:spcPts val="887"/>
              </a:spcAft>
              <a:buNone/>
            </a:pPr>
            <a:r>
              <a:rPr lang="en-US" sz="798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Each line should be written in iambic pentameter.</a:t>
            </a:r>
            <a:endParaRPr lang="en-US" sz="798" dirty="0"/>
          </a:p>
        </p:txBody>
      </p:sp>
      <p:sp>
        <p:nvSpPr>
          <p:cNvPr id="13" name="Text 11"/>
          <p:cNvSpPr/>
          <p:nvPr/>
        </p:nvSpPr>
        <p:spPr>
          <a:xfrm>
            <a:off x="7504861" y="2127176"/>
            <a:ext cx="3108960" cy="291888"/>
          </a:xfrm>
          <a:custGeom>
            <a:avLst/>
            <a:gdLst/>
            <a:ahLst/>
            <a:cxnLst/>
            <a:rect l="l" t="t" r="r" b="b"/>
            <a:pathLst>
              <a:path w="3108960" h="291888">
                <a:moveTo>
                  <a:pt x="0" y="29188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91888"/>
                </a:lnTo>
                <a:lnTo>
                  <a:pt x="0" y="29188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Poetic Form: Shakespearean Sonnet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784910" y="4136253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73152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r" marL="0" indent="0">
              <a:lnSpc>
                <a:spcPct val="166667"/>
              </a:lnSpc>
              <a:spcAft>
                <a:spcPts val="266"/>
              </a:spcAft>
              <a:buNone/>
            </a:pPr>
            <a:r>
              <a:rPr lang="en-US" sz="239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Example rhymes for each sound:</a:t>
            </a:r>
            <a:endParaRPr lang="en-US" sz="239" dirty="0"/>
          </a:p>
          <a:p>
            <a:pPr algn="r" marL="0" indent="0">
              <a:lnSpc>
                <a:spcPct val="166667"/>
              </a:lnSpc>
              <a:spcAft>
                <a:spcPts val="266"/>
              </a:spcAft>
              <a:buNone/>
            </a:pPr>
            <a:r>
              <a:rPr lang="en-US" sz="239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A: day, way, play, stay</a:t>
            </a:r>
            <a:endParaRPr lang="en-US" sz="239" dirty="0"/>
          </a:p>
          <a:p>
            <a:pPr algn="r" marL="0" indent="0">
              <a:lnSpc>
                <a:spcPct val="166667"/>
              </a:lnSpc>
              <a:spcAft>
                <a:spcPts val="266"/>
              </a:spcAft>
              <a:buNone/>
            </a:pPr>
            <a:r>
              <a:rPr lang="en-US" sz="239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B: light, bright, sight, night</a:t>
            </a:r>
            <a:endParaRPr lang="en-US" sz="239" dirty="0"/>
          </a:p>
          <a:p>
            <a:pPr algn="r" marL="0" indent="0">
              <a:lnSpc>
                <a:spcPct val="166667"/>
              </a:lnSpc>
              <a:spcAft>
                <a:spcPts val="266"/>
              </a:spcAft>
              <a:buNone/>
            </a:pPr>
            <a:r>
              <a:rPr lang="en-US" sz="239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C: breeze, trees, ease, bees</a:t>
            </a:r>
            <a:endParaRPr lang="en-US" sz="239" dirty="0"/>
          </a:p>
          <a:p>
            <a:pPr algn="r" marL="0" indent="0">
              <a:lnSpc>
                <a:spcPct val="166667"/>
              </a:lnSpc>
              <a:spcAft>
                <a:spcPts val="266"/>
              </a:spcAft>
              <a:buNone/>
            </a:pPr>
            <a:r>
              <a:rPr lang="en-US" sz="239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D: air, fair, rare, care</a:t>
            </a:r>
            <a:endParaRPr lang="en-US" sz="239" dirty="0"/>
          </a:p>
          <a:p>
            <a:pPr algn="r" marL="0" indent="0">
              <a:lnSpc>
                <a:spcPct val="166667"/>
              </a:lnSpc>
              <a:spcAft>
                <a:spcPts val="266"/>
              </a:spcAft>
              <a:buNone/>
            </a:pPr>
            <a:r>
              <a:rPr lang="en-US" sz="239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E: sun, run, fun, done</a:t>
            </a:r>
            <a:endParaRPr lang="en-US" sz="239" dirty="0"/>
          </a:p>
          <a:p>
            <a:pPr algn="r" marL="0" indent="0">
              <a:lnSpc>
                <a:spcPct val="166667"/>
              </a:lnSpc>
              <a:spcAft>
                <a:spcPts val="266"/>
              </a:spcAft>
              <a:buNone/>
            </a:pPr>
            <a:r>
              <a:rPr lang="en-US" sz="239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F: sky, high, fly, sigh</a:t>
            </a:r>
            <a:endParaRPr lang="en-US" sz="239" dirty="0"/>
          </a:p>
          <a:p>
            <a:pPr algn="r" marL="0" indent="0">
              <a:lnSpc>
                <a:spcPct val="166667"/>
              </a:lnSpc>
              <a:spcAft>
                <a:spcPts val="266"/>
              </a:spcAft>
              <a:buNone/>
            </a:pPr>
            <a:r>
              <a:rPr lang="en-US" sz="239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G: heat, sweet</a:t>
            </a:r>
            <a:endParaRPr lang="en-US" sz="239" dirty="0"/>
          </a:p>
        </p:txBody>
      </p:sp>
      <p:sp>
        <p:nvSpPr>
          <p:cNvPr id="15" name="Text 13"/>
          <p:cNvSpPr/>
          <p:nvPr/>
        </p:nvSpPr>
        <p:spPr>
          <a:xfrm>
            <a:off x="1784910" y="3759661"/>
            <a:ext cx="3108960" cy="291888"/>
          </a:xfrm>
          <a:custGeom>
            <a:avLst/>
            <a:gdLst/>
            <a:ahLst/>
            <a:cxnLst/>
            <a:rect l="l" t="t" r="r" b="b"/>
            <a:pathLst>
              <a:path w="3108960" h="291888">
                <a:moveTo>
                  <a:pt x="0" y="29188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91888"/>
                </a:lnTo>
                <a:lnTo>
                  <a:pt x="0" y="29188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Rhyme Scheme: ABAB CDCD EFEF GG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2875073" y="5390978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73152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r" marL="0" indent="0">
              <a:lnSpc>
                <a:spcPct val="166667"/>
              </a:lnSpc>
              <a:spcAft>
                <a:spcPts val="770"/>
              </a:spcAft>
              <a:buNone/>
            </a:pPr>
            <a:r>
              <a:rPr lang="en-US" sz="693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Each line should have 5 iambs (10 syllables total).</a:t>
            </a:r>
            <a:endParaRPr lang="en-US" sz="693" dirty="0"/>
          </a:p>
          <a:p>
            <a:pPr algn="r" marL="0" indent="0">
              <a:lnSpc>
                <a:spcPct val="166667"/>
              </a:lnSpc>
              <a:spcAft>
                <a:spcPts val="770"/>
              </a:spcAft>
              <a:buNone/>
            </a:pPr>
            <a:r>
              <a:rPr lang="en-US" sz="693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An iamb is an unstressed syllable followed by a stressed syllable.</a:t>
            </a:r>
            <a:endParaRPr lang="en-US" sz="693" dirty="0"/>
          </a:p>
          <a:p>
            <a:pPr algn="r" marL="0" indent="0">
              <a:lnSpc>
                <a:spcPct val="166667"/>
              </a:lnSpc>
              <a:spcAft>
                <a:spcPts val="770"/>
              </a:spcAft>
              <a:buNone/>
            </a:pPr>
            <a:r>
              <a:rPr lang="en-US" sz="693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Example: The *sum*|mer *sun* | a*rives*</a:t>
            </a:r>
            <a:endParaRPr lang="en-US" sz="693" dirty="0"/>
          </a:p>
        </p:txBody>
      </p:sp>
      <p:sp>
        <p:nvSpPr>
          <p:cNvPr id="17" name="Text 15"/>
          <p:cNvSpPr/>
          <p:nvPr/>
        </p:nvSpPr>
        <p:spPr>
          <a:xfrm>
            <a:off x="2875073" y="5014386"/>
            <a:ext cx="3108960" cy="291888"/>
          </a:xfrm>
          <a:custGeom>
            <a:avLst/>
            <a:gdLst/>
            <a:ahLst/>
            <a:cxnLst/>
            <a:rect l="l" t="t" r="r" b="b"/>
            <a:pathLst>
              <a:path w="3108960" h="291888">
                <a:moveTo>
                  <a:pt x="0" y="29188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91888"/>
                </a:lnTo>
                <a:lnTo>
                  <a:pt x="0" y="29188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Meter: Iambic Pentameter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 rot="10814174">
            <a:off x="5270838" y="4228669"/>
            <a:ext cx="734243" cy="0"/>
          </a:xfrm>
          <a:custGeom>
            <a:avLst/>
            <a:gdLst/>
            <a:ahLst/>
            <a:cxnLst/>
            <a:rect l="l" t="t" r="r" b="b"/>
            <a:pathLst>
              <a:path w="734243" h="0">
                <a:moveTo>
                  <a:pt x="0" y="0"/>
                </a:moveTo>
                <a:lnTo>
                  <a:pt x="734243" y="0"/>
                </a:lnTo>
              </a:path>
            </a:pathLst>
          </a:custGeom>
          <a:noFill/>
          <a:ln w="38100">
            <a:solidFill>
              <a:srgbClr val="6D1339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 rot="10800000">
            <a:off x="5179028" y="4135342"/>
            <a:ext cx="183625" cy="183625"/>
          </a:xfrm>
          <a:custGeom>
            <a:avLst/>
            <a:gdLst/>
            <a:ahLst/>
            <a:cxnLst/>
            <a:rect l="l" t="t" r="r" b="b"/>
            <a:pathLst>
              <a:path w="183625" h="183625">
                <a:moveTo>
                  <a:pt x="91813" y="0"/>
                </a:moveTo>
                <a:cubicBezTo>
                  <a:pt x="41106" y="0"/>
                  <a:pt x="0" y="41106"/>
                  <a:pt x="0" y="91813"/>
                </a:cubicBezTo>
                <a:cubicBezTo>
                  <a:pt x="0" y="142519"/>
                  <a:pt x="41106" y="183625"/>
                  <a:pt x="91813" y="183625"/>
                </a:cubicBezTo>
                <a:cubicBezTo>
                  <a:pt x="142519" y="183625"/>
                  <a:pt x="183625" y="142519"/>
                  <a:pt x="183625" y="91813"/>
                </a:cubicBezTo>
                <a:cubicBezTo>
                  <a:pt x="183625" y="41106"/>
                  <a:pt x="142519" y="0"/>
                  <a:pt x="91813" y="0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 rot="14173">
            <a:off x="6359739" y="2582250"/>
            <a:ext cx="734243" cy="0"/>
          </a:xfrm>
          <a:custGeom>
            <a:avLst/>
            <a:gdLst/>
            <a:ahLst/>
            <a:cxnLst/>
            <a:rect l="l" t="t" r="r" b="b"/>
            <a:pathLst>
              <a:path w="734243" h="0">
                <a:moveTo>
                  <a:pt x="0" y="0"/>
                </a:moveTo>
                <a:lnTo>
                  <a:pt x="734243" y="0"/>
                </a:lnTo>
              </a:path>
            </a:pathLst>
          </a:custGeom>
          <a:noFill/>
          <a:ln w="38100">
            <a:solidFill>
              <a:srgbClr val="6D1339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7053942" y="2503138"/>
            <a:ext cx="183625" cy="183625"/>
          </a:xfrm>
          <a:custGeom>
            <a:avLst/>
            <a:gdLst/>
            <a:ahLst/>
            <a:cxnLst/>
            <a:rect l="l" t="t" r="r" b="b"/>
            <a:pathLst>
              <a:path w="183625" h="183625">
                <a:moveTo>
                  <a:pt x="91813" y="0"/>
                </a:moveTo>
                <a:cubicBezTo>
                  <a:pt x="41106" y="0"/>
                  <a:pt x="0" y="41106"/>
                  <a:pt x="0" y="91813"/>
                </a:cubicBezTo>
                <a:cubicBezTo>
                  <a:pt x="0" y="142519"/>
                  <a:pt x="41106" y="183625"/>
                  <a:pt x="91813" y="183625"/>
                </a:cubicBezTo>
                <a:cubicBezTo>
                  <a:pt x="142519" y="183625"/>
                  <a:pt x="183625" y="142519"/>
                  <a:pt x="183625" y="91813"/>
                </a:cubicBezTo>
                <a:cubicBezTo>
                  <a:pt x="183625" y="41106"/>
                  <a:pt x="142519" y="0"/>
                  <a:pt x="91813" y="0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 rot="14173">
            <a:off x="5288062" y="1268534"/>
            <a:ext cx="734243" cy="0"/>
          </a:xfrm>
          <a:custGeom>
            <a:avLst/>
            <a:gdLst/>
            <a:ahLst/>
            <a:cxnLst/>
            <a:rect l="l" t="t" r="r" b="b"/>
            <a:pathLst>
              <a:path w="734243" h="0">
                <a:moveTo>
                  <a:pt x="0" y="0"/>
                </a:moveTo>
                <a:lnTo>
                  <a:pt x="734243" y="0"/>
                </a:lnTo>
              </a:path>
            </a:pathLst>
          </a:custGeom>
          <a:noFill/>
          <a:ln w="38100">
            <a:solidFill>
              <a:srgbClr val="6D1339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5982265" y="1189422"/>
            <a:ext cx="183625" cy="183625"/>
          </a:xfrm>
          <a:custGeom>
            <a:avLst/>
            <a:gdLst/>
            <a:ahLst/>
            <a:cxnLst/>
            <a:rect l="l" t="t" r="r" b="b"/>
            <a:pathLst>
              <a:path w="183625" h="183625">
                <a:moveTo>
                  <a:pt x="91813" y="0"/>
                </a:moveTo>
                <a:cubicBezTo>
                  <a:pt x="41106" y="0"/>
                  <a:pt x="0" y="41106"/>
                  <a:pt x="0" y="91813"/>
                </a:cubicBezTo>
                <a:cubicBezTo>
                  <a:pt x="0" y="142519"/>
                  <a:pt x="41106" y="183625"/>
                  <a:pt x="91813" y="183625"/>
                </a:cubicBezTo>
                <a:cubicBezTo>
                  <a:pt x="142519" y="183625"/>
                  <a:pt x="183625" y="142519"/>
                  <a:pt x="183625" y="91813"/>
                </a:cubicBezTo>
                <a:cubicBezTo>
                  <a:pt x="183625" y="41106"/>
                  <a:pt x="142519" y="0"/>
                  <a:pt x="91813" y="0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 rot="10814174">
            <a:off x="6349521" y="5488035"/>
            <a:ext cx="734243" cy="0"/>
          </a:xfrm>
          <a:custGeom>
            <a:avLst/>
            <a:gdLst/>
            <a:ahLst/>
            <a:cxnLst/>
            <a:rect l="l" t="t" r="r" b="b"/>
            <a:pathLst>
              <a:path w="734243" h="0">
                <a:moveTo>
                  <a:pt x="0" y="0"/>
                </a:moveTo>
                <a:lnTo>
                  <a:pt x="734243" y="0"/>
                </a:lnTo>
              </a:path>
            </a:pathLst>
          </a:custGeom>
          <a:noFill/>
          <a:ln w="38100">
            <a:solidFill>
              <a:srgbClr val="6D1339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 rot="10800000">
            <a:off x="6257711" y="5394708"/>
            <a:ext cx="183625" cy="183625"/>
          </a:xfrm>
          <a:custGeom>
            <a:avLst/>
            <a:gdLst/>
            <a:ahLst/>
            <a:cxnLst/>
            <a:rect l="l" t="t" r="r" b="b"/>
            <a:pathLst>
              <a:path w="183625" h="183625">
                <a:moveTo>
                  <a:pt x="91813" y="0"/>
                </a:moveTo>
                <a:cubicBezTo>
                  <a:pt x="41106" y="0"/>
                  <a:pt x="0" y="41106"/>
                  <a:pt x="0" y="91813"/>
                </a:cubicBezTo>
                <a:cubicBezTo>
                  <a:pt x="0" y="142519"/>
                  <a:pt x="41106" y="183625"/>
                  <a:pt x="91813" y="183625"/>
                </a:cubicBezTo>
                <a:cubicBezTo>
                  <a:pt x="142519" y="183625"/>
                  <a:pt x="183625" y="142519"/>
                  <a:pt x="183625" y="91813"/>
                </a:cubicBezTo>
                <a:cubicBezTo>
                  <a:pt x="183625" y="41106"/>
                  <a:pt x="142519" y="0"/>
                  <a:pt x="91813" y="0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3843488" y="816254"/>
            <a:ext cx="1513741" cy="1513741"/>
          </a:xfrm>
          <a:custGeom>
            <a:avLst/>
            <a:gdLst/>
            <a:ahLst/>
            <a:cxnLst/>
            <a:rect l="l" t="t" r="r" b="b"/>
            <a:pathLst>
              <a:path w="1513741" h="1513741">
                <a:moveTo>
                  <a:pt x="0" y="1513741"/>
                </a:moveTo>
                <a:lnTo>
                  <a:pt x="0" y="0"/>
                </a:lnTo>
                <a:lnTo>
                  <a:pt x="1513741" y="0"/>
                </a:lnTo>
                <a:lnTo>
                  <a:pt x="1513741" y="1513741"/>
                </a:lnTo>
                <a:lnTo>
                  <a:pt x="0" y="1513741"/>
                </a:lnTo>
              </a:path>
            </a:pathLst>
          </a:custGeom>
          <a:solidFill>
            <a:srgbClr val="6D1339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4912966" y="2115863"/>
            <a:ext cx="1513741" cy="1513741"/>
          </a:xfrm>
          <a:custGeom>
            <a:avLst/>
            <a:gdLst/>
            <a:ahLst/>
            <a:cxnLst/>
            <a:rect l="l" t="t" r="r" b="b"/>
            <a:pathLst>
              <a:path w="1513741" h="1513741">
                <a:moveTo>
                  <a:pt x="0" y="1513741"/>
                </a:moveTo>
                <a:lnTo>
                  <a:pt x="0" y="0"/>
                </a:lnTo>
                <a:lnTo>
                  <a:pt x="1513741" y="0"/>
                </a:lnTo>
                <a:lnTo>
                  <a:pt x="1513741" y="1513741"/>
                </a:lnTo>
                <a:lnTo>
                  <a:pt x="0" y="1513741"/>
                </a:lnTo>
              </a:path>
            </a:pathLst>
          </a:custGeom>
          <a:solidFill>
            <a:srgbClr val="6D1339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>
            <a:off x="5984033" y="3362310"/>
            <a:ext cx="1513741" cy="1513741"/>
          </a:xfrm>
          <a:custGeom>
            <a:avLst/>
            <a:gdLst/>
            <a:ahLst/>
            <a:cxnLst/>
            <a:rect l="l" t="t" r="r" b="b"/>
            <a:pathLst>
              <a:path w="1513741" h="1513741">
                <a:moveTo>
                  <a:pt x="0" y="1513741"/>
                </a:moveTo>
                <a:lnTo>
                  <a:pt x="0" y="0"/>
                </a:lnTo>
                <a:lnTo>
                  <a:pt x="1513741" y="0"/>
                </a:lnTo>
                <a:lnTo>
                  <a:pt x="1513741" y="1513741"/>
                </a:lnTo>
                <a:lnTo>
                  <a:pt x="0" y="1513741"/>
                </a:lnTo>
              </a:path>
            </a:pathLst>
          </a:custGeom>
          <a:solidFill>
            <a:srgbClr val="6D1339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7069958" y="4608757"/>
            <a:ext cx="1513741" cy="1513741"/>
          </a:xfrm>
          <a:custGeom>
            <a:avLst/>
            <a:gdLst/>
            <a:ahLst/>
            <a:cxnLst/>
            <a:rect l="l" t="t" r="r" b="b"/>
            <a:pathLst>
              <a:path w="1513741" h="1513741">
                <a:moveTo>
                  <a:pt x="0" y="1513741"/>
                </a:moveTo>
                <a:lnTo>
                  <a:pt x="0" y="0"/>
                </a:lnTo>
                <a:lnTo>
                  <a:pt x="1513741" y="0"/>
                </a:lnTo>
                <a:lnTo>
                  <a:pt x="1513741" y="1513741"/>
                </a:lnTo>
                <a:lnTo>
                  <a:pt x="0" y="1513741"/>
                </a:lnTo>
              </a:path>
            </a:pathLst>
          </a:custGeom>
          <a:solidFill>
            <a:srgbClr val="6D1339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4110782" y="1083549"/>
            <a:ext cx="979153" cy="979153"/>
          </a:xfrm>
          <a:custGeom>
            <a:avLst/>
            <a:gdLst/>
            <a:ahLst/>
            <a:cxnLst/>
            <a:rect l="l" t="t" r="r" b="b"/>
            <a:pathLst>
              <a:path w="979153" h="979153">
                <a:moveTo>
                  <a:pt x="0" y="979153"/>
                </a:moveTo>
                <a:lnTo>
                  <a:pt x="0" y="0"/>
                </a:lnTo>
                <a:lnTo>
                  <a:pt x="979153" y="0"/>
                </a:lnTo>
                <a:lnTo>
                  <a:pt x="979153" y="979153"/>
                </a:lnTo>
                <a:lnTo>
                  <a:pt x="0" y="979153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1" name="Text 29"/>
          <p:cNvSpPr/>
          <p:nvPr/>
        </p:nvSpPr>
        <p:spPr>
          <a:xfrm>
            <a:off x="5180260" y="2383157"/>
            <a:ext cx="979153" cy="979153"/>
          </a:xfrm>
          <a:custGeom>
            <a:avLst/>
            <a:gdLst/>
            <a:ahLst/>
            <a:cxnLst/>
            <a:rect l="l" t="t" r="r" b="b"/>
            <a:pathLst>
              <a:path w="979153" h="979153">
                <a:moveTo>
                  <a:pt x="0" y="979153"/>
                </a:moveTo>
                <a:lnTo>
                  <a:pt x="0" y="0"/>
                </a:lnTo>
                <a:lnTo>
                  <a:pt x="979153" y="0"/>
                </a:lnTo>
                <a:lnTo>
                  <a:pt x="979153" y="979153"/>
                </a:lnTo>
                <a:lnTo>
                  <a:pt x="0" y="979153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2" name="Text 30"/>
          <p:cNvSpPr/>
          <p:nvPr/>
        </p:nvSpPr>
        <p:spPr>
          <a:xfrm>
            <a:off x="6251327" y="3629604"/>
            <a:ext cx="979153" cy="979153"/>
          </a:xfrm>
          <a:custGeom>
            <a:avLst/>
            <a:gdLst/>
            <a:ahLst/>
            <a:cxnLst/>
            <a:rect l="l" t="t" r="r" b="b"/>
            <a:pathLst>
              <a:path w="979153" h="979153">
                <a:moveTo>
                  <a:pt x="0" y="979153"/>
                </a:moveTo>
                <a:lnTo>
                  <a:pt x="0" y="0"/>
                </a:lnTo>
                <a:lnTo>
                  <a:pt x="979153" y="0"/>
                </a:lnTo>
                <a:lnTo>
                  <a:pt x="979153" y="979153"/>
                </a:lnTo>
                <a:lnTo>
                  <a:pt x="0" y="979153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3" name="Text 31"/>
          <p:cNvSpPr/>
          <p:nvPr/>
        </p:nvSpPr>
        <p:spPr>
          <a:xfrm>
            <a:off x="7337253" y="4876051"/>
            <a:ext cx="979153" cy="979153"/>
          </a:xfrm>
          <a:custGeom>
            <a:avLst/>
            <a:gdLst/>
            <a:ahLst/>
            <a:cxnLst/>
            <a:rect l="l" t="t" r="r" b="b"/>
            <a:pathLst>
              <a:path w="979153" h="979153">
                <a:moveTo>
                  <a:pt x="0" y="979153"/>
                </a:moveTo>
                <a:lnTo>
                  <a:pt x="0" y="0"/>
                </a:lnTo>
                <a:lnTo>
                  <a:pt x="979153" y="0"/>
                </a:lnTo>
                <a:lnTo>
                  <a:pt x="979153" y="979153"/>
                </a:lnTo>
                <a:lnTo>
                  <a:pt x="0" y="979153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4" name="Text 32"/>
          <p:cNvSpPr/>
          <p:nvPr/>
        </p:nvSpPr>
        <p:spPr>
          <a:xfrm>
            <a:off x="4303354" y="1344525"/>
            <a:ext cx="594009" cy="457200"/>
          </a:xfrm>
          <a:custGeom>
            <a:avLst/>
            <a:gdLst/>
            <a:ahLst/>
            <a:cxnLst/>
            <a:rect l="l" t="t" r="r" b="b"/>
            <a:pathLst>
              <a:path w="594009" h="457200">
                <a:moveTo>
                  <a:pt x="0" y="457200"/>
                </a:moveTo>
                <a:lnTo>
                  <a:pt x="0" y="0"/>
                </a:lnTo>
                <a:lnTo>
                  <a:pt x="594009" y="0"/>
                </a:lnTo>
                <a:lnTo>
                  <a:pt x="59400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01</a:t>
            </a:r>
            <a:endParaRPr lang="en-US" sz="2800" dirty="0"/>
          </a:p>
        </p:txBody>
      </p:sp>
      <p:sp>
        <p:nvSpPr>
          <p:cNvPr id="35" name="Text 33"/>
          <p:cNvSpPr/>
          <p:nvPr/>
        </p:nvSpPr>
        <p:spPr>
          <a:xfrm>
            <a:off x="5372832" y="2644133"/>
            <a:ext cx="594009" cy="457200"/>
          </a:xfrm>
          <a:custGeom>
            <a:avLst/>
            <a:gdLst/>
            <a:ahLst/>
            <a:cxnLst/>
            <a:rect l="l" t="t" r="r" b="b"/>
            <a:pathLst>
              <a:path w="594009" h="457200">
                <a:moveTo>
                  <a:pt x="0" y="457200"/>
                </a:moveTo>
                <a:lnTo>
                  <a:pt x="0" y="0"/>
                </a:lnTo>
                <a:lnTo>
                  <a:pt x="594009" y="0"/>
                </a:lnTo>
                <a:lnTo>
                  <a:pt x="59400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02</a:t>
            </a:r>
            <a:endParaRPr lang="en-US" sz="2800" dirty="0"/>
          </a:p>
        </p:txBody>
      </p:sp>
      <p:sp>
        <p:nvSpPr>
          <p:cNvPr id="36" name="Text 34"/>
          <p:cNvSpPr/>
          <p:nvPr/>
        </p:nvSpPr>
        <p:spPr>
          <a:xfrm>
            <a:off x="6443899" y="3890580"/>
            <a:ext cx="594009" cy="457200"/>
          </a:xfrm>
          <a:custGeom>
            <a:avLst/>
            <a:gdLst/>
            <a:ahLst/>
            <a:cxnLst/>
            <a:rect l="l" t="t" r="r" b="b"/>
            <a:pathLst>
              <a:path w="594009" h="457200">
                <a:moveTo>
                  <a:pt x="0" y="457200"/>
                </a:moveTo>
                <a:lnTo>
                  <a:pt x="0" y="0"/>
                </a:lnTo>
                <a:lnTo>
                  <a:pt x="594009" y="0"/>
                </a:lnTo>
                <a:lnTo>
                  <a:pt x="59400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03</a:t>
            </a:r>
            <a:endParaRPr lang="en-US" sz="2800" dirty="0"/>
          </a:p>
        </p:txBody>
      </p:sp>
      <p:sp>
        <p:nvSpPr>
          <p:cNvPr id="37" name="Text 35"/>
          <p:cNvSpPr/>
          <p:nvPr/>
        </p:nvSpPr>
        <p:spPr>
          <a:xfrm>
            <a:off x="7534263" y="5129205"/>
            <a:ext cx="594009" cy="457200"/>
          </a:xfrm>
          <a:custGeom>
            <a:avLst/>
            <a:gdLst/>
            <a:ahLst/>
            <a:cxnLst/>
            <a:rect l="l" t="t" r="r" b="b"/>
            <a:pathLst>
              <a:path w="594009" h="457200">
                <a:moveTo>
                  <a:pt x="0" y="457200"/>
                </a:moveTo>
                <a:lnTo>
                  <a:pt x="0" y="0"/>
                </a:lnTo>
                <a:lnTo>
                  <a:pt x="594009" y="0"/>
                </a:lnTo>
                <a:lnTo>
                  <a:pt x="59400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04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834301" y="943237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rot="12511627">
            <a:off x="10659540" y="-1971263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390760" y="3448564"/>
            <a:ext cx="2377440" cy="822960"/>
          </a:xfrm>
          <a:custGeom>
            <a:avLst/>
            <a:gdLst/>
            <a:ahLst/>
            <a:cxnLst/>
            <a:rect l="l" t="t" r="r" b="b"/>
            <a:pathLst>
              <a:path w="2377440" h="822960">
                <a:moveTo>
                  <a:pt x="0" y="8229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22960"/>
                </a:lnTo>
                <a:lnTo>
                  <a:pt x="0" y="82296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Iambic pentameter is a poetic meter that consists of five metrical feet per line, with each foot containing an unstressed syllable followed by a stressed syllable.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1390760" y="2902843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Iambic Pentameter Definition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120945" y="5170652"/>
            <a:ext cx="2377440" cy="822960"/>
          </a:xfrm>
          <a:custGeom>
            <a:avLst/>
            <a:gdLst/>
            <a:ahLst/>
            <a:cxnLst/>
            <a:rect l="l" t="t" r="r" b="b"/>
            <a:pathLst>
              <a:path w="2377440" h="822960">
                <a:moveTo>
                  <a:pt x="0" y="8229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22960"/>
                </a:lnTo>
                <a:lnTo>
                  <a:pt x="0" y="82296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Each line in iambic pentameter has 10 syllables, with the stress falling on every second syllable.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3120945" y="4639564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Structure of Iambic Pentameter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910878" y="3448565"/>
            <a:ext cx="2377440" cy="822960"/>
          </a:xfrm>
          <a:custGeom>
            <a:avLst/>
            <a:gdLst/>
            <a:ahLst/>
            <a:cxnLst/>
            <a:rect l="l" t="t" r="r" b="b"/>
            <a:pathLst>
              <a:path w="2377440" h="822960">
                <a:moveTo>
                  <a:pt x="0" y="8229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22960"/>
                </a:lnTo>
                <a:lnTo>
                  <a:pt x="0" y="82296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"Shall I compare thee to a summer's day?" - William Shakespeare, Sonnet 18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4910878" y="2902843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Example of Iambic Pentameter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673448" y="5064183"/>
            <a:ext cx="2377440" cy="822960"/>
          </a:xfrm>
          <a:custGeom>
            <a:avLst/>
            <a:gdLst/>
            <a:ahLst/>
            <a:cxnLst/>
            <a:rect l="l" t="t" r="r" b="b"/>
            <a:pathLst>
              <a:path w="2377440" h="822960">
                <a:moveTo>
                  <a:pt x="0" y="8229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22960"/>
                </a:lnTo>
                <a:lnTo>
                  <a:pt x="0" y="82296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It creates a rhythmic flow in poetry, mimicking natural speech patterns and enhancing the musicality of the verse.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6673448" y="4518461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Importance of Iambic Pentameter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8462473" y="3448565"/>
            <a:ext cx="2377440" cy="822960"/>
          </a:xfrm>
          <a:custGeom>
            <a:avLst/>
            <a:gdLst/>
            <a:ahLst/>
            <a:cxnLst/>
            <a:rect l="l" t="t" r="r" b="b"/>
            <a:pathLst>
              <a:path w="2377440" h="822960">
                <a:moveTo>
                  <a:pt x="0" y="8229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22960"/>
                </a:lnTo>
                <a:lnTo>
                  <a:pt x="0" y="82296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When writing in iambic pentameter, pay attention to the natural stress patterns of words to maintain the meter consistently throughout the poem.</a:t>
            </a:r>
            <a:endParaRPr lang="en-US" sz="950" dirty="0"/>
          </a:p>
        </p:txBody>
      </p:sp>
      <p:sp>
        <p:nvSpPr>
          <p:cNvPr id="14" name="Text 12"/>
          <p:cNvSpPr/>
          <p:nvPr/>
        </p:nvSpPr>
        <p:spPr>
          <a:xfrm>
            <a:off x="8462473" y="2902843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Practice Tip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85800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Capturing the Essence of Summer: A Shakespearean Sonnet Journey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7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309665" y="2286840"/>
            <a:ext cx="1789933" cy="1789933"/>
          </a:xfrm>
          <a:custGeom>
            <a:avLst/>
            <a:gdLst/>
            <a:ahLst/>
            <a:cxnLst/>
            <a:rect l="l" t="t" r="r" b="b"/>
            <a:pathLst>
              <a:path w="1789933" h="1789933">
                <a:moveTo>
                  <a:pt x="0" y="0"/>
                </a:moveTo>
                <a:lnTo>
                  <a:pt x="1789933" y="0"/>
                </a:lnTo>
                <a:lnTo>
                  <a:pt x="1789933" y="1789933"/>
                </a:lnTo>
                <a:lnTo>
                  <a:pt x="0" y="1789933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7828031" y="2286840"/>
            <a:ext cx="1789933" cy="1789933"/>
          </a:xfrm>
          <a:custGeom>
            <a:avLst/>
            <a:gdLst/>
            <a:ahLst/>
            <a:cxnLst/>
            <a:rect l="l" t="t" r="r" b="b"/>
            <a:pathLst>
              <a:path w="1789933" h="1789933">
                <a:moveTo>
                  <a:pt x="0" y="0"/>
                </a:moveTo>
                <a:lnTo>
                  <a:pt x="1789933" y="0"/>
                </a:lnTo>
                <a:lnTo>
                  <a:pt x="1789933" y="1789933"/>
                </a:lnTo>
                <a:lnTo>
                  <a:pt x="0" y="1789933"/>
                </a:lnTo>
                <a:lnTo>
                  <a:pt x="0" y="0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 flipH="1">
            <a:off x="6099599" y="2286840"/>
            <a:ext cx="1789933" cy="1789933"/>
          </a:xfrm>
          <a:custGeom>
            <a:avLst/>
            <a:gdLst/>
            <a:ahLst/>
            <a:cxnLst/>
            <a:rect l="l" t="t" r="r" b="b"/>
            <a:pathLst>
              <a:path w="1789933" h="1789933">
                <a:moveTo>
                  <a:pt x="1789933" y="0"/>
                </a:moveTo>
                <a:lnTo>
                  <a:pt x="0" y="0"/>
                </a:lnTo>
                <a:lnTo>
                  <a:pt x="0" y="1789933"/>
                </a:lnTo>
                <a:lnTo>
                  <a:pt x="1789933" y="1789933"/>
                </a:lnTo>
                <a:lnTo>
                  <a:pt x="1789933" y="0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5710870" y="1908062"/>
            <a:ext cx="768989" cy="768921"/>
          </a:xfrm>
          <a:custGeom>
            <a:avLst/>
            <a:gdLst/>
            <a:ahLst/>
            <a:cxnLst/>
            <a:rect l="l" t="t" r="r" b="b"/>
            <a:pathLst>
              <a:path w="768989" h="768921">
                <a:moveTo>
                  <a:pt x="0" y="768921"/>
                </a:moveTo>
                <a:lnTo>
                  <a:pt x="0" y="0"/>
                </a:lnTo>
                <a:lnTo>
                  <a:pt x="768989" y="0"/>
                </a:lnTo>
                <a:lnTo>
                  <a:pt x="768989" y="768921"/>
                </a:lnTo>
                <a:lnTo>
                  <a:pt x="0" y="768921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03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7477674" y="3287065"/>
            <a:ext cx="768989" cy="768921"/>
          </a:xfrm>
          <a:custGeom>
            <a:avLst/>
            <a:gdLst/>
            <a:ahLst/>
            <a:cxnLst/>
            <a:rect l="l" t="t" r="r" b="b"/>
            <a:pathLst>
              <a:path w="768989" h="768921">
                <a:moveTo>
                  <a:pt x="0" y="768921"/>
                </a:moveTo>
                <a:lnTo>
                  <a:pt x="0" y="0"/>
                </a:lnTo>
                <a:lnTo>
                  <a:pt x="768989" y="0"/>
                </a:lnTo>
                <a:lnTo>
                  <a:pt x="768989" y="768921"/>
                </a:lnTo>
                <a:lnTo>
                  <a:pt x="0" y="768921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04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9266699" y="1908052"/>
            <a:ext cx="768989" cy="768921"/>
          </a:xfrm>
          <a:custGeom>
            <a:avLst/>
            <a:gdLst/>
            <a:ahLst/>
            <a:cxnLst/>
            <a:rect l="l" t="t" r="r" b="b"/>
            <a:pathLst>
              <a:path w="768989" h="768921">
                <a:moveTo>
                  <a:pt x="0" y="768921"/>
                </a:moveTo>
                <a:lnTo>
                  <a:pt x="0" y="0"/>
                </a:lnTo>
                <a:lnTo>
                  <a:pt x="768989" y="0"/>
                </a:lnTo>
                <a:lnTo>
                  <a:pt x="768989" y="768921"/>
                </a:lnTo>
                <a:lnTo>
                  <a:pt x="0" y="768921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05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1672130" y="858109"/>
            <a:ext cx="8847743" cy="790122"/>
          </a:xfrm>
          <a:custGeom>
            <a:avLst/>
            <a:gdLst/>
            <a:ahLst/>
            <a:cxnLst/>
            <a:rect l="l" t="t" r="r" b="b"/>
            <a:pathLst>
              <a:path w="8847743" h="790122">
                <a:moveTo>
                  <a:pt x="0" y="790122"/>
                </a:moveTo>
                <a:lnTo>
                  <a:pt x="0" y="0"/>
                </a:lnTo>
                <a:lnTo>
                  <a:pt x="8847743" y="0"/>
                </a:lnTo>
                <a:lnTo>
                  <a:pt x="8847743" y="790122"/>
                </a:lnTo>
                <a:lnTo>
                  <a:pt x="0" y="79012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8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Iambic Pentameter Explanation</a:t>
            </a:r>
            <a:endParaRPr lang="en-US" sz="2800" dirty="0"/>
          </a:p>
        </p:txBody>
      </p:sp>
      <p:sp>
        <p:nvSpPr>
          <p:cNvPr id="25" name="Text 23"/>
          <p:cNvSpPr/>
          <p:nvPr/>
        </p:nvSpPr>
        <p:spPr>
          <a:xfrm flipH="1">
            <a:off x="2579480" y="2286840"/>
            <a:ext cx="1789933" cy="1789933"/>
          </a:xfrm>
          <a:custGeom>
            <a:avLst/>
            <a:gdLst/>
            <a:ahLst/>
            <a:cxnLst/>
            <a:rect l="l" t="t" r="r" b="b"/>
            <a:pathLst>
              <a:path w="1789933" h="1789933">
                <a:moveTo>
                  <a:pt x="1789933" y="0"/>
                </a:moveTo>
                <a:lnTo>
                  <a:pt x="0" y="0"/>
                </a:lnTo>
                <a:lnTo>
                  <a:pt x="0" y="1789933"/>
                </a:lnTo>
                <a:lnTo>
                  <a:pt x="1789933" y="1789933"/>
                </a:lnTo>
                <a:lnTo>
                  <a:pt x="1789933" y="0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2163509" y="1908062"/>
            <a:ext cx="768989" cy="768921"/>
          </a:xfrm>
          <a:custGeom>
            <a:avLst/>
            <a:gdLst/>
            <a:ahLst/>
            <a:cxnLst/>
            <a:rect l="l" t="t" r="r" b="b"/>
            <a:pathLst>
              <a:path w="768989" h="768921">
                <a:moveTo>
                  <a:pt x="0" y="768921"/>
                </a:moveTo>
                <a:lnTo>
                  <a:pt x="0" y="0"/>
                </a:lnTo>
                <a:lnTo>
                  <a:pt x="768989" y="0"/>
                </a:lnTo>
                <a:lnTo>
                  <a:pt x="768989" y="768921"/>
                </a:lnTo>
                <a:lnTo>
                  <a:pt x="0" y="768921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01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3925470" y="3287075"/>
            <a:ext cx="768989" cy="768921"/>
          </a:xfrm>
          <a:custGeom>
            <a:avLst/>
            <a:gdLst/>
            <a:ahLst/>
            <a:cxnLst/>
            <a:rect l="l" t="t" r="r" b="b"/>
            <a:pathLst>
              <a:path w="768989" h="768921">
                <a:moveTo>
                  <a:pt x="0" y="768921"/>
                </a:moveTo>
                <a:lnTo>
                  <a:pt x="0" y="0"/>
                </a:lnTo>
                <a:lnTo>
                  <a:pt x="768989" y="0"/>
                </a:lnTo>
                <a:lnTo>
                  <a:pt x="768989" y="768921"/>
                </a:lnTo>
                <a:lnTo>
                  <a:pt x="0" y="768921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02</a:t>
            </a: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 flipH="1" flipV="1" rot="12511627">
            <a:off x="-3330460" y="2556482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>
            <a:off x="4830744" y="-3995411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V="1" rot="7200000">
            <a:off x="10294778" y="-693302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V="1" rot="18000000">
            <a:off x="-5140472" y="2710963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703320" y="2407809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Fields of golden wheat swaying in the breeze under a clear blue sky.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703320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Capturing the Essence of Summer: A Shakespearean Sonnet Journey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703320" y="2067882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99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Sights</a:t>
            </a:r>
            <a:endParaRPr lang="en-US" sz="1399" dirty="0"/>
          </a:p>
        </p:txBody>
      </p:sp>
      <p:sp>
        <p:nvSpPr>
          <p:cNvPr id="9" name="Text 7"/>
          <p:cNvSpPr/>
          <p:nvPr/>
        </p:nvSpPr>
        <p:spPr>
          <a:xfrm>
            <a:off x="7848600" y="2407809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The gentle hum of bees collecting nectar from vibrant blooming flowers.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7848600" y="2067882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99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Sounds</a:t>
            </a:r>
            <a:endParaRPr lang="en-US" sz="1399" dirty="0"/>
          </a:p>
        </p:txBody>
      </p:sp>
      <p:sp>
        <p:nvSpPr>
          <p:cNvPr id="11" name="Text 9"/>
          <p:cNvSpPr/>
          <p:nvPr/>
        </p:nvSpPr>
        <p:spPr>
          <a:xfrm>
            <a:off x="3703320" y="4532468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The sweet fragrance of freshly cut grass mingling with the scent of blooming roses.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3703320" y="4192541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99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Smells</a:t>
            </a:r>
            <a:endParaRPr lang="en-US" sz="1399" dirty="0"/>
          </a:p>
        </p:txBody>
      </p:sp>
      <p:sp>
        <p:nvSpPr>
          <p:cNvPr id="13" name="Text 11"/>
          <p:cNvSpPr/>
          <p:nvPr/>
        </p:nvSpPr>
        <p:spPr>
          <a:xfrm>
            <a:off x="7848600" y="4532468"/>
            <a:ext cx="3657600" cy="1371600"/>
          </a:xfrm>
          <a:custGeom>
            <a:avLst/>
            <a:gdLst/>
            <a:ahLst/>
            <a:cxnLst/>
            <a:rect l="l" t="t" r="r" b="b"/>
            <a:pathLst>
              <a:path w="3657600" h="1371600">
                <a:moveTo>
                  <a:pt x="0" y="13716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The warmth of the sun kissing your skin, filling you with a sense of peace and contentment.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848600" y="4192541"/>
            <a:ext cx="3657600" cy="194990"/>
          </a:xfrm>
          <a:custGeom>
            <a:avLst/>
            <a:gdLst/>
            <a:ahLst/>
            <a:cxnLst/>
            <a:rect l="l" t="t" r="r" b="b"/>
            <a:pathLst>
              <a:path w="3657600" h="194990">
                <a:moveTo>
                  <a:pt x="0" y="19499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194990"/>
                </a:lnTo>
                <a:lnTo>
                  <a:pt x="0" y="19499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99" b="1" dirty="0">
                <a:solidFill>
                  <a:srgbClr val="D92773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Feelings</a:t>
            </a:r>
            <a:endParaRPr lang="en-US" sz="1399" dirty="0"/>
          </a:p>
        </p:txBody>
      </p:sp>
      <p:sp>
        <p:nvSpPr>
          <p:cNvPr id="15" name="Text 13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8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703320" y="930524"/>
            <a:ext cx="7802880" cy="790122"/>
          </a:xfrm>
          <a:custGeom>
            <a:avLst/>
            <a:gdLst/>
            <a:ahLst/>
            <a:cxnLst/>
            <a:rect l="l" t="t" r="r" b="b"/>
            <a:pathLst>
              <a:path w="7802880" h="790122">
                <a:moveTo>
                  <a:pt x="0" y="790122"/>
                </a:moveTo>
                <a:lnTo>
                  <a:pt x="0" y="0"/>
                </a:lnTo>
                <a:lnTo>
                  <a:pt x="7802880" y="0"/>
                </a:lnTo>
                <a:lnTo>
                  <a:pt x="7802880" y="790122"/>
                </a:lnTo>
                <a:lnTo>
                  <a:pt x="0" y="79012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678"/>
              </a:spcBef>
              <a:buNone/>
            </a:pPr>
            <a:r>
              <a:rPr lang="en-US" sz="2982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Sights, Sounds, Smells, and Feelings of Summer</a:t>
            </a:r>
            <a:endParaRPr lang="en-US" sz="2982" dirty="0"/>
          </a:p>
        </p:txBody>
      </p:sp>
      <p:sp>
        <p:nvSpPr>
          <p:cNvPr id="17" name="Text 15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0" y="0"/>
            <a:ext cx="3108960" cy="6858000"/>
          </a:xfrm>
          <a:custGeom>
            <a:avLst/>
            <a:gdLst/>
            <a:ahLst/>
            <a:cxnLst/>
            <a:rect l="l" t="t" r="r" b="b"/>
            <a:pathLst>
              <a:path w="3108960" h="6858000">
                <a:moveTo>
                  <a:pt x="0" y="6858000"/>
                </a:moveTo>
                <a:lnTo>
                  <a:pt x="0" y="0"/>
                </a:lnTo>
                <a:lnTo>
                  <a:pt x="2549347" y="0"/>
                </a:lnTo>
                <a:cubicBezTo>
                  <a:pt x="2858413" y="0"/>
                  <a:pt x="3108960" y="250547"/>
                  <a:pt x="3108960" y="559613"/>
                </a:cubicBezTo>
                <a:lnTo>
                  <a:pt x="3108960" y="6858000"/>
                </a:lnTo>
              </a:path>
            </a:pathLst>
          </a:custGeom>
          <a:blipFill>
            <a:blip r:embed="rId4"/>
            <a:srcRect l="34877" r="3487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834301" y="943237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rot="12511627">
            <a:off x="10659540" y="-1971263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390760" y="3448564"/>
            <a:ext cx="2377440" cy="822960"/>
          </a:xfrm>
          <a:custGeom>
            <a:avLst/>
            <a:gdLst/>
            <a:ahLst/>
            <a:cxnLst/>
            <a:rect l="l" t="t" r="r" b="b"/>
            <a:pathLst>
              <a:path w="2377440" h="822960">
                <a:moveTo>
                  <a:pt x="0" y="8229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22960"/>
                </a:lnTo>
                <a:lnTo>
                  <a:pt x="0" y="82296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Select a theme that embodies the essence of a perfect summer's day, such as nature, joy, or tranquility.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1390760" y="2902843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Choose a Theme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120945" y="5170652"/>
            <a:ext cx="2377440" cy="822960"/>
          </a:xfrm>
          <a:custGeom>
            <a:avLst/>
            <a:gdLst/>
            <a:ahLst/>
            <a:cxnLst/>
            <a:rect l="l" t="t" r="r" b="b"/>
            <a:pathLst>
              <a:path w="2377440" h="822960">
                <a:moveTo>
                  <a:pt x="0" y="8229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22960"/>
                </a:lnTo>
                <a:lnTo>
                  <a:pt x="0" y="82296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Think about the sights, sounds, smells, and feelings that define a summer day.</a:t>
            </a:r>
            <a:endParaRPr lang="en-US" sz="950" dirty="0"/>
          </a:p>
          <a:p>
            <a:pPr algn="ctr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Consider incorporating elements like sunshine, flowers, laughter, and warmth.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3120945" y="4639564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Brainstorm Imagery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910878" y="3448565"/>
            <a:ext cx="2377440" cy="822960"/>
          </a:xfrm>
          <a:custGeom>
            <a:avLst/>
            <a:gdLst/>
            <a:ahLst/>
            <a:cxnLst/>
            <a:rect l="l" t="t" r="r" b="b"/>
            <a:pathLst>
              <a:path w="2377440" h="822960">
                <a:moveTo>
                  <a:pt x="0" y="8229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22960"/>
                </a:lnTo>
                <a:lnTo>
                  <a:pt x="0" y="82296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spcAft>
                <a:spcPts val="953"/>
              </a:spcAft>
              <a:buNone/>
            </a:pPr>
            <a:r>
              <a:rPr lang="en-US" sz="905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Remember, a Shakespearean sonnet consists of 14 lines divided into three quatrains and a concluding couplet.</a:t>
            </a:r>
            <a:endParaRPr lang="en-US" sz="905" dirty="0"/>
          </a:p>
          <a:p>
            <a:pPr algn="ctr" marL="0" indent="0">
              <a:lnSpc>
                <a:spcPct val="100000"/>
              </a:lnSpc>
              <a:spcAft>
                <a:spcPts val="953"/>
              </a:spcAft>
              <a:buNone/>
            </a:pPr>
            <a:r>
              <a:rPr lang="en-US" sz="905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Ensure each line follows the iambic pentameter pattern.</a:t>
            </a:r>
            <a:endParaRPr lang="en-US" sz="905" dirty="0"/>
          </a:p>
        </p:txBody>
      </p:sp>
      <p:sp>
        <p:nvSpPr>
          <p:cNvPr id="10" name="Text 8"/>
          <p:cNvSpPr/>
          <p:nvPr/>
        </p:nvSpPr>
        <p:spPr>
          <a:xfrm>
            <a:off x="4910878" y="2902843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Structure Your Sonnet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673448" y="5064183"/>
            <a:ext cx="2377440" cy="822960"/>
          </a:xfrm>
          <a:custGeom>
            <a:avLst/>
            <a:gdLst/>
            <a:ahLst/>
            <a:cxnLst/>
            <a:rect l="l" t="t" r="r" b="b"/>
            <a:pathLst>
              <a:path w="2377440" h="822960">
                <a:moveTo>
                  <a:pt x="0" y="8229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22960"/>
                </a:lnTo>
                <a:lnTo>
                  <a:pt x="0" y="82296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Follow the ABAB CDCD EFEF GG rhyme scheme.</a:t>
            </a:r>
            <a:endParaRPr lang="en-US" sz="950" dirty="0"/>
          </a:p>
          <a:p>
            <a:pPr algn="ctr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Experiment with rhyming words like 'day,' 'play,' 'breeze,' 'trees,' 'sun,' 'fun,' 'sky,' and 'high.'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6673448" y="4518461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Craft Your Rhyme Scheme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8462473" y="3448565"/>
            <a:ext cx="2377440" cy="822960"/>
          </a:xfrm>
          <a:custGeom>
            <a:avLst/>
            <a:gdLst/>
            <a:ahLst/>
            <a:cxnLst/>
            <a:rect l="l" t="t" r="r" b="b"/>
            <a:pathLst>
              <a:path w="2377440" h="822960">
                <a:moveTo>
                  <a:pt x="0" y="8229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822960"/>
                </a:lnTo>
                <a:lnTo>
                  <a:pt x="0" y="82296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Pay attention to the iambic pentameter rhythm in each line.</a:t>
            </a:r>
            <a:endParaRPr lang="en-US" sz="950" dirty="0"/>
          </a:p>
          <a:p>
            <a:pPr algn="ctr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Aim for 10 syllables per line with the stress falling on every second syllable.</a:t>
            </a:r>
            <a:endParaRPr lang="en-US" sz="950" dirty="0"/>
          </a:p>
        </p:txBody>
      </p:sp>
      <p:sp>
        <p:nvSpPr>
          <p:cNvPr id="14" name="Text 12"/>
          <p:cNvSpPr/>
          <p:nvPr/>
        </p:nvSpPr>
        <p:spPr>
          <a:xfrm>
            <a:off x="8462473" y="2902843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Focus on Meter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85800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Capturing the Essence of Summer: A Shakespearean Sonnet Journey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9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309665" y="2286840"/>
            <a:ext cx="1789933" cy="1789933"/>
          </a:xfrm>
          <a:custGeom>
            <a:avLst/>
            <a:gdLst/>
            <a:ahLst/>
            <a:cxnLst/>
            <a:rect l="l" t="t" r="r" b="b"/>
            <a:pathLst>
              <a:path w="1789933" h="1789933">
                <a:moveTo>
                  <a:pt x="0" y="0"/>
                </a:moveTo>
                <a:lnTo>
                  <a:pt x="1789933" y="0"/>
                </a:lnTo>
                <a:lnTo>
                  <a:pt x="1789933" y="1789933"/>
                </a:lnTo>
                <a:lnTo>
                  <a:pt x="0" y="1789933"/>
                </a:lnTo>
                <a:lnTo>
                  <a:pt x="0" y="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7828031" y="2286840"/>
            <a:ext cx="1789933" cy="1789933"/>
          </a:xfrm>
          <a:custGeom>
            <a:avLst/>
            <a:gdLst/>
            <a:ahLst/>
            <a:cxnLst/>
            <a:rect l="l" t="t" r="r" b="b"/>
            <a:pathLst>
              <a:path w="1789933" h="1789933">
                <a:moveTo>
                  <a:pt x="0" y="0"/>
                </a:moveTo>
                <a:lnTo>
                  <a:pt x="1789933" y="0"/>
                </a:lnTo>
                <a:lnTo>
                  <a:pt x="1789933" y="1789933"/>
                </a:lnTo>
                <a:lnTo>
                  <a:pt x="0" y="1789933"/>
                </a:lnTo>
                <a:lnTo>
                  <a:pt x="0" y="0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 flipH="1">
            <a:off x="6099599" y="2286840"/>
            <a:ext cx="1789933" cy="1789933"/>
          </a:xfrm>
          <a:custGeom>
            <a:avLst/>
            <a:gdLst/>
            <a:ahLst/>
            <a:cxnLst/>
            <a:rect l="l" t="t" r="r" b="b"/>
            <a:pathLst>
              <a:path w="1789933" h="1789933">
                <a:moveTo>
                  <a:pt x="1789933" y="0"/>
                </a:moveTo>
                <a:lnTo>
                  <a:pt x="0" y="0"/>
                </a:lnTo>
                <a:lnTo>
                  <a:pt x="0" y="1789933"/>
                </a:lnTo>
                <a:lnTo>
                  <a:pt x="1789933" y="1789933"/>
                </a:lnTo>
                <a:lnTo>
                  <a:pt x="1789933" y="0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5710870" y="1908062"/>
            <a:ext cx="768989" cy="768921"/>
          </a:xfrm>
          <a:custGeom>
            <a:avLst/>
            <a:gdLst/>
            <a:ahLst/>
            <a:cxnLst/>
            <a:rect l="l" t="t" r="r" b="b"/>
            <a:pathLst>
              <a:path w="768989" h="768921">
                <a:moveTo>
                  <a:pt x="0" y="768921"/>
                </a:moveTo>
                <a:lnTo>
                  <a:pt x="0" y="0"/>
                </a:lnTo>
                <a:lnTo>
                  <a:pt x="768989" y="0"/>
                </a:lnTo>
                <a:lnTo>
                  <a:pt x="768989" y="768921"/>
                </a:lnTo>
                <a:lnTo>
                  <a:pt x="0" y="768921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03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7477674" y="3287065"/>
            <a:ext cx="768989" cy="768921"/>
          </a:xfrm>
          <a:custGeom>
            <a:avLst/>
            <a:gdLst/>
            <a:ahLst/>
            <a:cxnLst/>
            <a:rect l="l" t="t" r="r" b="b"/>
            <a:pathLst>
              <a:path w="768989" h="768921">
                <a:moveTo>
                  <a:pt x="0" y="768921"/>
                </a:moveTo>
                <a:lnTo>
                  <a:pt x="0" y="0"/>
                </a:lnTo>
                <a:lnTo>
                  <a:pt x="768989" y="0"/>
                </a:lnTo>
                <a:lnTo>
                  <a:pt x="768989" y="768921"/>
                </a:lnTo>
                <a:lnTo>
                  <a:pt x="0" y="768921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04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9266699" y="1908052"/>
            <a:ext cx="768989" cy="768921"/>
          </a:xfrm>
          <a:custGeom>
            <a:avLst/>
            <a:gdLst/>
            <a:ahLst/>
            <a:cxnLst/>
            <a:rect l="l" t="t" r="r" b="b"/>
            <a:pathLst>
              <a:path w="768989" h="768921">
                <a:moveTo>
                  <a:pt x="0" y="768921"/>
                </a:moveTo>
                <a:lnTo>
                  <a:pt x="0" y="0"/>
                </a:lnTo>
                <a:lnTo>
                  <a:pt x="768989" y="0"/>
                </a:lnTo>
                <a:lnTo>
                  <a:pt x="768989" y="768921"/>
                </a:lnTo>
                <a:lnTo>
                  <a:pt x="0" y="768921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05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1672130" y="858109"/>
            <a:ext cx="8847743" cy="790122"/>
          </a:xfrm>
          <a:custGeom>
            <a:avLst/>
            <a:gdLst/>
            <a:ahLst/>
            <a:cxnLst/>
            <a:rect l="l" t="t" r="r" b="b"/>
            <a:pathLst>
              <a:path w="8847743" h="790122">
                <a:moveTo>
                  <a:pt x="0" y="790122"/>
                </a:moveTo>
                <a:lnTo>
                  <a:pt x="0" y="0"/>
                </a:lnTo>
                <a:lnTo>
                  <a:pt x="8847743" y="0"/>
                </a:lnTo>
                <a:lnTo>
                  <a:pt x="8847743" y="790122"/>
                </a:lnTo>
                <a:lnTo>
                  <a:pt x="0" y="79012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8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Creating a Shakespearean Sonnet</a:t>
            </a:r>
            <a:endParaRPr lang="en-US" sz="2800" dirty="0"/>
          </a:p>
        </p:txBody>
      </p:sp>
      <p:sp>
        <p:nvSpPr>
          <p:cNvPr id="25" name="Text 23"/>
          <p:cNvSpPr/>
          <p:nvPr/>
        </p:nvSpPr>
        <p:spPr>
          <a:xfrm flipH="1">
            <a:off x="2579480" y="2286840"/>
            <a:ext cx="1789933" cy="1789933"/>
          </a:xfrm>
          <a:custGeom>
            <a:avLst/>
            <a:gdLst/>
            <a:ahLst/>
            <a:cxnLst/>
            <a:rect l="l" t="t" r="r" b="b"/>
            <a:pathLst>
              <a:path w="1789933" h="1789933">
                <a:moveTo>
                  <a:pt x="1789933" y="0"/>
                </a:moveTo>
                <a:lnTo>
                  <a:pt x="0" y="0"/>
                </a:lnTo>
                <a:lnTo>
                  <a:pt x="0" y="1789933"/>
                </a:lnTo>
                <a:lnTo>
                  <a:pt x="1789933" y="1789933"/>
                </a:lnTo>
                <a:lnTo>
                  <a:pt x="1789933" y="0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2163509" y="1908062"/>
            <a:ext cx="768989" cy="768921"/>
          </a:xfrm>
          <a:custGeom>
            <a:avLst/>
            <a:gdLst/>
            <a:ahLst/>
            <a:cxnLst/>
            <a:rect l="l" t="t" r="r" b="b"/>
            <a:pathLst>
              <a:path w="768989" h="768921">
                <a:moveTo>
                  <a:pt x="0" y="768921"/>
                </a:moveTo>
                <a:lnTo>
                  <a:pt x="0" y="0"/>
                </a:lnTo>
                <a:lnTo>
                  <a:pt x="768989" y="0"/>
                </a:lnTo>
                <a:lnTo>
                  <a:pt x="768989" y="768921"/>
                </a:lnTo>
                <a:lnTo>
                  <a:pt x="0" y="768921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01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3925470" y="3287075"/>
            <a:ext cx="768989" cy="768921"/>
          </a:xfrm>
          <a:custGeom>
            <a:avLst/>
            <a:gdLst/>
            <a:ahLst/>
            <a:cxnLst/>
            <a:rect l="l" t="t" r="r" b="b"/>
            <a:pathLst>
              <a:path w="768989" h="768921">
                <a:moveTo>
                  <a:pt x="0" y="768921"/>
                </a:moveTo>
                <a:lnTo>
                  <a:pt x="0" y="0"/>
                </a:lnTo>
                <a:lnTo>
                  <a:pt x="768989" y="0"/>
                </a:lnTo>
                <a:lnTo>
                  <a:pt x="768989" y="768921"/>
                </a:lnTo>
                <a:lnTo>
                  <a:pt x="0" y="768921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02</a:t>
            </a: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 flipH="1" flipV="1" rot="12511627">
            <a:off x="-3330460" y="2556482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V="1" rot="7200000">
            <a:off x="10246570" y="-2547364"/>
            <a:ext cx="5866413" cy="6240864"/>
          </a:xfrm>
          <a:custGeom>
            <a:avLst/>
            <a:gdLst/>
            <a:ahLst/>
            <a:cxnLst/>
            <a:rect l="l" t="t" r="r" b="b"/>
            <a:pathLst>
              <a:path w="5866413" h="6240864">
                <a:moveTo>
                  <a:pt x="0" y="0"/>
                </a:moveTo>
                <a:lnTo>
                  <a:pt x="5866413" y="0"/>
                </a:lnTo>
                <a:lnTo>
                  <a:pt x="5866413" y="6240864"/>
                </a:lnTo>
                <a:lnTo>
                  <a:pt x="0" y="6240864"/>
                </a:lnTo>
                <a:lnTo>
                  <a:pt x="0" y="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 flipV="1" rot="18000000">
            <a:off x="-5077298" y="2090247"/>
            <a:ext cx="7059515" cy="7510121"/>
          </a:xfrm>
          <a:custGeom>
            <a:avLst/>
            <a:gdLst/>
            <a:ahLst/>
            <a:cxnLst/>
            <a:rect l="l" t="t" r="r" b="b"/>
            <a:pathLst>
              <a:path w="7059515" h="7510121">
                <a:moveTo>
                  <a:pt x="0" y="0"/>
                </a:moveTo>
                <a:lnTo>
                  <a:pt x="7059514" y="0"/>
                </a:lnTo>
                <a:lnTo>
                  <a:pt x="7059514" y="7510122"/>
                </a:lnTo>
                <a:lnTo>
                  <a:pt x="0" y="7510122"/>
                </a:lnTo>
                <a:lnTo>
                  <a:pt x="0" y="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V="1">
            <a:off x="6207969" y="894358"/>
            <a:ext cx="11717784" cy="9548440"/>
          </a:xfrm>
          <a:custGeom>
            <a:avLst/>
            <a:gdLst/>
            <a:ahLst/>
            <a:cxnLst/>
            <a:rect l="l" t="t" r="r" b="b"/>
            <a:pathLst>
              <a:path w="11717784" h="9548440">
                <a:moveTo>
                  <a:pt x="0" y="9548440"/>
                </a:moveTo>
                <a:lnTo>
                  <a:pt x="0" y="0"/>
                </a:lnTo>
                <a:lnTo>
                  <a:pt x="11717784" y="0"/>
                </a:lnTo>
                <a:lnTo>
                  <a:pt x="11717784" y="9548440"/>
                </a:lnTo>
                <a:lnTo>
                  <a:pt x="0" y="9548440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31519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Capturing the Essence of Summer: A Shakespearean Sonnet Journey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685801" y="1304970"/>
            <a:ext cx="3042920" cy="2042003"/>
          </a:xfrm>
          <a:custGeom>
            <a:avLst/>
            <a:gdLst/>
            <a:ahLst/>
            <a:cxnLst/>
            <a:rect l="l" t="t" r="r" b="b"/>
            <a:pathLst>
              <a:path w="3042920" h="2042003">
                <a:moveTo>
                  <a:pt x="0" y="2042003"/>
                </a:moveTo>
                <a:lnTo>
                  <a:pt x="0" y="0"/>
                </a:lnTo>
                <a:lnTo>
                  <a:pt x="3042920" y="0"/>
                </a:lnTo>
                <a:lnTo>
                  <a:pt x="3042920" y="2042003"/>
                </a:lnTo>
                <a:lnTo>
                  <a:pt x="0" y="204200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Capturing the Summer Season</a:t>
            </a:r>
            <a:endParaRPr lang="en-US" sz="3600" dirty="0"/>
          </a:p>
        </p:txBody>
      </p:sp>
      <p:sp>
        <p:nvSpPr>
          <p:cNvPr id="9" name="Text 7"/>
          <p:cNvSpPr/>
          <p:nvPr/>
        </p:nvSpPr>
        <p:spPr>
          <a:xfrm>
            <a:off x="685800" y="367329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6421787" y="1189422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73152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6667"/>
              </a:lnSpc>
              <a:spcAft>
                <a:spcPts val="1000"/>
              </a:spcAft>
              <a:buNone/>
            </a:pPr>
            <a:r>
              <a:rPr lang="en-US" sz="9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Imagine a golden sun shining brightly in a clear blue sky.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6421787" y="812830"/>
            <a:ext cx="3108960" cy="291888"/>
          </a:xfrm>
          <a:custGeom>
            <a:avLst/>
            <a:gdLst/>
            <a:ahLst/>
            <a:cxnLst/>
            <a:rect l="l" t="t" r="r" b="b"/>
            <a:pathLst>
              <a:path w="3108960" h="291888">
                <a:moveTo>
                  <a:pt x="0" y="29188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91888"/>
                </a:lnTo>
                <a:lnTo>
                  <a:pt x="0" y="29188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Visualize the Scene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504861" y="2503768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73152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66667"/>
              </a:lnSpc>
              <a:spcAft>
                <a:spcPts val="1000"/>
              </a:spcAft>
              <a:buNone/>
            </a:pPr>
            <a:r>
              <a:rPr lang="en-US" sz="9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Hear the gentle rustling of leaves in the warm breeze.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7504861" y="2127176"/>
            <a:ext cx="3108960" cy="291888"/>
          </a:xfrm>
          <a:custGeom>
            <a:avLst/>
            <a:gdLst/>
            <a:ahLst/>
            <a:cxnLst/>
            <a:rect l="l" t="t" r="r" b="b"/>
            <a:pathLst>
              <a:path w="3108960" h="291888">
                <a:moveTo>
                  <a:pt x="0" y="29188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91888"/>
                </a:lnTo>
                <a:lnTo>
                  <a:pt x="0" y="29188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Listen to Nature's Symphony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784910" y="4136253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73152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r" marL="0" indent="0">
              <a:lnSpc>
                <a:spcPct val="166667"/>
              </a:lnSpc>
              <a:spcAft>
                <a:spcPts val="1000"/>
              </a:spcAft>
              <a:buNone/>
            </a:pPr>
            <a:r>
              <a:rPr lang="en-US" sz="9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Inhale the sweet fragrance of blooming flowers and freshly cut grass.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1784910" y="3759661"/>
            <a:ext cx="3108960" cy="291888"/>
          </a:xfrm>
          <a:custGeom>
            <a:avLst/>
            <a:gdLst/>
            <a:ahLst/>
            <a:cxnLst/>
            <a:rect l="l" t="t" r="r" b="b"/>
            <a:pathLst>
              <a:path w="3108960" h="291888">
                <a:moveTo>
                  <a:pt x="0" y="29188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91888"/>
                </a:lnTo>
                <a:lnTo>
                  <a:pt x="0" y="29188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Savor the Scents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2875073" y="5390978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73152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r" marL="0" indent="0">
              <a:lnSpc>
                <a:spcPct val="166667"/>
              </a:lnSpc>
              <a:spcAft>
                <a:spcPts val="1000"/>
              </a:spcAft>
              <a:buNone/>
            </a:pPr>
            <a:r>
              <a:rPr lang="en-US" sz="9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Sense the sun's gentle caress on your skin, bringing a feeling of peace and contentment.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2875073" y="5014386"/>
            <a:ext cx="3108960" cy="291888"/>
          </a:xfrm>
          <a:custGeom>
            <a:avLst/>
            <a:gdLst/>
            <a:ahLst/>
            <a:cxnLst/>
            <a:rect l="l" t="t" r="r" b="b"/>
            <a:pathLst>
              <a:path w="3108960" h="291888">
                <a:moveTo>
                  <a:pt x="0" y="29188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91888"/>
                </a:lnTo>
                <a:lnTo>
                  <a:pt x="0" y="291888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r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Reddit Sans Bold" pitchFamily="34" charset="0"/>
                <a:ea typeface="Reddit Sans Bold" pitchFamily="34" charset="-122"/>
                <a:cs typeface="Reddit Sans Bold" pitchFamily="34" charset="-120"/>
              </a:rPr>
              <a:t>Feel the Warmth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 rot="10814174">
            <a:off x="5270838" y="4228669"/>
            <a:ext cx="734243" cy="0"/>
          </a:xfrm>
          <a:custGeom>
            <a:avLst/>
            <a:gdLst/>
            <a:ahLst/>
            <a:cxnLst/>
            <a:rect l="l" t="t" r="r" b="b"/>
            <a:pathLst>
              <a:path w="734243" h="0">
                <a:moveTo>
                  <a:pt x="0" y="0"/>
                </a:moveTo>
                <a:lnTo>
                  <a:pt x="734243" y="0"/>
                </a:lnTo>
              </a:path>
            </a:pathLst>
          </a:custGeom>
          <a:noFill/>
          <a:ln w="38100">
            <a:solidFill>
              <a:srgbClr val="6D1339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 rot="10800000">
            <a:off x="5179028" y="4135342"/>
            <a:ext cx="183625" cy="183625"/>
          </a:xfrm>
          <a:custGeom>
            <a:avLst/>
            <a:gdLst/>
            <a:ahLst/>
            <a:cxnLst/>
            <a:rect l="l" t="t" r="r" b="b"/>
            <a:pathLst>
              <a:path w="183625" h="183625">
                <a:moveTo>
                  <a:pt x="91813" y="0"/>
                </a:moveTo>
                <a:cubicBezTo>
                  <a:pt x="41106" y="0"/>
                  <a:pt x="0" y="41106"/>
                  <a:pt x="0" y="91813"/>
                </a:cubicBezTo>
                <a:cubicBezTo>
                  <a:pt x="0" y="142519"/>
                  <a:pt x="41106" y="183625"/>
                  <a:pt x="91813" y="183625"/>
                </a:cubicBezTo>
                <a:cubicBezTo>
                  <a:pt x="142519" y="183625"/>
                  <a:pt x="183625" y="142519"/>
                  <a:pt x="183625" y="91813"/>
                </a:cubicBezTo>
                <a:cubicBezTo>
                  <a:pt x="183625" y="41106"/>
                  <a:pt x="142519" y="0"/>
                  <a:pt x="91813" y="0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 rot="14173">
            <a:off x="6359739" y="2582250"/>
            <a:ext cx="734243" cy="0"/>
          </a:xfrm>
          <a:custGeom>
            <a:avLst/>
            <a:gdLst/>
            <a:ahLst/>
            <a:cxnLst/>
            <a:rect l="l" t="t" r="r" b="b"/>
            <a:pathLst>
              <a:path w="734243" h="0">
                <a:moveTo>
                  <a:pt x="0" y="0"/>
                </a:moveTo>
                <a:lnTo>
                  <a:pt x="734243" y="0"/>
                </a:lnTo>
              </a:path>
            </a:pathLst>
          </a:custGeom>
          <a:noFill/>
          <a:ln w="38100">
            <a:solidFill>
              <a:srgbClr val="6D1339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7053942" y="2503138"/>
            <a:ext cx="183625" cy="183625"/>
          </a:xfrm>
          <a:custGeom>
            <a:avLst/>
            <a:gdLst/>
            <a:ahLst/>
            <a:cxnLst/>
            <a:rect l="l" t="t" r="r" b="b"/>
            <a:pathLst>
              <a:path w="183625" h="183625">
                <a:moveTo>
                  <a:pt x="91813" y="0"/>
                </a:moveTo>
                <a:cubicBezTo>
                  <a:pt x="41106" y="0"/>
                  <a:pt x="0" y="41106"/>
                  <a:pt x="0" y="91813"/>
                </a:cubicBezTo>
                <a:cubicBezTo>
                  <a:pt x="0" y="142519"/>
                  <a:pt x="41106" y="183625"/>
                  <a:pt x="91813" y="183625"/>
                </a:cubicBezTo>
                <a:cubicBezTo>
                  <a:pt x="142519" y="183625"/>
                  <a:pt x="183625" y="142519"/>
                  <a:pt x="183625" y="91813"/>
                </a:cubicBezTo>
                <a:cubicBezTo>
                  <a:pt x="183625" y="41106"/>
                  <a:pt x="142519" y="0"/>
                  <a:pt x="91813" y="0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 rot="14173">
            <a:off x="5288062" y="1268534"/>
            <a:ext cx="734243" cy="0"/>
          </a:xfrm>
          <a:custGeom>
            <a:avLst/>
            <a:gdLst/>
            <a:ahLst/>
            <a:cxnLst/>
            <a:rect l="l" t="t" r="r" b="b"/>
            <a:pathLst>
              <a:path w="734243" h="0">
                <a:moveTo>
                  <a:pt x="0" y="0"/>
                </a:moveTo>
                <a:lnTo>
                  <a:pt x="734243" y="0"/>
                </a:lnTo>
              </a:path>
            </a:pathLst>
          </a:custGeom>
          <a:noFill/>
          <a:ln w="38100">
            <a:solidFill>
              <a:srgbClr val="6D1339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5982265" y="1189422"/>
            <a:ext cx="183625" cy="183625"/>
          </a:xfrm>
          <a:custGeom>
            <a:avLst/>
            <a:gdLst/>
            <a:ahLst/>
            <a:cxnLst/>
            <a:rect l="l" t="t" r="r" b="b"/>
            <a:pathLst>
              <a:path w="183625" h="183625">
                <a:moveTo>
                  <a:pt x="91813" y="0"/>
                </a:moveTo>
                <a:cubicBezTo>
                  <a:pt x="41106" y="0"/>
                  <a:pt x="0" y="41106"/>
                  <a:pt x="0" y="91813"/>
                </a:cubicBezTo>
                <a:cubicBezTo>
                  <a:pt x="0" y="142519"/>
                  <a:pt x="41106" y="183625"/>
                  <a:pt x="91813" y="183625"/>
                </a:cubicBezTo>
                <a:cubicBezTo>
                  <a:pt x="142519" y="183625"/>
                  <a:pt x="183625" y="142519"/>
                  <a:pt x="183625" y="91813"/>
                </a:cubicBezTo>
                <a:cubicBezTo>
                  <a:pt x="183625" y="41106"/>
                  <a:pt x="142519" y="0"/>
                  <a:pt x="91813" y="0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 rot="10814174">
            <a:off x="6349521" y="5488035"/>
            <a:ext cx="734243" cy="0"/>
          </a:xfrm>
          <a:custGeom>
            <a:avLst/>
            <a:gdLst/>
            <a:ahLst/>
            <a:cxnLst/>
            <a:rect l="l" t="t" r="r" b="b"/>
            <a:pathLst>
              <a:path w="734243" h="0">
                <a:moveTo>
                  <a:pt x="0" y="0"/>
                </a:moveTo>
                <a:lnTo>
                  <a:pt x="734243" y="0"/>
                </a:lnTo>
              </a:path>
            </a:pathLst>
          </a:custGeom>
          <a:noFill/>
          <a:ln w="38100">
            <a:solidFill>
              <a:srgbClr val="6D1339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 rot="10800000">
            <a:off x="6257711" y="5394708"/>
            <a:ext cx="183625" cy="183625"/>
          </a:xfrm>
          <a:custGeom>
            <a:avLst/>
            <a:gdLst/>
            <a:ahLst/>
            <a:cxnLst/>
            <a:rect l="l" t="t" r="r" b="b"/>
            <a:pathLst>
              <a:path w="183625" h="183625">
                <a:moveTo>
                  <a:pt x="91813" y="0"/>
                </a:moveTo>
                <a:cubicBezTo>
                  <a:pt x="41106" y="0"/>
                  <a:pt x="0" y="41106"/>
                  <a:pt x="0" y="91813"/>
                </a:cubicBezTo>
                <a:cubicBezTo>
                  <a:pt x="0" y="142519"/>
                  <a:pt x="41106" y="183625"/>
                  <a:pt x="91813" y="183625"/>
                </a:cubicBezTo>
                <a:cubicBezTo>
                  <a:pt x="142519" y="183625"/>
                  <a:pt x="183625" y="142519"/>
                  <a:pt x="183625" y="91813"/>
                </a:cubicBezTo>
                <a:cubicBezTo>
                  <a:pt x="183625" y="41106"/>
                  <a:pt x="142519" y="0"/>
                  <a:pt x="91813" y="0"/>
                </a:cubicBez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3843488" y="816254"/>
            <a:ext cx="1513741" cy="1513741"/>
          </a:xfrm>
          <a:custGeom>
            <a:avLst/>
            <a:gdLst/>
            <a:ahLst/>
            <a:cxnLst/>
            <a:rect l="l" t="t" r="r" b="b"/>
            <a:pathLst>
              <a:path w="1513741" h="1513741">
                <a:moveTo>
                  <a:pt x="0" y="1513741"/>
                </a:moveTo>
                <a:lnTo>
                  <a:pt x="0" y="0"/>
                </a:lnTo>
                <a:lnTo>
                  <a:pt x="1513741" y="0"/>
                </a:lnTo>
                <a:lnTo>
                  <a:pt x="1513741" y="1513741"/>
                </a:lnTo>
                <a:lnTo>
                  <a:pt x="0" y="1513741"/>
                </a:lnTo>
              </a:path>
            </a:pathLst>
          </a:custGeom>
          <a:solidFill>
            <a:srgbClr val="6D1339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4912966" y="2115863"/>
            <a:ext cx="1513741" cy="1513741"/>
          </a:xfrm>
          <a:custGeom>
            <a:avLst/>
            <a:gdLst/>
            <a:ahLst/>
            <a:cxnLst/>
            <a:rect l="l" t="t" r="r" b="b"/>
            <a:pathLst>
              <a:path w="1513741" h="1513741">
                <a:moveTo>
                  <a:pt x="0" y="1513741"/>
                </a:moveTo>
                <a:lnTo>
                  <a:pt x="0" y="0"/>
                </a:lnTo>
                <a:lnTo>
                  <a:pt x="1513741" y="0"/>
                </a:lnTo>
                <a:lnTo>
                  <a:pt x="1513741" y="1513741"/>
                </a:lnTo>
                <a:lnTo>
                  <a:pt x="0" y="1513741"/>
                </a:lnTo>
              </a:path>
            </a:pathLst>
          </a:custGeom>
          <a:solidFill>
            <a:srgbClr val="6D1339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>
            <a:off x="5984033" y="3362310"/>
            <a:ext cx="1513741" cy="1513741"/>
          </a:xfrm>
          <a:custGeom>
            <a:avLst/>
            <a:gdLst/>
            <a:ahLst/>
            <a:cxnLst/>
            <a:rect l="l" t="t" r="r" b="b"/>
            <a:pathLst>
              <a:path w="1513741" h="1513741">
                <a:moveTo>
                  <a:pt x="0" y="1513741"/>
                </a:moveTo>
                <a:lnTo>
                  <a:pt x="0" y="0"/>
                </a:lnTo>
                <a:lnTo>
                  <a:pt x="1513741" y="0"/>
                </a:lnTo>
                <a:lnTo>
                  <a:pt x="1513741" y="1513741"/>
                </a:lnTo>
                <a:lnTo>
                  <a:pt x="0" y="1513741"/>
                </a:lnTo>
              </a:path>
            </a:pathLst>
          </a:custGeom>
          <a:solidFill>
            <a:srgbClr val="6D1339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7069958" y="4608757"/>
            <a:ext cx="1513741" cy="1513741"/>
          </a:xfrm>
          <a:custGeom>
            <a:avLst/>
            <a:gdLst/>
            <a:ahLst/>
            <a:cxnLst/>
            <a:rect l="l" t="t" r="r" b="b"/>
            <a:pathLst>
              <a:path w="1513741" h="1513741">
                <a:moveTo>
                  <a:pt x="0" y="1513741"/>
                </a:moveTo>
                <a:lnTo>
                  <a:pt x="0" y="0"/>
                </a:lnTo>
                <a:lnTo>
                  <a:pt x="1513741" y="0"/>
                </a:lnTo>
                <a:lnTo>
                  <a:pt x="1513741" y="1513741"/>
                </a:lnTo>
                <a:lnTo>
                  <a:pt x="0" y="1513741"/>
                </a:lnTo>
              </a:path>
            </a:pathLst>
          </a:custGeom>
          <a:solidFill>
            <a:srgbClr val="6D1339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4110782" y="1083549"/>
            <a:ext cx="979153" cy="979153"/>
          </a:xfrm>
          <a:custGeom>
            <a:avLst/>
            <a:gdLst/>
            <a:ahLst/>
            <a:cxnLst/>
            <a:rect l="l" t="t" r="r" b="b"/>
            <a:pathLst>
              <a:path w="979153" h="979153">
                <a:moveTo>
                  <a:pt x="0" y="979153"/>
                </a:moveTo>
                <a:lnTo>
                  <a:pt x="0" y="0"/>
                </a:lnTo>
                <a:lnTo>
                  <a:pt x="979153" y="0"/>
                </a:lnTo>
                <a:lnTo>
                  <a:pt x="979153" y="979153"/>
                </a:lnTo>
                <a:lnTo>
                  <a:pt x="0" y="979153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1" name="Text 29"/>
          <p:cNvSpPr/>
          <p:nvPr/>
        </p:nvSpPr>
        <p:spPr>
          <a:xfrm>
            <a:off x="5180260" y="2383157"/>
            <a:ext cx="979153" cy="979153"/>
          </a:xfrm>
          <a:custGeom>
            <a:avLst/>
            <a:gdLst/>
            <a:ahLst/>
            <a:cxnLst/>
            <a:rect l="l" t="t" r="r" b="b"/>
            <a:pathLst>
              <a:path w="979153" h="979153">
                <a:moveTo>
                  <a:pt x="0" y="979153"/>
                </a:moveTo>
                <a:lnTo>
                  <a:pt x="0" y="0"/>
                </a:lnTo>
                <a:lnTo>
                  <a:pt x="979153" y="0"/>
                </a:lnTo>
                <a:lnTo>
                  <a:pt x="979153" y="979153"/>
                </a:lnTo>
                <a:lnTo>
                  <a:pt x="0" y="979153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2" name="Text 30"/>
          <p:cNvSpPr/>
          <p:nvPr/>
        </p:nvSpPr>
        <p:spPr>
          <a:xfrm>
            <a:off x="6251327" y="3629604"/>
            <a:ext cx="979153" cy="979153"/>
          </a:xfrm>
          <a:custGeom>
            <a:avLst/>
            <a:gdLst/>
            <a:ahLst/>
            <a:cxnLst/>
            <a:rect l="l" t="t" r="r" b="b"/>
            <a:pathLst>
              <a:path w="979153" h="979153">
                <a:moveTo>
                  <a:pt x="0" y="979153"/>
                </a:moveTo>
                <a:lnTo>
                  <a:pt x="0" y="0"/>
                </a:lnTo>
                <a:lnTo>
                  <a:pt x="979153" y="0"/>
                </a:lnTo>
                <a:lnTo>
                  <a:pt x="979153" y="979153"/>
                </a:lnTo>
                <a:lnTo>
                  <a:pt x="0" y="979153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3" name="Text 31"/>
          <p:cNvSpPr/>
          <p:nvPr/>
        </p:nvSpPr>
        <p:spPr>
          <a:xfrm>
            <a:off x="7337253" y="4876051"/>
            <a:ext cx="979153" cy="979153"/>
          </a:xfrm>
          <a:custGeom>
            <a:avLst/>
            <a:gdLst/>
            <a:ahLst/>
            <a:cxnLst/>
            <a:rect l="l" t="t" r="r" b="b"/>
            <a:pathLst>
              <a:path w="979153" h="979153">
                <a:moveTo>
                  <a:pt x="0" y="979153"/>
                </a:moveTo>
                <a:lnTo>
                  <a:pt x="0" y="0"/>
                </a:lnTo>
                <a:lnTo>
                  <a:pt x="979153" y="0"/>
                </a:lnTo>
                <a:lnTo>
                  <a:pt x="979153" y="979153"/>
                </a:lnTo>
                <a:lnTo>
                  <a:pt x="0" y="979153"/>
                </a:lnTo>
              </a:path>
            </a:pathLst>
          </a:custGeom>
          <a:solidFill>
            <a:srgbClr val="D9277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4" name="Text 32"/>
          <p:cNvSpPr/>
          <p:nvPr/>
        </p:nvSpPr>
        <p:spPr>
          <a:xfrm>
            <a:off x="4303354" y="1344525"/>
            <a:ext cx="594009" cy="457200"/>
          </a:xfrm>
          <a:custGeom>
            <a:avLst/>
            <a:gdLst/>
            <a:ahLst/>
            <a:cxnLst/>
            <a:rect l="l" t="t" r="r" b="b"/>
            <a:pathLst>
              <a:path w="594009" h="457200">
                <a:moveTo>
                  <a:pt x="0" y="457200"/>
                </a:moveTo>
                <a:lnTo>
                  <a:pt x="0" y="0"/>
                </a:lnTo>
                <a:lnTo>
                  <a:pt x="594009" y="0"/>
                </a:lnTo>
                <a:lnTo>
                  <a:pt x="59400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01</a:t>
            </a:r>
            <a:endParaRPr lang="en-US" sz="2800" dirty="0"/>
          </a:p>
        </p:txBody>
      </p:sp>
      <p:sp>
        <p:nvSpPr>
          <p:cNvPr id="35" name="Text 33"/>
          <p:cNvSpPr/>
          <p:nvPr/>
        </p:nvSpPr>
        <p:spPr>
          <a:xfrm>
            <a:off x="5372832" y="2644133"/>
            <a:ext cx="594009" cy="457200"/>
          </a:xfrm>
          <a:custGeom>
            <a:avLst/>
            <a:gdLst/>
            <a:ahLst/>
            <a:cxnLst/>
            <a:rect l="l" t="t" r="r" b="b"/>
            <a:pathLst>
              <a:path w="594009" h="457200">
                <a:moveTo>
                  <a:pt x="0" y="457200"/>
                </a:moveTo>
                <a:lnTo>
                  <a:pt x="0" y="0"/>
                </a:lnTo>
                <a:lnTo>
                  <a:pt x="594009" y="0"/>
                </a:lnTo>
                <a:lnTo>
                  <a:pt x="59400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02</a:t>
            </a:r>
            <a:endParaRPr lang="en-US" sz="2800" dirty="0"/>
          </a:p>
        </p:txBody>
      </p:sp>
      <p:sp>
        <p:nvSpPr>
          <p:cNvPr id="36" name="Text 34"/>
          <p:cNvSpPr/>
          <p:nvPr/>
        </p:nvSpPr>
        <p:spPr>
          <a:xfrm>
            <a:off x="6443899" y="3890580"/>
            <a:ext cx="594009" cy="457200"/>
          </a:xfrm>
          <a:custGeom>
            <a:avLst/>
            <a:gdLst/>
            <a:ahLst/>
            <a:cxnLst/>
            <a:rect l="l" t="t" r="r" b="b"/>
            <a:pathLst>
              <a:path w="594009" h="457200">
                <a:moveTo>
                  <a:pt x="0" y="457200"/>
                </a:moveTo>
                <a:lnTo>
                  <a:pt x="0" y="0"/>
                </a:lnTo>
                <a:lnTo>
                  <a:pt x="594009" y="0"/>
                </a:lnTo>
                <a:lnTo>
                  <a:pt x="59400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03</a:t>
            </a:r>
            <a:endParaRPr lang="en-US" sz="2800" dirty="0"/>
          </a:p>
        </p:txBody>
      </p:sp>
      <p:sp>
        <p:nvSpPr>
          <p:cNvPr id="37" name="Text 35"/>
          <p:cNvSpPr/>
          <p:nvPr/>
        </p:nvSpPr>
        <p:spPr>
          <a:xfrm>
            <a:off x="7534263" y="5129205"/>
            <a:ext cx="594009" cy="457200"/>
          </a:xfrm>
          <a:custGeom>
            <a:avLst/>
            <a:gdLst/>
            <a:ahLst/>
            <a:cxnLst/>
            <a:rect l="l" t="t" r="r" b="b"/>
            <a:pathLst>
              <a:path w="594009" h="457200">
                <a:moveTo>
                  <a:pt x="0" y="457200"/>
                </a:moveTo>
                <a:lnTo>
                  <a:pt x="0" y="0"/>
                </a:lnTo>
                <a:lnTo>
                  <a:pt x="594009" y="0"/>
                </a:lnTo>
                <a:lnTo>
                  <a:pt x="594009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04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2024-11-03T23:07:23Z</dcterms:created>
  <dcterms:modified xsi:type="dcterms:W3CDTF">2024-11-03T23:07:23Z</dcterms:modified>
</cp:coreProperties>
</file>