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d1b3b251f244f2dd8fa75cb6f4ee7979d494985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b305cc25006aa7a1fa665058214c0d062954f8d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1cd5b4398c56409ad456f55676b8d169ad43fab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846c37fa468267f13eace42481d723497137f37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709c9dbd4e3eec9ad61a1867eb5f81ced00e8c5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3d4e38d9c35a808677ad554d05c9f6c0b045d51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7929775799e6368ce34347fffcfaeb6343993a4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01c58a8c6b828d0b653fb7cb1680a32467b2ad2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3ed2b831d756fa4c934e6c76b3ed5a727c979fa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7c9be52406552e2bd8bb35c47c5b6e159e0e416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613229ad3f2dbce868c43783627258fba6c68a3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cf60349c248afc1b427c9dda09103beb0ea040d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312c09894c4fabacff8b377ec4e021bc936cba5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314c20badd5eb2c55146e8a9d053965f8d908cb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5158409"/>
            <a:ext cx="12192000" cy="169959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53440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0"/>
                </a:moveTo>
                <a:lnTo>
                  <a:pt x="365760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3657600" y="6858000"/>
                </a:lnTo>
                <a:lnTo>
                  <a:pt x="0" y="6858000"/>
                </a:lnTo>
                <a:lnTo>
                  <a:pt x="0" y="0"/>
                </a:lnTo>
              </a:path>
            </a:pathLst>
          </a:custGeom>
          <a:blipFill>
            <a:blip r:embed="rId1"/>
            <a:srcRect/>
            <a:stretch>
              <a:fillRect l="-90680" r="-9068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31520" y="1969477"/>
            <a:ext cx="7182196" cy="265896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4846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Dominando los Fundamentos del Lenguaje: Sustantivos y Verbos</a:t>
            </a:r>
            <a:endParaRPr lang="en-US" sz="4846" dirty="0"/>
          </a:p>
        </p:txBody>
      </p:sp>
      <p:sp>
        <p:nvSpPr>
          <p:cNvPr id="7" name="Text 5"/>
          <p:cNvSpPr/>
          <p:nvPr/>
        </p:nvSpPr>
        <p:spPr>
          <a:xfrm>
            <a:off x="731521" y="5508978"/>
            <a:ext cx="7182195" cy="1027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Una guía completa para entender y utilizar correctamente los sustantivos y verbos en español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31520" y="395836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932927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E7E6E6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20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911840" y="932927"/>
            <a:ext cx="548640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04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05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06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07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08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09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10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11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12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13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14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15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16</a:t>
            </a:r>
            <a:endParaRPr lang="en-US" sz="1846" dirty="0"/>
          </a:p>
        </p:txBody>
      </p:sp>
      <p:sp>
        <p:nvSpPr>
          <p:cNvPr id="7" name="Text 5"/>
          <p:cNvSpPr/>
          <p:nvPr/>
        </p:nvSpPr>
        <p:spPr>
          <a:xfrm>
            <a:off x="4455268" y="932927"/>
            <a:ext cx="6298872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Introducción a los Sustantivos y Verbos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Definición y Clasificación de Sustantivos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Definición y Conjugación de Verbos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Relación entre Sustantivos y Verbos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Uso de Sustantivos y Verbos en Contextos Práct…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Práctica Interactiva: Identificación de Sustan…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Práctica Interactiva: Creación de Oraciones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Ejemplos de Sustantivos y Verbos en la Vida Re…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Consejos para Mejorar la Comprensión y Uso de …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Recursos para el Aprendizaje de Sustantivos y …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Objetivos de Aprendizaje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Criterios de Éxito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Conclusión</a:t>
            </a:r>
            <a:endParaRPr lang="en-US" sz="1846" dirty="0"/>
          </a:p>
        </p:txBody>
      </p:sp>
      <p:sp>
        <p:nvSpPr>
          <p:cNvPr id="8" name="Text 6"/>
          <p:cNvSpPr/>
          <p:nvPr/>
        </p:nvSpPr>
        <p:spPr>
          <a:xfrm>
            <a:off x="731520" y="979729"/>
            <a:ext cx="3274619" cy="1481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Dominando los Fundamentos del Lenguaje: Sustantivos y Verbos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932927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E7E6E6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20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911840" y="932927"/>
            <a:ext cx="548640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17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18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19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20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21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4455268" y="932927"/>
            <a:ext cx="6298872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Preguntas Frecuentes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Actividades de Enriquecimiento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Participación de los Padres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Preguntas de Reflexión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Siguiente Lección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731520" y="979729"/>
            <a:ext cx="3274619" cy="1481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Dominando los Fundamentos del Lenguaje: Sustantivos y Verbos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04734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Los sustantivos y verbos son componentes fundamentales de la lengua española.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Son esenciales para la construcción de oraciones y la comunicación efectiva.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704734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Importancia de los Sustantivos y Verbos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531048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Los sustantivos se refieren a personas, lugares, objetos, ideas, etc.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Son palabras que nombran entidades concretas o abstractas.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531048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Definición de Sustantivos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357361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Los verbos expresan acciones, estados o eventos.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Son palabras que indican lo que sucede o describe una condición.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357361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Definición de Verbos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704734" y="548640"/>
            <a:ext cx="7863840" cy="9525"/>
          </a:xfrm>
          <a:custGeom>
            <a:avLst/>
            <a:gdLst/>
            <a:ahLst/>
            <a:cxnLst/>
            <a:rect l="l" t="t" r="r" b="b"/>
            <a:pathLst>
              <a:path w="7863840" h="9525">
                <a:moveTo>
                  <a:pt x="0" y="0"/>
                </a:moveTo>
                <a:lnTo>
                  <a:pt x="7863840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704734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Dominando los Fundamentos del Lenguaje: Sustantivos y Verbos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04734" y="932927"/>
            <a:ext cx="803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91"/>
              </a:spcBef>
              <a:buNone/>
            </a:pPr>
            <a:r>
              <a:rPr lang="en-US" sz="3567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Introducción a los Sustantivos y Verbos</a:t>
            </a:r>
            <a:endParaRPr lang="en-US" sz="3567" dirty="0"/>
          </a:p>
        </p:txBody>
      </p:sp>
      <p:sp>
        <p:nvSpPr>
          <p:cNvPr id="14" name="Text 12"/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blipFill>
            <a:blip r:embed="rId1"/>
            <a:srcRect/>
            <a:stretch>
              <a:fillRect l="-115895" r="-11589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9" y="3229635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Se refieren a categorías generales de personas, lugares o cosas.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Ejemplos incluyen 'ciudad', 'animal' y 'libro'.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731519" y="2677009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Sustantivos Comunes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3515360" y="3229635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Se refieren a nombres específicos de personas, lugares, etc.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Ejemplos incluyen 'María', 'Madrid' y 'Amazonas'.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515360" y="2677009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Sustantivos Propios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299201" y="3229635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Se refieren a objetos físicos que pueden ser percibidos por los sentidos.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Ejemplos incluyen 'mesa', 'flor' y 'montaña'.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299201" y="2677009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Sustantivos Concretos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083043" y="3229635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Se refieren a conceptos o ideas que no tienen existencia física.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Ejemplos incluyen 'amor', 'libertad' y 'justicia'.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9083043" y="2677009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Sustantivos Abstractos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Dominando los Fundamentos del Lenguaje: Sustantivos y Verbos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5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Definición y Clasificación de Sustantivos</a:t>
            </a:r>
            <a:endParaRPr lang="en-US" sz="3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518205" y="0"/>
            <a:ext cx="3673796" cy="6858000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534400" y="0"/>
            <a:ext cx="3657600" cy="6858000"/>
          </a:xfrm>
          <a:prstGeom prst="rect">
            <a:avLst/>
          </a:prstGeom>
          <a:blipFill>
            <a:blip r:embed="rId1"/>
            <a:srcRect/>
            <a:stretch>
              <a:fillRect l="-90515" r="-9051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8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Siguen un patrón predecible en su conjugación.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Esto facilita su aprendizaje y uso en diferentes contextos.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31518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Verbos regulares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536440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Tienen conjugaciones únicas que deben memorizarse.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No siguen un patrón fijo como los regulares.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536440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Verbos irregulares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Cambia según la persona, número, tiempo y modo.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Es esencial para expresar correctamente las ideas en un idioma.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18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Conjugación de verbos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536440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Incluyen presente, pretérito, futuro, entre otros.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Permiten situar las acciones en diferentes momentos temporales.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536440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Tiempos verbales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Dominando los Fundamentos del Lenguaje: Sustantivos y Verbos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6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9" y="932927"/>
            <a:ext cx="748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Definición y Conjugación de Verbos</a:t>
            </a:r>
            <a:endParaRPr lang="en-US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824222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419373" y="0"/>
            <a:ext cx="4772628" cy="2824223"/>
          </a:xfrm>
          <a:prstGeom prst="rect">
            <a:avLst/>
          </a:prstGeom>
          <a:blipFill>
            <a:blip r:embed="rId1"/>
            <a:srcRect/>
            <a:stretch>
              <a:fillRect l="0" r="0" t="-6308" b="-6308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La comprensión de esta relación es fundamental para la comunicación efectiva en español.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Permite una expresión clara y precisa en el idioma.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07720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Importancia de la comprensión de esta relación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Los sustantivos suelen ser los sujetos o objetos de las acciones expresadas por los verbos.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Esto demuestra su papel fundamental en la construcción de oraciones.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40436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Roles de los sustantivos en las acciones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Los sustantivos y verbos están estrechamente relacionados.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Esta conexión es esencial para entender la estructura del lenguaje.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Relación entre sustantivos y verbos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31520" y="0"/>
            <a:ext cx="623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Dominando los Fundamentos del Lenguaje: Sustantivos y Verbos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7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9" y="932927"/>
            <a:ext cx="6238241" cy="139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Relación entre Sustantivos y Verbos</a:t>
            </a:r>
            <a:endParaRPr lang="en-US" sz="3600" dirty="0"/>
          </a:p>
        </p:txBody>
      </p:sp>
      <p:sp>
        <p:nvSpPr>
          <p:cNvPr id="16" name="Text 14"/>
          <p:cNvSpPr/>
          <p:nvPr/>
        </p:nvSpPr>
        <p:spPr>
          <a:xfrm>
            <a:off x="8077201" y="3139128"/>
            <a:ext cx="548640" cy="548493"/>
          </a:xfrm>
          <a:custGeom>
            <a:avLst/>
            <a:gdLst/>
            <a:ahLst/>
            <a:cxnLst/>
            <a:rect l="l" t="t" r="r" b="b"/>
            <a:pathLst>
              <a:path w="548640" h="548493">
                <a:moveTo>
                  <a:pt x="394297" y="222864"/>
                </a:moveTo>
                <a:cubicBezTo>
                  <a:pt x="394297" y="128183"/>
                  <a:pt x="317542" y="51432"/>
                  <a:pt x="222863" y="51432"/>
                </a:cubicBezTo>
                <a:cubicBezTo>
                  <a:pt x="128184" y="51432"/>
                  <a:pt x="51430" y="128183"/>
                  <a:pt x="51430" y="222864"/>
                </a:cubicBezTo>
                <a:cubicBezTo>
                  <a:pt x="51430" y="317544"/>
                  <a:pt x="128184" y="394295"/>
                  <a:pt x="222863" y="394295"/>
                </a:cubicBezTo>
                <a:cubicBezTo>
                  <a:pt x="317542" y="394295"/>
                  <a:pt x="394297" y="317544"/>
                  <a:pt x="394297" y="222864"/>
                </a:cubicBezTo>
                <a:lnTo>
                  <a:pt x="394297" y="222864"/>
                </a:lnTo>
                <a:moveTo>
                  <a:pt x="361186" y="397619"/>
                </a:moveTo>
                <a:cubicBezTo>
                  <a:pt x="323259" y="427726"/>
                  <a:pt x="275148" y="445727"/>
                  <a:pt x="222863" y="445727"/>
                </a:cubicBezTo>
                <a:cubicBezTo>
                  <a:pt x="99754" y="445727"/>
                  <a:pt x="0" y="345973"/>
                  <a:pt x="0" y="222864"/>
                </a:cubicBezTo>
                <a:cubicBezTo>
                  <a:pt x="0" y="99754"/>
                  <a:pt x="99754" y="0"/>
                  <a:pt x="222863" y="0"/>
                </a:cubicBezTo>
                <a:cubicBezTo>
                  <a:pt x="345972" y="0"/>
                  <a:pt x="445726" y="99754"/>
                  <a:pt x="445726" y="222864"/>
                </a:cubicBezTo>
                <a:cubicBezTo>
                  <a:pt x="445726" y="275151"/>
                  <a:pt x="427725" y="323260"/>
                  <a:pt x="397616" y="361188"/>
                </a:cubicBezTo>
                <a:lnTo>
                  <a:pt x="541085" y="504657"/>
                </a:lnTo>
                <a:cubicBezTo>
                  <a:pt x="551158" y="514727"/>
                  <a:pt x="551158" y="531018"/>
                  <a:pt x="541085" y="540978"/>
                </a:cubicBezTo>
                <a:cubicBezTo>
                  <a:pt x="531012" y="550944"/>
                  <a:pt x="514729" y="551049"/>
                  <a:pt x="504765" y="540978"/>
                </a:cubicBezTo>
                <a:lnTo>
                  <a:pt x="361186" y="397619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438651" y="3139054"/>
            <a:ext cx="480060" cy="548640"/>
          </a:xfrm>
          <a:custGeom>
            <a:avLst/>
            <a:gdLst/>
            <a:ahLst/>
            <a:cxnLst/>
            <a:rect l="l" t="t" r="r" b="b"/>
            <a:pathLst>
              <a:path w="480060" h="548640">
                <a:moveTo>
                  <a:pt x="0" y="94300"/>
                </a:moveTo>
                <a:cubicBezTo>
                  <a:pt x="0" y="42223"/>
                  <a:pt x="42221" y="6"/>
                  <a:pt x="94298" y="6"/>
                </a:cubicBezTo>
                <a:lnTo>
                  <a:pt x="420053" y="6"/>
                </a:lnTo>
                <a:cubicBezTo>
                  <a:pt x="453162" y="6"/>
                  <a:pt x="480060" y="26900"/>
                  <a:pt x="480060" y="60016"/>
                </a:cubicBezTo>
                <a:lnTo>
                  <a:pt x="480060" y="368626"/>
                </a:lnTo>
                <a:cubicBezTo>
                  <a:pt x="480060" y="392519"/>
                  <a:pt x="466023" y="413203"/>
                  <a:pt x="445769" y="422848"/>
                </a:cubicBezTo>
                <a:lnTo>
                  <a:pt x="445769" y="497216"/>
                </a:lnTo>
                <a:lnTo>
                  <a:pt x="454343" y="497216"/>
                </a:lnTo>
                <a:cubicBezTo>
                  <a:pt x="468596" y="497216"/>
                  <a:pt x="480060" y="508683"/>
                  <a:pt x="480060" y="522936"/>
                </a:cubicBezTo>
                <a:cubicBezTo>
                  <a:pt x="480060" y="537190"/>
                  <a:pt x="468596" y="548657"/>
                  <a:pt x="454343" y="548657"/>
                </a:cubicBezTo>
                <a:lnTo>
                  <a:pt x="85724" y="548657"/>
                </a:lnTo>
                <a:cubicBezTo>
                  <a:pt x="38362" y="548657"/>
                  <a:pt x="0" y="510296"/>
                  <a:pt x="0" y="462932"/>
                </a:cubicBezTo>
                <a:cubicBezTo>
                  <a:pt x="0" y="460040"/>
                  <a:pt x="106" y="457143"/>
                  <a:pt x="427" y="454362"/>
                </a:cubicBezTo>
                <a:lnTo>
                  <a:pt x="0" y="454362"/>
                </a:lnTo>
                <a:lnTo>
                  <a:pt x="0" y="94300"/>
                </a:lnTo>
                <a:moveTo>
                  <a:pt x="85724" y="428625"/>
                </a:moveTo>
                <a:cubicBezTo>
                  <a:pt x="66757" y="428625"/>
                  <a:pt x="51434" y="443949"/>
                  <a:pt x="51434" y="462915"/>
                </a:cubicBezTo>
                <a:cubicBezTo>
                  <a:pt x="51434" y="481881"/>
                  <a:pt x="66757" y="497205"/>
                  <a:pt x="85724" y="497205"/>
                </a:cubicBezTo>
                <a:lnTo>
                  <a:pt x="394336" y="497205"/>
                </a:lnTo>
                <a:lnTo>
                  <a:pt x="394336" y="428625"/>
                </a:lnTo>
                <a:lnTo>
                  <a:pt x="85724" y="428625"/>
                </a:lnTo>
                <a:moveTo>
                  <a:pt x="51434" y="384372"/>
                </a:moveTo>
                <a:cubicBezTo>
                  <a:pt x="61933" y="379763"/>
                  <a:pt x="73507" y="377190"/>
                  <a:pt x="85724" y="377190"/>
                </a:cubicBezTo>
                <a:lnTo>
                  <a:pt x="420053" y="377190"/>
                </a:lnTo>
                <a:cubicBezTo>
                  <a:pt x="424767" y="377190"/>
                  <a:pt x="428626" y="373333"/>
                  <a:pt x="428626" y="368620"/>
                </a:cubicBezTo>
                <a:lnTo>
                  <a:pt x="428626" y="60010"/>
                </a:lnTo>
                <a:cubicBezTo>
                  <a:pt x="428626" y="55297"/>
                  <a:pt x="424767" y="51441"/>
                  <a:pt x="420053" y="51441"/>
                </a:cubicBezTo>
                <a:lnTo>
                  <a:pt x="94298" y="51441"/>
                </a:lnTo>
                <a:cubicBezTo>
                  <a:pt x="70617" y="51441"/>
                  <a:pt x="51434" y="70621"/>
                  <a:pt x="51434" y="94306"/>
                </a:cubicBezTo>
                <a:lnTo>
                  <a:pt x="51434" y="384372"/>
                </a:lnTo>
                <a:moveTo>
                  <a:pt x="162880" y="120015"/>
                </a:moveTo>
                <a:lnTo>
                  <a:pt x="351476" y="120015"/>
                </a:lnTo>
                <a:cubicBezTo>
                  <a:pt x="365729" y="120015"/>
                  <a:pt x="377193" y="131482"/>
                  <a:pt x="377193" y="145735"/>
                </a:cubicBezTo>
                <a:cubicBezTo>
                  <a:pt x="377193" y="159989"/>
                  <a:pt x="365729" y="171456"/>
                  <a:pt x="351476" y="171456"/>
                </a:cubicBezTo>
                <a:lnTo>
                  <a:pt x="162880" y="171456"/>
                </a:lnTo>
                <a:cubicBezTo>
                  <a:pt x="148627" y="171456"/>
                  <a:pt x="137163" y="159989"/>
                  <a:pt x="137163" y="145741"/>
                </a:cubicBezTo>
                <a:cubicBezTo>
                  <a:pt x="137163" y="131487"/>
                  <a:pt x="148627" y="120026"/>
                  <a:pt x="162880" y="120026"/>
                </a:cubicBezTo>
                <a:lnTo>
                  <a:pt x="162880" y="120015"/>
                </a:lnTo>
                <a:moveTo>
                  <a:pt x="162880" y="205740"/>
                </a:moveTo>
                <a:lnTo>
                  <a:pt x="351476" y="205740"/>
                </a:lnTo>
                <a:cubicBezTo>
                  <a:pt x="365729" y="205740"/>
                  <a:pt x="377193" y="217207"/>
                  <a:pt x="377193" y="231460"/>
                </a:cubicBezTo>
                <a:cubicBezTo>
                  <a:pt x="377193" y="245714"/>
                  <a:pt x="365729" y="257181"/>
                  <a:pt x="351476" y="257181"/>
                </a:cubicBezTo>
                <a:lnTo>
                  <a:pt x="162880" y="257181"/>
                </a:lnTo>
                <a:cubicBezTo>
                  <a:pt x="148627" y="257181"/>
                  <a:pt x="137163" y="245714"/>
                  <a:pt x="137163" y="231466"/>
                </a:cubicBezTo>
                <a:cubicBezTo>
                  <a:pt x="137163" y="217212"/>
                  <a:pt x="148627" y="205751"/>
                  <a:pt x="162880" y="205751"/>
                </a:cubicBezTo>
                <a:lnTo>
                  <a:pt x="162880" y="20574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31518" y="3169539"/>
            <a:ext cx="548640" cy="487669"/>
          </a:xfrm>
          <a:custGeom>
            <a:avLst/>
            <a:gdLst/>
            <a:ahLst/>
            <a:cxnLst/>
            <a:rect l="l" t="t" r="r" b="b"/>
            <a:pathLst>
              <a:path w="548640" h="487669">
                <a:moveTo>
                  <a:pt x="127745" y="13903"/>
                </a:moveTo>
                <a:cubicBezTo>
                  <a:pt x="124124" y="5520"/>
                  <a:pt x="115840" y="0"/>
                  <a:pt x="106694" y="0"/>
                </a:cubicBezTo>
                <a:cubicBezTo>
                  <a:pt x="97548" y="0"/>
                  <a:pt x="89264" y="5525"/>
                  <a:pt x="85643" y="13903"/>
                </a:cubicBezTo>
                <a:lnTo>
                  <a:pt x="1827" y="212014"/>
                </a:lnTo>
                <a:cubicBezTo>
                  <a:pt x="-3127" y="223635"/>
                  <a:pt x="2304" y="237066"/>
                  <a:pt x="14018" y="242015"/>
                </a:cubicBezTo>
                <a:cubicBezTo>
                  <a:pt x="25731" y="246970"/>
                  <a:pt x="39069" y="241538"/>
                  <a:pt x="44017" y="229824"/>
                </a:cubicBezTo>
                <a:lnTo>
                  <a:pt x="54112" y="205728"/>
                </a:lnTo>
                <a:lnTo>
                  <a:pt x="159166" y="205728"/>
                </a:lnTo>
                <a:lnTo>
                  <a:pt x="169360" y="229921"/>
                </a:lnTo>
                <a:cubicBezTo>
                  <a:pt x="174314" y="241542"/>
                  <a:pt x="187646" y="246970"/>
                  <a:pt x="199359" y="242113"/>
                </a:cubicBezTo>
                <a:cubicBezTo>
                  <a:pt x="211073" y="237256"/>
                  <a:pt x="216406" y="223825"/>
                  <a:pt x="211550" y="212112"/>
                </a:cubicBezTo>
                <a:lnTo>
                  <a:pt x="127734" y="14001"/>
                </a:lnTo>
                <a:lnTo>
                  <a:pt x="127745" y="13903"/>
                </a:lnTo>
                <a:moveTo>
                  <a:pt x="139936" y="160014"/>
                </a:moveTo>
                <a:lnTo>
                  <a:pt x="73551" y="160014"/>
                </a:lnTo>
                <a:lnTo>
                  <a:pt x="106694" y="81533"/>
                </a:lnTo>
                <a:lnTo>
                  <a:pt x="139936" y="160014"/>
                </a:lnTo>
                <a:moveTo>
                  <a:pt x="243849" y="22857"/>
                </a:moveTo>
                <a:lnTo>
                  <a:pt x="243849" y="121912"/>
                </a:lnTo>
                <a:lnTo>
                  <a:pt x="243849" y="220968"/>
                </a:lnTo>
                <a:cubicBezTo>
                  <a:pt x="243849" y="233637"/>
                  <a:pt x="254042" y="243825"/>
                  <a:pt x="266705" y="243825"/>
                </a:cubicBezTo>
                <a:lnTo>
                  <a:pt x="354328" y="243825"/>
                </a:lnTo>
                <a:cubicBezTo>
                  <a:pt x="394330" y="243825"/>
                  <a:pt x="426716" y="211444"/>
                  <a:pt x="426716" y="171440"/>
                </a:cubicBezTo>
                <a:cubicBezTo>
                  <a:pt x="426716" y="148008"/>
                  <a:pt x="415573" y="127247"/>
                  <a:pt x="398335" y="114007"/>
                </a:cubicBezTo>
                <a:cubicBezTo>
                  <a:pt x="406619" y="102196"/>
                  <a:pt x="411480" y="87814"/>
                  <a:pt x="411480" y="72385"/>
                </a:cubicBezTo>
                <a:cubicBezTo>
                  <a:pt x="411480" y="32381"/>
                  <a:pt x="379099" y="0"/>
                  <a:pt x="339093" y="0"/>
                </a:cubicBezTo>
                <a:lnTo>
                  <a:pt x="266705" y="0"/>
                </a:lnTo>
                <a:cubicBezTo>
                  <a:pt x="254037" y="0"/>
                  <a:pt x="243849" y="10192"/>
                  <a:pt x="243849" y="22857"/>
                </a:cubicBezTo>
                <a:lnTo>
                  <a:pt x="243849" y="22857"/>
                </a:lnTo>
                <a:moveTo>
                  <a:pt x="339098" y="99055"/>
                </a:moveTo>
                <a:lnTo>
                  <a:pt x="289572" y="99055"/>
                </a:lnTo>
                <a:lnTo>
                  <a:pt x="289572" y="45719"/>
                </a:lnTo>
                <a:lnTo>
                  <a:pt x="339098" y="45719"/>
                </a:lnTo>
                <a:cubicBezTo>
                  <a:pt x="353862" y="45719"/>
                  <a:pt x="365767" y="57623"/>
                  <a:pt x="365767" y="72390"/>
                </a:cubicBezTo>
                <a:cubicBezTo>
                  <a:pt x="365767" y="87151"/>
                  <a:pt x="353862" y="99060"/>
                  <a:pt x="339098" y="99060"/>
                </a:cubicBezTo>
                <a:lnTo>
                  <a:pt x="339098" y="99055"/>
                </a:lnTo>
                <a:moveTo>
                  <a:pt x="289567" y="144774"/>
                </a:moveTo>
                <a:lnTo>
                  <a:pt x="339092" y="144774"/>
                </a:lnTo>
                <a:lnTo>
                  <a:pt x="354334" y="144774"/>
                </a:lnTo>
                <a:cubicBezTo>
                  <a:pt x="369098" y="144774"/>
                  <a:pt x="381003" y="156678"/>
                  <a:pt x="381003" y="171445"/>
                </a:cubicBezTo>
                <a:cubicBezTo>
                  <a:pt x="381003" y="186207"/>
                  <a:pt x="369098" y="198116"/>
                  <a:pt x="354334" y="198116"/>
                </a:cubicBezTo>
                <a:lnTo>
                  <a:pt x="289567" y="198116"/>
                </a:lnTo>
                <a:lnTo>
                  <a:pt x="289567" y="144774"/>
                </a:lnTo>
                <a:moveTo>
                  <a:pt x="541584" y="298405"/>
                </a:moveTo>
                <a:cubicBezTo>
                  <a:pt x="550730" y="289641"/>
                  <a:pt x="551016" y="275167"/>
                  <a:pt x="542254" y="266116"/>
                </a:cubicBezTo>
                <a:cubicBezTo>
                  <a:pt x="533492" y="257070"/>
                  <a:pt x="519013" y="256685"/>
                  <a:pt x="509966" y="265448"/>
                </a:cubicBezTo>
                <a:lnTo>
                  <a:pt x="335669" y="432792"/>
                </a:lnTo>
                <a:lnTo>
                  <a:pt x="252424" y="349547"/>
                </a:lnTo>
                <a:cubicBezTo>
                  <a:pt x="243470" y="340593"/>
                  <a:pt x="228991" y="340593"/>
                  <a:pt x="220136" y="349547"/>
                </a:cubicBezTo>
                <a:cubicBezTo>
                  <a:pt x="211276" y="358500"/>
                  <a:pt x="211182" y="372979"/>
                  <a:pt x="220136" y="381835"/>
                </a:cubicBezTo>
                <a:lnTo>
                  <a:pt x="319094" y="480983"/>
                </a:lnTo>
                <a:cubicBezTo>
                  <a:pt x="327856" y="489747"/>
                  <a:pt x="342143" y="489937"/>
                  <a:pt x="351097" y="481271"/>
                </a:cubicBezTo>
                <a:lnTo>
                  <a:pt x="541584" y="29840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9997439" y="0"/>
            <a:ext cx="2194561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8" y="2944573"/>
            <a:ext cx="3749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Los sustantivos y verbos se utilizan en descripciones de personas y lugares.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Esto permite detallar características y contextos de manera precisa.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731518" y="2315740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Descripción de personas y lugares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303518" y="2944573"/>
            <a:ext cx="3749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Los sustantivos y verbos se utilizan en la expresión de acciones y eventos.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Esto facilita narrar sucesos y actividades de forma clara.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5303518" y="2315740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Expresión de acciones y eventos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31518" y="4951519"/>
            <a:ext cx="3749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Los sustantivos y verbos se utilizan en la comunicación de ideas y opiniones.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Esto es esencial para compartir pensamientos y perspectivas.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731518" y="4322686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Comunicación de ideas y opiniones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303518" y="4951519"/>
            <a:ext cx="3749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La comprensión de cómo utilizar sustantivos y verbos en contextos prácticos es crucial para la comunicación efectiva en español.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Esto mejora la habilidad de interactuar y transmitir mensajes con precisión.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303518" y="4322686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Importancia de la comprensión práctica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Dominando los Fundamentos del Lenguaje: Sustantivos y Verbos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8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19" y="932927"/>
            <a:ext cx="8321039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806"/>
              </a:spcBef>
              <a:buNone/>
            </a:pPr>
            <a:r>
              <a:rPr lang="en-US" sz="2902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Uso de Sustantivos y Verbos en Contextos Prácticos</a:t>
            </a:r>
            <a:endParaRPr lang="en-US" sz="290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E145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6" y="2439868"/>
            <a:ext cx="4572000" cy="3657600"/>
          </a:xfrm>
          <a:custGeom>
            <a:avLst/>
            <a:gdLst/>
            <a:ahLst/>
            <a:cxnLst/>
            <a:rect l="l" t="t" r="r" b="b"/>
            <a:pathLst>
              <a:path w="4572000" h="3657600">
                <a:moveTo>
                  <a:pt x="119604" y="3657600"/>
                </a:moveTo>
                <a:cubicBezTo>
                  <a:pt x="53538" y="3657600"/>
                  <a:pt x="0" y="3604053"/>
                  <a:pt x="0" y="3537996"/>
                </a:cubicBezTo>
                <a:lnTo>
                  <a:pt x="0" y="119604"/>
                </a:lnTo>
                <a:cubicBezTo>
                  <a:pt x="0" y="53547"/>
                  <a:pt x="53538" y="0"/>
                  <a:pt x="119604" y="0"/>
                </a:cubicBezTo>
                <a:lnTo>
                  <a:pt x="4452396" y="0"/>
                </a:lnTo>
                <a:cubicBezTo>
                  <a:pt x="4518462" y="0"/>
                  <a:pt x="4572000" y="53547"/>
                  <a:pt x="4572000" y="119604"/>
                </a:cubicBezTo>
                <a:lnTo>
                  <a:pt x="4572000" y="3537996"/>
                </a:lnTo>
                <a:cubicBezTo>
                  <a:pt x="4572000" y="3604053"/>
                  <a:pt x="4518462" y="3657600"/>
                  <a:pt x="4452396" y="3657600"/>
                </a:cubicBezTo>
                <a:lnTo>
                  <a:pt x="119604" y="365760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713263" y="2439868"/>
            <a:ext cx="4572000" cy="3657600"/>
          </a:xfrm>
          <a:custGeom>
            <a:avLst/>
            <a:gdLst/>
            <a:ahLst/>
            <a:cxnLst/>
            <a:rect l="l" t="t" r="r" b="b"/>
            <a:pathLst>
              <a:path w="4572000" h="3657600">
                <a:moveTo>
                  <a:pt x="106848" y="3657600"/>
                </a:moveTo>
                <a:cubicBezTo>
                  <a:pt x="47823" y="3657600"/>
                  <a:pt x="0" y="3609759"/>
                  <a:pt x="0" y="3550762"/>
                </a:cubicBezTo>
                <a:lnTo>
                  <a:pt x="0" y="106838"/>
                </a:lnTo>
                <a:cubicBezTo>
                  <a:pt x="0" y="47841"/>
                  <a:pt x="47823" y="0"/>
                  <a:pt x="106848" y="0"/>
                </a:cubicBezTo>
                <a:lnTo>
                  <a:pt x="4465152" y="0"/>
                </a:lnTo>
                <a:cubicBezTo>
                  <a:pt x="4524177" y="0"/>
                  <a:pt x="4572000" y="47841"/>
                  <a:pt x="4572000" y="106838"/>
                </a:cubicBezTo>
                <a:lnTo>
                  <a:pt x="4572000" y="3550762"/>
                </a:lnTo>
                <a:cubicBezTo>
                  <a:pt x="4572000" y="3609759"/>
                  <a:pt x="4524177" y="3657600"/>
                  <a:pt x="4465152" y="3657600"/>
                </a:cubicBezTo>
                <a:lnTo>
                  <a:pt x="106848" y="365760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079023" y="3895838"/>
            <a:ext cx="38404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Fomentar la comprensión de las funciones gramaticales.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Desarrollar habilidades lingüísticas a través de ejercicios prácticos.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6079023" y="3413476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Enfoque de Aprendizaje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124575" y="2717917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0" y="78584"/>
                </a:moveTo>
                <a:cubicBezTo>
                  <a:pt x="0" y="35186"/>
                  <a:pt x="35184" y="5"/>
                  <a:pt x="78582" y="5"/>
                </a:cubicBezTo>
                <a:lnTo>
                  <a:pt x="350044" y="5"/>
                </a:lnTo>
                <a:cubicBezTo>
                  <a:pt x="377635" y="5"/>
                  <a:pt x="400050" y="22417"/>
                  <a:pt x="400050" y="50013"/>
                </a:cubicBezTo>
                <a:lnTo>
                  <a:pt x="400050" y="307188"/>
                </a:lnTo>
                <a:cubicBezTo>
                  <a:pt x="400050" y="327099"/>
                  <a:pt x="388353" y="344336"/>
                  <a:pt x="371474" y="352373"/>
                </a:cubicBezTo>
                <a:lnTo>
                  <a:pt x="371474" y="414347"/>
                </a:lnTo>
                <a:lnTo>
                  <a:pt x="378619" y="414347"/>
                </a:lnTo>
                <a:cubicBezTo>
                  <a:pt x="390497" y="414347"/>
                  <a:pt x="400050" y="423902"/>
                  <a:pt x="400050" y="435780"/>
                </a:cubicBezTo>
                <a:cubicBezTo>
                  <a:pt x="400050" y="447658"/>
                  <a:pt x="390497" y="457214"/>
                  <a:pt x="378619" y="457214"/>
                </a:cubicBezTo>
                <a:lnTo>
                  <a:pt x="71437" y="457214"/>
                </a:lnTo>
                <a:cubicBezTo>
                  <a:pt x="31968" y="457214"/>
                  <a:pt x="0" y="425246"/>
                  <a:pt x="0" y="385776"/>
                </a:cubicBezTo>
                <a:cubicBezTo>
                  <a:pt x="0" y="383367"/>
                  <a:pt x="88" y="380953"/>
                  <a:pt x="356" y="378635"/>
                </a:cubicBezTo>
                <a:lnTo>
                  <a:pt x="0" y="378635"/>
                </a:lnTo>
                <a:lnTo>
                  <a:pt x="0" y="78584"/>
                </a:lnTo>
                <a:moveTo>
                  <a:pt x="71437" y="357188"/>
                </a:moveTo>
                <a:cubicBezTo>
                  <a:pt x="55631" y="357188"/>
                  <a:pt x="42861" y="369957"/>
                  <a:pt x="42861" y="385763"/>
                </a:cubicBezTo>
                <a:cubicBezTo>
                  <a:pt x="42861" y="401568"/>
                  <a:pt x="55631" y="414338"/>
                  <a:pt x="71437" y="414338"/>
                </a:cubicBezTo>
                <a:lnTo>
                  <a:pt x="328613" y="414338"/>
                </a:lnTo>
                <a:lnTo>
                  <a:pt x="328613" y="357188"/>
                </a:lnTo>
                <a:lnTo>
                  <a:pt x="71437" y="357188"/>
                </a:lnTo>
                <a:moveTo>
                  <a:pt x="42861" y="320310"/>
                </a:moveTo>
                <a:cubicBezTo>
                  <a:pt x="51610" y="316469"/>
                  <a:pt x="61256" y="314325"/>
                  <a:pt x="71437" y="314325"/>
                </a:cubicBezTo>
                <a:lnTo>
                  <a:pt x="350044" y="314325"/>
                </a:lnTo>
                <a:cubicBezTo>
                  <a:pt x="353972" y="314325"/>
                  <a:pt x="357189" y="311111"/>
                  <a:pt x="357189" y="307184"/>
                </a:cubicBezTo>
                <a:lnTo>
                  <a:pt x="357189" y="50009"/>
                </a:lnTo>
                <a:cubicBezTo>
                  <a:pt x="357189" y="46081"/>
                  <a:pt x="353972" y="42867"/>
                  <a:pt x="350044" y="42867"/>
                </a:cubicBezTo>
                <a:lnTo>
                  <a:pt x="78582" y="42867"/>
                </a:lnTo>
                <a:cubicBezTo>
                  <a:pt x="58847" y="42867"/>
                  <a:pt x="42861" y="58851"/>
                  <a:pt x="42861" y="78588"/>
                </a:cubicBezTo>
                <a:lnTo>
                  <a:pt x="42861" y="320310"/>
                </a:lnTo>
                <a:moveTo>
                  <a:pt x="135733" y="100013"/>
                </a:moveTo>
                <a:lnTo>
                  <a:pt x="292897" y="100013"/>
                </a:lnTo>
                <a:cubicBezTo>
                  <a:pt x="304774" y="100013"/>
                  <a:pt x="314327" y="109568"/>
                  <a:pt x="314327" y="121446"/>
                </a:cubicBezTo>
                <a:cubicBezTo>
                  <a:pt x="314327" y="133324"/>
                  <a:pt x="304774" y="142880"/>
                  <a:pt x="292897" y="142880"/>
                </a:cubicBezTo>
                <a:lnTo>
                  <a:pt x="135733" y="142880"/>
                </a:lnTo>
                <a:cubicBezTo>
                  <a:pt x="123855" y="142880"/>
                  <a:pt x="114302" y="133324"/>
                  <a:pt x="114302" y="121451"/>
                </a:cubicBezTo>
                <a:cubicBezTo>
                  <a:pt x="114302" y="109573"/>
                  <a:pt x="123855" y="100022"/>
                  <a:pt x="135733" y="100022"/>
                </a:cubicBezTo>
                <a:lnTo>
                  <a:pt x="135733" y="100013"/>
                </a:lnTo>
                <a:moveTo>
                  <a:pt x="135733" y="171450"/>
                </a:moveTo>
                <a:lnTo>
                  <a:pt x="292897" y="171450"/>
                </a:lnTo>
                <a:cubicBezTo>
                  <a:pt x="304774" y="171450"/>
                  <a:pt x="314327" y="181005"/>
                  <a:pt x="314327" y="192884"/>
                </a:cubicBezTo>
                <a:cubicBezTo>
                  <a:pt x="314327" y="204762"/>
                  <a:pt x="304774" y="214317"/>
                  <a:pt x="292897" y="214317"/>
                </a:cubicBezTo>
                <a:lnTo>
                  <a:pt x="135733" y="214317"/>
                </a:lnTo>
                <a:cubicBezTo>
                  <a:pt x="123855" y="214317"/>
                  <a:pt x="114302" y="204762"/>
                  <a:pt x="114302" y="192888"/>
                </a:cubicBezTo>
                <a:cubicBezTo>
                  <a:pt x="114302" y="181010"/>
                  <a:pt x="123855" y="171459"/>
                  <a:pt x="135733" y="171459"/>
                </a:cubicBezTo>
                <a:lnTo>
                  <a:pt x="135733" y="17145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051556" y="3895838"/>
            <a:ext cx="38404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Identificar sustantivos y verbos en oraciones sencillas.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Practicar la identificación de sustantivos y verbos en diferentes contextos.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1051556" y="3413476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Objetivo de la Práctica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1051556" y="2749648"/>
            <a:ext cx="457200" cy="406391"/>
          </a:xfrm>
          <a:custGeom>
            <a:avLst/>
            <a:gdLst/>
            <a:ahLst/>
            <a:cxnLst/>
            <a:rect l="l" t="t" r="r" b="b"/>
            <a:pathLst>
              <a:path w="457200" h="406391">
                <a:moveTo>
                  <a:pt x="106454" y="11586"/>
                </a:moveTo>
                <a:cubicBezTo>
                  <a:pt x="103437" y="4600"/>
                  <a:pt x="96533" y="0"/>
                  <a:pt x="88912" y="0"/>
                </a:cubicBezTo>
                <a:cubicBezTo>
                  <a:pt x="81290" y="0"/>
                  <a:pt x="74386" y="4604"/>
                  <a:pt x="71369" y="11586"/>
                </a:cubicBezTo>
                <a:lnTo>
                  <a:pt x="1522" y="176678"/>
                </a:lnTo>
                <a:cubicBezTo>
                  <a:pt x="-2606" y="186363"/>
                  <a:pt x="1920" y="197555"/>
                  <a:pt x="11681" y="201680"/>
                </a:cubicBezTo>
                <a:cubicBezTo>
                  <a:pt x="21443" y="205808"/>
                  <a:pt x="32557" y="201281"/>
                  <a:pt x="36681" y="191520"/>
                </a:cubicBezTo>
                <a:lnTo>
                  <a:pt x="45094" y="171440"/>
                </a:lnTo>
                <a:lnTo>
                  <a:pt x="132638" y="171440"/>
                </a:lnTo>
                <a:lnTo>
                  <a:pt x="141133" y="191601"/>
                </a:lnTo>
                <a:cubicBezTo>
                  <a:pt x="145262" y="201285"/>
                  <a:pt x="156372" y="205809"/>
                  <a:pt x="166133" y="201761"/>
                </a:cubicBezTo>
                <a:cubicBezTo>
                  <a:pt x="175894" y="197713"/>
                  <a:pt x="180338" y="186521"/>
                  <a:pt x="176292" y="176760"/>
                </a:cubicBezTo>
                <a:lnTo>
                  <a:pt x="106445" y="11668"/>
                </a:lnTo>
                <a:lnTo>
                  <a:pt x="106454" y="11586"/>
                </a:lnTo>
                <a:moveTo>
                  <a:pt x="116613" y="133345"/>
                </a:moveTo>
                <a:lnTo>
                  <a:pt x="61292" y="133345"/>
                </a:lnTo>
                <a:lnTo>
                  <a:pt x="88912" y="67944"/>
                </a:lnTo>
                <a:lnTo>
                  <a:pt x="116613" y="133345"/>
                </a:lnTo>
                <a:moveTo>
                  <a:pt x="203207" y="19048"/>
                </a:moveTo>
                <a:lnTo>
                  <a:pt x="203207" y="101594"/>
                </a:lnTo>
                <a:lnTo>
                  <a:pt x="203207" y="184140"/>
                </a:lnTo>
                <a:cubicBezTo>
                  <a:pt x="203207" y="194698"/>
                  <a:pt x="211702" y="203187"/>
                  <a:pt x="222254" y="203187"/>
                </a:cubicBezTo>
                <a:lnTo>
                  <a:pt x="295273" y="203187"/>
                </a:lnTo>
                <a:cubicBezTo>
                  <a:pt x="328608" y="203187"/>
                  <a:pt x="355596" y="176203"/>
                  <a:pt x="355596" y="142867"/>
                </a:cubicBezTo>
                <a:cubicBezTo>
                  <a:pt x="355596" y="123340"/>
                  <a:pt x="346311" y="106040"/>
                  <a:pt x="331945" y="95006"/>
                </a:cubicBezTo>
                <a:cubicBezTo>
                  <a:pt x="338849" y="85163"/>
                  <a:pt x="342900" y="73179"/>
                  <a:pt x="342900" y="60321"/>
                </a:cubicBezTo>
                <a:cubicBezTo>
                  <a:pt x="342900" y="26984"/>
                  <a:pt x="315916" y="0"/>
                  <a:pt x="282577" y="0"/>
                </a:cubicBezTo>
                <a:lnTo>
                  <a:pt x="222254" y="0"/>
                </a:lnTo>
                <a:cubicBezTo>
                  <a:pt x="211697" y="0"/>
                  <a:pt x="203207" y="8494"/>
                  <a:pt x="203207" y="19048"/>
                </a:cubicBezTo>
                <a:lnTo>
                  <a:pt x="203207" y="19048"/>
                </a:lnTo>
                <a:moveTo>
                  <a:pt x="282582" y="82546"/>
                </a:moveTo>
                <a:lnTo>
                  <a:pt x="241310" y="82546"/>
                </a:lnTo>
                <a:lnTo>
                  <a:pt x="241310" y="38099"/>
                </a:lnTo>
                <a:lnTo>
                  <a:pt x="282582" y="38099"/>
                </a:lnTo>
                <a:cubicBezTo>
                  <a:pt x="294885" y="38099"/>
                  <a:pt x="304806" y="48019"/>
                  <a:pt x="304806" y="60325"/>
                </a:cubicBezTo>
                <a:cubicBezTo>
                  <a:pt x="304806" y="72626"/>
                  <a:pt x="294885" y="82550"/>
                  <a:pt x="282582" y="82550"/>
                </a:cubicBezTo>
                <a:lnTo>
                  <a:pt x="282582" y="82546"/>
                </a:lnTo>
                <a:moveTo>
                  <a:pt x="241306" y="120645"/>
                </a:moveTo>
                <a:lnTo>
                  <a:pt x="282577" y="120645"/>
                </a:lnTo>
                <a:lnTo>
                  <a:pt x="295278" y="120645"/>
                </a:lnTo>
                <a:cubicBezTo>
                  <a:pt x="307581" y="120645"/>
                  <a:pt x="317503" y="130565"/>
                  <a:pt x="317503" y="142871"/>
                </a:cubicBezTo>
                <a:cubicBezTo>
                  <a:pt x="317503" y="155172"/>
                  <a:pt x="307581" y="165096"/>
                  <a:pt x="295278" y="165096"/>
                </a:cubicBezTo>
                <a:lnTo>
                  <a:pt x="241306" y="165096"/>
                </a:lnTo>
                <a:lnTo>
                  <a:pt x="241306" y="120645"/>
                </a:lnTo>
                <a:moveTo>
                  <a:pt x="451320" y="248671"/>
                </a:moveTo>
                <a:cubicBezTo>
                  <a:pt x="458942" y="241368"/>
                  <a:pt x="459180" y="229306"/>
                  <a:pt x="451878" y="221763"/>
                </a:cubicBezTo>
                <a:cubicBezTo>
                  <a:pt x="444577" y="214225"/>
                  <a:pt x="432511" y="213904"/>
                  <a:pt x="424972" y="221207"/>
                </a:cubicBezTo>
                <a:lnTo>
                  <a:pt x="279724" y="360660"/>
                </a:lnTo>
                <a:lnTo>
                  <a:pt x="210353" y="291289"/>
                </a:lnTo>
                <a:cubicBezTo>
                  <a:pt x="202892" y="283827"/>
                  <a:pt x="190826" y="283827"/>
                  <a:pt x="183447" y="291289"/>
                </a:cubicBezTo>
                <a:cubicBezTo>
                  <a:pt x="176063" y="298750"/>
                  <a:pt x="175985" y="310816"/>
                  <a:pt x="183447" y="318196"/>
                </a:cubicBezTo>
                <a:lnTo>
                  <a:pt x="265912" y="400819"/>
                </a:lnTo>
                <a:cubicBezTo>
                  <a:pt x="273214" y="408122"/>
                  <a:pt x="285119" y="408281"/>
                  <a:pt x="292581" y="401059"/>
                </a:cubicBezTo>
                <a:lnTo>
                  <a:pt x="451320" y="248671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897"/>
              </a:spcBef>
              <a:buNone/>
            </a:pPr>
            <a:r>
              <a:rPr lang="en-US" sz="3229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Práctica Interactiva: Identificación de Sustantivos y Verbos</a:t>
            </a:r>
            <a:endParaRPr lang="en-US" sz="3229" dirty="0"/>
          </a:p>
        </p:txBody>
      </p:sp>
      <p:sp>
        <p:nvSpPr>
          <p:cNvPr id="14" name="Text 1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Dominando los Fundamentos del Lenguaje: Sustantivos y Verbos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E145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6" y="2579718"/>
            <a:ext cx="3474720" cy="3451683"/>
          </a:xfrm>
          <a:custGeom>
            <a:avLst/>
            <a:gdLst/>
            <a:ahLst/>
            <a:cxnLst/>
            <a:rect l="l" t="t" r="r" b="b"/>
            <a:pathLst>
              <a:path w="3474720" h="3451683">
                <a:moveTo>
                  <a:pt x="112859" y="3451683"/>
                </a:moveTo>
                <a:cubicBezTo>
                  <a:pt x="50522" y="3451683"/>
                  <a:pt x="0" y="3401150"/>
                  <a:pt x="0" y="3338813"/>
                </a:cubicBezTo>
                <a:lnTo>
                  <a:pt x="0" y="112870"/>
                </a:lnTo>
                <a:cubicBezTo>
                  <a:pt x="0" y="50533"/>
                  <a:pt x="50522" y="0"/>
                  <a:pt x="112859" y="0"/>
                </a:cubicBezTo>
                <a:lnTo>
                  <a:pt x="3361826" y="0"/>
                </a:lnTo>
                <a:cubicBezTo>
                  <a:pt x="3424163" y="0"/>
                  <a:pt x="3474685" y="50533"/>
                  <a:pt x="3474685" y="112870"/>
                </a:cubicBezTo>
                <a:lnTo>
                  <a:pt x="3474685" y="3338813"/>
                </a:lnTo>
                <a:cubicBezTo>
                  <a:pt x="3474685" y="3401150"/>
                  <a:pt x="3424163" y="3451683"/>
                  <a:pt x="3361826" y="3451683"/>
                </a:cubicBezTo>
                <a:lnTo>
                  <a:pt x="112859" y="3451683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80559" y="2579718"/>
            <a:ext cx="3474720" cy="3424465"/>
          </a:xfrm>
          <a:custGeom>
            <a:avLst/>
            <a:gdLst/>
            <a:ahLst/>
            <a:cxnLst/>
            <a:rect l="l" t="t" r="r" b="b"/>
            <a:pathLst>
              <a:path w="3474720" h="3424465">
                <a:moveTo>
                  <a:pt x="100037" y="3424465"/>
                </a:moveTo>
                <a:cubicBezTo>
                  <a:pt x="44789" y="3424465"/>
                  <a:pt x="0" y="3379673"/>
                  <a:pt x="0" y="3324436"/>
                </a:cubicBezTo>
                <a:lnTo>
                  <a:pt x="0" y="100029"/>
                </a:lnTo>
                <a:cubicBezTo>
                  <a:pt x="0" y="44792"/>
                  <a:pt x="44789" y="0"/>
                  <a:pt x="100037" y="0"/>
                </a:cubicBezTo>
                <a:lnTo>
                  <a:pt x="3374683" y="0"/>
                </a:lnTo>
                <a:cubicBezTo>
                  <a:pt x="3429931" y="0"/>
                  <a:pt x="3474720" y="44792"/>
                  <a:pt x="3474720" y="100029"/>
                </a:cubicBezTo>
                <a:lnTo>
                  <a:pt x="3474720" y="3324436"/>
                </a:lnTo>
                <a:cubicBezTo>
                  <a:pt x="3474720" y="3379673"/>
                  <a:pt x="3429931" y="3424465"/>
                  <a:pt x="3374683" y="3424465"/>
                </a:cubicBezTo>
                <a:lnTo>
                  <a:pt x="100037" y="3424465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534400" y="0"/>
            <a:ext cx="3657600" cy="6858000"/>
          </a:xfrm>
          <a:prstGeom prst="rect">
            <a:avLst/>
          </a:prstGeom>
          <a:blipFill>
            <a:blip r:embed="rId1"/>
            <a:srcRect/>
            <a:stretch>
              <a:fillRect l="-95631" r="-9563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54879" y="4050094"/>
            <a:ext cx="2926080" cy="17464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Practicar la creación de oraciones en diferentes contextos y situaciones.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Adaptar las oraciones a escenarios específicos para mejorar la comprensión.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4754879" y="3487413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Práctica en Contextos Diversos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769167" y="2857767"/>
            <a:ext cx="428625" cy="457200"/>
          </a:xfrm>
          <a:custGeom>
            <a:avLst/>
            <a:gdLst/>
            <a:ahLst/>
            <a:cxnLst/>
            <a:rect l="l" t="t" r="r" b="b"/>
            <a:pathLst>
              <a:path w="428625" h="457200">
                <a:moveTo>
                  <a:pt x="214313" y="42863"/>
                </a:moveTo>
                <a:lnTo>
                  <a:pt x="371476" y="42863"/>
                </a:lnTo>
                <a:cubicBezTo>
                  <a:pt x="379333" y="42863"/>
                  <a:pt x="385763" y="49291"/>
                  <a:pt x="385763" y="57150"/>
                </a:cubicBezTo>
                <a:lnTo>
                  <a:pt x="385763" y="400050"/>
                </a:lnTo>
                <a:cubicBezTo>
                  <a:pt x="385763" y="407909"/>
                  <a:pt x="379333" y="414338"/>
                  <a:pt x="371476" y="414338"/>
                </a:cubicBezTo>
                <a:lnTo>
                  <a:pt x="214313" y="414338"/>
                </a:lnTo>
                <a:lnTo>
                  <a:pt x="214313" y="42863"/>
                </a:lnTo>
                <a:moveTo>
                  <a:pt x="171450" y="42863"/>
                </a:moveTo>
                <a:lnTo>
                  <a:pt x="171450" y="414338"/>
                </a:lnTo>
                <a:lnTo>
                  <a:pt x="114301" y="414338"/>
                </a:lnTo>
                <a:cubicBezTo>
                  <a:pt x="106445" y="414338"/>
                  <a:pt x="100015" y="407909"/>
                  <a:pt x="100015" y="400050"/>
                </a:cubicBezTo>
                <a:lnTo>
                  <a:pt x="100015" y="371475"/>
                </a:lnTo>
                <a:lnTo>
                  <a:pt x="121447" y="371475"/>
                </a:lnTo>
                <a:cubicBezTo>
                  <a:pt x="133324" y="371475"/>
                  <a:pt x="142878" y="361920"/>
                  <a:pt x="142878" y="350046"/>
                </a:cubicBezTo>
                <a:cubicBezTo>
                  <a:pt x="142878" y="338168"/>
                  <a:pt x="133324" y="328617"/>
                  <a:pt x="121447" y="328617"/>
                </a:cubicBezTo>
                <a:lnTo>
                  <a:pt x="100015" y="328617"/>
                </a:lnTo>
                <a:lnTo>
                  <a:pt x="100015" y="250038"/>
                </a:lnTo>
                <a:lnTo>
                  <a:pt x="121447" y="250038"/>
                </a:lnTo>
                <a:cubicBezTo>
                  <a:pt x="133324" y="250038"/>
                  <a:pt x="142878" y="240483"/>
                  <a:pt x="142878" y="228609"/>
                </a:cubicBezTo>
                <a:cubicBezTo>
                  <a:pt x="142878" y="216731"/>
                  <a:pt x="133324" y="207180"/>
                  <a:pt x="121447" y="207180"/>
                </a:cubicBezTo>
                <a:lnTo>
                  <a:pt x="100015" y="207180"/>
                </a:lnTo>
                <a:lnTo>
                  <a:pt x="100015" y="128601"/>
                </a:lnTo>
                <a:lnTo>
                  <a:pt x="121447" y="128601"/>
                </a:lnTo>
                <a:cubicBezTo>
                  <a:pt x="133324" y="128601"/>
                  <a:pt x="142878" y="119046"/>
                  <a:pt x="142878" y="107172"/>
                </a:cubicBezTo>
                <a:cubicBezTo>
                  <a:pt x="142878" y="95294"/>
                  <a:pt x="133324" y="85743"/>
                  <a:pt x="121447" y="85743"/>
                </a:cubicBezTo>
                <a:lnTo>
                  <a:pt x="100015" y="85743"/>
                </a:lnTo>
                <a:lnTo>
                  <a:pt x="100015" y="57168"/>
                </a:lnTo>
                <a:cubicBezTo>
                  <a:pt x="100015" y="49309"/>
                  <a:pt x="106445" y="42881"/>
                  <a:pt x="114301" y="42881"/>
                </a:cubicBezTo>
                <a:lnTo>
                  <a:pt x="171450" y="42863"/>
                </a:lnTo>
                <a:moveTo>
                  <a:pt x="57149" y="371475"/>
                </a:moveTo>
                <a:lnTo>
                  <a:pt x="57149" y="400050"/>
                </a:lnTo>
                <a:cubicBezTo>
                  <a:pt x="57149" y="431574"/>
                  <a:pt x="82776" y="457200"/>
                  <a:pt x="114297" y="457200"/>
                </a:cubicBezTo>
                <a:lnTo>
                  <a:pt x="371472" y="457200"/>
                </a:lnTo>
                <a:cubicBezTo>
                  <a:pt x="402993" y="457200"/>
                  <a:pt x="428621" y="431574"/>
                  <a:pt x="428621" y="400050"/>
                </a:cubicBezTo>
                <a:lnTo>
                  <a:pt x="428621" y="57150"/>
                </a:lnTo>
                <a:cubicBezTo>
                  <a:pt x="428621" y="25626"/>
                  <a:pt x="402993" y="0"/>
                  <a:pt x="371472" y="0"/>
                </a:cubicBezTo>
                <a:lnTo>
                  <a:pt x="114297" y="0"/>
                </a:lnTo>
                <a:cubicBezTo>
                  <a:pt x="82776" y="0"/>
                  <a:pt x="57149" y="25626"/>
                  <a:pt x="57149" y="57150"/>
                </a:cubicBezTo>
                <a:lnTo>
                  <a:pt x="57149" y="85725"/>
                </a:lnTo>
                <a:lnTo>
                  <a:pt x="21431" y="85725"/>
                </a:lnTo>
                <a:cubicBezTo>
                  <a:pt x="9554" y="85725"/>
                  <a:pt x="0" y="95280"/>
                  <a:pt x="0" y="107159"/>
                </a:cubicBezTo>
                <a:cubicBezTo>
                  <a:pt x="0" y="119037"/>
                  <a:pt x="9554" y="128592"/>
                  <a:pt x="21431" y="128592"/>
                </a:cubicBezTo>
                <a:lnTo>
                  <a:pt x="57149" y="128592"/>
                </a:lnTo>
                <a:lnTo>
                  <a:pt x="57149" y="207176"/>
                </a:lnTo>
                <a:lnTo>
                  <a:pt x="21431" y="207176"/>
                </a:lnTo>
                <a:cubicBezTo>
                  <a:pt x="9554" y="207176"/>
                  <a:pt x="0" y="216731"/>
                  <a:pt x="0" y="228609"/>
                </a:cubicBezTo>
                <a:cubicBezTo>
                  <a:pt x="0" y="240487"/>
                  <a:pt x="9554" y="250043"/>
                  <a:pt x="21431" y="250043"/>
                </a:cubicBezTo>
                <a:lnTo>
                  <a:pt x="57149" y="250043"/>
                </a:lnTo>
                <a:lnTo>
                  <a:pt x="57149" y="328626"/>
                </a:lnTo>
                <a:lnTo>
                  <a:pt x="21431" y="328626"/>
                </a:lnTo>
                <a:cubicBezTo>
                  <a:pt x="9554" y="328626"/>
                  <a:pt x="0" y="338182"/>
                  <a:pt x="0" y="350060"/>
                </a:cubicBezTo>
                <a:cubicBezTo>
                  <a:pt x="0" y="361938"/>
                  <a:pt x="9554" y="371493"/>
                  <a:pt x="21431" y="371493"/>
                </a:cubicBezTo>
                <a:lnTo>
                  <a:pt x="57149" y="37147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05836" y="4050094"/>
            <a:ext cx="2926080" cy="17464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Crear oraciones utilizando sustantivos y verbos aprendidos.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Explorar combinaciones creativas para enriquecer el vocabulario.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1005836" y="3487413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Uso de Sustantivos y Verbos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034411" y="2857767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0" y="78584"/>
                </a:moveTo>
                <a:cubicBezTo>
                  <a:pt x="0" y="35186"/>
                  <a:pt x="35184" y="5"/>
                  <a:pt x="78582" y="5"/>
                </a:cubicBezTo>
                <a:lnTo>
                  <a:pt x="350044" y="5"/>
                </a:lnTo>
                <a:cubicBezTo>
                  <a:pt x="377635" y="5"/>
                  <a:pt x="400050" y="22417"/>
                  <a:pt x="400050" y="50013"/>
                </a:cubicBezTo>
                <a:lnTo>
                  <a:pt x="400050" y="307188"/>
                </a:lnTo>
                <a:cubicBezTo>
                  <a:pt x="400050" y="327099"/>
                  <a:pt x="388353" y="344336"/>
                  <a:pt x="371474" y="352373"/>
                </a:cubicBezTo>
                <a:lnTo>
                  <a:pt x="371474" y="414347"/>
                </a:lnTo>
                <a:lnTo>
                  <a:pt x="378619" y="414347"/>
                </a:lnTo>
                <a:cubicBezTo>
                  <a:pt x="390497" y="414347"/>
                  <a:pt x="400050" y="423902"/>
                  <a:pt x="400050" y="435780"/>
                </a:cubicBezTo>
                <a:cubicBezTo>
                  <a:pt x="400050" y="447658"/>
                  <a:pt x="390497" y="457214"/>
                  <a:pt x="378619" y="457214"/>
                </a:cubicBezTo>
                <a:lnTo>
                  <a:pt x="71437" y="457214"/>
                </a:lnTo>
                <a:cubicBezTo>
                  <a:pt x="31968" y="457214"/>
                  <a:pt x="0" y="425246"/>
                  <a:pt x="0" y="385776"/>
                </a:cubicBezTo>
                <a:cubicBezTo>
                  <a:pt x="0" y="383367"/>
                  <a:pt x="88" y="380953"/>
                  <a:pt x="356" y="378635"/>
                </a:cubicBezTo>
                <a:lnTo>
                  <a:pt x="0" y="378635"/>
                </a:lnTo>
                <a:lnTo>
                  <a:pt x="0" y="78584"/>
                </a:lnTo>
                <a:moveTo>
                  <a:pt x="71437" y="357188"/>
                </a:moveTo>
                <a:cubicBezTo>
                  <a:pt x="55631" y="357188"/>
                  <a:pt x="42861" y="369957"/>
                  <a:pt x="42861" y="385763"/>
                </a:cubicBezTo>
                <a:cubicBezTo>
                  <a:pt x="42861" y="401568"/>
                  <a:pt x="55631" y="414338"/>
                  <a:pt x="71437" y="414338"/>
                </a:cubicBezTo>
                <a:lnTo>
                  <a:pt x="328613" y="414338"/>
                </a:lnTo>
                <a:lnTo>
                  <a:pt x="328613" y="357188"/>
                </a:lnTo>
                <a:lnTo>
                  <a:pt x="71437" y="357188"/>
                </a:lnTo>
                <a:moveTo>
                  <a:pt x="42861" y="320310"/>
                </a:moveTo>
                <a:cubicBezTo>
                  <a:pt x="51610" y="316469"/>
                  <a:pt x="61256" y="314325"/>
                  <a:pt x="71437" y="314325"/>
                </a:cubicBezTo>
                <a:lnTo>
                  <a:pt x="350044" y="314325"/>
                </a:lnTo>
                <a:cubicBezTo>
                  <a:pt x="353972" y="314325"/>
                  <a:pt x="357189" y="311111"/>
                  <a:pt x="357189" y="307184"/>
                </a:cubicBezTo>
                <a:lnTo>
                  <a:pt x="357189" y="50009"/>
                </a:lnTo>
                <a:cubicBezTo>
                  <a:pt x="357189" y="46081"/>
                  <a:pt x="353972" y="42867"/>
                  <a:pt x="350044" y="42867"/>
                </a:cubicBezTo>
                <a:lnTo>
                  <a:pt x="78582" y="42867"/>
                </a:lnTo>
                <a:cubicBezTo>
                  <a:pt x="58847" y="42867"/>
                  <a:pt x="42861" y="58851"/>
                  <a:pt x="42861" y="78588"/>
                </a:cubicBezTo>
                <a:lnTo>
                  <a:pt x="42861" y="320310"/>
                </a:lnTo>
                <a:moveTo>
                  <a:pt x="135733" y="100013"/>
                </a:moveTo>
                <a:lnTo>
                  <a:pt x="292897" y="100013"/>
                </a:lnTo>
                <a:cubicBezTo>
                  <a:pt x="304774" y="100013"/>
                  <a:pt x="314327" y="109568"/>
                  <a:pt x="314327" y="121446"/>
                </a:cubicBezTo>
                <a:cubicBezTo>
                  <a:pt x="314327" y="133324"/>
                  <a:pt x="304774" y="142880"/>
                  <a:pt x="292897" y="142880"/>
                </a:cubicBezTo>
                <a:lnTo>
                  <a:pt x="135733" y="142880"/>
                </a:lnTo>
                <a:cubicBezTo>
                  <a:pt x="123855" y="142880"/>
                  <a:pt x="114302" y="133324"/>
                  <a:pt x="114302" y="121451"/>
                </a:cubicBezTo>
                <a:cubicBezTo>
                  <a:pt x="114302" y="109573"/>
                  <a:pt x="123855" y="100022"/>
                  <a:pt x="135733" y="100022"/>
                </a:cubicBezTo>
                <a:lnTo>
                  <a:pt x="135733" y="100013"/>
                </a:lnTo>
                <a:moveTo>
                  <a:pt x="135733" y="171450"/>
                </a:moveTo>
                <a:lnTo>
                  <a:pt x="292897" y="171450"/>
                </a:lnTo>
                <a:cubicBezTo>
                  <a:pt x="304774" y="171450"/>
                  <a:pt x="314327" y="181005"/>
                  <a:pt x="314327" y="192884"/>
                </a:cubicBezTo>
                <a:cubicBezTo>
                  <a:pt x="314327" y="204762"/>
                  <a:pt x="304774" y="214317"/>
                  <a:pt x="292897" y="214317"/>
                </a:cubicBezTo>
                <a:lnTo>
                  <a:pt x="135733" y="214317"/>
                </a:lnTo>
                <a:cubicBezTo>
                  <a:pt x="123855" y="214317"/>
                  <a:pt x="114302" y="204762"/>
                  <a:pt x="114302" y="192888"/>
                </a:cubicBezTo>
                <a:cubicBezTo>
                  <a:pt x="114302" y="181010"/>
                  <a:pt x="123855" y="171459"/>
                  <a:pt x="135733" y="171459"/>
                </a:cubicBezTo>
                <a:lnTo>
                  <a:pt x="135733" y="17145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Dominando los Fundamentos del Lenguaje: Sustantivos y Verbos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9" y="932927"/>
            <a:ext cx="722376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818"/>
              </a:spcBef>
              <a:buNone/>
            </a:pPr>
            <a:r>
              <a:rPr lang="en-US" sz="2946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Práctica Interactiva: Creación de Oraciones</a:t>
            </a:r>
            <a:endParaRPr lang="en-US" sz="294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483601" y="0"/>
            <a:ext cx="3708399" cy="6858000"/>
          </a:xfrm>
          <a:prstGeom prst="rect">
            <a:avLst/>
          </a:prstGeom>
          <a:blipFill>
            <a:blip r:embed="rId1"/>
            <a:srcRect/>
            <a:stretch>
              <a:fillRect l="-104916" r="-10491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31520" y="0"/>
            <a:ext cx="64922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Dominando los Fundamentos del Lenguaje: Sustantivos y Verbos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731519" y="1015365"/>
            <a:ext cx="6857999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806"/>
              </a:spcBef>
              <a:buNone/>
            </a:pPr>
            <a:r>
              <a:rPr lang="en-US" sz="2902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Ejemplos de Sustantivos y Verbos en la Vida Real</a:t>
            </a:r>
            <a:endParaRPr lang="en-US" sz="2902" dirty="0"/>
          </a:p>
        </p:txBody>
      </p:sp>
      <p:sp>
        <p:nvSpPr>
          <p:cNvPr id="8" name="Text 6"/>
          <p:cNvSpPr/>
          <p:nvPr/>
        </p:nvSpPr>
        <p:spPr>
          <a:xfrm>
            <a:off x="731518" y="5889435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4"/>
              </a:spcBef>
              <a:buNone/>
            </a:pPr>
            <a:r>
              <a:rPr lang="en-US" sz="98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 las conversaciones cotidianas, los sustantivos identifican personas, lugares y cosas.</a:t>
            </a:r>
            <a:endParaRPr lang="en-US" sz="984" dirty="0"/>
          </a:p>
          <a:p>
            <a:pPr algn="l" marL="0" indent="0">
              <a:lnSpc>
                <a:spcPct val="110000"/>
              </a:lnSpc>
              <a:spcBef>
                <a:spcPts val="984"/>
              </a:spcBef>
              <a:buNone/>
            </a:pPr>
            <a:r>
              <a:rPr lang="en-US" sz="98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Los verbos expresan las acciones y estados de las personas al comunicarse.</a:t>
            </a:r>
            <a:endParaRPr lang="en-US" sz="984" dirty="0"/>
          </a:p>
        </p:txBody>
      </p:sp>
      <p:sp>
        <p:nvSpPr>
          <p:cNvPr id="9" name="Text 7"/>
          <p:cNvSpPr/>
          <p:nvPr/>
        </p:nvSpPr>
        <p:spPr>
          <a:xfrm>
            <a:off x="731518" y="525843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Sustantivos y verbos en la conversación diaria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31518" y="4351871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4"/>
              </a:spcBef>
              <a:buNone/>
            </a:pPr>
            <a:r>
              <a:rPr lang="en-US" sz="98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 la literatura, los sustantivos describen personajes, lugares y objetos.</a:t>
            </a:r>
            <a:endParaRPr lang="en-US" sz="984" dirty="0"/>
          </a:p>
          <a:p>
            <a:pPr algn="l" marL="0" indent="0">
              <a:lnSpc>
                <a:spcPct val="110000"/>
              </a:lnSpc>
              <a:spcBef>
                <a:spcPts val="984"/>
              </a:spcBef>
              <a:buNone/>
            </a:pPr>
            <a:r>
              <a:rPr lang="en-US" sz="98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Los verbos narran las acciones y eventos que ocurren en la historia.</a:t>
            </a:r>
            <a:endParaRPr lang="en-US" sz="984" dirty="0"/>
          </a:p>
        </p:txBody>
      </p:sp>
      <p:sp>
        <p:nvSpPr>
          <p:cNvPr id="11" name="Text 9"/>
          <p:cNvSpPr/>
          <p:nvPr/>
        </p:nvSpPr>
        <p:spPr>
          <a:xfrm>
            <a:off x="731518" y="372087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Sustantivos y verbos en la literatura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31518" y="2835131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4"/>
              </a:spcBef>
              <a:buNone/>
            </a:pPr>
            <a:r>
              <a:rPr lang="en-US" sz="98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Los anuncios publicitarios utilizan sustantivos para destacar productos o servicios.</a:t>
            </a:r>
            <a:endParaRPr lang="en-US" sz="984" dirty="0"/>
          </a:p>
          <a:p>
            <a:pPr algn="l" marL="0" indent="0">
              <a:lnSpc>
                <a:spcPct val="110000"/>
              </a:lnSpc>
              <a:spcBef>
                <a:spcPts val="984"/>
              </a:spcBef>
              <a:buNone/>
            </a:pPr>
            <a:r>
              <a:rPr lang="en-US" sz="98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Los verbos en la publicidad suelen incitar a la acción, como 'compra' o 'descubre'.</a:t>
            </a:r>
            <a:endParaRPr lang="en-US" sz="984" dirty="0"/>
          </a:p>
        </p:txBody>
      </p:sp>
      <p:sp>
        <p:nvSpPr>
          <p:cNvPr id="13" name="Text 11"/>
          <p:cNvSpPr/>
          <p:nvPr/>
        </p:nvSpPr>
        <p:spPr>
          <a:xfrm>
            <a:off x="731518" y="220413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Sustantivos y verbos en la publicidad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640081" cy="6858000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3503351" cy="6857998"/>
          </a:xfrm>
          <a:prstGeom prst="rect">
            <a:avLst/>
          </a:prstGeom>
          <a:blipFill>
            <a:blip r:embed="rId1"/>
            <a:srcRect/>
            <a:stretch>
              <a:fillRect l="-96874" r="-9687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206238" y="261191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Practicar regularmente la identificación y uso de sustantivos y verbos.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Esto ayuda a consolidar el conocimiento y mejorar la fluidez.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206238" y="214560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Práctica Regular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8011160" y="261191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Leer y escuchar textos en español para mejorar la comprensión.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Estas actividades expanden el vocabulario y la familiaridad con el idioma.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011160" y="214560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Lectura y Escucha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206238" y="461885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Utilizar recursos visuales y auditivos para reforzar el aprendizaje.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Estos materiales facilitan la retención y comprensión de conceptos.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206238" y="415254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Recursos Visuales y Auditivos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8011160" y="461885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Participar en conversaciones y actividades en grupo para practicar el uso de sustantivos y verbos.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La interacción social fomenta el aprendizaje práctico y la confianza.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011160" y="415254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Interacción en Grupo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Dominando los Fundamentos del Lenguaje: Sustantivos y Verbos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206238" y="932927"/>
            <a:ext cx="7326399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805"/>
              </a:spcBef>
              <a:buNone/>
            </a:pPr>
            <a:r>
              <a:rPr lang="en-US" sz="2898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Consejos para Mejorar la Comprensión y Uso de Sustantivos y Verbos</a:t>
            </a:r>
            <a:endParaRPr lang="en-US" sz="289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9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Los libros especializados en gramática y vocabulario son herramientas esenciales para el aprendizaje de sustantivos y verbos.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Proporcionan explicaciones detalladas y ejercicios prácticos para mejorar el conocimiento del idioma.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731519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Libros de gramática y vocabulario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2933700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Las aplicaciones móviles y los juegos interactivos ofrecen una forma divertida y efectiva de aprender sustantivos y verbos.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Estas herramientas suelen incluir actividades como ejercicios de emparejamiento y pruebas de vocabulario.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2933700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61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Aplicaciones y juegos de aprendizaje de idiomas</a:t>
            </a:r>
            <a:endParaRPr lang="en-US" sz="1361" dirty="0"/>
          </a:p>
        </p:txBody>
      </p:sp>
      <p:sp>
        <p:nvSpPr>
          <p:cNvPr id="8" name="Text 6"/>
          <p:cNvSpPr/>
          <p:nvPr/>
        </p:nvSpPr>
        <p:spPr>
          <a:xfrm>
            <a:off x="5135881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Los videos y podcasts educativos son recursos accesibles para aprender sobre el uso de sustantivos y verbos en contexto.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Permiten a los estudiantes escuchar y observar ejemplos prácticos del idioma en uso.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5135881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Videos y podcasts educativos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338062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Existen numerosos sitios web dedicados al aprendizaje del español que ofrecen lecciones y ejercicios sobre sustantivos y verbos.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Estos recursos suelen ser gratuitos y están diseñados para estudiantes de todos los niveles.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7338062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127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Sitios web y recursos en línea para el aprendizaje de español</a:t>
            </a:r>
            <a:endParaRPr lang="en-US" sz="1127" dirty="0"/>
          </a:p>
        </p:txBody>
      </p:sp>
      <p:sp>
        <p:nvSpPr>
          <p:cNvPr id="12" name="Text 10"/>
          <p:cNvSpPr/>
          <p:nvPr/>
        </p:nvSpPr>
        <p:spPr>
          <a:xfrm>
            <a:off x="9540243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Interactuar con hablantes nativos es una excelente manera de practicar el uso de sustantivos y verbos en situaciones reales.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Estas prácticas ayudan a mejorar la fluidez y la comprensión del idioma.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9540243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95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Prácticas de conversación con hablantes nativos</a:t>
            </a:r>
            <a:endParaRPr lang="en-US" sz="1295" dirty="0"/>
          </a:p>
        </p:txBody>
      </p:sp>
      <p:sp>
        <p:nvSpPr>
          <p:cNvPr id="14" name="Text 12"/>
          <p:cNvSpPr/>
          <p:nvPr/>
        </p:nvSpPr>
        <p:spPr>
          <a:xfrm>
            <a:off x="8463278" y="0"/>
            <a:ext cx="3728721" cy="2616884"/>
          </a:xfrm>
          <a:prstGeom prst="rect">
            <a:avLst/>
          </a:prstGeom>
          <a:blipFill>
            <a:blip r:embed="rId1"/>
            <a:srcRect/>
            <a:stretch>
              <a:fillRect l="-7957" r="-795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Dominando los Fundamentos del Lenguaje: Sustantivos y Verbos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31520" y="932927"/>
            <a:ext cx="7451616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806"/>
              </a:spcBef>
              <a:buNone/>
            </a:pPr>
            <a:r>
              <a:rPr lang="en-US" sz="2902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Recursos para el Aprendizaje de Sustantivos y Verbos</a:t>
            </a:r>
            <a:endParaRPr lang="en-US" sz="290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9" y="3879263"/>
            <a:ext cx="23774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Recordar y definir los conceptos básicos de sustantivos y verbos.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Establecer una base sólida para el aprendizaje de la gramática.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19" y="3326637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Definición de conceptos básicos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3545839" y="3879263"/>
            <a:ext cx="23774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Comprender la diferencia entre sustantivos comunes y propios.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Identificar las variaciones entre verbos en diferentes tiempos.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3545839" y="3326637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Diferenciación de categorías gramaticales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360159" y="3879263"/>
            <a:ext cx="23774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Aplicar los conocimientos de sustantivos y verbos para crear oraciones gramaticalmente correctas.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Desarrollar habilidades para la construcción de frases coherentes.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60159" y="3326637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Aplicación práctica de conocimientos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9174479" y="3879263"/>
            <a:ext cx="23774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Analizar oraciones dadas e identificar los sustantivos y verbos presentes.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Fomentar el pensamiento crítico en el estudio de la gramática.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74479" y="3326637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Análisis de estructuras gramaticales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Dominando los Fundamentos del Lenguaje: Sustantivos y Verbos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Objetivos de Aprendizaje</a:t>
            </a:r>
            <a:endParaRPr lang="en-US" sz="3600" dirty="0"/>
          </a:p>
        </p:txBody>
      </p:sp>
      <p:sp>
        <p:nvSpPr>
          <p:cNvPr id="17" name="Text 15"/>
          <p:cNvSpPr/>
          <p:nvPr/>
        </p:nvSpPr>
        <p:spPr>
          <a:xfrm>
            <a:off x="748663" y="2595116"/>
            <a:ext cx="514350" cy="548640"/>
          </a:xfrm>
          <a:custGeom>
            <a:avLst/>
            <a:gdLst/>
            <a:ahLst/>
            <a:cxnLst/>
            <a:rect l="l" t="t" r="r" b="b"/>
            <a:pathLst>
              <a:path w="514350" h="548640">
                <a:moveTo>
                  <a:pt x="257175" y="51435"/>
                </a:moveTo>
                <a:lnTo>
                  <a:pt x="445772" y="51435"/>
                </a:lnTo>
                <a:cubicBezTo>
                  <a:pt x="455200" y="51435"/>
                  <a:pt x="462915" y="59149"/>
                  <a:pt x="462915" y="68580"/>
                </a:cubicBezTo>
                <a:lnTo>
                  <a:pt x="462915" y="480060"/>
                </a:lnTo>
                <a:cubicBezTo>
                  <a:pt x="462915" y="489491"/>
                  <a:pt x="455200" y="497205"/>
                  <a:pt x="445772" y="497205"/>
                </a:cubicBezTo>
                <a:lnTo>
                  <a:pt x="257175" y="497205"/>
                </a:lnTo>
                <a:lnTo>
                  <a:pt x="257175" y="51435"/>
                </a:lnTo>
                <a:moveTo>
                  <a:pt x="205740" y="51435"/>
                </a:moveTo>
                <a:lnTo>
                  <a:pt x="205740" y="497205"/>
                </a:lnTo>
                <a:lnTo>
                  <a:pt x="137162" y="497205"/>
                </a:lnTo>
                <a:cubicBezTo>
                  <a:pt x="127734" y="497205"/>
                  <a:pt x="120018" y="489491"/>
                  <a:pt x="120018" y="480060"/>
                </a:cubicBezTo>
                <a:lnTo>
                  <a:pt x="120018" y="445770"/>
                </a:lnTo>
                <a:lnTo>
                  <a:pt x="145736" y="445770"/>
                </a:lnTo>
                <a:cubicBezTo>
                  <a:pt x="159989" y="445770"/>
                  <a:pt x="171453" y="434303"/>
                  <a:pt x="171453" y="420055"/>
                </a:cubicBezTo>
                <a:cubicBezTo>
                  <a:pt x="171453" y="405802"/>
                  <a:pt x="159989" y="394341"/>
                  <a:pt x="145736" y="394341"/>
                </a:cubicBezTo>
                <a:lnTo>
                  <a:pt x="120018" y="394341"/>
                </a:lnTo>
                <a:lnTo>
                  <a:pt x="120018" y="300046"/>
                </a:lnTo>
                <a:lnTo>
                  <a:pt x="145736" y="300046"/>
                </a:lnTo>
                <a:cubicBezTo>
                  <a:pt x="159989" y="300046"/>
                  <a:pt x="171453" y="288579"/>
                  <a:pt x="171453" y="274331"/>
                </a:cubicBezTo>
                <a:cubicBezTo>
                  <a:pt x="171453" y="260077"/>
                  <a:pt x="159989" y="248616"/>
                  <a:pt x="145736" y="248616"/>
                </a:cubicBezTo>
                <a:lnTo>
                  <a:pt x="120018" y="248616"/>
                </a:lnTo>
                <a:lnTo>
                  <a:pt x="120018" y="154322"/>
                </a:lnTo>
                <a:lnTo>
                  <a:pt x="145736" y="154322"/>
                </a:lnTo>
                <a:cubicBezTo>
                  <a:pt x="159989" y="154322"/>
                  <a:pt x="171453" y="142855"/>
                  <a:pt x="171453" y="128607"/>
                </a:cubicBezTo>
                <a:cubicBezTo>
                  <a:pt x="171453" y="114353"/>
                  <a:pt x="159989" y="102892"/>
                  <a:pt x="145736" y="102892"/>
                </a:cubicBezTo>
                <a:lnTo>
                  <a:pt x="120018" y="102892"/>
                </a:lnTo>
                <a:lnTo>
                  <a:pt x="120018" y="68602"/>
                </a:lnTo>
                <a:cubicBezTo>
                  <a:pt x="120018" y="59171"/>
                  <a:pt x="127734" y="51457"/>
                  <a:pt x="137162" y="51457"/>
                </a:cubicBezTo>
                <a:lnTo>
                  <a:pt x="205740" y="51435"/>
                </a:lnTo>
                <a:moveTo>
                  <a:pt x="68578" y="445770"/>
                </a:moveTo>
                <a:lnTo>
                  <a:pt x="68578" y="480060"/>
                </a:lnTo>
                <a:cubicBezTo>
                  <a:pt x="68578" y="517889"/>
                  <a:pt x="99331" y="548640"/>
                  <a:pt x="137157" y="548640"/>
                </a:cubicBezTo>
                <a:lnTo>
                  <a:pt x="445767" y="548640"/>
                </a:lnTo>
                <a:cubicBezTo>
                  <a:pt x="483592" y="548640"/>
                  <a:pt x="514345" y="517889"/>
                  <a:pt x="514345" y="480060"/>
                </a:cubicBezTo>
                <a:lnTo>
                  <a:pt x="514345" y="68580"/>
                </a:lnTo>
                <a:cubicBezTo>
                  <a:pt x="514345" y="30751"/>
                  <a:pt x="483592" y="0"/>
                  <a:pt x="445767" y="0"/>
                </a:cubicBezTo>
                <a:lnTo>
                  <a:pt x="137157" y="0"/>
                </a:lnTo>
                <a:cubicBezTo>
                  <a:pt x="99331" y="0"/>
                  <a:pt x="68578" y="30751"/>
                  <a:pt x="68578" y="68580"/>
                </a:cubicBezTo>
                <a:lnTo>
                  <a:pt x="68578" y="102870"/>
                </a:lnTo>
                <a:lnTo>
                  <a:pt x="25717" y="102870"/>
                </a:lnTo>
                <a:cubicBezTo>
                  <a:pt x="11465" y="102870"/>
                  <a:pt x="0" y="114337"/>
                  <a:pt x="0" y="128590"/>
                </a:cubicBezTo>
                <a:cubicBezTo>
                  <a:pt x="0" y="142844"/>
                  <a:pt x="11465" y="154311"/>
                  <a:pt x="25717" y="154311"/>
                </a:cubicBezTo>
                <a:lnTo>
                  <a:pt x="68578" y="154311"/>
                </a:lnTo>
                <a:lnTo>
                  <a:pt x="68578" y="248611"/>
                </a:lnTo>
                <a:lnTo>
                  <a:pt x="25717" y="248611"/>
                </a:lnTo>
                <a:cubicBezTo>
                  <a:pt x="11465" y="248611"/>
                  <a:pt x="0" y="260077"/>
                  <a:pt x="0" y="274331"/>
                </a:cubicBezTo>
                <a:cubicBezTo>
                  <a:pt x="0" y="288585"/>
                  <a:pt x="11465" y="300051"/>
                  <a:pt x="25717" y="300051"/>
                </a:cubicBezTo>
                <a:lnTo>
                  <a:pt x="68578" y="300051"/>
                </a:lnTo>
                <a:lnTo>
                  <a:pt x="68578" y="394352"/>
                </a:lnTo>
                <a:lnTo>
                  <a:pt x="25717" y="394352"/>
                </a:lnTo>
                <a:cubicBezTo>
                  <a:pt x="11465" y="394352"/>
                  <a:pt x="0" y="405818"/>
                  <a:pt x="0" y="420072"/>
                </a:cubicBezTo>
                <a:cubicBezTo>
                  <a:pt x="0" y="434326"/>
                  <a:pt x="11465" y="445792"/>
                  <a:pt x="25717" y="445792"/>
                </a:cubicBezTo>
                <a:lnTo>
                  <a:pt x="68578" y="44577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545858" y="2595116"/>
            <a:ext cx="548601" cy="548640"/>
          </a:xfrm>
          <a:custGeom>
            <a:avLst/>
            <a:gdLst/>
            <a:ahLst/>
            <a:cxnLst/>
            <a:rect l="l" t="t" r="r" b="b"/>
            <a:pathLst>
              <a:path w="548601" h="548640">
                <a:moveTo>
                  <a:pt x="39038" y="386528"/>
                </a:moveTo>
                <a:lnTo>
                  <a:pt x="14368" y="470300"/>
                </a:lnTo>
                <a:lnTo>
                  <a:pt x="1070" y="515568"/>
                </a:lnTo>
                <a:cubicBezTo>
                  <a:pt x="-1613" y="524686"/>
                  <a:pt x="856" y="534447"/>
                  <a:pt x="7505" y="541096"/>
                </a:cubicBezTo>
                <a:cubicBezTo>
                  <a:pt x="14154" y="547746"/>
                  <a:pt x="23919" y="550215"/>
                  <a:pt x="32927" y="547641"/>
                </a:cubicBezTo>
                <a:lnTo>
                  <a:pt x="78302" y="534233"/>
                </a:lnTo>
                <a:lnTo>
                  <a:pt x="162073" y="509560"/>
                </a:lnTo>
                <a:cubicBezTo>
                  <a:pt x="175371" y="505698"/>
                  <a:pt x="187495" y="498939"/>
                  <a:pt x="197897" y="489826"/>
                </a:cubicBezTo>
                <a:cubicBezTo>
                  <a:pt x="199400" y="488537"/>
                  <a:pt x="200793" y="487143"/>
                  <a:pt x="202187" y="485749"/>
                </a:cubicBezTo>
                <a:lnTo>
                  <a:pt x="528484" y="159556"/>
                </a:lnTo>
                <a:cubicBezTo>
                  <a:pt x="551975" y="136063"/>
                  <a:pt x="554871" y="99918"/>
                  <a:pt x="537278" y="73205"/>
                </a:cubicBezTo>
                <a:cubicBezTo>
                  <a:pt x="534809" y="69452"/>
                  <a:pt x="531808" y="65804"/>
                  <a:pt x="528484" y="62479"/>
                </a:cubicBezTo>
                <a:lnTo>
                  <a:pt x="486219" y="20108"/>
                </a:lnTo>
                <a:cubicBezTo>
                  <a:pt x="459404" y="-6710"/>
                  <a:pt x="415960" y="-6710"/>
                  <a:pt x="389144" y="20108"/>
                </a:cubicBezTo>
                <a:lnTo>
                  <a:pt x="62848" y="346406"/>
                </a:lnTo>
                <a:cubicBezTo>
                  <a:pt x="51695" y="357560"/>
                  <a:pt x="43542" y="371396"/>
                  <a:pt x="39033" y="386522"/>
                </a:cubicBezTo>
                <a:lnTo>
                  <a:pt x="39038" y="386528"/>
                </a:lnTo>
                <a:moveTo>
                  <a:pt x="88380" y="401007"/>
                </a:moveTo>
                <a:cubicBezTo>
                  <a:pt x="90201" y="394999"/>
                  <a:pt x="93207" y="389419"/>
                  <a:pt x="97388" y="384701"/>
                </a:cubicBezTo>
                <a:cubicBezTo>
                  <a:pt x="98029" y="384059"/>
                  <a:pt x="98567" y="383412"/>
                  <a:pt x="99209" y="382770"/>
                </a:cubicBezTo>
                <a:lnTo>
                  <a:pt x="344307" y="137780"/>
                </a:lnTo>
                <a:lnTo>
                  <a:pt x="410809" y="204286"/>
                </a:lnTo>
                <a:lnTo>
                  <a:pt x="165815" y="449386"/>
                </a:lnTo>
                <a:cubicBezTo>
                  <a:pt x="160773" y="454428"/>
                  <a:pt x="154442" y="458180"/>
                  <a:pt x="147579" y="460221"/>
                </a:cubicBezTo>
                <a:lnTo>
                  <a:pt x="122481" y="467622"/>
                </a:lnTo>
                <a:lnTo>
                  <a:pt x="63698" y="484894"/>
                </a:lnTo>
                <a:lnTo>
                  <a:pt x="80968" y="426112"/>
                </a:lnTo>
                <a:lnTo>
                  <a:pt x="88380" y="401007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6394449" y="2595116"/>
            <a:ext cx="480060" cy="548640"/>
          </a:xfrm>
          <a:custGeom>
            <a:avLst/>
            <a:gdLst/>
            <a:ahLst/>
            <a:cxnLst/>
            <a:rect l="l" t="t" r="r" b="b"/>
            <a:pathLst>
              <a:path w="480060" h="548640">
                <a:moveTo>
                  <a:pt x="0" y="94300"/>
                </a:moveTo>
                <a:cubicBezTo>
                  <a:pt x="0" y="42223"/>
                  <a:pt x="42221" y="6"/>
                  <a:pt x="94298" y="6"/>
                </a:cubicBezTo>
                <a:lnTo>
                  <a:pt x="420053" y="6"/>
                </a:lnTo>
                <a:cubicBezTo>
                  <a:pt x="453162" y="6"/>
                  <a:pt x="480060" y="26900"/>
                  <a:pt x="480060" y="60016"/>
                </a:cubicBezTo>
                <a:lnTo>
                  <a:pt x="480060" y="368626"/>
                </a:lnTo>
                <a:cubicBezTo>
                  <a:pt x="480060" y="392519"/>
                  <a:pt x="466023" y="413203"/>
                  <a:pt x="445769" y="422848"/>
                </a:cubicBezTo>
                <a:lnTo>
                  <a:pt x="445769" y="497216"/>
                </a:lnTo>
                <a:lnTo>
                  <a:pt x="454343" y="497216"/>
                </a:lnTo>
                <a:cubicBezTo>
                  <a:pt x="468596" y="497216"/>
                  <a:pt x="480060" y="508683"/>
                  <a:pt x="480060" y="522936"/>
                </a:cubicBezTo>
                <a:cubicBezTo>
                  <a:pt x="480060" y="537190"/>
                  <a:pt x="468596" y="548657"/>
                  <a:pt x="454343" y="548657"/>
                </a:cubicBezTo>
                <a:lnTo>
                  <a:pt x="85724" y="548657"/>
                </a:lnTo>
                <a:cubicBezTo>
                  <a:pt x="38362" y="548657"/>
                  <a:pt x="0" y="510296"/>
                  <a:pt x="0" y="462932"/>
                </a:cubicBezTo>
                <a:cubicBezTo>
                  <a:pt x="0" y="460040"/>
                  <a:pt x="106" y="457143"/>
                  <a:pt x="427" y="454362"/>
                </a:cubicBezTo>
                <a:lnTo>
                  <a:pt x="0" y="454362"/>
                </a:lnTo>
                <a:lnTo>
                  <a:pt x="0" y="94300"/>
                </a:lnTo>
                <a:moveTo>
                  <a:pt x="85724" y="428625"/>
                </a:moveTo>
                <a:cubicBezTo>
                  <a:pt x="66757" y="428625"/>
                  <a:pt x="51434" y="443949"/>
                  <a:pt x="51434" y="462915"/>
                </a:cubicBezTo>
                <a:cubicBezTo>
                  <a:pt x="51434" y="481881"/>
                  <a:pt x="66757" y="497205"/>
                  <a:pt x="85724" y="497205"/>
                </a:cubicBezTo>
                <a:lnTo>
                  <a:pt x="394336" y="497205"/>
                </a:lnTo>
                <a:lnTo>
                  <a:pt x="394336" y="428625"/>
                </a:lnTo>
                <a:lnTo>
                  <a:pt x="85724" y="428625"/>
                </a:lnTo>
                <a:moveTo>
                  <a:pt x="51434" y="384372"/>
                </a:moveTo>
                <a:cubicBezTo>
                  <a:pt x="61933" y="379763"/>
                  <a:pt x="73507" y="377190"/>
                  <a:pt x="85724" y="377190"/>
                </a:cubicBezTo>
                <a:lnTo>
                  <a:pt x="420053" y="377190"/>
                </a:lnTo>
                <a:cubicBezTo>
                  <a:pt x="424767" y="377190"/>
                  <a:pt x="428626" y="373333"/>
                  <a:pt x="428626" y="368620"/>
                </a:cubicBezTo>
                <a:lnTo>
                  <a:pt x="428626" y="60010"/>
                </a:lnTo>
                <a:cubicBezTo>
                  <a:pt x="428626" y="55297"/>
                  <a:pt x="424767" y="51441"/>
                  <a:pt x="420053" y="51441"/>
                </a:cubicBezTo>
                <a:lnTo>
                  <a:pt x="94298" y="51441"/>
                </a:lnTo>
                <a:cubicBezTo>
                  <a:pt x="70617" y="51441"/>
                  <a:pt x="51434" y="70621"/>
                  <a:pt x="51434" y="94306"/>
                </a:cubicBezTo>
                <a:lnTo>
                  <a:pt x="51434" y="384372"/>
                </a:lnTo>
                <a:moveTo>
                  <a:pt x="162880" y="120015"/>
                </a:moveTo>
                <a:lnTo>
                  <a:pt x="351476" y="120015"/>
                </a:lnTo>
                <a:cubicBezTo>
                  <a:pt x="365729" y="120015"/>
                  <a:pt x="377193" y="131482"/>
                  <a:pt x="377193" y="145735"/>
                </a:cubicBezTo>
                <a:cubicBezTo>
                  <a:pt x="377193" y="159989"/>
                  <a:pt x="365729" y="171456"/>
                  <a:pt x="351476" y="171456"/>
                </a:cubicBezTo>
                <a:lnTo>
                  <a:pt x="162880" y="171456"/>
                </a:lnTo>
                <a:cubicBezTo>
                  <a:pt x="148627" y="171456"/>
                  <a:pt x="137163" y="159989"/>
                  <a:pt x="137163" y="145741"/>
                </a:cubicBezTo>
                <a:cubicBezTo>
                  <a:pt x="137163" y="131487"/>
                  <a:pt x="148627" y="120026"/>
                  <a:pt x="162880" y="120026"/>
                </a:cubicBezTo>
                <a:lnTo>
                  <a:pt x="162880" y="120015"/>
                </a:lnTo>
                <a:moveTo>
                  <a:pt x="162880" y="205740"/>
                </a:moveTo>
                <a:lnTo>
                  <a:pt x="351476" y="205740"/>
                </a:lnTo>
                <a:cubicBezTo>
                  <a:pt x="365729" y="205740"/>
                  <a:pt x="377193" y="217207"/>
                  <a:pt x="377193" y="231460"/>
                </a:cubicBezTo>
                <a:cubicBezTo>
                  <a:pt x="377193" y="245714"/>
                  <a:pt x="365729" y="257181"/>
                  <a:pt x="351476" y="257181"/>
                </a:cubicBezTo>
                <a:lnTo>
                  <a:pt x="162880" y="257181"/>
                </a:lnTo>
                <a:cubicBezTo>
                  <a:pt x="148627" y="257181"/>
                  <a:pt x="137163" y="245714"/>
                  <a:pt x="137163" y="231466"/>
                </a:cubicBezTo>
                <a:cubicBezTo>
                  <a:pt x="137163" y="217212"/>
                  <a:pt x="148627" y="205751"/>
                  <a:pt x="162880" y="205751"/>
                </a:cubicBezTo>
                <a:lnTo>
                  <a:pt x="162880" y="20574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9174479" y="2625601"/>
            <a:ext cx="548640" cy="487669"/>
          </a:xfrm>
          <a:custGeom>
            <a:avLst/>
            <a:gdLst/>
            <a:ahLst/>
            <a:cxnLst/>
            <a:rect l="l" t="t" r="r" b="b"/>
            <a:pathLst>
              <a:path w="548640" h="487669">
                <a:moveTo>
                  <a:pt x="127745" y="13903"/>
                </a:moveTo>
                <a:cubicBezTo>
                  <a:pt x="124124" y="5520"/>
                  <a:pt x="115840" y="0"/>
                  <a:pt x="106694" y="0"/>
                </a:cubicBezTo>
                <a:cubicBezTo>
                  <a:pt x="97548" y="0"/>
                  <a:pt x="89264" y="5525"/>
                  <a:pt x="85643" y="13903"/>
                </a:cubicBezTo>
                <a:lnTo>
                  <a:pt x="1827" y="212014"/>
                </a:lnTo>
                <a:cubicBezTo>
                  <a:pt x="-3127" y="223635"/>
                  <a:pt x="2304" y="237066"/>
                  <a:pt x="14018" y="242015"/>
                </a:cubicBezTo>
                <a:cubicBezTo>
                  <a:pt x="25731" y="246970"/>
                  <a:pt x="39069" y="241538"/>
                  <a:pt x="44017" y="229824"/>
                </a:cubicBezTo>
                <a:lnTo>
                  <a:pt x="54112" y="205728"/>
                </a:lnTo>
                <a:lnTo>
                  <a:pt x="159166" y="205728"/>
                </a:lnTo>
                <a:lnTo>
                  <a:pt x="169360" y="229921"/>
                </a:lnTo>
                <a:cubicBezTo>
                  <a:pt x="174314" y="241542"/>
                  <a:pt x="187646" y="246970"/>
                  <a:pt x="199359" y="242113"/>
                </a:cubicBezTo>
                <a:cubicBezTo>
                  <a:pt x="211073" y="237256"/>
                  <a:pt x="216406" y="223825"/>
                  <a:pt x="211550" y="212112"/>
                </a:cubicBezTo>
                <a:lnTo>
                  <a:pt x="127734" y="14001"/>
                </a:lnTo>
                <a:lnTo>
                  <a:pt x="127745" y="13903"/>
                </a:lnTo>
                <a:moveTo>
                  <a:pt x="139936" y="160014"/>
                </a:moveTo>
                <a:lnTo>
                  <a:pt x="73551" y="160014"/>
                </a:lnTo>
                <a:lnTo>
                  <a:pt x="106694" y="81533"/>
                </a:lnTo>
                <a:lnTo>
                  <a:pt x="139936" y="160014"/>
                </a:lnTo>
                <a:moveTo>
                  <a:pt x="243849" y="22857"/>
                </a:moveTo>
                <a:lnTo>
                  <a:pt x="243849" y="121912"/>
                </a:lnTo>
                <a:lnTo>
                  <a:pt x="243849" y="220968"/>
                </a:lnTo>
                <a:cubicBezTo>
                  <a:pt x="243849" y="233637"/>
                  <a:pt x="254042" y="243825"/>
                  <a:pt x="266705" y="243825"/>
                </a:cubicBezTo>
                <a:lnTo>
                  <a:pt x="354328" y="243825"/>
                </a:lnTo>
                <a:cubicBezTo>
                  <a:pt x="394330" y="243825"/>
                  <a:pt x="426716" y="211444"/>
                  <a:pt x="426716" y="171440"/>
                </a:cubicBezTo>
                <a:cubicBezTo>
                  <a:pt x="426716" y="148008"/>
                  <a:pt x="415573" y="127247"/>
                  <a:pt x="398335" y="114007"/>
                </a:cubicBezTo>
                <a:cubicBezTo>
                  <a:pt x="406619" y="102196"/>
                  <a:pt x="411480" y="87814"/>
                  <a:pt x="411480" y="72385"/>
                </a:cubicBezTo>
                <a:cubicBezTo>
                  <a:pt x="411480" y="32381"/>
                  <a:pt x="379099" y="0"/>
                  <a:pt x="339093" y="0"/>
                </a:cubicBezTo>
                <a:lnTo>
                  <a:pt x="266705" y="0"/>
                </a:lnTo>
                <a:cubicBezTo>
                  <a:pt x="254037" y="0"/>
                  <a:pt x="243849" y="10192"/>
                  <a:pt x="243849" y="22857"/>
                </a:cubicBezTo>
                <a:lnTo>
                  <a:pt x="243849" y="22857"/>
                </a:lnTo>
                <a:moveTo>
                  <a:pt x="339098" y="99055"/>
                </a:moveTo>
                <a:lnTo>
                  <a:pt x="289572" y="99055"/>
                </a:lnTo>
                <a:lnTo>
                  <a:pt x="289572" y="45719"/>
                </a:lnTo>
                <a:lnTo>
                  <a:pt x="339098" y="45719"/>
                </a:lnTo>
                <a:cubicBezTo>
                  <a:pt x="353862" y="45719"/>
                  <a:pt x="365767" y="57623"/>
                  <a:pt x="365767" y="72390"/>
                </a:cubicBezTo>
                <a:cubicBezTo>
                  <a:pt x="365767" y="87151"/>
                  <a:pt x="353862" y="99060"/>
                  <a:pt x="339098" y="99060"/>
                </a:cubicBezTo>
                <a:lnTo>
                  <a:pt x="339098" y="99055"/>
                </a:lnTo>
                <a:moveTo>
                  <a:pt x="289567" y="144774"/>
                </a:moveTo>
                <a:lnTo>
                  <a:pt x="339092" y="144774"/>
                </a:lnTo>
                <a:lnTo>
                  <a:pt x="354334" y="144774"/>
                </a:lnTo>
                <a:cubicBezTo>
                  <a:pt x="369098" y="144774"/>
                  <a:pt x="381003" y="156678"/>
                  <a:pt x="381003" y="171445"/>
                </a:cubicBezTo>
                <a:cubicBezTo>
                  <a:pt x="381003" y="186207"/>
                  <a:pt x="369098" y="198116"/>
                  <a:pt x="354334" y="198116"/>
                </a:cubicBezTo>
                <a:lnTo>
                  <a:pt x="289567" y="198116"/>
                </a:lnTo>
                <a:lnTo>
                  <a:pt x="289567" y="144774"/>
                </a:lnTo>
                <a:moveTo>
                  <a:pt x="541584" y="298405"/>
                </a:moveTo>
                <a:cubicBezTo>
                  <a:pt x="550730" y="289641"/>
                  <a:pt x="551016" y="275167"/>
                  <a:pt x="542254" y="266116"/>
                </a:cubicBezTo>
                <a:cubicBezTo>
                  <a:pt x="533492" y="257070"/>
                  <a:pt x="519013" y="256685"/>
                  <a:pt x="509966" y="265448"/>
                </a:cubicBezTo>
                <a:lnTo>
                  <a:pt x="335669" y="432792"/>
                </a:lnTo>
                <a:lnTo>
                  <a:pt x="252424" y="349547"/>
                </a:lnTo>
                <a:cubicBezTo>
                  <a:pt x="243470" y="340593"/>
                  <a:pt x="228991" y="340593"/>
                  <a:pt x="220136" y="349547"/>
                </a:cubicBezTo>
                <a:cubicBezTo>
                  <a:pt x="211276" y="358500"/>
                  <a:pt x="211182" y="372979"/>
                  <a:pt x="220136" y="381835"/>
                </a:cubicBezTo>
                <a:lnTo>
                  <a:pt x="319094" y="480983"/>
                </a:lnTo>
                <a:cubicBezTo>
                  <a:pt x="327856" y="489747"/>
                  <a:pt x="342143" y="489937"/>
                  <a:pt x="351097" y="481271"/>
                </a:cubicBezTo>
                <a:lnTo>
                  <a:pt x="541584" y="29840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3108959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979920" y="0"/>
            <a:ext cx="5212080" cy="3108960"/>
          </a:xfrm>
          <a:prstGeom prst="rect">
            <a:avLst/>
          </a:prstGeom>
          <a:blipFill>
            <a:blip r:embed="rId1"/>
            <a:srcRect/>
            <a:stretch>
              <a:fillRect l="0" r="0" t="-5861" b="-586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1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Mostrar una mejora en la capacidad para comunicarse en español a través de la escritura y el habla.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Esto se refleja en una mayor fluidez y precisión en el uso del idioma.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077201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Mejora en la comunicación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Utilizar vocabulario relacionado con los sustantivos y verbos de manera efectiva.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Esto implica emplear términos adecuados en contextos apropiados.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404361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Uso efectivo del vocabulario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Demostrar una comprensión clara de los conceptos de sustantivos y verbos.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Esto incluye identificar y diferenciar entre estas categorías gramaticales.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Comprensión de conceptos lingüísticos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31520" y="0"/>
            <a:ext cx="5811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Dominando los Fundamentos del Lenguaje: Sustantivos y Verbos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9" y="932927"/>
            <a:ext cx="5811521" cy="1861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Criterios de Éxito</a:t>
            </a:r>
            <a:endParaRPr lang="en-US" sz="3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316795" y="3370835"/>
            <a:ext cx="320040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Los estudiantes deben practicar y aplicar los conceptos aprendidos.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Esto les ayudará a mejorar su comprensión y uso de los sustantivos y verbos.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8316795" y="2805348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Práctica y aplicación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634888" y="3370835"/>
            <a:ext cx="320040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La lección sobre sustantivos y verbos es fundamental para los estudiantes de 14 años.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Proporciona una base esencial para el desarrollo de habilidades lingüísticas.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634888" y="2805348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Importancia de la lección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890890" cy="6857999"/>
          </a:xfrm>
          <a:prstGeom prst="rect">
            <a:avLst/>
          </a:prstGeom>
          <a:blipFill>
            <a:blip r:embed="rId1"/>
            <a:srcRect/>
            <a:stretch>
              <a:fillRect l="-77607" r="-7760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31082" y="2215106"/>
            <a:ext cx="428625" cy="457200"/>
          </a:xfrm>
          <a:custGeom>
            <a:avLst/>
            <a:gdLst/>
            <a:ahLst/>
            <a:cxnLst/>
            <a:rect l="l" t="t" r="r" b="b"/>
            <a:pathLst>
              <a:path w="428625" h="457200">
                <a:moveTo>
                  <a:pt x="214313" y="42863"/>
                </a:moveTo>
                <a:lnTo>
                  <a:pt x="371476" y="42863"/>
                </a:lnTo>
                <a:cubicBezTo>
                  <a:pt x="379333" y="42863"/>
                  <a:pt x="385763" y="49291"/>
                  <a:pt x="385763" y="57150"/>
                </a:cubicBezTo>
                <a:lnTo>
                  <a:pt x="385763" y="400050"/>
                </a:lnTo>
                <a:cubicBezTo>
                  <a:pt x="385763" y="407909"/>
                  <a:pt x="379333" y="414338"/>
                  <a:pt x="371476" y="414338"/>
                </a:cubicBezTo>
                <a:lnTo>
                  <a:pt x="214313" y="414338"/>
                </a:lnTo>
                <a:lnTo>
                  <a:pt x="214313" y="42863"/>
                </a:lnTo>
                <a:moveTo>
                  <a:pt x="171450" y="42863"/>
                </a:moveTo>
                <a:lnTo>
                  <a:pt x="171450" y="414338"/>
                </a:lnTo>
                <a:lnTo>
                  <a:pt x="114301" y="414338"/>
                </a:lnTo>
                <a:cubicBezTo>
                  <a:pt x="106445" y="414338"/>
                  <a:pt x="100015" y="407909"/>
                  <a:pt x="100015" y="400050"/>
                </a:cubicBezTo>
                <a:lnTo>
                  <a:pt x="100015" y="371475"/>
                </a:lnTo>
                <a:lnTo>
                  <a:pt x="121447" y="371475"/>
                </a:lnTo>
                <a:cubicBezTo>
                  <a:pt x="133324" y="371475"/>
                  <a:pt x="142878" y="361920"/>
                  <a:pt x="142878" y="350046"/>
                </a:cubicBezTo>
                <a:cubicBezTo>
                  <a:pt x="142878" y="338168"/>
                  <a:pt x="133324" y="328617"/>
                  <a:pt x="121447" y="328617"/>
                </a:cubicBezTo>
                <a:lnTo>
                  <a:pt x="100015" y="328617"/>
                </a:lnTo>
                <a:lnTo>
                  <a:pt x="100015" y="250038"/>
                </a:lnTo>
                <a:lnTo>
                  <a:pt x="121447" y="250038"/>
                </a:lnTo>
                <a:cubicBezTo>
                  <a:pt x="133324" y="250038"/>
                  <a:pt x="142878" y="240483"/>
                  <a:pt x="142878" y="228609"/>
                </a:cubicBezTo>
                <a:cubicBezTo>
                  <a:pt x="142878" y="216731"/>
                  <a:pt x="133324" y="207180"/>
                  <a:pt x="121447" y="207180"/>
                </a:cubicBezTo>
                <a:lnTo>
                  <a:pt x="100015" y="207180"/>
                </a:lnTo>
                <a:lnTo>
                  <a:pt x="100015" y="128601"/>
                </a:lnTo>
                <a:lnTo>
                  <a:pt x="121447" y="128601"/>
                </a:lnTo>
                <a:cubicBezTo>
                  <a:pt x="133324" y="128601"/>
                  <a:pt x="142878" y="119046"/>
                  <a:pt x="142878" y="107172"/>
                </a:cubicBezTo>
                <a:cubicBezTo>
                  <a:pt x="142878" y="95294"/>
                  <a:pt x="133324" y="85743"/>
                  <a:pt x="121447" y="85743"/>
                </a:cubicBezTo>
                <a:lnTo>
                  <a:pt x="100015" y="85743"/>
                </a:lnTo>
                <a:lnTo>
                  <a:pt x="100015" y="57168"/>
                </a:lnTo>
                <a:cubicBezTo>
                  <a:pt x="100015" y="49309"/>
                  <a:pt x="106445" y="42881"/>
                  <a:pt x="114301" y="42881"/>
                </a:cubicBezTo>
                <a:lnTo>
                  <a:pt x="171450" y="42863"/>
                </a:lnTo>
                <a:moveTo>
                  <a:pt x="57149" y="371475"/>
                </a:moveTo>
                <a:lnTo>
                  <a:pt x="57149" y="400050"/>
                </a:lnTo>
                <a:cubicBezTo>
                  <a:pt x="57149" y="431574"/>
                  <a:pt x="82776" y="457200"/>
                  <a:pt x="114297" y="457200"/>
                </a:cubicBezTo>
                <a:lnTo>
                  <a:pt x="371472" y="457200"/>
                </a:lnTo>
                <a:cubicBezTo>
                  <a:pt x="402993" y="457200"/>
                  <a:pt x="428621" y="431574"/>
                  <a:pt x="428621" y="400050"/>
                </a:cubicBezTo>
                <a:lnTo>
                  <a:pt x="428621" y="57150"/>
                </a:lnTo>
                <a:cubicBezTo>
                  <a:pt x="428621" y="25626"/>
                  <a:pt x="402993" y="0"/>
                  <a:pt x="371472" y="0"/>
                </a:cubicBezTo>
                <a:lnTo>
                  <a:pt x="114297" y="0"/>
                </a:lnTo>
                <a:cubicBezTo>
                  <a:pt x="82776" y="0"/>
                  <a:pt x="57149" y="25626"/>
                  <a:pt x="57149" y="57150"/>
                </a:cubicBezTo>
                <a:lnTo>
                  <a:pt x="57149" y="85725"/>
                </a:lnTo>
                <a:lnTo>
                  <a:pt x="21431" y="85725"/>
                </a:lnTo>
                <a:cubicBezTo>
                  <a:pt x="9554" y="85725"/>
                  <a:pt x="0" y="95280"/>
                  <a:pt x="0" y="107159"/>
                </a:cubicBezTo>
                <a:cubicBezTo>
                  <a:pt x="0" y="119037"/>
                  <a:pt x="9554" y="128592"/>
                  <a:pt x="21431" y="128592"/>
                </a:cubicBezTo>
                <a:lnTo>
                  <a:pt x="57149" y="128592"/>
                </a:lnTo>
                <a:lnTo>
                  <a:pt x="57149" y="207176"/>
                </a:lnTo>
                <a:lnTo>
                  <a:pt x="21431" y="207176"/>
                </a:lnTo>
                <a:cubicBezTo>
                  <a:pt x="9554" y="207176"/>
                  <a:pt x="0" y="216731"/>
                  <a:pt x="0" y="228609"/>
                </a:cubicBezTo>
                <a:cubicBezTo>
                  <a:pt x="0" y="240487"/>
                  <a:pt x="9554" y="250043"/>
                  <a:pt x="21431" y="250043"/>
                </a:cubicBezTo>
                <a:lnTo>
                  <a:pt x="57149" y="250043"/>
                </a:lnTo>
                <a:lnTo>
                  <a:pt x="57149" y="328626"/>
                </a:lnTo>
                <a:lnTo>
                  <a:pt x="21431" y="328626"/>
                </a:lnTo>
                <a:cubicBezTo>
                  <a:pt x="9554" y="328626"/>
                  <a:pt x="0" y="338182"/>
                  <a:pt x="0" y="350060"/>
                </a:cubicBezTo>
                <a:cubicBezTo>
                  <a:pt x="0" y="361938"/>
                  <a:pt x="9554" y="371493"/>
                  <a:pt x="21431" y="371493"/>
                </a:cubicBezTo>
                <a:lnTo>
                  <a:pt x="57149" y="371475"/>
                </a:lnTo>
              </a:path>
            </a:pathLst>
          </a:cu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63463" y="2215106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0" y="78584"/>
                </a:moveTo>
                <a:cubicBezTo>
                  <a:pt x="0" y="35186"/>
                  <a:pt x="35184" y="5"/>
                  <a:pt x="78582" y="5"/>
                </a:cubicBezTo>
                <a:lnTo>
                  <a:pt x="350044" y="5"/>
                </a:lnTo>
                <a:cubicBezTo>
                  <a:pt x="377635" y="5"/>
                  <a:pt x="400050" y="22417"/>
                  <a:pt x="400050" y="50013"/>
                </a:cubicBezTo>
                <a:lnTo>
                  <a:pt x="400050" y="307188"/>
                </a:lnTo>
                <a:cubicBezTo>
                  <a:pt x="400050" y="327099"/>
                  <a:pt x="388353" y="344336"/>
                  <a:pt x="371474" y="352373"/>
                </a:cubicBezTo>
                <a:lnTo>
                  <a:pt x="371474" y="414347"/>
                </a:lnTo>
                <a:lnTo>
                  <a:pt x="378619" y="414347"/>
                </a:lnTo>
                <a:cubicBezTo>
                  <a:pt x="390497" y="414347"/>
                  <a:pt x="400050" y="423902"/>
                  <a:pt x="400050" y="435780"/>
                </a:cubicBezTo>
                <a:cubicBezTo>
                  <a:pt x="400050" y="447658"/>
                  <a:pt x="390497" y="457214"/>
                  <a:pt x="378619" y="457214"/>
                </a:cubicBezTo>
                <a:lnTo>
                  <a:pt x="71437" y="457214"/>
                </a:lnTo>
                <a:cubicBezTo>
                  <a:pt x="31968" y="457214"/>
                  <a:pt x="0" y="425246"/>
                  <a:pt x="0" y="385776"/>
                </a:cubicBezTo>
                <a:cubicBezTo>
                  <a:pt x="0" y="383367"/>
                  <a:pt x="88" y="380953"/>
                  <a:pt x="356" y="378635"/>
                </a:cubicBezTo>
                <a:lnTo>
                  <a:pt x="0" y="378635"/>
                </a:lnTo>
                <a:lnTo>
                  <a:pt x="0" y="78584"/>
                </a:lnTo>
                <a:moveTo>
                  <a:pt x="71437" y="357188"/>
                </a:moveTo>
                <a:cubicBezTo>
                  <a:pt x="55631" y="357188"/>
                  <a:pt x="42861" y="369957"/>
                  <a:pt x="42861" y="385763"/>
                </a:cubicBezTo>
                <a:cubicBezTo>
                  <a:pt x="42861" y="401568"/>
                  <a:pt x="55631" y="414338"/>
                  <a:pt x="71437" y="414338"/>
                </a:cubicBezTo>
                <a:lnTo>
                  <a:pt x="328613" y="414338"/>
                </a:lnTo>
                <a:lnTo>
                  <a:pt x="328613" y="357188"/>
                </a:lnTo>
                <a:lnTo>
                  <a:pt x="71437" y="357188"/>
                </a:lnTo>
                <a:moveTo>
                  <a:pt x="42861" y="320310"/>
                </a:moveTo>
                <a:cubicBezTo>
                  <a:pt x="51610" y="316469"/>
                  <a:pt x="61256" y="314325"/>
                  <a:pt x="71437" y="314325"/>
                </a:cubicBezTo>
                <a:lnTo>
                  <a:pt x="350044" y="314325"/>
                </a:lnTo>
                <a:cubicBezTo>
                  <a:pt x="353972" y="314325"/>
                  <a:pt x="357189" y="311111"/>
                  <a:pt x="357189" y="307184"/>
                </a:cubicBezTo>
                <a:lnTo>
                  <a:pt x="357189" y="50009"/>
                </a:lnTo>
                <a:cubicBezTo>
                  <a:pt x="357189" y="46081"/>
                  <a:pt x="353972" y="42867"/>
                  <a:pt x="350044" y="42867"/>
                </a:cubicBezTo>
                <a:lnTo>
                  <a:pt x="78582" y="42867"/>
                </a:lnTo>
                <a:cubicBezTo>
                  <a:pt x="58847" y="42867"/>
                  <a:pt x="42861" y="58851"/>
                  <a:pt x="42861" y="78588"/>
                </a:cubicBezTo>
                <a:lnTo>
                  <a:pt x="42861" y="320310"/>
                </a:lnTo>
                <a:moveTo>
                  <a:pt x="135733" y="100013"/>
                </a:moveTo>
                <a:lnTo>
                  <a:pt x="292897" y="100013"/>
                </a:lnTo>
                <a:cubicBezTo>
                  <a:pt x="304774" y="100013"/>
                  <a:pt x="314327" y="109568"/>
                  <a:pt x="314327" y="121446"/>
                </a:cubicBezTo>
                <a:cubicBezTo>
                  <a:pt x="314327" y="133324"/>
                  <a:pt x="304774" y="142880"/>
                  <a:pt x="292897" y="142880"/>
                </a:cubicBezTo>
                <a:lnTo>
                  <a:pt x="135733" y="142880"/>
                </a:lnTo>
                <a:cubicBezTo>
                  <a:pt x="123855" y="142880"/>
                  <a:pt x="114302" y="133324"/>
                  <a:pt x="114302" y="121451"/>
                </a:cubicBezTo>
                <a:cubicBezTo>
                  <a:pt x="114302" y="109573"/>
                  <a:pt x="123855" y="100022"/>
                  <a:pt x="135733" y="100022"/>
                </a:cubicBezTo>
                <a:lnTo>
                  <a:pt x="135733" y="100013"/>
                </a:lnTo>
                <a:moveTo>
                  <a:pt x="135733" y="171450"/>
                </a:moveTo>
                <a:lnTo>
                  <a:pt x="292897" y="171450"/>
                </a:lnTo>
                <a:cubicBezTo>
                  <a:pt x="304774" y="171450"/>
                  <a:pt x="314327" y="181005"/>
                  <a:pt x="314327" y="192884"/>
                </a:cubicBezTo>
                <a:cubicBezTo>
                  <a:pt x="314327" y="204762"/>
                  <a:pt x="304774" y="214317"/>
                  <a:pt x="292897" y="214317"/>
                </a:cubicBezTo>
                <a:lnTo>
                  <a:pt x="135733" y="214317"/>
                </a:lnTo>
                <a:cubicBezTo>
                  <a:pt x="123855" y="214317"/>
                  <a:pt x="114302" y="204762"/>
                  <a:pt x="114302" y="192888"/>
                </a:cubicBezTo>
                <a:cubicBezTo>
                  <a:pt x="114302" y="181010"/>
                  <a:pt x="123855" y="171459"/>
                  <a:pt x="135733" y="171459"/>
                </a:cubicBezTo>
                <a:lnTo>
                  <a:pt x="135733" y="171450"/>
                </a:lnTo>
              </a:path>
            </a:pathLst>
          </a:cu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Dominando los Fundamentos del Lenguaje: Sustantivos y Verbos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634887" y="932927"/>
            <a:ext cx="6917031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Conclusión</a:t>
            </a:r>
            <a:endParaRPr lang="en-US" sz="3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54379" y="2594147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135881" y="2614472"/>
            <a:ext cx="365760" cy="325110"/>
          </a:xfrm>
          <a:custGeom>
            <a:avLst/>
            <a:gdLst/>
            <a:ahLst/>
            <a:cxnLst/>
            <a:rect l="l" t="t" r="r" b="b"/>
            <a:pathLst>
              <a:path w="365760" h="325110">
                <a:moveTo>
                  <a:pt x="201936" y="217291"/>
                </a:moveTo>
                <a:cubicBezTo>
                  <a:pt x="209175" y="223068"/>
                  <a:pt x="213366" y="231833"/>
                  <a:pt x="213366" y="241040"/>
                </a:cubicBezTo>
                <a:lnTo>
                  <a:pt x="213366" y="284471"/>
                </a:lnTo>
                <a:cubicBezTo>
                  <a:pt x="213366" y="290060"/>
                  <a:pt x="217938" y="294631"/>
                  <a:pt x="223527" y="294631"/>
                </a:cubicBezTo>
                <a:lnTo>
                  <a:pt x="233688" y="294631"/>
                </a:lnTo>
                <a:cubicBezTo>
                  <a:pt x="239276" y="294631"/>
                  <a:pt x="243848" y="290060"/>
                  <a:pt x="243848" y="284471"/>
                </a:cubicBezTo>
                <a:lnTo>
                  <a:pt x="243848" y="174174"/>
                </a:lnTo>
                <a:lnTo>
                  <a:pt x="190828" y="141598"/>
                </a:lnTo>
                <a:cubicBezTo>
                  <a:pt x="188794" y="142044"/>
                  <a:pt x="186702" y="142232"/>
                  <a:pt x="184540" y="142232"/>
                </a:cubicBezTo>
                <a:lnTo>
                  <a:pt x="91451" y="142232"/>
                </a:lnTo>
                <a:lnTo>
                  <a:pt x="71195" y="142232"/>
                </a:lnTo>
                <a:lnTo>
                  <a:pt x="71133" y="142740"/>
                </a:lnTo>
                <a:lnTo>
                  <a:pt x="71133" y="284468"/>
                </a:lnTo>
                <a:cubicBezTo>
                  <a:pt x="71133" y="290057"/>
                  <a:pt x="75705" y="294628"/>
                  <a:pt x="81294" y="294628"/>
                </a:cubicBezTo>
                <a:lnTo>
                  <a:pt x="91455" y="294628"/>
                </a:lnTo>
                <a:cubicBezTo>
                  <a:pt x="97043" y="294628"/>
                  <a:pt x="101615" y="290057"/>
                  <a:pt x="101615" y="284468"/>
                </a:cubicBezTo>
                <a:lnTo>
                  <a:pt x="101615" y="241037"/>
                </a:lnTo>
                <a:cubicBezTo>
                  <a:pt x="101615" y="231764"/>
                  <a:pt x="105807" y="223068"/>
                  <a:pt x="113045" y="217287"/>
                </a:cubicBezTo>
                <a:cubicBezTo>
                  <a:pt x="120284" y="211510"/>
                  <a:pt x="129680" y="209286"/>
                  <a:pt x="138700" y="211318"/>
                </a:cubicBezTo>
                <a:cubicBezTo>
                  <a:pt x="144731" y="212651"/>
                  <a:pt x="151019" y="213350"/>
                  <a:pt x="157496" y="213350"/>
                </a:cubicBezTo>
                <a:cubicBezTo>
                  <a:pt x="163974" y="213350"/>
                  <a:pt x="170258" y="212651"/>
                  <a:pt x="176293" y="211318"/>
                </a:cubicBezTo>
                <a:cubicBezTo>
                  <a:pt x="185309" y="209351"/>
                  <a:pt x="194771" y="211510"/>
                  <a:pt x="201947" y="217287"/>
                </a:cubicBezTo>
                <a:lnTo>
                  <a:pt x="201936" y="217291"/>
                </a:lnTo>
                <a:moveTo>
                  <a:pt x="213937" y="120011"/>
                </a:moveTo>
                <a:lnTo>
                  <a:pt x="247846" y="140838"/>
                </a:lnTo>
                <a:cubicBezTo>
                  <a:pt x="252418" y="129599"/>
                  <a:pt x="263468" y="121916"/>
                  <a:pt x="276039" y="121916"/>
                </a:cubicBezTo>
                <a:lnTo>
                  <a:pt x="304802" y="121916"/>
                </a:lnTo>
                <a:cubicBezTo>
                  <a:pt x="321631" y="121916"/>
                  <a:pt x="335281" y="108265"/>
                  <a:pt x="335281" y="91437"/>
                </a:cubicBezTo>
                <a:lnTo>
                  <a:pt x="335281" y="71118"/>
                </a:lnTo>
                <a:lnTo>
                  <a:pt x="314963" y="71118"/>
                </a:lnTo>
                <a:cubicBezTo>
                  <a:pt x="306898" y="71118"/>
                  <a:pt x="299151" y="67880"/>
                  <a:pt x="293438" y="62164"/>
                </a:cubicBezTo>
                <a:lnTo>
                  <a:pt x="282008" y="50798"/>
                </a:lnTo>
                <a:lnTo>
                  <a:pt x="233688" y="50798"/>
                </a:lnTo>
                <a:cubicBezTo>
                  <a:pt x="231021" y="50798"/>
                  <a:pt x="228355" y="50418"/>
                  <a:pt x="225813" y="49784"/>
                </a:cubicBezTo>
                <a:lnTo>
                  <a:pt x="214639" y="116773"/>
                </a:lnTo>
                <a:cubicBezTo>
                  <a:pt x="214449" y="117852"/>
                  <a:pt x="214193" y="118932"/>
                  <a:pt x="213940" y="120011"/>
                </a:cubicBezTo>
                <a:lnTo>
                  <a:pt x="213937" y="120011"/>
                </a:lnTo>
                <a:moveTo>
                  <a:pt x="40779" y="139823"/>
                </a:moveTo>
                <a:cubicBezTo>
                  <a:pt x="40080" y="139632"/>
                  <a:pt x="39381" y="139378"/>
                  <a:pt x="38683" y="139124"/>
                </a:cubicBezTo>
                <a:cubicBezTo>
                  <a:pt x="21284" y="133029"/>
                  <a:pt x="7568" y="118551"/>
                  <a:pt x="2871" y="99884"/>
                </a:cubicBezTo>
                <a:lnTo>
                  <a:pt x="457" y="90043"/>
                </a:lnTo>
                <a:cubicBezTo>
                  <a:pt x="-1576" y="81850"/>
                  <a:pt x="3380" y="73595"/>
                  <a:pt x="11569" y="71563"/>
                </a:cubicBezTo>
                <a:cubicBezTo>
                  <a:pt x="19762" y="69531"/>
                  <a:pt x="28014" y="74483"/>
                  <a:pt x="30047" y="82676"/>
                </a:cubicBezTo>
                <a:lnTo>
                  <a:pt x="30047" y="82676"/>
                </a:lnTo>
                <a:lnTo>
                  <a:pt x="32523" y="92517"/>
                </a:lnTo>
                <a:cubicBezTo>
                  <a:pt x="35318" y="103821"/>
                  <a:pt x="45479" y="111757"/>
                  <a:pt x="57161" y="111757"/>
                </a:cubicBezTo>
                <a:lnTo>
                  <a:pt x="91451" y="111757"/>
                </a:lnTo>
                <a:lnTo>
                  <a:pt x="184603" y="111757"/>
                </a:lnTo>
                <a:lnTo>
                  <a:pt x="199080" y="24955"/>
                </a:lnTo>
                <a:lnTo>
                  <a:pt x="199142" y="24702"/>
                </a:lnTo>
                <a:lnTo>
                  <a:pt x="199712" y="21145"/>
                </a:lnTo>
                <a:lnTo>
                  <a:pt x="201680" y="9461"/>
                </a:lnTo>
                <a:cubicBezTo>
                  <a:pt x="202569" y="3999"/>
                  <a:pt x="207269" y="0"/>
                  <a:pt x="212792" y="0"/>
                </a:cubicBezTo>
                <a:cubicBezTo>
                  <a:pt x="216347" y="0"/>
                  <a:pt x="219712" y="1652"/>
                  <a:pt x="221874" y="4509"/>
                </a:cubicBezTo>
                <a:lnTo>
                  <a:pt x="228984" y="13970"/>
                </a:lnTo>
                <a:lnTo>
                  <a:pt x="231142" y="16890"/>
                </a:lnTo>
                <a:lnTo>
                  <a:pt x="231270" y="17081"/>
                </a:lnTo>
                <a:lnTo>
                  <a:pt x="233684" y="20319"/>
                </a:lnTo>
                <a:lnTo>
                  <a:pt x="282005" y="20319"/>
                </a:lnTo>
                <a:cubicBezTo>
                  <a:pt x="290070" y="20319"/>
                  <a:pt x="297816" y="23558"/>
                  <a:pt x="303530" y="29273"/>
                </a:cubicBezTo>
                <a:lnTo>
                  <a:pt x="314960" y="40639"/>
                </a:lnTo>
                <a:lnTo>
                  <a:pt x="335278" y="40639"/>
                </a:lnTo>
                <a:cubicBezTo>
                  <a:pt x="352106" y="40639"/>
                  <a:pt x="365756" y="54290"/>
                  <a:pt x="365756" y="71118"/>
                </a:cubicBezTo>
                <a:lnTo>
                  <a:pt x="365756" y="91437"/>
                </a:lnTo>
                <a:cubicBezTo>
                  <a:pt x="365756" y="125093"/>
                  <a:pt x="338452" y="152396"/>
                  <a:pt x="304799" y="152396"/>
                </a:cubicBezTo>
                <a:lnTo>
                  <a:pt x="276035" y="152396"/>
                </a:lnTo>
                <a:lnTo>
                  <a:pt x="274320" y="162555"/>
                </a:lnTo>
                <a:lnTo>
                  <a:pt x="274320" y="284471"/>
                </a:lnTo>
                <a:cubicBezTo>
                  <a:pt x="274320" y="306888"/>
                  <a:pt x="256098" y="325110"/>
                  <a:pt x="233680" y="325110"/>
                </a:cubicBezTo>
                <a:lnTo>
                  <a:pt x="223520" y="325110"/>
                </a:lnTo>
                <a:cubicBezTo>
                  <a:pt x="201106" y="325110"/>
                  <a:pt x="182880" y="306888"/>
                  <a:pt x="182880" y="284471"/>
                </a:cubicBezTo>
                <a:lnTo>
                  <a:pt x="182880" y="272153"/>
                </a:lnTo>
                <a:lnTo>
                  <a:pt x="182880" y="241102"/>
                </a:lnTo>
                <a:cubicBezTo>
                  <a:pt x="176274" y="242561"/>
                  <a:pt x="169482" y="243452"/>
                  <a:pt x="162562" y="243768"/>
                </a:cubicBezTo>
                <a:cubicBezTo>
                  <a:pt x="160847" y="243833"/>
                  <a:pt x="159197" y="243894"/>
                  <a:pt x="157482" y="243894"/>
                </a:cubicBezTo>
                <a:cubicBezTo>
                  <a:pt x="155766" y="243894"/>
                  <a:pt x="154117" y="243829"/>
                  <a:pt x="152401" y="243768"/>
                </a:cubicBezTo>
                <a:cubicBezTo>
                  <a:pt x="145481" y="243449"/>
                  <a:pt x="138685" y="242561"/>
                  <a:pt x="132083" y="241102"/>
                </a:cubicBezTo>
                <a:lnTo>
                  <a:pt x="132083" y="272153"/>
                </a:lnTo>
                <a:lnTo>
                  <a:pt x="132083" y="284471"/>
                </a:lnTo>
                <a:cubicBezTo>
                  <a:pt x="132083" y="306888"/>
                  <a:pt x="113861" y="325110"/>
                  <a:pt x="91444" y="325110"/>
                </a:cubicBezTo>
                <a:lnTo>
                  <a:pt x="81283" y="325110"/>
                </a:lnTo>
                <a:cubicBezTo>
                  <a:pt x="58869" y="325110"/>
                  <a:pt x="40643" y="306888"/>
                  <a:pt x="40643" y="284471"/>
                </a:cubicBezTo>
                <a:lnTo>
                  <a:pt x="40643" y="142236"/>
                </a:lnTo>
                <a:cubicBezTo>
                  <a:pt x="40643" y="141410"/>
                  <a:pt x="40705" y="140584"/>
                  <a:pt x="40771" y="139823"/>
                </a:cubicBezTo>
                <a:lnTo>
                  <a:pt x="40779" y="139823"/>
                </a:lnTo>
                <a:moveTo>
                  <a:pt x="264163" y="71118"/>
                </a:moveTo>
                <a:cubicBezTo>
                  <a:pt x="264163" y="65506"/>
                  <a:pt x="268713" y="60958"/>
                  <a:pt x="274324" y="60958"/>
                </a:cubicBezTo>
                <a:cubicBezTo>
                  <a:pt x="279934" y="60958"/>
                  <a:pt x="284484" y="65506"/>
                  <a:pt x="284484" y="71118"/>
                </a:cubicBezTo>
                <a:cubicBezTo>
                  <a:pt x="284484" y="76729"/>
                  <a:pt x="279934" y="81277"/>
                  <a:pt x="274324" y="81277"/>
                </a:cubicBezTo>
                <a:cubicBezTo>
                  <a:pt x="268713" y="81277"/>
                  <a:pt x="264163" y="76729"/>
                  <a:pt x="264163" y="71118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2933713" y="2594147"/>
            <a:ext cx="365734" cy="365760"/>
          </a:xfrm>
          <a:custGeom>
            <a:avLst/>
            <a:gdLst/>
            <a:ahLst/>
            <a:cxnLst/>
            <a:rect l="l" t="t" r="r" b="b"/>
            <a:pathLst>
              <a:path w="365734" h="365760">
                <a:moveTo>
                  <a:pt x="26026" y="257685"/>
                </a:moveTo>
                <a:lnTo>
                  <a:pt x="9579" y="313533"/>
                </a:lnTo>
                <a:lnTo>
                  <a:pt x="713" y="343712"/>
                </a:lnTo>
                <a:cubicBezTo>
                  <a:pt x="-1075" y="349791"/>
                  <a:pt x="571" y="356298"/>
                  <a:pt x="5003" y="360731"/>
                </a:cubicBezTo>
                <a:cubicBezTo>
                  <a:pt x="9436" y="365164"/>
                  <a:pt x="15946" y="366810"/>
                  <a:pt x="21951" y="365094"/>
                </a:cubicBezTo>
                <a:lnTo>
                  <a:pt x="52201" y="356155"/>
                </a:lnTo>
                <a:lnTo>
                  <a:pt x="108049" y="339707"/>
                </a:lnTo>
                <a:cubicBezTo>
                  <a:pt x="116914" y="337132"/>
                  <a:pt x="124997" y="332626"/>
                  <a:pt x="131931" y="326550"/>
                </a:cubicBezTo>
                <a:cubicBezTo>
                  <a:pt x="132933" y="325691"/>
                  <a:pt x="133862" y="324762"/>
                  <a:pt x="134791" y="323833"/>
                </a:cubicBezTo>
                <a:lnTo>
                  <a:pt x="352323" y="106370"/>
                </a:lnTo>
                <a:cubicBezTo>
                  <a:pt x="367983" y="90708"/>
                  <a:pt x="369914" y="66612"/>
                  <a:pt x="358185" y="48803"/>
                </a:cubicBezTo>
                <a:cubicBezTo>
                  <a:pt x="356539" y="46301"/>
                  <a:pt x="354539" y="43869"/>
                  <a:pt x="352323" y="41653"/>
                </a:cubicBezTo>
                <a:lnTo>
                  <a:pt x="324146" y="13405"/>
                </a:lnTo>
                <a:cubicBezTo>
                  <a:pt x="306269" y="-4473"/>
                  <a:pt x="277307" y="-4473"/>
                  <a:pt x="259430" y="13405"/>
                </a:cubicBezTo>
                <a:lnTo>
                  <a:pt x="41899" y="230937"/>
                </a:lnTo>
                <a:cubicBezTo>
                  <a:pt x="34463" y="238373"/>
                  <a:pt x="29028" y="247598"/>
                  <a:pt x="26022" y="257682"/>
                </a:cubicBezTo>
                <a:lnTo>
                  <a:pt x="26026" y="257685"/>
                </a:lnTo>
                <a:moveTo>
                  <a:pt x="58920" y="267338"/>
                </a:moveTo>
                <a:cubicBezTo>
                  <a:pt x="60134" y="263333"/>
                  <a:pt x="62138" y="259613"/>
                  <a:pt x="64925" y="256467"/>
                </a:cubicBezTo>
                <a:cubicBezTo>
                  <a:pt x="65353" y="256039"/>
                  <a:pt x="65711" y="255608"/>
                  <a:pt x="66139" y="255180"/>
                </a:cubicBezTo>
                <a:lnTo>
                  <a:pt x="229538" y="91853"/>
                </a:lnTo>
                <a:lnTo>
                  <a:pt x="273873" y="136191"/>
                </a:lnTo>
                <a:lnTo>
                  <a:pt x="110543" y="299590"/>
                </a:lnTo>
                <a:cubicBezTo>
                  <a:pt x="107182" y="302952"/>
                  <a:pt x="102961" y="305453"/>
                  <a:pt x="98386" y="306814"/>
                </a:cubicBezTo>
                <a:lnTo>
                  <a:pt x="81654" y="311748"/>
                </a:lnTo>
                <a:lnTo>
                  <a:pt x="42465" y="323262"/>
                </a:lnTo>
                <a:lnTo>
                  <a:pt x="53979" y="284075"/>
                </a:lnTo>
                <a:lnTo>
                  <a:pt x="58920" y="267338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338062" y="2634787"/>
            <a:ext cx="365760" cy="284480"/>
          </a:xfrm>
          <a:custGeom>
            <a:avLst/>
            <a:gdLst/>
            <a:ahLst/>
            <a:cxnLst/>
            <a:rect l="l" t="t" r="r" b="b"/>
            <a:pathLst>
              <a:path w="365760" h="284480">
                <a:moveTo>
                  <a:pt x="50800" y="35560"/>
                </a:moveTo>
                <a:cubicBezTo>
                  <a:pt x="50800" y="32766"/>
                  <a:pt x="53086" y="30479"/>
                  <a:pt x="55881" y="30479"/>
                </a:cubicBezTo>
                <a:lnTo>
                  <a:pt x="309879" y="30479"/>
                </a:lnTo>
                <a:cubicBezTo>
                  <a:pt x="312674" y="30479"/>
                  <a:pt x="314960" y="32766"/>
                  <a:pt x="314960" y="35560"/>
                </a:cubicBezTo>
                <a:lnTo>
                  <a:pt x="314960" y="233680"/>
                </a:lnTo>
                <a:lnTo>
                  <a:pt x="345439" y="233680"/>
                </a:lnTo>
                <a:lnTo>
                  <a:pt x="345439" y="35560"/>
                </a:lnTo>
                <a:cubicBezTo>
                  <a:pt x="345439" y="15939"/>
                  <a:pt x="329499" y="0"/>
                  <a:pt x="309879" y="0"/>
                </a:cubicBezTo>
                <a:lnTo>
                  <a:pt x="55881" y="0"/>
                </a:lnTo>
                <a:cubicBezTo>
                  <a:pt x="36258" y="0"/>
                  <a:pt x="20322" y="15939"/>
                  <a:pt x="20322" y="35560"/>
                </a:cubicBezTo>
                <a:lnTo>
                  <a:pt x="20322" y="233680"/>
                </a:lnTo>
                <a:lnTo>
                  <a:pt x="50800" y="233680"/>
                </a:lnTo>
                <a:lnTo>
                  <a:pt x="50800" y="35560"/>
                </a:lnTo>
                <a:moveTo>
                  <a:pt x="142240" y="238761"/>
                </a:moveTo>
                <a:lnTo>
                  <a:pt x="142240" y="254001"/>
                </a:lnTo>
                <a:lnTo>
                  <a:pt x="15241" y="254001"/>
                </a:lnTo>
                <a:cubicBezTo>
                  <a:pt x="6796" y="254001"/>
                  <a:pt x="0" y="260794"/>
                  <a:pt x="0" y="269240"/>
                </a:cubicBezTo>
                <a:cubicBezTo>
                  <a:pt x="0" y="277687"/>
                  <a:pt x="6796" y="284480"/>
                  <a:pt x="15241" y="284480"/>
                </a:cubicBezTo>
                <a:lnTo>
                  <a:pt x="142240" y="284480"/>
                </a:lnTo>
                <a:lnTo>
                  <a:pt x="157482" y="284480"/>
                </a:lnTo>
                <a:lnTo>
                  <a:pt x="248922" y="284480"/>
                </a:lnTo>
                <a:lnTo>
                  <a:pt x="264163" y="284480"/>
                </a:lnTo>
                <a:lnTo>
                  <a:pt x="350522" y="284480"/>
                </a:lnTo>
                <a:cubicBezTo>
                  <a:pt x="358968" y="284480"/>
                  <a:pt x="365764" y="277687"/>
                  <a:pt x="365764" y="269240"/>
                </a:cubicBezTo>
                <a:cubicBezTo>
                  <a:pt x="365764" y="260794"/>
                  <a:pt x="358968" y="254001"/>
                  <a:pt x="350522" y="254001"/>
                </a:cubicBezTo>
                <a:lnTo>
                  <a:pt x="264163" y="254001"/>
                </a:lnTo>
                <a:lnTo>
                  <a:pt x="264163" y="238761"/>
                </a:lnTo>
                <a:cubicBezTo>
                  <a:pt x="264163" y="219141"/>
                  <a:pt x="248223" y="203201"/>
                  <a:pt x="228604" y="203201"/>
                </a:cubicBezTo>
                <a:lnTo>
                  <a:pt x="177803" y="203201"/>
                </a:lnTo>
                <a:cubicBezTo>
                  <a:pt x="158180" y="203201"/>
                  <a:pt x="142244" y="219141"/>
                  <a:pt x="142244" y="238761"/>
                </a:cubicBezTo>
                <a:lnTo>
                  <a:pt x="142240" y="238761"/>
                </a:lnTo>
                <a:moveTo>
                  <a:pt x="233680" y="238761"/>
                </a:moveTo>
                <a:lnTo>
                  <a:pt x="233680" y="254001"/>
                </a:lnTo>
                <a:lnTo>
                  <a:pt x="172719" y="254001"/>
                </a:lnTo>
                <a:lnTo>
                  <a:pt x="172719" y="238761"/>
                </a:lnTo>
                <a:cubicBezTo>
                  <a:pt x="172719" y="235968"/>
                  <a:pt x="175005" y="233680"/>
                  <a:pt x="177800" y="233680"/>
                </a:cubicBezTo>
                <a:lnTo>
                  <a:pt x="228600" y="233680"/>
                </a:lnTo>
                <a:cubicBezTo>
                  <a:pt x="231395" y="233680"/>
                  <a:pt x="233681" y="235968"/>
                  <a:pt x="233681" y="238761"/>
                </a:cubicBezTo>
                <a:lnTo>
                  <a:pt x="233680" y="238761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9597393" y="2594147"/>
            <a:ext cx="251460" cy="365760"/>
          </a:xfrm>
          <a:custGeom>
            <a:avLst/>
            <a:gdLst/>
            <a:ahLst/>
            <a:cxnLst/>
            <a:rect l="l" t="t" r="r" b="b"/>
            <a:pathLst>
              <a:path w="251460" h="365760">
                <a:moveTo>
                  <a:pt x="200881" y="177807"/>
                </a:moveTo>
                <a:cubicBezTo>
                  <a:pt x="211168" y="163092"/>
                  <a:pt x="217168" y="145159"/>
                  <a:pt x="217168" y="125730"/>
                </a:cubicBezTo>
                <a:cubicBezTo>
                  <a:pt x="217168" y="75222"/>
                  <a:pt x="176236" y="34290"/>
                  <a:pt x="125727" y="34290"/>
                </a:cubicBezTo>
                <a:cubicBezTo>
                  <a:pt x="75222" y="34290"/>
                  <a:pt x="34286" y="75222"/>
                  <a:pt x="34286" y="125730"/>
                </a:cubicBezTo>
                <a:cubicBezTo>
                  <a:pt x="34286" y="145159"/>
                  <a:pt x="40286" y="163092"/>
                  <a:pt x="50574" y="177807"/>
                </a:cubicBezTo>
                <a:cubicBezTo>
                  <a:pt x="53216" y="181593"/>
                  <a:pt x="56360" y="185879"/>
                  <a:pt x="59717" y="190451"/>
                </a:cubicBezTo>
                <a:lnTo>
                  <a:pt x="59717" y="190451"/>
                </a:lnTo>
                <a:cubicBezTo>
                  <a:pt x="68933" y="203096"/>
                  <a:pt x="79934" y="218242"/>
                  <a:pt x="88149" y="233172"/>
                </a:cubicBezTo>
                <a:cubicBezTo>
                  <a:pt x="95580" y="246745"/>
                  <a:pt x="99364" y="260889"/>
                  <a:pt x="101223" y="274247"/>
                </a:cubicBezTo>
                <a:lnTo>
                  <a:pt x="66433" y="274320"/>
                </a:lnTo>
                <a:cubicBezTo>
                  <a:pt x="64862" y="265747"/>
                  <a:pt x="62219" y="257389"/>
                  <a:pt x="58004" y="249675"/>
                </a:cubicBezTo>
                <a:cubicBezTo>
                  <a:pt x="50931" y="236815"/>
                  <a:pt x="42145" y="224745"/>
                  <a:pt x="33359" y="212671"/>
                </a:cubicBezTo>
                <a:lnTo>
                  <a:pt x="33359" y="212671"/>
                </a:lnTo>
                <a:lnTo>
                  <a:pt x="33359" y="212671"/>
                </a:lnTo>
                <a:cubicBezTo>
                  <a:pt x="29645" y="207598"/>
                  <a:pt x="25928" y="202529"/>
                  <a:pt x="22357" y="197382"/>
                </a:cubicBezTo>
                <a:cubicBezTo>
                  <a:pt x="8283" y="177094"/>
                  <a:pt x="-3" y="152376"/>
                  <a:pt x="-3" y="125730"/>
                </a:cubicBezTo>
                <a:cubicBezTo>
                  <a:pt x="-3" y="56294"/>
                  <a:pt x="56289" y="0"/>
                  <a:pt x="125727" y="0"/>
                </a:cubicBezTo>
                <a:cubicBezTo>
                  <a:pt x="195166" y="0"/>
                  <a:pt x="251457" y="56294"/>
                  <a:pt x="251457" y="125730"/>
                </a:cubicBezTo>
                <a:cubicBezTo>
                  <a:pt x="251457" y="152376"/>
                  <a:pt x="243172" y="177094"/>
                  <a:pt x="229027" y="197382"/>
                </a:cubicBezTo>
                <a:cubicBezTo>
                  <a:pt x="225456" y="202525"/>
                  <a:pt x="221740" y="207598"/>
                  <a:pt x="218026" y="212671"/>
                </a:cubicBezTo>
                <a:lnTo>
                  <a:pt x="218026" y="212671"/>
                </a:lnTo>
                <a:lnTo>
                  <a:pt x="218026" y="212671"/>
                </a:lnTo>
                <a:cubicBezTo>
                  <a:pt x="209240" y="224672"/>
                  <a:pt x="200451" y="236745"/>
                  <a:pt x="193380" y="249675"/>
                </a:cubicBezTo>
                <a:cubicBezTo>
                  <a:pt x="189166" y="257389"/>
                  <a:pt x="186523" y="265750"/>
                  <a:pt x="184951" y="274320"/>
                </a:cubicBezTo>
                <a:lnTo>
                  <a:pt x="150232" y="274320"/>
                </a:lnTo>
                <a:cubicBezTo>
                  <a:pt x="152091" y="260962"/>
                  <a:pt x="155875" y="246745"/>
                  <a:pt x="163306" y="233245"/>
                </a:cubicBezTo>
                <a:cubicBezTo>
                  <a:pt x="171521" y="218315"/>
                  <a:pt x="182522" y="203169"/>
                  <a:pt x="191738" y="190524"/>
                </a:cubicBezTo>
                <a:lnTo>
                  <a:pt x="191738" y="190524"/>
                </a:lnTo>
                <a:lnTo>
                  <a:pt x="191738" y="190524"/>
                </a:lnTo>
                <a:lnTo>
                  <a:pt x="191738" y="190524"/>
                </a:lnTo>
                <a:cubicBezTo>
                  <a:pt x="195095" y="185952"/>
                  <a:pt x="198168" y="181666"/>
                  <a:pt x="200811" y="177880"/>
                </a:cubicBezTo>
                <a:lnTo>
                  <a:pt x="200881" y="177807"/>
                </a:lnTo>
              </a:path>
              <a:path w="251460" h="365760">
                <a:moveTo>
                  <a:pt x="125730" y="91440"/>
                </a:moveTo>
                <a:cubicBezTo>
                  <a:pt x="106800" y="91440"/>
                  <a:pt x="91441" y="106798"/>
                  <a:pt x="91441" y="125730"/>
                </a:cubicBezTo>
                <a:cubicBezTo>
                  <a:pt x="91441" y="132017"/>
                  <a:pt x="86299" y="137160"/>
                  <a:pt x="80012" y="137160"/>
                </a:cubicBezTo>
                <a:cubicBezTo>
                  <a:pt x="73726" y="137160"/>
                  <a:pt x="68583" y="132017"/>
                  <a:pt x="68583" y="125730"/>
                </a:cubicBezTo>
                <a:cubicBezTo>
                  <a:pt x="68583" y="94154"/>
                  <a:pt x="94157" y="68580"/>
                  <a:pt x="125733" y="68580"/>
                </a:cubicBezTo>
                <a:cubicBezTo>
                  <a:pt x="132019" y="68580"/>
                  <a:pt x="137161" y="73723"/>
                  <a:pt x="137161" y="80010"/>
                </a:cubicBezTo>
                <a:cubicBezTo>
                  <a:pt x="137161" y="86297"/>
                  <a:pt x="132019" y="91440"/>
                  <a:pt x="125733" y="91440"/>
                </a:cubicBezTo>
                <a:lnTo>
                  <a:pt x="125730" y="91440"/>
                </a:lnTo>
              </a:path>
              <a:path w="251460" h="365760">
                <a:moveTo>
                  <a:pt x="125730" y="365760"/>
                </a:moveTo>
                <a:cubicBezTo>
                  <a:pt x="94154" y="365760"/>
                  <a:pt x="68581" y="340186"/>
                  <a:pt x="68581" y="308610"/>
                </a:cubicBezTo>
                <a:lnTo>
                  <a:pt x="68581" y="297180"/>
                </a:lnTo>
                <a:lnTo>
                  <a:pt x="182882" y="297180"/>
                </a:lnTo>
                <a:lnTo>
                  <a:pt x="182882" y="308610"/>
                </a:lnTo>
                <a:cubicBezTo>
                  <a:pt x="182882" y="340186"/>
                  <a:pt x="157308" y="365760"/>
                  <a:pt x="125732" y="365760"/>
                </a:cubicBezTo>
                <a:lnTo>
                  <a:pt x="125730" y="36576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31519" y="3735791"/>
            <a:ext cx="1920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 sustantivo es una palabra que se utiliza para nombrar personas, lugares, cosas o ideas.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Ejemplos incluyen 'mesa', 'amor' y 'ciudad'.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19" y="319188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Definición de Sustantivo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2933700" y="3735791"/>
            <a:ext cx="1920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 verbo es una palabra que describe una acción, estado o proceso.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Ejemplos incluyen 'correr', 'ser' y 'pensar'.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2933700" y="319188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Definición de Verbo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5135881" y="3735791"/>
            <a:ext cx="1920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Los sustantivos comunes se refieren a categorías generales como 'perro' o 'ciudad'.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Los sustantivos propios identifican entidades específicas como 'Fido' o 'Madrid'.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5135881" y="319188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196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Diferencia entre Sustantivos Comunes y Propios</a:t>
            </a:r>
            <a:endParaRPr lang="en-US" sz="1196" dirty="0"/>
          </a:p>
        </p:txBody>
      </p:sp>
      <p:sp>
        <p:nvSpPr>
          <p:cNvPr id="15" name="Text 13"/>
          <p:cNvSpPr/>
          <p:nvPr/>
        </p:nvSpPr>
        <p:spPr>
          <a:xfrm>
            <a:off x="7338062" y="3735791"/>
            <a:ext cx="1920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Los verbos se conjugan para indicar el tiempo de la acción, como pasado, presente o futuro.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Por ejemplo, 'hablar' se conjuga como 'hablé', 'hablo' y 'hablaré'.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338062" y="319188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36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Conjugación de Verbos en Diferentes Tiempos</a:t>
            </a:r>
            <a:endParaRPr lang="en-US" sz="1436" dirty="0"/>
          </a:p>
        </p:txBody>
      </p:sp>
      <p:sp>
        <p:nvSpPr>
          <p:cNvPr id="17" name="Text 15"/>
          <p:cNvSpPr/>
          <p:nvPr/>
        </p:nvSpPr>
        <p:spPr>
          <a:xfrm>
            <a:off x="9540243" y="3735791"/>
            <a:ext cx="1920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Los sustantivos abstractos representan conceptos o ideas no tangibles como 'libertad' o 'felicidad'.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Se utilizan para expresar pensamientos y emociones en el lenguaje.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9540243" y="319188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Sustantivos Abstractos y su Uso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463278" y="0"/>
            <a:ext cx="3728721" cy="2286000"/>
          </a:xfrm>
          <a:prstGeom prst="rect">
            <a:avLst/>
          </a:prstGeom>
          <a:blipFill>
            <a:blip r:embed="rId1"/>
            <a:srcRect/>
            <a:stretch>
              <a:fillRect l="0" r="0" t="-11167" b="-11167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Dominando los Fundamentos del Lenguaje: Sustantivos y Verbos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731520" y="932927"/>
            <a:ext cx="7451616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dirty="0">
                <a:solidFill>
                  <a:srgbClr val="E7E6E6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Preguntas Frecuentes</a:t>
            </a:r>
            <a:endParaRPr lang="en-US" sz="4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951259" y="0"/>
            <a:ext cx="3240741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51259" y="0"/>
            <a:ext cx="3240741" cy="6857999"/>
          </a:xfrm>
          <a:prstGeom prst="rect">
            <a:avLst/>
          </a:prstGeom>
          <a:blipFill>
            <a:blip r:embed="rId1"/>
            <a:srcRect/>
            <a:stretch>
              <a:fillRect l="-120574" r="-12057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089942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Investigación sobre la etimología de sustantivos y verbos comunes en español.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Explorar los orígenes de las palabras enriquece el entendimiento del idioma.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089942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Investigación etimológica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3410731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Juego de roles para practicar el uso de sustantivos y verbos en diferentes situaciones.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Permite a los participantes interactuar y aplicar el lenguaje en contextos simulados.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410731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Juego de roles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Crear un cuento utilizando sustantivos y verbos aprendidos.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Esta actividad fomenta la creatividad y el uso práctico del vocabulario.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Crear un cuento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118517" y="2379200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0" y="78584"/>
                </a:moveTo>
                <a:cubicBezTo>
                  <a:pt x="0" y="35186"/>
                  <a:pt x="35184" y="5"/>
                  <a:pt x="78582" y="5"/>
                </a:cubicBezTo>
                <a:lnTo>
                  <a:pt x="350044" y="5"/>
                </a:lnTo>
                <a:cubicBezTo>
                  <a:pt x="377635" y="5"/>
                  <a:pt x="400050" y="22417"/>
                  <a:pt x="400050" y="50013"/>
                </a:cubicBezTo>
                <a:lnTo>
                  <a:pt x="400050" y="307188"/>
                </a:lnTo>
                <a:cubicBezTo>
                  <a:pt x="400050" y="327099"/>
                  <a:pt x="388353" y="344336"/>
                  <a:pt x="371474" y="352373"/>
                </a:cubicBezTo>
                <a:lnTo>
                  <a:pt x="371474" y="414347"/>
                </a:lnTo>
                <a:lnTo>
                  <a:pt x="378619" y="414347"/>
                </a:lnTo>
                <a:cubicBezTo>
                  <a:pt x="390497" y="414347"/>
                  <a:pt x="400050" y="423902"/>
                  <a:pt x="400050" y="435780"/>
                </a:cubicBezTo>
                <a:cubicBezTo>
                  <a:pt x="400050" y="447658"/>
                  <a:pt x="390497" y="457214"/>
                  <a:pt x="378619" y="457214"/>
                </a:cubicBezTo>
                <a:lnTo>
                  <a:pt x="71437" y="457214"/>
                </a:lnTo>
                <a:cubicBezTo>
                  <a:pt x="31968" y="457214"/>
                  <a:pt x="0" y="425246"/>
                  <a:pt x="0" y="385776"/>
                </a:cubicBezTo>
                <a:cubicBezTo>
                  <a:pt x="0" y="383367"/>
                  <a:pt x="88" y="380953"/>
                  <a:pt x="356" y="378635"/>
                </a:cubicBezTo>
                <a:lnTo>
                  <a:pt x="0" y="378635"/>
                </a:lnTo>
                <a:lnTo>
                  <a:pt x="0" y="78584"/>
                </a:lnTo>
                <a:moveTo>
                  <a:pt x="71437" y="357188"/>
                </a:moveTo>
                <a:cubicBezTo>
                  <a:pt x="55631" y="357188"/>
                  <a:pt x="42861" y="369957"/>
                  <a:pt x="42861" y="385763"/>
                </a:cubicBezTo>
                <a:cubicBezTo>
                  <a:pt x="42861" y="401568"/>
                  <a:pt x="55631" y="414338"/>
                  <a:pt x="71437" y="414338"/>
                </a:cubicBezTo>
                <a:lnTo>
                  <a:pt x="328613" y="414338"/>
                </a:lnTo>
                <a:lnTo>
                  <a:pt x="328613" y="357188"/>
                </a:lnTo>
                <a:lnTo>
                  <a:pt x="71437" y="357188"/>
                </a:lnTo>
                <a:moveTo>
                  <a:pt x="42861" y="320310"/>
                </a:moveTo>
                <a:cubicBezTo>
                  <a:pt x="51610" y="316469"/>
                  <a:pt x="61256" y="314325"/>
                  <a:pt x="71437" y="314325"/>
                </a:cubicBezTo>
                <a:lnTo>
                  <a:pt x="350044" y="314325"/>
                </a:lnTo>
                <a:cubicBezTo>
                  <a:pt x="353972" y="314325"/>
                  <a:pt x="357189" y="311111"/>
                  <a:pt x="357189" y="307184"/>
                </a:cubicBezTo>
                <a:lnTo>
                  <a:pt x="357189" y="50009"/>
                </a:lnTo>
                <a:cubicBezTo>
                  <a:pt x="357189" y="46081"/>
                  <a:pt x="353972" y="42867"/>
                  <a:pt x="350044" y="42867"/>
                </a:cubicBezTo>
                <a:lnTo>
                  <a:pt x="78582" y="42867"/>
                </a:lnTo>
                <a:cubicBezTo>
                  <a:pt x="58847" y="42867"/>
                  <a:pt x="42861" y="58851"/>
                  <a:pt x="42861" y="78588"/>
                </a:cubicBezTo>
                <a:lnTo>
                  <a:pt x="42861" y="320310"/>
                </a:lnTo>
                <a:moveTo>
                  <a:pt x="135733" y="100013"/>
                </a:moveTo>
                <a:lnTo>
                  <a:pt x="292897" y="100013"/>
                </a:lnTo>
                <a:cubicBezTo>
                  <a:pt x="304774" y="100013"/>
                  <a:pt x="314327" y="109568"/>
                  <a:pt x="314327" y="121446"/>
                </a:cubicBezTo>
                <a:cubicBezTo>
                  <a:pt x="314327" y="133324"/>
                  <a:pt x="304774" y="142880"/>
                  <a:pt x="292897" y="142880"/>
                </a:cubicBezTo>
                <a:lnTo>
                  <a:pt x="135733" y="142880"/>
                </a:lnTo>
                <a:cubicBezTo>
                  <a:pt x="123855" y="142880"/>
                  <a:pt x="114302" y="133324"/>
                  <a:pt x="114302" y="121451"/>
                </a:cubicBezTo>
                <a:cubicBezTo>
                  <a:pt x="114302" y="109573"/>
                  <a:pt x="123855" y="100022"/>
                  <a:pt x="135733" y="100022"/>
                </a:cubicBezTo>
                <a:lnTo>
                  <a:pt x="135733" y="100013"/>
                </a:lnTo>
                <a:moveTo>
                  <a:pt x="135733" y="171450"/>
                </a:moveTo>
                <a:lnTo>
                  <a:pt x="292897" y="171450"/>
                </a:lnTo>
                <a:cubicBezTo>
                  <a:pt x="304774" y="171450"/>
                  <a:pt x="314327" y="181005"/>
                  <a:pt x="314327" y="192884"/>
                </a:cubicBezTo>
                <a:cubicBezTo>
                  <a:pt x="314327" y="204762"/>
                  <a:pt x="304774" y="214317"/>
                  <a:pt x="292897" y="214317"/>
                </a:cubicBezTo>
                <a:lnTo>
                  <a:pt x="135733" y="214317"/>
                </a:lnTo>
                <a:cubicBezTo>
                  <a:pt x="123855" y="214317"/>
                  <a:pt x="114302" y="204762"/>
                  <a:pt x="114302" y="192888"/>
                </a:cubicBezTo>
                <a:cubicBezTo>
                  <a:pt x="114302" y="181010"/>
                  <a:pt x="123855" y="171459"/>
                  <a:pt x="135733" y="171459"/>
                </a:cubicBezTo>
                <a:lnTo>
                  <a:pt x="135733" y="17145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410731" y="2455400"/>
            <a:ext cx="457200" cy="304800"/>
          </a:xfrm>
          <a:custGeom>
            <a:avLst/>
            <a:gdLst/>
            <a:ahLst/>
            <a:cxnLst/>
            <a:rect l="l" t="t" r="r" b="b"/>
            <a:pathLst>
              <a:path w="457200" h="304800">
                <a:moveTo>
                  <a:pt x="72548" y="78026"/>
                </a:moveTo>
                <a:cubicBezTo>
                  <a:pt x="48417" y="98822"/>
                  <a:pt x="38098" y="127952"/>
                  <a:pt x="38098" y="165101"/>
                </a:cubicBezTo>
                <a:cubicBezTo>
                  <a:pt x="38098" y="199946"/>
                  <a:pt x="50242" y="224473"/>
                  <a:pt x="67309" y="240509"/>
                </a:cubicBezTo>
                <a:cubicBezTo>
                  <a:pt x="84769" y="256861"/>
                  <a:pt x="109934" y="266703"/>
                  <a:pt x="139697" y="266703"/>
                </a:cubicBezTo>
                <a:lnTo>
                  <a:pt x="146363" y="266703"/>
                </a:lnTo>
                <a:cubicBezTo>
                  <a:pt x="151205" y="266703"/>
                  <a:pt x="155571" y="264006"/>
                  <a:pt x="157716" y="259717"/>
                </a:cubicBezTo>
                <a:lnTo>
                  <a:pt x="176132" y="222967"/>
                </a:lnTo>
                <a:lnTo>
                  <a:pt x="207089" y="238445"/>
                </a:lnTo>
                <a:lnTo>
                  <a:pt x="176132" y="222967"/>
                </a:lnTo>
                <a:cubicBezTo>
                  <a:pt x="186053" y="203046"/>
                  <a:pt x="206376" y="190503"/>
                  <a:pt x="228600" y="190503"/>
                </a:cubicBezTo>
                <a:cubicBezTo>
                  <a:pt x="250824" y="190503"/>
                  <a:pt x="271147" y="203046"/>
                  <a:pt x="281068" y="222888"/>
                </a:cubicBezTo>
                <a:lnTo>
                  <a:pt x="299484" y="259638"/>
                </a:lnTo>
                <a:cubicBezTo>
                  <a:pt x="301629" y="263923"/>
                  <a:pt x="305995" y="266624"/>
                  <a:pt x="310837" y="266624"/>
                </a:cubicBezTo>
                <a:lnTo>
                  <a:pt x="317503" y="266624"/>
                </a:lnTo>
                <a:cubicBezTo>
                  <a:pt x="347189" y="266624"/>
                  <a:pt x="372431" y="256782"/>
                  <a:pt x="389891" y="240429"/>
                </a:cubicBezTo>
                <a:cubicBezTo>
                  <a:pt x="406958" y="224397"/>
                  <a:pt x="419102" y="199870"/>
                  <a:pt x="419102" y="165022"/>
                </a:cubicBezTo>
                <a:cubicBezTo>
                  <a:pt x="419102" y="127873"/>
                  <a:pt x="408783" y="98743"/>
                  <a:pt x="384652" y="77947"/>
                </a:cubicBezTo>
                <a:cubicBezTo>
                  <a:pt x="359492" y="56278"/>
                  <a:pt x="312976" y="38100"/>
                  <a:pt x="228600" y="38100"/>
                </a:cubicBezTo>
                <a:cubicBezTo>
                  <a:pt x="144224" y="38100"/>
                  <a:pt x="97713" y="56278"/>
                  <a:pt x="72548" y="78026"/>
                </a:cubicBezTo>
                <a:lnTo>
                  <a:pt x="72548" y="78026"/>
                </a:lnTo>
                <a:moveTo>
                  <a:pt x="0" y="165101"/>
                </a:moveTo>
                <a:cubicBezTo>
                  <a:pt x="0" y="76200"/>
                  <a:pt x="50799" y="0"/>
                  <a:pt x="228600" y="0"/>
                </a:cubicBezTo>
                <a:cubicBezTo>
                  <a:pt x="406401" y="0"/>
                  <a:pt x="457200" y="76200"/>
                  <a:pt x="457200" y="165101"/>
                </a:cubicBezTo>
                <a:cubicBezTo>
                  <a:pt x="457200" y="254002"/>
                  <a:pt x="393699" y="304800"/>
                  <a:pt x="317498" y="304800"/>
                </a:cubicBezTo>
                <a:lnTo>
                  <a:pt x="310832" y="304800"/>
                </a:lnTo>
                <a:cubicBezTo>
                  <a:pt x="291625" y="304800"/>
                  <a:pt x="274000" y="293925"/>
                  <a:pt x="265427" y="276700"/>
                </a:cubicBezTo>
                <a:lnTo>
                  <a:pt x="247011" y="239951"/>
                </a:lnTo>
                <a:cubicBezTo>
                  <a:pt x="243518" y="232965"/>
                  <a:pt x="236455" y="228600"/>
                  <a:pt x="228595" y="228600"/>
                </a:cubicBezTo>
                <a:cubicBezTo>
                  <a:pt x="220736" y="228600"/>
                  <a:pt x="213672" y="232965"/>
                  <a:pt x="210179" y="239951"/>
                </a:cubicBezTo>
                <a:lnTo>
                  <a:pt x="191763" y="276700"/>
                </a:lnTo>
                <a:cubicBezTo>
                  <a:pt x="183191" y="293925"/>
                  <a:pt x="165570" y="304800"/>
                  <a:pt x="146359" y="304800"/>
                </a:cubicBezTo>
                <a:lnTo>
                  <a:pt x="139693" y="304800"/>
                </a:lnTo>
                <a:cubicBezTo>
                  <a:pt x="63491" y="304800"/>
                  <a:pt x="-9" y="253999"/>
                  <a:pt x="-9" y="165101"/>
                </a:cubicBezTo>
                <a:lnTo>
                  <a:pt x="0" y="165101"/>
                </a:lnTo>
                <a:moveTo>
                  <a:pt x="76202" y="152400"/>
                </a:moveTo>
                <a:cubicBezTo>
                  <a:pt x="76202" y="124343"/>
                  <a:pt x="98947" y="101599"/>
                  <a:pt x="127001" y="101599"/>
                </a:cubicBezTo>
                <a:cubicBezTo>
                  <a:pt x="155055" y="101599"/>
                  <a:pt x="177801" y="124343"/>
                  <a:pt x="177801" y="152400"/>
                </a:cubicBezTo>
                <a:cubicBezTo>
                  <a:pt x="177801" y="180457"/>
                  <a:pt x="155055" y="203201"/>
                  <a:pt x="127001" y="203201"/>
                </a:cubicBezTo>
                <a:cubicBezTo>
                  <a:pt x="98947" y="203201"/>
                  <a:pt x="76202" y="180457"/>
                  <a:pt x="76202" y="152400"/>
                </a:cubicBezTo>
                <a:lnTo>
                  <a:pt x="76202" y="152400"/>
                </a:lnTo>
                <a:moveTo>
                  <a:pt x="330199" y="101599"/>
                </a:moveTo>
                <a:cubicBezTo>
                  <a:pt x="358253" y="101599"/>
                  <a:pt x="380998" y="124343"/>
                  <a:pt x="380998" y="152400"/>
                </a:cubicBezTo>
                <a:cubicBezTo>
                  <a:pt x="380998" y="180457"/>
                  <a:pt x="358253" y="203201"/>
                  <a:pt x="330199" y="203201"/>
                </a:cubicBezTo>
                <a:cubicBezTo>
                  <a:pt x="302145" y="203201"/>
                  <a:pt x="279399" y="180457"/>
                  <a:pt x="279399" y="152400"/>
                </a:cubicBezTo>
                <a:cubicBezTo>
                  <a:pt x="279399" y="124343"/>
                  <a:pt x="302145" y="101599"/>
                  <a:pt x="330199" y="101599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26103" y="2379200"/>
            <a:ext cx="457167" cy="457200"/>
          </a:xfrm>
          <a:custGeom>
            <a:avLst/>
            <a:gdLst/>
            <a:ahLst/>
            <a:cxnLst/>
            <a:rect l="l" t="t" r="r" b="b"/>
            <a:pathLst>
              <a:path w="457167" h="457200">
                <a:moveTo>
                  <a:pt x="32532" y="322107"/>
                </a:moveTo>
                <a:lnTo>
                  <a:pt x="11973" y="391916"/>
                </a:lnTo>
                <a:lnTo>
                  <a:pt x="891" y="429640"/>
                </a:lnTo>
                <a:cubicBezTo>
                  <a:pt x="-1344" y="437239"/>
                  <a:pt x="713" y="445372"/>
                  <a:pt x="6254" y="450914"/>
                </a:cubicBezTo>
                <a:cubicBezTo>
                  <a:pt x="11795" y="456455"/>
                  <a:pt x="19932" y="458512"/>
                  <a:pt x="27439" y="456368"/>
                </a:cubicBezTo>
                <a:lnTo>
                  <a:pt x="65251" y="445194"/>
                </a:lnTo>
                <a:lnTo>
                  <a:pt x="135061" y="424634"/>
                </a:lnTo>
                <a:cubicBezTo>
                  <a:pt x="144355" y="421950"/>
                  <a:pt x="153028" y="417483"/>
                  <a:pt x="160626" y="411672"/>
                </a:cubicBezTo>
                <a:lnTo>
                  <a:pt x="160896" y="411850"/>
                </a:lnTo>
                <a:lnTo>
                  <a:pt x="161344" y="411137"/>
                </a:lnTo>
                <a:cubicBezTo>
                  <a:pt x="162596" y="410154"/>
                  <a:pt x="163757" y="409171"/>
                  <a:pt x="164919" y="408188"/>
                </a:cubicBezTo>
                <a:cubicBezTo>
                  <a:pt x="166171" y="407114"/>
                  <a:pt x="167332" y="405952"/>
                  <a:pt x="168494" y="404791"/>
                </a:cubicBezTo>
                <a:lnTo>
                  <a:pt x="440408" y="132963"/>
                </a:lnTo>
                <a:cubicBezTo>
                  <a:pt x="459983" y="113386"/>
                  <a:pt x="462397" y="83265"/>
                  <a:pt x="447736" y="61004"/>
                </a:cubicBezTo>
                <a:cubicBezTo>
                  <a:pt x="445679" y="57877"/>
                  <a:pt x="443178" y="54837"/>
                  <a:pt x="440408" y="52066"/>
                </a:cubicBezTo>
                <a:lnTo>
                  <a:pt x="405187" y="16756"/>
                </a:lnTo>
                <a:cubicBezTo>
                  <a:pt x="382841" y="-5592"/>
                  <a:pt x="346638" y="-5592"/>
                  <a:pt x="324292" y="16756"/>
                </a:cubicBezTo>
                <a:lnTo>
                  <a:pt x="52378" y="288672"/>
                </a:lnTo>
                <a:cubicBezTo>
                  <a:pt x="50142" y="290907"/>
                  <a:pt x="47998" y="293321"/>
                  <a:pt x="46032" y="295822"/>
                </a:cubicBezTo>
                <a:lnTo>
                  <a:pt x="45319" y="296270"/>
                </a:lnTo>
                <a:lnTo>
                  <a:pt x="45497" y="296540"/>
                </a:lnTo>
                <a:cubicBezTo>
                  <a:pt x="39687" y="304139"/>
                  <a:pt x="35307" y="312807"/>
                  <a:pt x="32537" y="322107"/>
                </a:cubicBezTo>
                <a:lnTo>
                  <a:pt x="32532" y="322107"/>
                </a:lnTo>
                <a:moveTo>
                  <a:pt x="342345" y="170238"/>
                </a:moveTo>
                <a:lnTo>
                  <a:pt x="176444" y="336143"/>
                </a:lnTo>
                <a:lnTo>
                  <a:pt x="132108" y="325060"/>
                </a:lnTo>
                <a:lnTo>
                  <a:pt x="121026" y="280725"/>
                </a:lnTo>
                <a:lnTo>
                  <a:pt x="286927" y="114821"/>
                </a:lnTo>
                <a:lnTo>
                  <a:pt x="342345" y="170238"/>
                </a:lnTo>
                <a:moveTo>
                  <a:pt x="86697" y="320319"/>
                </a:moveTo>
                <a:lnTo>
                  <a:pt x="93582" y="348030"/>
                </a:lnTo>
                <a:cubicBezTo>
                  <a:pt x="95461" y="355715"/>
                  <a:pt x="101537" y="361705"/>
                  <a:pt x="109226" y="363671"/>
                </a:cubicBezTo>
                <a:lnTo>
                  <a:pt x="136935" y="370551"/>
                </a:lnTo>
                <a:lnTo>
                  <a:pt x="130320" y="380564"/>
                </a:lnTo>
                <a:cubicBezTo>
                  <a:pt x="127998" y="381817"/>
                  <a:pt x="125584" y="382887"/>
                  <a:pt x="123079" y="383605"/>
                </a:cubicBezTo>
                <a:lnTo>
                  <a:pt x="102163" y="389772"/>
                </a:lnTo>
                <a:lnTo>
                  <a:pt x="53091" y="404073"/>
                </a:lnTo>
                <a:lnTo>
                  <a:pt x="67482" y="355089"/>
                </a:lnTo>
                <a:lnTo>
                  <a:pt x="73650" y="334172"/>
                </a:lnTo>
                <a:cubicBezTo>
                  <a:pt x="74363" y="331671"/>
                  <a:pt x="75437" y="329166"/>
                  <a:pt x="76690" y="326930"/>
                </a:cubicBezTo>
                <a:lnTo>
                  <a:pt x="86697" y="320319"/>
                </a:lnTo>
                <a:moveTo>
                  <a:pt x="281830" y="194996"/>
                </a:moveTo>
                <a:cubicBezTo>
                  <a:pt x="287371" y="189455"/>
                  <a:pt x="287371" y="180338"/>
                  <a:pt x="281830" y="174792"/>
                </a:cubicBezTo>
                <a:cubicBezTo>
                  <a:pt x="276289" y="169251"/>
                  <a:pt x="267169" y="169251"/>
                  <a:pt x="261628" y="174792"/>
                </a:cubicBezTo>
                <a:lnTo>
                  <a:pt x="175817" y="260604"/>
                </a:lnTo>
                <a:cubicBezTo>
                  <a:pt x="170277" y="266145"/>
                  <a:pt x="170277" y="275262"/>
                  <a:pt x="175817" y="280808"/>
                </a:cubicBezTo>
                <a:cubicBezTo>
                  <a:pt x="181358" y="286349"/>
                  <a:pt x="190479" y="286349"/>
                  <a:pt x="196020" y="280808"/>
                </a:cubicBezTo>
                <a:lnTo>
                  <a:pt x="281830" y="194996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Dominando los Fundamentos del Lenguaje: Sustantivos y Verbos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31519" y="932927"/>
            <a:ext cx="773586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Actividades de Enriquecimiento</a:t>
            </a:r>
            <a:endParaRPr lang="en-US" sz="3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04734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Talleres diseñados para que los padres aprendan junto con sus hijos sobre sustantivos y verbos.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Estas actividades fomentan la colaboración y el aprendizaje conjunto en un ambiente educativo.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704734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Talleres de Aprendizaje para Padres e Hijos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531048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 boletín que mantiene a los padres informados sobre los temas cubiertos en clase.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Proporciona una conexión directa entre la escuela y las familias para apoyar el aprendizaje.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531048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Boletín Informativo Escolar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357361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Eventos donde padres y estudiantes leen juntos textos que ilustran el uso de sustantivos y verbos.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Estas noches promueven la lectura compartida y el entendimiento de conceptos lingüísticos.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357361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Noches de Lectura en la Escuela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704734" y="548640"/>
            <a:ext cx="7863840" cy="9525"/>
          </a:xfrm>
          <a:custGeom>
            <a:avLst/>
            <a:gdLst/>
            <a:ahLst/>
            <a:cxnLst/>
            <a:rect l="l" t="t" r="r" b="b"/>
            <a:pathLst>
              <a:path w="7863840" h="9525">
                <a:moveTo>
                  <a:pt x="0" y="0"/>
                </a:moveTo>
                <a:lnTo>
                  <a:pt x="7863840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704734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Dominando los Fundamentos del Lenguaje: Sustantivos y Verbos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04734" y="932927"/>
            <a:ext cx="803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Participación de los Padres</a:t>
            </a:r>
            <a:endParaRPr lang="en-US" sz="3600" dirty="0"/>
          </a:p>
        </p:txBody>
      </p:sp>
      <p:sp>
        <p:nvSpPr>
          <p:cNvPr id="14" name="Text 12"/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blipFill>
            <a:blip r:embed="rId1"/>
            <a:srcRect/>
            <a:stretch>
              <a:fillRect l="-136989" r="-13698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9385935" y="2201206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0" y="78584"/>
                </a:moveTo>
                <a:cubicBezTo>
                  <a:pt x="0" y="35186"/>
                  <a:pt x="35184" y="5"/>
                  <a:pt x="78582" y="5"/>
                </a:cubicBezTo>
                <a:lnTo>
                  <a:pt x="350044" y="5"/>
                </a:lnTo>
                <a:cubicBezTo>
                  <a:pt x="377635" y="5"/>
                  <a:pt x="400050" y="22417"/>
                  <a:pt x="400050" y="50013"/>
                </a:cubicBezTo>
                <a:lnTo>
                  <a:pt x="400050" y="307188"/>
                </a:lnTo>
                <a:cubicBezTo>
                  <a:pt x="400050" y="327099"/>
                  <a:pt x="388353" y="344336"/>
                  <a:pt x="371474" y="352373"/>
                </a:cubicBezTo>
                <a:lnTo>
                  <a:pt x="371474" y="414347"/>
                </a:lnTo>
                <a:lnTo>
                  <a:pt x="378619" y="414347"/>
                </a:lnTo>
                <a:cubicBezTo>
                  <a:pt x="390497" y="414347"/>
                  <a:pt x="400050" y="423902"/>
                  <a:pt x="400050" y="435780"/>
                </a:cubicBezTo>
                <a:cubicBezTo>
                  <a:pt x="400050" y="447658"/>
                  <a:pt x="390497" y="457214"/>
                  <a:pt x="378619" y="457214"/>
                </a:cubicBezTo>
                <a:lnTo>
                  <a:pt x="71437" y="457214"/>
                </a:lnTo>
                <a:cubicBezTo>
                  <a:pt x="31968" y="457214"/>
                  <a:pt x="0" y="425246"/>
                  <a:pt x="0" y="385776"/>
                </a:cubicBezTo>
                <a:cubicBezTo>
                  <a:pt x="0" y="383367"/>
                  <a:pt x="88" y="380953"/>
                  <a:pt x="356" y="378635"/>
                </a:cubicBezTo>
                <a:lnTo>
                  <a:pt x="0" y="378635"/>
                </a:lnTo>
                <a:lnTo>
                  <a:pt x="0" y="78584"/>
                </a:lnTo>
                <a:moveTo>
                  <a:pt x="71437" y="357188"/>
                </a:moveTo>
                <a:cubicBezTo>
                  <a:pt x="55631" y="357188"/>
                  <a:pt x="42861" y="369957"/>
                  <a:pt x="42861" y="385763"/>
                </a:cubicBezTo>
                <a:cubicBezTo>
                  <a:pt x="42861" y="401568"/>
                  <a:pt x="55631" y="414338"/>
                  <a:pt x="71437" y="414338"/>
                </a:cubicBezTo>
                <a:lnTo>
                  <a:pt x="328613" y="414338"/>
                </a:lnTo>
                <a:lnTo>
                  <a:pt x="328613" y="357188"/>
                </a:lnTo>
                <a:lnTo>
                  <a:pt x="71437" y="357188"/>
                </a:lnTo>
                <a:moveTo>
                  <a:pt x="42861" y="320310"/>
                </a:moveTo>
                <a:cubicBezTo>
                  <a:pt x="51610" y="316469"/>
                  <a:pt x="61256" y="314325"/>
                  <a:pt x="71437" y="314325"/>
                </a:cubicBezTo>
                <a:lnTo>
                  <a:pt x="350044" y="314325"/>
                </a:lnTo>
                <a:cubicBezTo>
                  <a:pt x="353972" y="314325"/>
                  <a:pt x="357189" y="311111"/>
                  <a:pt x="357189" y="307184"/>
                </a:cubicBezTo>
                <a:lnTo>
                  <a:pt x="357189" y="50009"/>
                </a:lnTo>
                <a:cubicBezTo>
                  <a:pt x="357189" y="46081"/>
                  <a:pt x="353972" y="42867"/>
                  <a:pt x="350044" y="42867"/>
                </a:cubicBezTo>
                <a:lnTo>
                  <a:pt x="78582" y="42867"/>
                </a:lnTo>
                <a:cubicBezTo>
                  <a:pt x="58847" y="42867"/>
                  <a:pt x="42861" y="58851"/>
                  <a:pt x="42861" y="78588"/>
                </a:cubicBezTo>
                <a:lnTo>
                  <a:pt x="42861" y="320310"/>
                </a:lnTo>
                <a:moveTo>
                  <a:pt x="135733" y="100013"/>
                </a:moveTo>
                <a:lnTo>
                  <a:pt x="292897" y="100013"/>
                </a:lnTo>
                <a:cubicBezTo>
                  <a:pt x="304774" y="100013"/>
                  <a:pt x="314327" y="109568"/>
                  <a:pt x="314327" y="121446"/>
                </a:cubicBezTo>
                <a:cubicBezTo>
                  <a:pt x="314327" y="133324"/>
                  <a:pt x="304774" y="142880"/>
                  <a:pt x="292897" y="142880"/>
                </a:cubicBezTo>
                <a:lnTo>
                  <a:pt x="135733" y="142880"/>
                </a:lnTo>
                <a:cubicBezTo>
                  <a:pt x="123855" y="142880"/>
                  <a:pt x="114302" y="133324"/>
                  <a:pt x="114302" y="121451"/>
                </a:cubicBezTo>
                <a:cubicBezTo>
                  <a:pt x="114302" y="109573"/>
                  <a:pt x="123855" y="100022"/>
                  <a:pt x="135733" y="100022"/>
                </a:cubicBezTo>
                <a:lnTo>
                  <a:pt x="135733" y="100013"/>
                </a:lnTo>
                <a:moveTo>
                  <a:pt x="135733" y="171450"/>
                </a:moveTo>
                <a:lnTo>
                  <a:pt x="292897" y="171450"/>
                </a:lnTo>
                <a:cubicBezTo>
                  <a:pt x="304774" y="171450"/>
                  <a:pt x="314327" y="181005"/>
                  <a:pt x="314327" y="192884"/>
                </a:cubicBezTo>
                <a:cubicBezTo>
                  <a:pt x="314327" y="204762"/>
                  <a:pt x="304774" y="214317"/>
                  <a:pt x="292897" y="214317"/>
                </a:cubicBezTo>
                <a:lnTo>
                  <a:pt x="135733" y="214317"/>
                </a:lnTo>
                <a:cubicBezTo>
                  <a:pt x="123855" y="214317"/>
                  <a:pt x="114302" y="204762"/>
                  <a:pt x="114302" y="192888"/>
                </a:cubicBezTo>
                <a:cubicBezTo>
                  <a:pt x="114302" y="181010"/>
                  <a:pt x="123855" y="171459"/>
                  <a:pt x="135733" y="171459"/>
                </a:cubicBezTo>
                <a:lnTo>
                  <a:pt x="135733" y="17145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531047" y="2258356"/>
            <a:ext cx="457200" cy="342900"/>
          </a:xfrm>
          <a:custGeom>
            <a:avLst/>
            <a:gdLst/>
            <a:ahLst/>
            <a:cxnLst/>
            <a:rect l="l" t="t" r="r" b="b"/>
            <a:pathLst>
              <a:path w="457200" h="342900">
                <a:moveTo>
                  <a:pt x="57150" y="42863"/>
                </a:moveTo>
                <a:cubicBezTo>
                  <a:pt x="49291" y="42863"/>
                  <a:pt x="42863" y="49292"/>
                  <a:pt x="42863" y="57151"/>
                </a:cubicBezTo>
                <a:lnTo>
                  <a:pt x="42863" y="76885"/>
                </a:lnTo>
                <a:lnTo>
                  <a:pt x="196898" y="203329"/>
                </a:lnTo>
                <a:cubicBezTo>
                  <a:pt x="215382" y="218510"/>
                  <a:pt x="241905" y="218510"/>
                  <a:pt x="260389" y="203329"/>
                </a:cubicBezTo>
                <a:lnTo>
                  <a:pt x="414338" y="76885"/>
                </a:lnTo>
                <a:lnTo>
                  <a:pt x="414338" y="57151"/>
                </a:lnTo>
                <a:cubicBezTo>
                  <a:pt x="414338" y="49292"/>
                  <a:pt x="407909" y="42863"/>
                  <a:pt x="400050" y="42863"/>
                </a:cubicBezTo>
                <a:lnTo>
                  <a:pt x="57150" y="42863"/>
                </a:lnTo>
                <a:moveTo>
                  <a:pt x="42863" y="132339"/>
                </a:moveTo>
                <a:lnTo>
                  <a:pt x="42863" y="285752"/>
                </a:lnTo>
                <a:cubicBezTo>
                  <a:pt x="42863" y="293612"/>
                  <a:pt x="49291" y="300041"/>
                  <a:pt x="57150" y="300041"/>
                </a:cubicBezTo>
                <a:lnTo>
                  <a:pt x="400050" y="300041"/>
                </a:lnTo>
                <a:cubicBezTo>
                  <a:pt x="407909" y="300041"/>
                  <a:pt x="414338" y="293612"/>
                  <a:pt x="414338" y="285752"/>
                </a:cubicBezTo>
                <a:lnTo>
                  <a:pt x="414338" y="132339"/>
                </a:lnTo>
                <a:lnTo>
                  <a:pt x="287538" y="236460"/>
                </a:lnTo>
                <a:cubicBezTo>
                  <a:pt x="253248" y="264588"/>
                  <a:pt x="203865" y="264588"/>
                  <a:pt x="169667" y="236460"/>
                </a:cubicBezTo>
                <a:lnTo>
                  <a:pt x="42863" y="132339"/>
                </a:lnTo>
                <a:moveTo>
                  <a:pt x="0" y="57151"/>
                </a:moveTo>
                <a:cubicBezTo>
                  <a:pt x="0" y="25628"/>
                  <a:pt x="25626" y="0"/>
                  <a:pt x="57150" y="0"/>
                </a:cubicBezTo>
                <a:lnTo>
                  <a:pt x="400050" y="0"/>
                </a:lnTo>
                <a:cubicBezTo>
                  <a:pt x="431574" y="0"/>
                  <a:pt x="457200" y="25628"/>
                  <a:pt x="457200" y="57151"/>
                </a:cubicBezTo>
                <a:lnTo>
                  <a:pt x="457200" y="285752"/>
                </a:lnTo>
                <a:cubicBezTo>
                  <a:pt x="457200" y="317275"/>
                  <a:pt x="431574" y="342903"/>
                  <a:pt x="400050" y="342903"/>
                </a:cubicBezTo>
                <a:lnTo>
                  <a:pt x="57150" y="342903"/>
                </a:lnTo>
                <a:cubicBezTo>
                  <a:pt x="25626" y="342903"/>
                  <a:pt x="0" y="317275"/>
                  <a:pt x="0" y="285752"/>
                </a:cubicBezTo>
                <a:lnTo>
                  <a:pt x="0" y="57151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718991" y="2201206"/>
            <a:ext cx="428685" cy="457200"/>
          </a:xfrm>
          <a:custGeom>
            <a:avLst/>
            <a:gdLst/>
            <a:ahLst/>
            <a:cxnLst/>
            <a:rect l="l" t="t" r="r" b="b"/>
            <a:pathLst>
              <a:path w="428685" h="457200">
                <a:moveTo>
                  <a:pt x="152187" y="57150"/>
                </a:moveTo>
                <a:cubicBezTo>
                  <a:pt x="152187" y="25585"/>
                  <a:pt x="126599" y="0"/>
                  <a:pt x="95039" y="0"/>
                </a:cubicBezTo>
                <a:cubicBezTo>
                  <a:pt x="63475" y="0"/>
                  <a:pt x="37891" y="25585"/>
                  <a:pt x="37891" y="57150"/>
                </a:cubicBezTo>
                <a:cubicBezTo>
                  <a:pt x="37891" y="88715"/>
                  <a:pt x="63480" y="114300"/>
                  <a:pt x="95039" y="114300"/>
                </a:cubicBezTo>
                <a:cubicBezTo>
                  <a:pt x="126604" y="114300"/>
                  <a:pt x="152187" y="88715"/>
                  <a:pt x="152187" y="57150"/>
                </a:cubicBezTo>
                <a:lnTo>
                  <a:pt x="152187" y="57150"/>
                </a:lnTo>
                <a:moveTo>
                  <a:pt x="75037" y="185738"/>
                </a:moveTo>
                <a:lnTo>
                  <a:pt x="95039" y="185738"/>
                </a:lnTo>
                <a:lnTo>
                  <a:pt x="115042" y="185738"/>
                </a:lnTo>
                <a:lnTo>
                  <a:pt x="143884" y="185738"/>
                </a:lnTo>
                <a:cubicBezTo>
                  <a:pt x="140043" y="176987"/>
                  <a:pt x="137899" y="167344"/>
                  <a:pt x="137899" y="157163"/>
                </a:cubicBezTo>
                <a:cubicBezTo>
                  <a:pt x="137899" y="153679"/>
                  <a:pt x="138165" y="150199"/>
                  <a:pt x="138615" y="146894"/>
                </a:cubicBezTo>
                <a:cubicBezTo>
                  <a:pt x="131203" y="144306"/>
                  <a:pt x="123256" y="142875"/>
                  <a:pt x="115042" y="142875"/>
                </a:cubicBezTo>
                <a:lnTo>
                  <a:pt x="75037" y="142875"/>
                </a:lnTo>
                <a:cubicBezTo>
                  <a:pt x="37891" y="142875"/>
                  <a:pt x="6902" y="171359"/>
                  <a:pt x="3867" y="208419"/>
                </a:cubicBezTo>
                <a:lnTo>
                  <a:pt x="206" y="252443"/>
                </a:lnTo>
                <a:cubicBezTo>
                  <a:pt x="-2028" y="279052"/>
                  <a:pt x="14224" y="302538"/>
                  <a:pt x="37887" y="311019"/>
                </a:cubicBezTo>
                <a:lnTo>
                  <a:pt x="37887" y="435766"/>
                </a:lnTo>
                <a:cubicBezTo>
                  <a:pt x="37887" y="447645"/>
                  <a:pt x="47443" y="457200"/>
                  <a:pt x="59317" y="457200"/>
                </a:cubicBezTo>
                <a:cubicBezTo>
                  <a:pt x="71192" y="457200"/>
                  <a:pt x="80747" y="447645"/>
                  <a:pt x="80747" y="435771"/>
                </a:cubicBezTo>
                <a:lnTo>
                  <a:pt x="80747" y="314330"/>
                </a:lnTo>
                <a:lnTo>
                  <a:pt x="109323" y="314330"/>
                </a:lnTo>
                <a:lnTo>
                  <a:pt x="109323" y="300042"/>
                </a:lnTo>
                <a:cubicBezTo>
                  <a:pt x="109323" y="290130"/>
                  <a:pt x="110751" y="280488"/>
                  <a:pt x="113430" y="271467"/>
                </a:cubicBezTo>
                <a:lnTo>
                  <a:pt x="59317" y="271467"/>
                </a:lnTo>
                <a:lnTo>
                  <a:pt x="57174" y="271467"/>
                </a:lnTo>
                <a:cubicBezTo>
                  <a:pt x="48780" y="271467"/>
                  <a:pt x="42260" y="264326"/>
                  <a:pt x="42976" y="256018"/>
                </a:cubicBezTo>
                <a:lnTo>
                  <a:pt x="46637" y="211994"/>
                </a:lnTo>
                <a:cubicBezTo>
                  <a:pt x="47798" y="197172"/>
                  <a:pt x="60209" y="185742"/>
                  <a:pt x="75033" y="185742"/>
                </a:cubicBezTo>
                <a:lnTo>
                  <a:pt x="75037" y="185738"/>
                </a:lnTo>
                <a:moveTo>
                  <a:pt x="280776" y="157163"/>
                </a:moveTo>
                <a:cubicBezTo>
                  <a:pt x="280776" y="167344"/>
                  <a:pt x="278633" y="176987"/>
                  <a:pt x="274791" y="185738"/>
                </a:cubicBezTo>
                <a:lnTo>
                  <a:pt x="309528" y="185738"/>
                </a:lnTo>
                <a:lnTo>
                  <a:pt x="323546" y="185738"/>
                </a:lnTo>
                <a:lnTo>
                  <a:pt x="337564" y="185738"/>
                </a:lnTo>
                <a:cubicBezTo>
                  <a:pt x="343904" y="185738"/>
                  <a:pt x="349529" y="189935"/>
                  <a:pt x="351316" y="196098"/>
                </a:cubicBezTo>
                <a:lnTo>
                  <a:pt x="381140" y="300038"/>
                </a:lnTo>
                <a:lnTo>
                  <a:pt x="309344" y="300038"/>
                </a:lnTo>
                <a:lnTo>
                  <a:pt x="309344" y="314325"/>
                </a:lnTo>
                <a:cubicBezTo>
                  <a:pt x="309344" y="324324"/>
                  <a:pt x="307646" y="333971"/>
                  <a:pt x="304431" y="342900"/>
                </a:cubicBezTo>
                <a:lnTo>
                  <a:pt x="337915" y="342900"/>
                </a:lnTo>
                <a:lnTo>
                  <a:pt x="337915" y="435771"/>
                </a:lnTo>
                <a:cubicBezTo>
                  <a:pt x="337915" y="447649"/>
                  <a:pt x="347471" y="457205"/>
                  <a:pt x="359345" y="457205"/>
                </a:cubicBezTo>
                <a:cubicBezTo>
                  <a:pt x="371220" y="457205"/>
                  <a:pt x="380775" y="447649"/>
                  <a:pt x="380775" y="435776"/>
                </a:cubicBezTo>
                <a:lnTo>
                  <a:pt x="380775" y="342909"/>
                </a:lnTo>
                <a:lnTo>
                  <a:pt x="400062" y="342909"/>
                </a:lnTo>
                <a:cubicBezTo>
                  <a:pt x="419083" y="342909"/>
                  <a:pt x="432745" y="324781"/>
                  <a:pt x="427566" y="306475"/>
                </a:cubicBezTo>
                <a:lnTo>
                  <a:pt x="392650" y="184316"/>
                </a:lnTo>
                <a:cubicBezTo>
                  <a:pt x="385684" y="159759"/>
                  <a:pt x="363182" y="142880"/>
                  <a:pt x="337731" y="142880"/>
                </a:cubicBezTo>
                <a:lnTo>
                  <a:pt x="309691" y="142880"/>
                </a:lnTo>
                <a:cubicBezTo>
                  <a:pt x="299154" y="142880"/>
                  <a:pt x="289153" y="145737"/>
                  <a:pt x="280579" y="150826"/>
                </a:cubicBezTo>
                <a:cubicBezTo>
                  <a:pt x="280759" y="152879"/>
                  <a:pt x="280845" y="155023"/>
                  <a:pt x="280845" y="157167"/>
                </a:cubicBezTo>
                <a:lnTo>
                  <a:pt x="280776" y="157163"/>
                </a:lnTo>
                <a:moveTo>
                  <a:pt x="380788" y="57150"/>
                </a:moveTo>
                <a:cubicBezTo>
                  <a:pt x="380788" y="25585"/>
                  <a:pt x="355200" y="0"/>
                  <a:pt x="323640" y="0"/>
                </a:cubicBezTo>
                <a:cubicBezTo>
                  <a:pt x="292076" y="0"/>
                  <a:pt x="266492" y="25585"/>
                  <a:pt x="266492" y="57150"/>
                </a:cubicBezTo>
                <a:cubicBezTo>
                  <a:pt x="266492" y="88715"/>
                  <a:pt x="292080" y="114300"/>
                  <a:pt x="323640" y="114300"/>
                </a:cubicBezTo>
                <a:cubicBezTo>
                  <a:pt x="355204" y="114300"/>
                  <a:pt x="380788" y="88715"/>
                  <a:pt x="380788" y="57150"/>
                </a:cubicBezTo>
                <a:moveTo>
                  <a:pt x="209340" y="200025"/>
                </a:moveTo>
                <a:cubicBezTo>
                  <a:pt x="233012" y="200025"/>
                  <a:pt x="252204" y="180836"/>
                  <a:pt x="252204" y="157163"/>
                </a:cubicBezTo>
                <a:cubicBezTo>
                  <a:pt x="252204" y="133489"/>
                  <a:pt x="233012" y="114300"/>
                  <a:pt x="209340" y="114300"/>
                </a:cubicBezTo>
                <a:cubicBezTo>
                  <a:pt x="185668" y="114300"/>
                  <a:pt x="166476" y="133489"/>
                  <a:pt x="166476" y="157163"/>
                </a:cubicBezTo>
                <a:cubicBezTo>
                  <a:pt x="166476" y="180836"/>
                  <a:pt x="185668" y="200025"/>
                  <a:pt x="209340" y="200025"/>
                </a:cubicBezTo>
                <a:moveTo>
                  <a:pt x="237912" y="300038"/>
                </a:moveTo>
                <a:lnTo>
                  <a:pt x="237912" y="314325"/>
                </a:lnTo>
                <a:cubicBezTo>
                  <a:pt x="237912" y="322184"/>
                  <a:pt x="231482" y="328613"/>
                  <a:pt x="223624" y="328613"/>
                </a:cubicBezTo>
                <a:lnTo>
                  <a:pt x="209336" y="328613"/>
                </a:lnTo>
                <a:lnTo>
                  <a:pt x="195048" y="328613"/>
                </a:lnTo>
                <a:cubicBezTo>
                  <a:pt x="187190" y="328613"/>
                  <a:pt x="180759" y="322184"/>
                  <a:pt x="180759" y="314325"/>
                </a:cubicBezTo>
                <a:lnTo>
                  <a:pt x="180759" y="300038"/>
                </a:lnTo>
                <a:cubicBezTo>
                  <a:pt x="180759" y="284232"/>
                  <a:pt x="193530" y="271463"/>
                  <a:pt x="209336" y="271463"/>
                </a:cubicBezTo>
                <a:cubicBezTo>
                  <a:pt x="225141" y="271463"/>
                  <a:pt x="237912" y="284232"/>
                  <a:pt x="237912" y="300038"/>
                </a:cubicBezTo>
                <a:lnTo>
                  <a:pt x="237912" y="300038"/>
                </a:lnTo>
                <a:moveTo>
                  <a:pt x="280776" y="314325"/>
                </a:moveTo>
                <a:lnTo>
                  <a:pt x="280776" y="300038"/>
                </a:lnTo>
                <a:cubicBezTo>
                  <a:pt x="280776" y="260567"/>
                  <a:pt x="248809" y="228600"/>
                  <a:pt x="209340" y="228600"/>
                </a:cubicBezTo>
                <a:cubicBezTo>
                  <a:pt x="169871" y="228600"/>
                  <a:pt x="137904" y="260567"/>
                  <a:pt x="137904" y="300038"/>
                </a:cubicBezTo>
                <a:lnTo>
                  <a:pt x="137904" y="314325"/>
                </a:lnTo>
                <a:cubicBezTo>
                  <a:pt x="137904" y="335759"/>
                  <a:pt x="149693" y="354421"/>
                  <a:pt x="167106" y="364151"/>
                </a:cubicBezTo>
                <a:cubicBezTo>
                  <a:pt x="166660" y="366560"/>
                  <a:pt x="166480" y="368974"/>
                  <a:pt x="166480" y="371475"/>
                </a:cubicBezTo>
                <a:lnTo>
                  <a:pt x="166480" y="428625"/>
                </a:lnTo>
                <a:cubicBezTo>
                  <a:pt x="166480" y="444430"/>
                  <a:pt x="179250" y="457200"/>
                  <a:pt x="195056" y="457200"/>
                </a:cubicBezTo>
                <a:lnTo>
                  <a:pt x="223632" y="457200"/>
                </a:lnTo>
                <a:cubicBezTo>
                  <a:pt x="239438" y="457200"/>
                  <a:pt x="252208" y="444430"/>
                  <a:pt x="252208" y="428625"/>
                </a:cubicBezTo>
                <a:lnTo>
                  <a:pt x="252208" y="371475"/>
                </a:lnTo>
                <a:cubicBezTo>
                  <a:pt x="252208" y="368974"/>
                  <a:pt x="252028" y="366565"/>
                  <a:pt x="251582" y="364151"/>
                </a:cubicBezTo>
                <a:cubicBezTo>
                  <a:pt x="268996" y="354417"/>
                  <a:pt x="280785" y="335754"/>
                  <a:pt x="280785" y="314325"/>
                </a:cubicBezTo>
                <a:lnTo>
                  <a:pt x="280776" y="31432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483601" y="0"/>
            <a:ext cx="3708399" cy="6858000"/>
          </a:xfrm>
          <a:prstGeom prst="rect">
            <a:avLst/>
          </a:prstGeom>
          <a:blipFill>
            <a:blip r:embed="rId1"/>
            <a:srcRect/>
            <a:stretch>
              <a:fillRect l="-172893" r="-17289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31520" y="0"/>
            <a:ext cx="64922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Dominando los Fundamentos del Lenguaje: Sustantivos y Verbos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731519" y="1015365"/>
            <a:ext cx="7081392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Preguntas de Reflexión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1504708" y="5889435"/>
            <a:ext cx="6308203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649"/>
              </a:spcBef>
              <a:buNone/>
            </a:pPr>
            <a:r>
              <a:rPr lang="en-US" sz="74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¿Qué oportunidades hubo para la práctica y la aplicación de los conceptos aprendidos, y cómo se podría aumentar el tiempo de práctica y retroalimentación en futuras lecciones?</a:t>
            </a:r>
            <a:endParaRPr lang="en-US" sz="742" dirty="0"/>
          </a:p>
          <a:p>
            <a:pPr algn="l" marL="0" indent="0">
              <a:lnSpc>
                <a:spcPct val="110000"/>
              </a:lnSpc>
              <a:spcBef>
                <a:spcPts val="649"/>
              </a:spcBef>
              <a:buNone/>
            </a:pPr>
            <a:r>
              <a:rPr lang="en-US" sz="74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Se proporcionaron actividades prácticas y se consideraron mejoras para futuras sesiones.</a:t>
            </a:r>
            <a:endParaRPr lang="en-US" sz="742" dirty="0"/>
          </a:p>
        </p:txBody>
      </p:sp>
      <p:sp>
        <p:nvSpPr>
          <p:cNvPr id="9" name="Text 7"/>
          <p:cNvSpPr/>
          <p:nvPr/>
        </p:nvSpPr>
        <p:spPr>
          <a:xfrm>
            <a:off x="1504708" y="5258435"/>
            <a:ext cx="63082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Oportunidades de práctica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504708" y="4351871"/>
            <a:ext cx="6308203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753"/>
              </a:spcBef>
              <a:buNone/>
            </a:pPr>
            <a:r>
              <a:rPr lang="en-US" sz="86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¿Qué desafíos enfrentaron los estudiantes al trabajar con sustantivos y verbos, y cómo se abordaron estos desafíos en la lección?</a:t>
            </a:r>
            <a:endParaRPr lang="en-US" sz="860" dirty="0"/>
          </a:p>
          <a:p>
            <a:pPr algn="l" marL="0" indent="0">
              <a:lnSpc>
                <a:spcPct val="110000"/>
              </a:lnSpc>
              <a:spcBef>
                <a:spcPts val="753"/>
              </a:spcBef>
              <a:buNone/>
            </a:pPr>
            <a:r>
              <a:rPr lang="en-US" sz="86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Se identificaron áreas de dificultad y se implementaron estrategias específicas para superarlas.</a:t>
            </a:r>
            <a:endParaRPr lang="en-US" sz="860" dirty="0"/>
          </a:p>
        </p:txBody>
      </p:sp>
      <p:sp>
        <p:nvSpPr>
          <p:cNvPr id="11" name="Text 9"/>
          <p:cNvSpPr/>
          <p:nvPr/>
        </p:nvSpPr>
        <p:spPr>
          <a:xfrm>
            <a:off x="1504708" y="3720871"/>
            <a:ext cx="63082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Desafíos enfrentados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1504708" y="2835131"/>
            <a:ext cx="6308203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756"/>
              </a:spcBef>
              <a:buNone/>
            </a:pPr>
            <a:r>
              <a:rPr lang="en-US" sz="86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¿De qué manera los estudiantes demostraron una comprensión de los conceptos de sustantivos y verbos a lo largo de la lección?</a:t>
            </a:r>
            <a:endParaRPr lang="en-US" sz="864" dirty="0"/>
          </a:p>
          <a:p>
            <a:pPr algn="l" marL="0" indent="0">
              <a:lnSpc>
                <a:spcPct val="110000"/>
              </a:lnSpc>
              <a:spcBef>
                <a:spcPts val="756"/>
              </a:spcBef>
              <a:buNone/>
            </a:pPr>
            <a:r>
              <a:rPr lang="en-US" sz="86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Se evaluó la capacidad de los estudiantes para identificar y utilizar sustantivos y verbos en contextos diversos.</a:t>
            </a:r>
            <a:endParaRPr lang="en-US" sz="864" dirty="0"/>
          </a:p>
        </p:txBody>
      </p:sp>
      <p:sp>
        <p:nvSpPr>
          <p:cNvPr id="13" name="Text 11"/>
          <p:cNvSpPr/>
          <p:nvPr/>
        </p:nvSpPr>
        <p:spPr>
          <a:xfrm>
            <a:off x="1504708" y="2204131"/>
            <a:ext cx="63082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Comprensión de conceptos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731534" y="5258435"/>
            <a:ext cx="457167" cy="457200"/>
          </a:xfrm>
          <a:custGeom>
            <a:avLst/>
            <a:gdLst/>
            <a:ahLst/>
            <a:cxnLst/>
            <a:rect l="l" t="t" r="r" b="b"/>
            <a:pathLst>
              <a:path w="457167" h="457200">
                <a:moveTo>
                  <a:pt x="32532" y="322107"/>
                </a:moveTo>
                <a:lnTo>
                  <a:pt x="11973" y="391916"/>
                </a:lnTo>
                <a:lnTo>
                  <a:pt x="891" y="429640"/>
                </a:lnTo>
                <a:cubicBezTo>
                  <a:pt x="-1344" y="437239"/>
                  <a:pt x="713" y="445372"/>
                  <a:pt x="6254" y="450914"/>
                </a:cubicBezTo>
                <a:cubicBezTo>
                  <a:pt x="11795" y="456455"/>
                  <a:pt x="19932" y="458512"/>
                  <a:pt x="27439" y="456368"/>
                </a:cubicBezTo>
                <a:lnTo>
                  <a:pt x="65251" y="445194"/>
                </a:lnTo>
                <a:lnTo>
                  <a:pt x="135061" y="424634"/>
                </a:lnTo>
                <a:cubicBezTo>
                  <a:pt x="144355" y="421950"/>
                  <a:pt x="153028" y="417483"/>
                  <a:pt x="160626" y="411672"/>
                </a:cubicBezTo>
                <a:lnTo>
                  <a:pt x="160896" y="411850"/>
                </a:lnTo>
                <a:lnTo>
                  <a:pt x="161344" y="411137"/>
                </a:lnTo>
                <a:cubicBezTo>
                  <a:pt x="162596" y="410154"/>
                  <a:pt x="163757" y="409171"/>
                  <a:pt x="164919" y="408188"/>
                </a:cubicBezTo>
                <a:cubicBezTo>
                  <a:pt x="166171" y="407114"/>
                  <a:pt x="167332" y="405952"/>
                  <a:pt x="168494" y="404791"/>
                </a:cubicBezTo>
                <a:lnTo>
                  <a:pt x="440408" y="132963"/>
                </a:lnTo>
                <a:cubicBezTo>
                  <a:pt x="459983" y="113386"/>
                  <a:pt x="462397" y="83265"/>
                  <a:pt x="447736" y="61004"/>
                </a:cubicBezTo>
                <a:cubicBezTo>
                  <a:pt x="445679" y="57877"/>
                  <a:pt x="443178" y="54837"/>
                  <a:pt x="440408" y="52066"/>
                </a:cubicBezTo>
                <a:lnTo>
                  <a:pt x="405187" y="16756"/>
                </a:lnTo>
                <a:cubicBezTo>
                  <a:pt x="382841" y="-5592"/>
                  <a:pt x="346638" y="-5592"/>
                  <a:pt x="324292" y="16756"/>
                </a:cubicBezTo>
                <a:lnTo>
                  <a:pt x="52378" y="288672"/>
                </a:lnTo>
                <a:cubicBezTo>
                  <a:pt x="50142" y="290907"/>
                  <a:pt x="47998" y="293321"/>
                  <a:pt x="46032" y="295822"/>
                </a:cubicBezTo>
                <a:lnTo>
                  <a:pt x="45319" y="296270"/>
                </a:lnTo>
                <a:lnTo>
                  <a:pt x="45497" y="296540"/>
                </a:lnTo>
                <a:cubicBezTo>
                  <a:pt x="39687" y="304139"/>
                  <a:pt x="35307" y="312807"/>
                  <a:pt x="32537" y="322107"/>
                </a:cubicBezTo>
                <a:lnTo>
                  <a:pt x="32532" y="322107"/>
                </a:lnTo>
                <a:moveTo>
                  <a:pt x="342345" y="170238"/>
                </a:moveTo>
                <a:lnTo>
                  <a:pt x="176444" y="336143"/>
                </a:lnTo>
                <a:lnTo>
                  <a:pt x="132108" y="325060"/>
                </a:lnTo>
                <a:lnTo>
                  <a:pt x="121026" y="280725"/>
                </a:lnTo>
                <a:lnTo>
                  <a:pt x="286927" y="114821"/>
                </a:lnTo>
                <a:lnTo>
                  <a:pt x="342345" y="170238"/>
                </a:lnTo>
                <a:moveTo>
                  <a:pt x="86697" y="320319"/>
                </a:moveTo>
                <a:lnTo>
                  <a:pt x="93582" y="348030"/>
                </a:lnTo>
                <a:cubicBezTo>
                  <a:pt x="95461" y="355715"/>
                  <a:pt x="101537" y="361705"/>
                  <a:pt x="109226" y="363671"/>
                </a:cubicBezTo>
                <a:lnTo>
                  <a:pt x="136935" y="370551"/>
                </a:lnTo>
                <a:lnTo>
                  <a:pt x="130320" y="380564"/>
                </a:lnTo>
                <a:cubicBezTo>
                  <a:pt x="127998" y="381817"/>
                  <a:pt x="125584" y="382887"/>
                  <a:pt x="123079" y="383605"/>
                </a:cubicBezTo>
                <a:lnTo>
                  <a:pt x="102163" y="389772"/>
                </a:lnTo>
                <a:lnTo>
                  <a:pt x="53091" y="404073"/>
                </a:lnTo>
                <a:lnTo>
                  <a:pt x="67482" y="355089"/>
                </a:lnTo>
                <a:lnTo>
                  <a:pt x="73650" y="334172"/>
                </a:lnTo>
                <a:cubicBezTo>
                  <a:pt x="74363" y="331671"/>
                  <a:pt x="75437" y="329166"/>
                  <a:pt x="76690" y="326930"/>
                </a:cubicBezTo>
                <a:lnTo>
                  <a:pt x="86697" y="320319"/>
                </a:lnTo>
                <a:moveTo>
                  <a:pt x="281830" y="194996"/>
                </a:moveTo>
                <a:cubicBezTo>
                  <a:pt x="287371" y="189455"/>
                  <a:pt x="287371" y="180338"/>
                  <a:pt x="281830" y="174792"/>
                </a:cubicBezTo>
                <a:cubicBezTo>
                  <a:pt x="276289" y="169251"/>
                  <a:pt x="267169" y="169251"/>
                  <a:pt x="261628" y="174792"/>
                </a:cubicBezTo>
                <a:lnTo>
                  <a:pt x="175817" y="260604"/>
                </a:lnTo>
                <a:cubicBezTo>
                  <a:pt x="170277" y="266145"/>
                  <a:pt x="170277" y="275262"/>
                  <a:pt x="175817" y="280808"/>
                </a:cubicBezTo>
                <a:cubicBezTo>
                  <a:pt x="181358" y="286349"/>
                  <a:pt x="190479" y="286349"/>
                  <a:pt x="196020" y="280808"/>
                </a:cubicBezTo>
                <a:lnTo>
                  <a:pt x="281830" y="194996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802956" y="3720871"/>
            <a:ext cx="314325" cy="457200"/>
          </a:xfrm>
          <a:custGeom>
            <a:avLst/>
            <a:gdLst/>
            <a:ahLst/>
            <a:cxnLst/>
            <a:rect l="l" t="t" r="r" b="b"/>
            <a:pathLst>
              <a:path w="314325" h="457200">
                <a:moveTo>
                  <a:pt x="251102" y="222259"/>
                </a:moveTo>
                <a:cubicBezTo>
                  <a:pt x="263961" y="203865"/>
                  <a:pt x="271460" y="181449"/>
                  <a:pt x="271460" y="157163"/>
                </a:cubicBezTo>
                <a:cubicBezTo>
                  <a:pt x="271460" y="94028"/>
                  <a:pt x="220295" y="42863"/>
                  <a:pt x="157159" y="42863"/>
                </a:cubicBezTo>
                <a:cubicBezTo>
                  <a:pt x="94027" y="42863"/>
                  <a:pt x="42858" y="94028"/>
                  <a:pt x="42858" y="157163"/>
                </a:cubicBezTo>
                <a:cubicBezTo>
                  <a:pt x="42858" y="181449"/>
                  <a:pt x="50358" y="203865"/>
                  <a:pt x="63217" y="222259"/>
                </a:cubicBezTo>
                <a:cubicBezTo>
                  <a:pt x="66521" y="226991"/>
                  <a:pt x="70450" y="232349"/>
                  <a:pt x="74646" y="238064"/>
                </a:cubicBezTo>
                <a:lnTo>
                  <a:pt x="74646" y="238064"/>
                </a:lnTo>
                <a:cubicBezTo>
                  <a:pt x="86166" y="253869"/>
                  <a:pt x="99918" y="272802"/>
                  <a:pt x="110187" y="291465"/>
                </a:cubicBezTo>
                <a:cubicBezTo>
                  <a:pt x="119475" y="308432"/>
                  <a:pt x="124206" y="326112"/>
                  <a:pt x="126528" y="342809"/>
                </a:cubicBezTo>
                <a:lnTo>
                  <a:pt x="83042" y="342900"/>
                </a:lnTo>
                <a:cubicBezTo>
                  <a:pt x="81077" y="332183"/>
                  <a:pt x="77773" y="321736"/>
                  <a:pt x="72505" y="312094"/>
                </a:cubicBezTo>
                <a:cubicBezTo>
                  <a:pt x="63663" y="296019"/>
                  <a:pt x="52681" y="280931"/>
                  <a:pt x="41698" y="265839"/>
                </a:cubicBezTo>
                <a:lnTo>
                  <a:pt x="41698" y="265839"/>
                </a:lnTo>
                <a:lnTo>
                  <a:pt x="41698" y="265839"/>
                </a:lnTo>
                <a:cubicBezTo>
                  <a:pt x="37056" y="259498"/>
                  <a:pt x="32410" y="253161"/>
                  <a:pt x="27947" y="246728"/>
                </a:cubicBezTo>
                <a:cubicBezTo>
                  <a:pt x="10354" y="221367"/>
                  <a:pt x="-3" y="190470"/>
                  <a:pt x="-3" y="157163"/>
                </a:cubicBezTo>
                <a:cubicBezTo>
                  <a:pt x="-3" y="70368"/>
                  <a:pt x="70362" y="0"/>
                  <a:pt x="157159" y="0"/>
                </a:cubicBezTo>
                <a:cubicBezTo>
                  <a:pt x="243957" y="0"/>
                  <a:pt x="314322" y="70368"/>
                  <a:pt x="314322" y="157163"/>
                </a:cubicBezTo>
                <a:cubicBezTo>
                  <a:pt x="314322" y="190470"/>
                  <a:pt x="303965" y="221367"/>
                  <a:pt x="286284" y="246728"/>
                </a:cubicBezTo>
                <a:cubicBezTo>
                  <a:pt x="281821" y="253156"/>
                  <a:pt x="277175" y="259498"/>
                  <a:pt x="272532" y="265839"/>
                </a:cubicBezTo>
                <a:lnTo>
                  <a:pt x="272532" y="265839"/>
                </a:lnTo>
                <a:lnTo>
                  <a:pt x="272532" y="265839"/>
                </a:lnTo>
                <a:cubicBezTo>
                  <a:pt x="261550" y="280840"/>
                  <a:pt x="250564" y="295932"/>
                  <a:pt x="241725" y="312094"/>
                </a:cubicBezTo>
                <a:cubicBezTo>
                  <a:pt x="236457" y="321736"/>
                  <a:pt x="233154" y="332188"/>
                  <a:pt x="231189" y="342900"/>
                </a:cubicBezTo>
                <a:lnTo>
                  <a:pt x="187790" y="342900"/>
                </a:lnTo>
                <a:cubicBezTo>
                  <a:pt x="190113" y="326203"/>
                  <a:pt x="194844" y="308432"/>
                  <a:pt x="204132" y="291556"/>
                </a:cubicBezTo>
                <a:cubicBezTo>
                  <a:pt x="214401" y="272894"/>
                  <a:pt x="228153" y="253961"/>
                  <a:pt x="239673" y="238155"/>
                </a:cubicBezTo>
                <a:lnTo>
                  <a:pt x="239673" y="238155"/>
                </a:lnTo>
                <a:lnTo>
                  <a:pt x="239673" y="238155"/>
                </a:lnTo>
                <a:lnTo>
                  <a:pt x="239673" y="238155"/>
                </a:lnTo>
                <a:cubicBezTo>
                  <a:pt x="243869" y="232440"/>
                  <a:pt x="247710" y="227082"/>
                  <a:pt x="251014" y="222350"/>
                </a:cubicBezTo>
                <a:lnTo>
                  <a:pt x="251102" y="222259"/>
                </a:lnTo>
              </a:path>
              <a:path w="314325" h="457200">
                <a:moveTo>
                  <a:pt x="157163" y="114300"/>
                </a:moveTo>
                <a:cubicBezTo>
                  <a:pt x="133500" y="114300"/>
                  <a:pt x="114301" y="133498"/>
                  <a:pt x="114301" y="157163"/>
                </a:cubicBezTo>
                <a:cubicBezTo>
                  <a:pt x="114301" y="165022"/>
                  <a:pt x="107873" y="171450"/>
                  <a:pt x="100015" y="171450"/>
                </a:cubicBezTo>
                <a:cubicBezTo>
                  <a:pt x="92157" y="171450"/>
                  <a:pt x="85729" y="165022"/>
                  <a:pt x="85729" y="157163"/>
                </a:cubicBezTo>
                <a:cubicBezTo>
                  <a:pt x="85729" y="117692"/>
                  <a:pt x="117696" y="85725"/>
                  <a:pt x="157166" y="85725"/>
                </a:cubicBezTo>
                <a:cubicBezTo>
                  <a:pt x="165024" y="85725"/>
                  <a:pt x="171452" y="92153"/>
                  <a:pt x="171452" y="100013"/>
                </a:cubicBezTo>
                <a:cubicBezTo>
                  <a:pt x="171452" y="107872"/>
                  <a:pt x="165024" y="114300"/>
                  <a:pt x="157166" y="114300"/>
                </a:cubicBezTo>
                <a:lnTo>
                  <a:pt x="157163" y="114300"/>
                </a:lnTo>
              </a:path>
              <a:path w="314325" h="457200">
                <a:moveTo>
                  <a:pt x="157163" y="457200"/>
                </a:moveTo>
                <a:cubicBezTo>
                  <a:pt x="117693" y="457200"/>
                  <a:pt x="85726" y="425233"/>
                  <a:pt x="85726" y="385763"/>
                </a:cubicBezTo>
                <a:lnTo>
                  <a:pt x="85726" y="371475"/>
                </a:lnTo>
                <a:lnTo>
                  <a:pt x="228602" y="371475"/>
                </a:lnTo>
                <a:lnTo>
                  <a:pt x="228602" y="385763"/>
                </a:lnTo>
                <a:cubicBezTo>
                  <a:pt x="228602" y="425233"/>
                  <a:pt x="196635" y="457200"/>
                  <a:pt x="157166" y="457200"/>
                </a:cubicBezTo>
                <a:lnTo>
                  <a:pt x="157163" y="45720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813179" y="2201206"/>
            <a:ext cx="293878" cy="457200"/>
          </a:xfrm>
          <a:custGeom>
            <a:avLst/>
            <a:gdLst/>
            <a:ahLst/>
            <a:cxnLst/>
            <a:rect l="l" t="t" r="r" b="b"/>
            <a:pathLst>
              <a:path w="293878" h="457200">
                <a:moveTo>
                  <a:pt x="48995" y="130558"/>
                </a:moveTo>
                <a:cubicBezTo>
                  <a:pt x="48995" y="85442"/>
                  <a:pt x="85539" y="48898"/>
                  <a:pt x="130655" y="48898"/>
                </a:cubicBezTo>
                <a:lnTo>
                  <a:pt x="163320" y="48898"/>
                </a:lnTo>
                <a:cubicBezTo>
                  <a:pt x="208439" y="48898"/>
                  <a:pt x="244979" y="85442"/>
                  <a:pt x="244979" y="130558"/>
                </a:cubicBezTo>
                <a:lnTo>
                  <a:pt x="244979" y="135253"/>
                </a:lnTo>
                <a:cubicBezTo>
                  <a:pt x="244979" y="159855"/>
                  <a:pt x="232731" y="182821"/>
                  <a:pt x="212212" y="196399"/>
                </a:cubicBezTo>
                <a:lnTo>
                  <a:pt x="158826" y="232024"/>
                </a:lnTo>
                <a:cubicBezTo>
                  <a:pt x="136165" y="247130"/>
                  <a:pt x="122488" y="272651"/>
                  <a:pt x="122488" y="300005"/>
                </a:cubicBezTo>
                <a:lnTo>
                  <a:pt x="122488" y="302049"/>
                </a:lnTo>
                <a:cubicBezTo>
                  <a:pt x="122488" y="315623"/>
                  <a:pt x="133412" y="326546"/>
                  <a:pt x="146986" y="326546"/>
                </a:cubicBezTo>
                <a:cubicBezTo>
                  <a:pt x="160563" y="326546"/>
                  <a:pt x="171484" y="315623"/>
                  <a:pt x="171484" y="302049"/>
                </a:cubicBezTo>
                <a:lnTo>
                  <a:pt x="171484" y="300005"/>
                </a:lnTo>
                <a:cubicBezTo>
                  <a:pt x="171484" y="289083"/>
                  <a:pt x="176894" y="278874"/>
                  <a:pt x="185978" y="272852"/>
                </a:cubicBezTo>
                <a:lnTo>
                  <a:pt x="239364" y="237227"/>
                </a:lnTo>
                <a:cubicBezTo>
                  <a:pt x="273456" y="214463"/>
                  <a:pt x="293872" y="176287"/>
                  <a:pt x="293872" y="135354"/>
                </a:cubicBezTo>
                <a:lnTo>
                  <a:pt x="293872" y="130659"/>
                </a:lnTo>
                <a:cubicBezTo>
                  <a:pt x="293872" y="58490"/>
                  <a:pt x="235382" y="0"/>
                  <a:pt x="163214" y="0"/>
                </a:cubicBezTo>
                <a:lnTo>
                  <a:pt x="130549" y="0"/>
                </a:lnTo>
                <a:cubicBezTo>
                  <a:pt x="58485" y="-101"/>
                  <a:pt x="-6" y="58389"/>
                  <a:pt x="-6" y="130553"/>
                </a:cubicBezTo>
                <a:cubicBezTo>
                  <a:pt x="-6" y="144128"/>
                  <a:pt x="10918" y="155050"/>
                  <a:pt x="24492" y="155050"/>
                </a:cubicBezTo>
                <a:cubicBezTo>
                  <a:pt x="38069" y="155050"/>
                  <a:pt x="48989" y="144128"/>
                  <a:pt x="48989" y="130553"/>
                </a:cubicBezTo>
                <a:lnTo>
                  <a:pt x="48995" y="130558"/>
                </a:lnTo>
                <a:moveTo>
                  <a:pt x="146989" y="457200"/>
                </a:moveTo>
                <a:cubicBezTo>
                  <a:pt x="165030" y="457200"/>
                  <a:pt x="179653" y="442574"/>
                  <a:pt x="179653" y="424538"/>
                </a:cubicBezTo>
                <a:cubicBezTo>
                  <a:pt x="179653" y="406497"/>
                  <a:pt x="165030" y="391875"/>
                  <a:pt x="146989" y="391875"/>
                </a:cubicBezTo>
                <a:cubicBezTo>
                  <a:pt x="128948" y="391875"/>
                  <a:pt x="114324" y="406501"/>
                  <a:pt x="114324" y="424538"/>
                </a:cubicBezTo>
                <a:cubicBezTo>
                  <a:pt x="114324" y="442579"/>
                  <a:pt x="128948" y="457200"/>
                  <a:pt x="146989" y="457200"/>
                </a:cubicBezTo>
                <a:lnTo>
                  <a:pt x="146989" y="45720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077201" y="3423919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Los estudiantes desarrollarán habilidades para identificar y explicar cómo los sustantivos y verbos contribuyen al significado y la estructura de un texto.</a:t>
            </a:r>
            <a:endParaRPr lang="en-US" sz="1600" dirty="0"/>
          </a:p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Estas habilidades son esenciales para un análisis textual profundo.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077201" y="2737984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Desarrollo de habilidades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404361" y="3423919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Los estudiantes leerán y analizarán textos que ilustren el uso de sustantivos y verbos en diferentes contextos.</a:t>
            </a:r>
            <a:endParaRPr lang="en-US" sz="1600" dirty="0"/>
          </a:p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Esto permitirá observar su función en la construcción del significado.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2737984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Actividades de lectura y análisis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731520" y="3423919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La lección siguiente se centrará en la aplicación de los conceptos de sustantivos y verbos en la lectura y análisis de textos.</a:t>
            </a:r>
            <a:endParaRPr lang="en-US" sz="1600" dirty="0"/>
          </a:p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Se explorará cómo estos elementos lingüísticos contribuyen al entendimiento textual.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18" y="2737984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Enfoque de la lección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Dominando los Fundamentos del Lenguaje: Sustantivos y Verbos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21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Siguiente Lección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2025-06-26T21:04:35Z</dcterms:created>
  <dcterms:modified xsi:type="dcterms:W3CDTF">2025-06-26T21:04:35Z</dcterms:modified>
</cp:coreProperties>
</file>