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a1d7a5c10da080277dbe33f086d8733cbe4ab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9c0721980ccefaee3bfdbc37ae30252d73db6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7fbec44e4319850541274b01d280bee139d10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5b010110ab063dd6720563be6aead8e84f3f12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ab7e2f2a1e814efa9d763f20612c18d907afc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aa297289c0abb3e218757d67827cfe12d625d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83e17c61b7c12d7fcda2ea37ca683b86b365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8-Year-Old Students in Practical Math through Critical Thinking and Visual Aids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Simple Word Problems with Real-Life Scenarios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Solving Simple Word Problems with 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Word Problems?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are Word Problems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Solve Word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Word Problem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Solution to Example Word Problem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1: Word Problem Sorting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2: Real-Life Scenario Mapping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3: Word Problem Solving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4: Math Charades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5: Word Problem Creation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325" r="-1213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scenarios make the learning process engaging and relatable for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deeper connection to the subject matter and enhances comprehension.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Real-Life Scenarios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helps students understand the practical application of math in everyday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real-life scenarios, students will be able to relate to the problems and develop a deeper understanding of the subject matter.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 of Math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8-year-old students to the concept of solving simple word problems using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is crucial for this age group as it lays the foundation for more complex mathematical concepts.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Word Problems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Solving Simple Word Problems with Real-Life Scenarios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Word Problems?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201572" r="-2015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problems are a type of mathematical problem that uses real-life scenarios to model mathematical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an essential part of mathematics education, as they help students develop problem-solving skills and apply mathematical concepts to everyday situations.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Education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problems are a type of mathematical problem that uses real-life scenarios to model mathematical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an essential part of mathematics education, as they help students develop problem-solving skills and apply mathematical concepts to everyday situations.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Word Problems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7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Word Problems Important?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problems also help students develop communication skills, as they need to explain their solutions and reasoning.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clarity in expressing mathematical ideas and justifications.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and Reasoning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students apply mathematical concepts to real-life situations, making math more relevant and interesting.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connection to everyday life enhances engagement and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 of Math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problems help students develop critical thinking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analytical thinking and the ability to approach challenges logically.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Problem-Solving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Solve Word Problems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the problem carefully and identify the key information.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understand the problem.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Problem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basic mathematical operations, such as addition and subtraction, to solve the problem.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calculations are accurate and align with the problem's requirements.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Mathematical Operations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Check the answer to ensure it makes sense in the context of the problem.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Verify that the solution addresses all aspects of the problem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Checking the Solution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aids, such as diagrams and charts, can simplify complex problems.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identifying relationships and patterns within the problem.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Word Problem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Word Problem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Tom has 5 pencils in his pencil case.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gives 2 to his friend. How many pencils does Tom have left?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42" y="1682223"/>
            <a:ext cx="411451" cy="411480"/>
          </a:xfrm>
          <a:custGeom>
            <a:avLst/>
            <a:gdLst/>
            <a:ahLst/>
            <a:cxnLst/>
            <a:rect l="l" t="t" r="r" b="b"/>
            <a:pathLst>
              <a:path w="411451" h="411480">
                <a:moveTo>
                  <a:pt x="29279" y="289896"/>
                </a:moveTo>
                <a:lnTo>
                  <a:pt x="10776" y="352725"/>
                </a:lnTo>
                <a:lnTo>
                  <a:pt x="802" y="386676"/>
                </a:lnTo>
                <a:cubicBezTo>
                  <a:pt x="-1210" y="393515"/>
                  <a:pt x="642" y="400835"/>
                  <a:pt x="5629" y="405822"/>
                </a:cubicBezTo>
                <a:cubicBezTo>
                  <a:pt x="10615" y="410809"/>
                  <a:pt x="17939" y="412661"/>
                  <a:pt x="24695" y="410731"/>
                </a:cubicBezTo>
                <a:lnTo>
                  <a:pt x="58726" y="400675"/>
                </a:lnTo>
                <a:lnTo>
                  <a:pt x="121555" y="382170"/>
                </a:lnTo>
                <a:cubicBezTo>
                  <a:pt x="129920" y="379755"/>
                  <a:pt x="137725" y="375735"/>
                  <a:pt x="144563" y="370505"/>
                </a:cubicBezTo>
                <a:lnTo>
                  <a:pt x="144806" y="370665"/>
                </a:lnTo>
                <a:lnTo>
                  <a:pt x="145209" y="370023"/>
                </a:lnTo>
                <a:cubicBezTo>
                  <a:pt x="146337" y="369139"/>
                  <a:pt x="147382" y="368254"/>
                  <a:pt x="148427" y="367369"/>
                </a:cubicBezTo>
                <a:cubicBezTo>
                  <a:pt x="149554" y="366402"/>
                  <a:pt x="150599" y="365357"/>
                  <a:pt x="151644" y="364312"/>
                </a:cubicBezTo>
                <a:lnTo>
                  <a:pt x="396367" y="119667"/>
                </a:lnTo>
                <a:cubicBezTo>
                  <a:pt x="413985" y="102047"/>
                  <a:pt x="416158" y="74939"/>
                  <a:pt x="402962" y="54904"/>
                </a:cubicBezTo>
                <a:cubicBezTo>
                  <a:pt x="401111" y="52089"/>
                  <a:pt x="398860" y="49353"/>
                  <a:pt x="396367" y="46859"/>
                </a:cubicBezTo>
                <a:lnTo>
                  <a:pt x="364669" y="15081"/>
                </a:lnTo>
                <a:cubicBezTo>
                  <a:pt x="344557" y="-5032"/>
                  <a:pt x="311974" y="-5032"/>
                  <a:pt x="291863" y="15081"/>
                </a:cubicBezTo>
                <a:lnTo>
                  <a:pt x="47140" y="259804"/>
                </a:lnTo>
                <a:cubicBezTo>
                  <a:pt x="45128" y="261817"/>
                  <a:pt x="43198" y="263989"/>
                  <a:pt x="41429" y="266240"/>
                </a:cubicBezTo>
                <a:lnTo>
                  <a:pt x="40787" y="266643"/>
                </a:lnTo>
                <a:lnTo>
                  <a:pt x="40948" y="266886"/>
                </a:lnTo>
                <a:cubicBezTo>
                  <a:pt x="35718" y="273725"/>
                  <a:pt x="31776" y="281527"/>
                  <a:pt x="29283" y="289896"/>
                </a:cubicBezTo>
                <a:lnTo>
                  <a:pt x="29279" y="289896"/>
                </a:lnTo>
                <a:moveTo>
                  <a:pt x="308111" y="153215"/>
                </a:moveTo>
                <a:lnTo>
                  <a:pt x="158799" y="302528"/>
                </a:lnTo>
                <a:lnTo>
                  <a:pt x="118897" y="292554"/>
                </a:lnTo>
                <a:lnTo>
                  <a:pt x="108923" y="252653"/>
                </a:lnTo>
                <a:lnTo>
                  <a:pt x="258235" y="103339"/>
                </a:lnTo>
                <a:lnTo>
                  <a:pt x="308111" y="153215"/>
                </a:lnTo>
                <a:moveTo>
                  <a:pt x="78027" y="288287"/>
                </a:moveTo>
                <a:lnTo>
                  <a:pt x="84224" y="313227"/>
                </a:lnTo>
                <a:cubicBezTo>
                  <a:pt x="85915" y="320144"/>
                  <a:pt x="91383" y="325534"/>
                  <a:pt x="98304" y="327303"/>
                </a:cubicBezTo>
                <a:lnTo>
                  <a:pt x="123242" y="333496"/>
                </a:lnTo>
                <a:lnTo>
                  <a:pt x="117288" y="342508"/>
                </a:lnTo>
                <a:cubicBezTo>
                  <a:pt x="115198" y="343635"/>
                  <a:pt x="113026" y="344598"/>
                  <a:pt x="110771" y="345244"/>
                </a:cubicBezTo>
                <a:lnTo>
                  <a:pt x="91947" y="350795"/>
                </a:lnTo>
                <a:lnTo>
                  <a:pt x="47782" y="363666"/>
                </a:lnTo>
                <a:lnTo>
                  <a:pt x="60734" y="319580"/>
                </a:lnTo>
                <a:lnTo>
                  <a:pt x="66285" y="300755"/>
                </a:lnTo>
                <a:cubicBezTo>
                  <a:pt x="66927" y="298504"/>
                  <a:pt x="67894" y="296249"/>
                  <a:pt x="69021" y="294237"/>
                </a:cubicBezTo>
                <a:lnTo>
                  <a:pt x="78027" y="288287"/>
                </a:lnTo>
                <a:moveTo>
                  <a:pt x="253647" y="175496"/>
                </a:moveTo>
                <a:cubicBezTo>
                  <a:pt x="258634" y="170509"/>
                  <a:pt x="258634" y="162304"/>
                  <a:pt x="253647" y="157313"/>
                </a:cubicBezTo>
                <a:cubicBezTo>
                  <a:pt x="248660" y="152326"/>
                  <a:pt x="240452" y="152326"/>
                  <a:pt x="235465" y="157313"/>
                </a:cubicBezTo>
                <a:lnTo>
                  <a:pt x="158236" y="234544"/>
                </a:lnTo>
                <a:cubicBezTo>
                  <a:pt x="153249" y="239531"/>
                  <a:pt x="153249" y="247736"/>
                  <a:pt x="158236" y="252727"/>
                </a:cubicBezTo>
                <a:cubicBezTo>
                  <a:pt x="163222" y="257714"/>
                  <a:pt x="171431" y="257714"/>
                  <a:pt x="176418" y="252727"/>
                </a:cubicBezTo>
                <a:lnTo>
                  <a:pt x="253647" y="1754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 to Example Word Problem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answer is 3, so Tom has 3 pencils left.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solve this problem, we need to subtract 2 from 5.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Outcome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solve this problem, we need to subtract 2 from 5.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answer is 3, so Tom has 3 pencils left.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Step-by-Step Solution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scenarios bridge the gap between theoretical math and its practical use.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learning math more relatable and engaging for students.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Math to Everyday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real-life scenarios, students can develop a deeper understanding of mathematical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allow students to apply math to real-life situations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Understanding Through Real-Life Examples</a:t>
            </a:r>
            <a:endParaRPr lang="en-US" sz="148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scenarios can include shopping, cooking, traveling, and more.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scenarios help students understand the practical application of math in everyday life.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Math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5304"/>
            <a:ext cx="365760" cy="327901"/>
          </a:xfrm>
          <a:custGeom>
            <a:avLst/>
            <a:gdLst/>
            <a:ahLst/>
            <a:cxnLst/>
            <a:rect l="l" t="t" r="r" b="b"/>
            <a:pathLst>
              <a:path w="365760" h="327901">
                <a:moveTo>
                  <a:pt x="15369" y="0"/>
                </a:moveTo>
                <a:cubicBezTo>
                  <a:pt x="6851" y="0"/>
                  <a:pt x="0" y="6853"/>
                  <a:pt x="0" y="15372"/>
                </a:cubicBezTo>
                <a:cubicBezTo>
                  <a:pt x="0" y="23891"/>
                  <a:pt x="6854" y="30744"/>
                  <a:pt x="15369" y="30744"/>
                </a:cubicBezTo>
                <a:lnTo>
                  <a:pt x="44509" y="30744"/>
                </a:lnTo>
                <a:cubicBezTo>
                  <a:pt x="46942" y="30744"/>
                  <a:pt x="49056" y="32472"/>
                  <a:pt x="49568" y="34908"/>
                </a:cubicBezTo>
                <a:lnTo>
                  <a:pt x="82614" y="208466"/>
                </a:lnTo>
                <a:cubicBezTo>
                  <a:pt x="86777" y="230242"/>
                  <a:pt x="105796" y="245932"/>
                  <a:pt x="127892" y="245932"/>
                </a:cubicBezTo>
                <a:lnTo>
                  <a:pt x="312527" y="245932"/>
                </a:lnTo>
                <a:cubicBezTo>
                  <a:pt x="321046" y="245932"/>
                  <a:pt x="327897" y="239079"/>
                  <a:pt x="327897" y="230563"/>
                </a:cubicBezTo>
                <a:cubicBezTo>
                  <a:pt x="327897" y="222045"/>
                  <a:pt x="321042" y="215195"/>
                  <a:pt x="312527" y="215195"/>
                </a:cubicBezTo>
                <a:lnTo>
                  <a:pt x="127892" y="215195"/>
                </a:lnTo>
                <a:cubicBezTo>
                  <a:pt x="120525" y="215195"/>
                  <a:pt x="114187" y="209942"/>
                  <a:pt x="112778" y="202705"/>
                </a:cubicBezTo>
                <a:lnTo>
                  <a:pt x="109318" y="184454"/>
                </a:lnTo>
                <a:lnTo>
                  <a:pt x="294082" y="184454"/>
                </a:lnTo>
                <a:cubicBezTo>
                  <a:pt x="314960" y="184454"/>
                  <a:pt x="333211" y="170492"/>
                  <a:pt x="338591" y="150320"/>
                </a:cubicBezTo>
                <a:lnTo>
                  <a:pt x="364849" y="52782"/>
                </a:lnTo>
                <a:cubicBezTo>
                  <a:pt x="369268" y="36515"/>
                  <a:pt x="356971" y="20504"/>
                  <a:pt x="340128" y="20504"/>
                </a:cubicBezTo>
                <a:lnTo>
                  <a:pt x="76912" y="20504"/>
                </a:lnTo>
                <a:cubicBezTo>
                  <a:pt x="71086" y="8207"/>
                  <a:pt x="58661" y="10"/>
                  <a:pt x="44506" y="10"/>
                </a:cubicBezTo>
                <a:lnTo>
                  <a:pt x="15369" y="0"/>
                </a:lnTo>
                <a:moveTo>
                  <a:pt x="83960" y="51234"/>
                </a:moveTo>
                <a:lnTo>
                  <a:pt x="333471" y="51234"/>
                </a:lnTo>
                <a:lnTo>
                  <a:pt x="308943" y="142302"/>
                </a:lnTo>
                <a:cubicBezTo>
                  <a:pt x="307151" y="149028"/>
                  <a:pt x="301064" y="153703"/>
                  <a:pt x="294086" y="153703"/>
                </a:cubicBezTo>
                <a:lnTo>
                  <a:pt x="103492" y="153703"/>
                </a:lnTo>
                <a:lnTo>
                  <a:pt x="83960" y="51234"/>
                </a:lnTo>
                <a:moveTo>
                  <a:pt x="112716" y="327901"/>
                </a:moveTo>
                <a:cubicBezTo>
                  <a:pt x="129695" y="327901"/>
                  <a:pt x="143458" y="314139"/>
                  <a:pt x="143458" y="297160"/>
                </a:cubicBezTo>
                <a:cubicBezTo>
                  <a:pt x="143458" y="280181"/>
                  <a:pt x="129695" y="266419"/>
                  <a:pt x="112716" y="266419"/>
                </a:cubicBezTo>
                <a:cubicBezTo>
                  <a:pt x="95738" y="266419"/>
                  <a:pt x="81974" y="280181"/>
                  <a:pt x="81974" y="297160"/>
                </a:cubicBezTo>
                <a:cubicBezTo>
                  <a:pt x="81974" y="314139"/>
                  <a:pt x="95738" y="327901"/>
                  <a:pt x="112716" y="327901"/>
                </a:cubicBezTo>
                <a:moveTo>
                  <a:pt x="327900" y="297160"/>
                </a:moveTo>
                <a:cubicBezTo>
                  <a:pt x="327900" y="280181"/>
                  <a:pt x="314137" y="266419"/>
                  <a:pt x="297158" y="266419"/>
                </a:cubicBezTo>
                <a:cubicBezTo>
                  <a:pt x="280179" y="266419"/>
                  <a:pt x="266416" y="280181"/>
                  <a:pt x="266416" y="297160"/>
                </a:cubicBezTo>
                <a:cubicBezTo>
                  <a:pt x="266416" y="314139"/>
                  <a:pt x="280179" y="327901"/>
                  <a:pt x="297158" y="327901"/>
                </a:cubicBezTo>
                <a:cubicBezTo>
                  <a:pt x="314137" y="327901"/>
                  <a:pt x="327900" y="314139"/>
                  <a:pt x="327900" y="2971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1: Word Problem Sorting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1: Word Problem Sorting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categorizing mathematical word problems effectively.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Title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word problems into different categories, such as addition, subtraction, multiplication, and division.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sort the word problems.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Sorting Word Problems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2: Real-Life Scenario Mapping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2: Real-Life Scenario Mapping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Title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visual representation of a real-life scenario, such as a map or a diagram.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mathematical operations involved in the scenario and solve the problem.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 Task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3773938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19617" y="2194560"/>
                </a:moveTo>
                <a:cubicBezTo>
                  <a:pt x="53550" y="2194560"/>
                  <a:pt x="0" y="2141013"/>
                  <a:pt x="0" y="2074956"/>
                </a:cubicBezTo>
                <a:lnTo>
                  <a:pt x="0" y="119604"/>
                </a:lnTo>
                <a:cubicBezTo>
                  <a:pt x="0" y="53547"/>
                  <a:pt x="53550" y="0"/>
                  <a:pt x="119617" y="0"/>
                </a:cubicBezTo>
                <a:lnTo>
                  <a:pt x="7287023" y="0"/>
                </a:lnTo>
                <a:cubicBezTo>
                  <a:pt x="7353090" y="0"/>
                  <a:pt x="7406640" y="53547"/>
                  <a:pt x="7406640" y="119604"/>
                </a:cubicBezTo>
                <a:lnTo>
                  <a:pt x="7406640" y="2074956"/>
                </a:lnTo>
                <a:cubicBezTo>
                  <a:pt x="7406640" y="2141013"/>
                  <a:pt x="7353090" y="2194560"/>
                  <a:pt x="7287023" y="2194560"/>
                </a:cubicBezTo>
                <a:lnTo>
                  <a:pt x="11961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250196" y="2194560"/>
                </a:moveTo>
                <a:cubicBezTo>
                  <a:pt x="111988" y="2194560"/>
                  <a:pt x="0" y="2082528"/>
                  <a:pt x="0" y="1944336"/>
                </a:cubicBezTo>
                <a:lnTo>
                  <a:pt x="0" y="250224"/>
                </a:lnTo>
                <a:cubicBezTo>
                  <a:pt x="0" y="112032"/>
                  <a:pt x="112062" y="0"/>
                  <a:pt x="250196" y="0"/>
                </a:cubicBezTo>
                <a:lnTo>
                  <a:pt x="7156370" y="0"/>
                </a:lnTo>
                <a:cubicBezTo>
                  <a:pt x="7294578" y="0"/>
                  <a:pt x="7406566" y="112032"/>
                  <a:pt x="7406566" y="250224"/>
                </a:cubicBezTo>
                <a:lnTo>
                  <a:pt x="7406566" y="1944336"/>
                </a:lnTo>
                <a:cubicBezTo>
                  <a:pt x="7406566" y="2082528"/>
                  <a:pt x="7294504" y="2194560"/>
                  <a:pt x="7156370" y="2194560"/>
                </a:cubicBezTo>
                <a:lnTo>
                  <a:pt x="250196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3: Word Problem Solving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7309" y="174824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7309" y="174824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2245" y="406835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245" y="406835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45364" y="4068353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3: Word Problem Solving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45364" y="4555350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Solve a set of word problems using real-life scenarios.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solve the problems.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10428" y="1753399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Word Problems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10428" y="2240396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Solve a set of word problems using real-life scenarios.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solve the problems.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creativity and teamwork through acting.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understanding with visual aids and collaborative problem-solving.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 out a word problem and have classmates solve 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act out the problem.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3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Word Problem Activity</a:t>
            </a:r>
            <a:endParaRPr lang="en-US" sz="173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4: Math Charades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5: Word Problem Creation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6611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1661165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150957" y="16611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150957" y="1661165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50957" y="2632031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Title: Word Problem Creation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150957" y="320611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5: Word Problem Creation.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integrating real-life scenarios and visual aids.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4291" y="2632031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Real-Life Word Problems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4291" y="320611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word problem using a real-life scenario.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diagrams and charts, to help create the word problem.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online math games that provide interactive and engaging word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make learning math fun and improve critical thinking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Math Games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project that uses real-life scenarios to solve word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creativity and application of math in everyday situations.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Project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workbook of simple word problems using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reinforce problem-solving skills in a practical context.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Workbook Practice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 understanding through quizzes, class discussions, and observations.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student progress and provide feedback to adjust instruction.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Evaluation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 understanding through quizzes, class discussions, and observations.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student progress and provide feedback to adjust instruction.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Assessment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7814" r="-478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scenarios help students connect mathematical concepts to everyday situations.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critical thinking and problem-solving skills in young learners.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Practical Examples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 is an essential skill for 8-year-old students to develop.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real-life scenarios, students can relate to the problems and develop a deeper understanding of mathematical concepts.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Real-Life Scenarios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4: Creating Word Problems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encourages creativity by guiding students to design their own word problems.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Your Own Problems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3: Word Problems with Fractions and Decimals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tackle problems involving fractions and decimals to enhance their mathematical understanding.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Fractions and Decimals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2: Multi-Step Word Problems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solving complex problems that require multiple steps.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24" y="197131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91877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8547" r="-1085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be made to the lesson to better meet the needs of the students?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identifying areas for improvement to enhance the lesson's effectiveness.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Adjustments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Did students demonstrate a clear understanding of the concepts?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assesses whether the students grasped the key ideas and objectives of the lesson.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Understanding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students actively engaged throughout the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evaluates the level of participation and interest shown by students during the lesson.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Engagement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progress updates to parents to keep them informed of their child's learning.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transparency and helps parents support their child's education effectively.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Math Night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Host a math night at school to engage parents and students in math activities.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event promotes family involvement and makes learning math enjoyable.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Word Problems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create word problems with their child.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collaboration and enhances problem-solving skills.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guidelines on how to handle materials and equipment, such as calculators and pencils.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proper usage to prevent accidents and maintain efficiency.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Handling Guidelines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is free from distractions and hazards.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 a safe and focused learning space for all students.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Environment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3280" r="-532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Solving Simple Word Problems with Real-Life Scenarios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work collaboratively and share their solutions.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foster teamwork and improve problem-solving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visual aids, such as diagrams and charts, to help students understand the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simplify complex ideas and enhance comprehension.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Better Understanding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scenarios that students can relate to.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theoretical concepts to practical applications.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Relating to Real-Life Scenarios</a:t>
            </a:r>
            <a:endParaRPr lang="en-US" sz="17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2025-07-14T05:46:04Z</dcterms:created>
  <dcterms:modified xsi:type="dcterms:W3CDTF">2025-07-14T05:46:04Z</dcterms:modified>
</cp:coreProperties>
</file>