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</p:sldIdLst>
  <p:notesMasterIdLst>
    <p:notesMasterId r:id="rId2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notesMaster" Target="notesMasters/notesMaster1.xml"/><Relationship Id="rId26" Type="http://schemas.openxmlformats.org/officeDocument/2006/relationships/presProps" Target="presProps.xml"/><Relationship Id="rId27" Type="http://schemas.openxmlformats.org/officeDocument/2006/relationships/viewProps" Target="viewProps.xml"/><Relationship Id="rId28" Type="http://schemas.openxmlformats.org/officeDocument/2006/relationships/theme" Target="theme/theme1.xml"/><Relationship Id="rId2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689c603921a33d68ba561c919f33bb9e5e90f343.png"/><Relationship Id="rId2" Type="http://schemas.openxmlformats.org/officeDocument/2006/relationships/image" Target="../media/0dba45a10589e7f5dd91d07480e676c5e0c4b4f7.png"/><Relationship Id="rId3" Type="http://schemas.openxmlformats.org/officeDocument/2006/relationships/image" Target="../media/b971526ffee68bfc918328050f1730dea31e1306.jp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689c603921a33d68ba561c919f33bb9e5e90f343.png"/><Relationship Id="rId2" Type="http://schemas.openxmlformats.org/officeDocument/2006/relationships/image" Target="../media/0dba45a10589e7f5dd91d07480e676c5e0c4b4f7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689c603921a33d68ba561c919f33bb9e5e90f343.png"/><Relationship Id="rId2" Type="http://schemas.openxmlformats.org/officeDocument/2006/relationships/image" Target="../media/0dba45a10589e7f5dd91d07480e676c5e0c4b4f7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689c603921a33d68ba561c919f33bb9e5e90f343.png"/><Relationship Id="rId2" Type="http://schemas.openxmlformats.org/officeDocument/2006/relationships/image" Target="../media/0dba45a10589e7f5dd91d07480e676c5e0c4b4f7.png"/><Relationship Id="rId3" Type="http://schemas.openxmlformats.org/officeDocument/2006/relationships/image" Target="../media/383743a353ec3bfe30daf9bfda91538065c183b4.jp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689c603921a33d68ba561c919f33bb9e5e90f343.png"/><Relationship Id="rId2" Type="http://schemas.openxmlformats.org/officeDocument/2006/relationships/image" Target="../media/0dba45a10589e7f5dd91d07480e676c5e0c4b4f7.png"/><Relationship Id="rId3" Type="http://schemas.openxmlformats.org/officeDocument/2006/relationships/image" Target="../media/04ec681912480be708bec9cfa32ef4c84f0afa79.jp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689c603921a33d68ba561c919f33bb9e5e90f343.png"/><Relationship Id="rId2" Type="http://schemas.openxmlformats.org/officeDocument/2006/relationships/image" Target="../media/0dba45a10589e7f5dd91d07480e676c5e0c4b4f7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689c603921a33d68ba561c919f33bb9e5e90f343.png"/><Relationship Id="rId2" Type="http://schemas.openxmlformats.org/officeDocument/2006/relationships/image" Target="../media/0dba45a10589e7f5dd91d07480e676c5e0c4b4f7.png"/><Relationship Id="rId3" Type="http://schemas.openxmlformats.org/officeDocument/2006/relationships/image" Target="../media/7f42e3dd1c1ea3c998ef48f156af3b9e2f72e085.jp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689c603921a33d68ba561c919f33bb9e5e90f343.png"/><Relationship Id="rId2" Type="http://schemas.openxmlformats.org/officeDocument/2006/relationships/image" Target="../media/0dba45a10589e7f5dd91d07480e676c5e0c4b4f7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689c603921a33d68ba561c919f33bb9e5e90f343.png"/><Relationship Id="rId2" Type="http://schemas.openxmlformats.org/officeDocument/2006/relationships/image" Target="../media/0dba45a10589e7f5dd91d07480e676c5e0c4b4f7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689c603921a33d68ba561c919f33bb9e5e90f343.png"/><Relationship Id="rId2" Type="http://schemas.openxmlformats.org/officeDocument/2006/relationships/image" Target="../media/0dba45a10589e7f5dd91d07480e676c5e0c4b4f7.png"/><Relationship Id="rId3" Type="http://schemas.openxmlformats.org/officeDocument/2006/relationships/image" Target="../media/fbfc0d9b587b3fe4bdb6c4813b8aabb636932638.jp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689c603921a33d68ba561c919f33bb9e5e90f343.png"/><Relationship Id="rId2" Type="http://schemas.openxmlformats.org/officeDocument/2006/relationships/image" Target="../media/0dba45a10589e7f5dd91d07480e676c5e0c4b4f7.png"/><Relationship Id="rId3" Type="http://schemas.openxmlformats.org/officeDocument/2006/relationships/image" Target="../media/41bbae87c4539ca9be7941e28133891ef40ab007.jp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689c603921a33d68ba561c919f33bb9e5e90f343.png"/><Relationship Id="rId2" Type="http://schemas.openxmlformats.org/officeDocument/2006/relationships/image" Target="../media/0dba45a10589e7f5dd91d07480e676c5e0c4b4f7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689c603921a33d68ba561c919f33bb9e5e90f343.png"/><Relationship Id="rId2" Type="http://schemas.openxmlformats.org/officeDocument/2006/relationships/image" Target="../media/0dba45a10589e7f5dd91d07480e676c5e0c4b4f7.png"/><Relationship Id="rId3" Type="http://schemas.openxmlformats.org/officeDocument/2006/relationships/image" Target="../media/5d94848b065bc09bedd4a5d327e4ff1ce683fc55.jp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689c603921a33d68ba561c919f33bb9e5e90f343.png"/><Relationship Id="rId2" Type="http://schemas.openxmlformats.org/officeDocument/2006/relationships/image" Target="../media/0dba45a10589e7f5dd91d07480e676c5e0c4b4f7.png"/><Relationship Id="rId3" Type="http://schemas.openxmlformats.org/officeDocument/2006/relationships/image" Target="../media/c438f048fd762e84e3b586c96a2f34ba28dfedac.jp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689c603921a33d68ba561c919f33bb9e5e90f343.png"/><Relationship Id="rId2" Type="http://schemas.openxmlformats.org/officeDocument/2006/relationships/image" Target="../media/0dba45a10589e7f5dd91d07480e676c5e0c4b4f7.png"/><Relationship Id="rId3" Type="http://schemas.openxmlformats.org/officeDocument/2006/relationships/image" Target="../media/7dc0ad20b5cfd27d672ff449e2e2fab33ad8354d.jp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689c603921a33d68ba561c919f33bb9e5e90f343.png"/><Relationship Id="rId2" Type="http://schemas.openxmlformats.org/officeDocument/2006/relationships/image" Target="../media/0dba45a10589e7f5dd91d07480e676c5e0c4b4f7.png"/><Relationship Id="rId3" Type="http://schemas.openxmlformats.org/officeDocument/2006/relationships/image" Target="../media/edae7558a4b4ba7942b0f97cecf9998bd5650e27.jp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689c603921a33d68ba561c919f33bb9e5e90f343.png"/><Relationship Id="rId2" Type="http://schemas.openxmlformats.org/officeDocument/2006/relationships/image" Target="../media/0dba45a10589e7f5dd91d07480e676c5e0c4b4f7.png"/><Relationship Id="rId3" Type="http://schemas.openxmlformats.org/officeDocument/2006/relationships/image" Target="../media/0631d01e12fe763b9a2393a2acbc067910b33d8b.jp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689c603921a33d68ba561c919f33bb9e5e90f343.png"/><Relationship Id="rId2" Type="http://schemas.openxmlformats.org/officeDocument/2006/relationships/image" Target="../media/0dba45a10589e7f5dd91d07480e676c5e0c4b4f7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689c603921a33d68ba561c919f33bb9e5e90f343.png"/><Relationship Id="rId2" Type="http://schemas.openxmlformats.org/officeDocument/2006/relationships/image" Target="../media/0dba45a10589e7f5dd91d07480e676c5e0c4b4f7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689c603921a33d68ba561c919f33bb9e5e90f343.png"/><Relationship Id="rId2" Type="http://schemas.openxmlformats.org/officeDocument/2006/relationships/image" Target="../media/0dba45a10589e7f5dd91d07480e676c5e0c4b4f7.png"/><Relationship Id="rId3" Type="http://schemas.openxmlformats.org/officeDocument/2006/relationships/image" Target="../media/f05ad9c9d017df3901712e29303d4c5d535f0c65.jp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image" Target="../media/689c603921a33d68ba561c919f33bb9e5e90f343.png"/><Relationship Id="rId2" Type="http://schemas.openxmlformats.org/officeDocument/2006/relationships/image" Target="../media/0dba45a10589e7f5dd91d07480e676c5e0c4b4f7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image" Target="../media/689c603921a33d68ba561c919f33bb9e5e90f343.png"/><Relationship Id="rId2" Type="http://schemas.openxmlformats.org/officeDocument/2006/relationships/image" Target="../media/0dba45a10589e7f5dd91d07480e676c5e0c4b4f7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image" Target="../media/689c603921a33d68ba561c919f33bb9e5e90f343.png"/><Relationship Id="rId2" Type="http://schemas.openxmlformats.org/officeDocument/2006/relationships/image" Target="../media/0dba45a10589e7f5dd91d07480e676c5e0c4b4f7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9258315" y="447"/>
            <a:ext cx="2933685" cy="6857107"/>
          </a:xfrm>
          <a:custGeom>
            <a:avLst/>
            <a:gdLst/>
            <a:ahLst/>
            <a:cxnLst/>
            <a:rect l="l" t="t" r="r" b="b"/>
            <a:pathLst>
              <a:path w="2933685" h="6857107">
                <a:moveTo>
                  <a:pt x="0" y="6857107"/>
                </a:moveTo>
                <a:lnTo>
                  <a:pt x="0" y="0"/>
                </a:lnTo>
                <a:lnTo>
                  <a:pt x="2933685" y="0"/>
                </a:lnTo>
                <a:lnTo>
                  <a:pt x="2933685" y="6857107"/>
                </a:lnTo>
                <a:lnTo>
                  <a:pt x="0" y="6857107"/>
                </a:lnTo>
              </a:path>
            </a:pathLst>
          </a:custGeom>
          <a:solidFill>
            <a:srgbClr val="FCB5FF"/>
          </a:solidFill>
          <a:ln w="9525">
            <a:solidFill>
              <a:srgbClr val="FCB5FF"/>
            </a:solidFill>
          </a:ln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656143" y="529543"/>
            <a:ext cx="364069" cy="364020"/>
          </a:xfrm>
          <a:custGeom>
            <a:avLst/>
            <a:gdLst/>
            <a:ahLst/>
            <a:cxnLst/>
            <a:rect l="l" t="t" r="r" b="b"/>
            <a:pathLst>
              <a:path w="364069" h="364020">
                <a:moveTo>
                  <a:pt x="0" y="364020"/>
                </a:moveTo>
                <a:lnTo>
                  <a:pt x="0" y="0"/>
                </a:lnTo>
                <a:lnTo>
                  <a:pt x="364069" y="0"/>
                </a:lnTo>
                <a:lnTo>
                  <a:pt x="364069" y="364020"/>
                </a:lnTo>
                <a:lnTo>
                  <a:pt x="0" y="364020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74696" y="648062"/>
            <a:ext cx="123229" cy="123219"/>
          </a:xfrm>
          <a:custGeom>
            <a:avLst/>
            <a:gdLst/>
            <a:ahLst/>
            <a:cxnLst/>
            <a:rect l="l" t="t" r="r" b="b"/>
            <a:pathLst>
              <a:path w="123229" h="123219">
                <a:moveTo>
                  <a:pt x="0" y="123219"/>
                </a:moveTo>
                <a:lnTo>
                  <a:pt x="0" y="0"/>
                </a:lnTo>
                <a:lnTo>
                  <a:pt x="123229" y="0"/>
                </a:lnTo>
                <a:lnTo>
                  <a:pt x="123229" y="123219"/>
                </a:lnTo>
                <a:lnTo>
                  <a:pt x="0" y="123219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10358085" y="529237"/>
            <a:ext cx="1280160" cy="548640"/>
          </a:xfrm>
          <a:custGeom>
            <a:avLst/>
            <a:gdLst/>
            <a:ahLst/>
            <a:cxnLst/>
            <a:rect l="l" t="t" r="r" b="b"/>
            <a:pathLst>
              <a:path w="1280160" h="548640">
                <a:moveTo>
                  <a:pt x="0" y="548640"/>
                </a:moveTo>
                <a:lnTo>
                  <a:pt x="0" y="0"/>
                </a:lnTo>
                <a:lnTo>
                  <a:pt x="1280160" y="0"/>
                </a:lnTo>
                <a:lnTo>
                  <a:pt x="128016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634998" y="1581998"/>
            <a:ext cx="5521958" cy="3904134"/>
          </a:xfrm>
          <a:custGeom>
            <a:avLst/>
            <a:gdLst/>
            <a:ahLst/>
            <a:cxnLst/>
            <a:rect l="l" t="t" r="r" b="b"/>
            <a:pathLst>
              <a:path w="5521958" h="3904134">
                <a:moveTo>
                  <a:pt x="0" y="3904134"/>
                </a:moveTo>
                <a:lnTo>
                  <a:pt x="0" y="0"/>
                </a:lnTo>
                <a:lnTo>
                  <a:pt x="5521958" y="0"/>
                </a:lnTo>
                <a:lnTo>
                  <a:pt x="5521958" y="3904134"/>
                </a:lnTo>
                <a:lnTo>
                  <a:pt x="0" y="3904134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4000" dirty="0">
                <a:solidFill>
                  <a:srgbClr val="86008D"/>
                </a:solidFill>
                <a:latin typeface="Sora Bold" pitchFamily="34" charset="0"/>
                <a:ea typeface="Sora Bold" pitchFamily="34" charset="-122"/>
                <a:cs typeface="Sora Bold" pitchFamily="34" charset="-120"/>
              </a:rPr>
              <a:t>Exploring the Legacy of the Mighty Roman Empire</a:t>
            </a:r>
            <a:endParaRPr lang="en-US" sz="4000" dirty="0"/>
          </a:p>
        </p:txBody>
      </p:sp>
      <p:sp>
        <p:nvSpPr>
          <p:cNvPr id="7" name="Text 5"/>
          <p:cNvSpPr/>
          <p:nvPr/>
        </p:nvSpPr>
        <p:spPr>
          <a:xfrm>
            <a:off x="634996" y="5809364"/>
            <a:ext cx="5521958" cy="649309"/>
          </a:xfrm>
          <a:custGeom>
            <a:avLst/>
            <a:gdLst/>
            <a:ahLst/>
            <a:cxnLst/>
            <a:rect l="l" t="t" r="r" b="b"/>
            <a:pathLst>
              <a:path w="5521958" h="649309">
                <a:moveTo>
                  <a:pt x="0" y="649309"/>
                </a:moveTo>
                <a:lnTo>
                  <a:pt x="0" y="0"/>
                </a:lnTo>
                <a:lnTo>
                  <a:pt x="5521958" y="0"/>
                </a:lnTo>
                <a:lnTo>
                  <a:pt x="5521958" y="649309"/>
                </a:lnTo>
                <a:lnTo>
                  <a:pt x="0" y="649309"/>
                </a:lnTo>
              </a:path>
            </a:pathLst>
          </a:custGeom>
          <a:noFill/>
          <a:ln/>
        </p:spPr>
        <p:txBody>
          <a:bodyPr wrap="square" lIns="0" tIns="0" rIns="0" bIns="46800" rtlCol="0" anchor="t"/>
          <a:lstStyle/>
          <a:p>
            <a:pPr algn="l" marL="0" indent="0">
              <a:lnSpc>
                <a:spcPct val="12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220023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A Journey Through Ancient History and Culture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6853180" y="1625151"/>
            <a:ext cx="4995892" cy="3607697"/>
          </a:xfrm>
          <a:custGeom>
            <a:avLst/>
            <a:gdLst/>
            <a:ahLst/>
            <a:cxnLst/>
            <a:rect l="l" t="t" r="r" b="b"/>
            <a:pathLst>
              <a:path w="4995892" h="3607697">
                <a:moveTo>
                  <a:pt x="1291400" y="0"/>
                </a:moveTo>
                <a:lnTo>
                  <a:pt x="4551817" y="0"/>
                </a:lnTo>
                <a:cubicBezTo>
                  <a:pt x="4766419" y="0"/>
                  <a:pt x="4945465" y="152203"/>
                  <a:pt x="4986874" y="354538"/>
                </a:cubicBezTo>
                <a:lnTo>
                  <a:pt x="4995892" y="443984"/>
                </a:lnTo>
                <a:lnTo>
                  <a:pt x="4995892" y="2397771"/>
                </a:lnTo>
                <a:lnTo>
                  <a:pt x="4986874" y="2487218"/>
                </a:lnTo>
                <a:cubicBezTo>
                  <a:pt x="4945465" y="2689553"/>
                  <a:pt x="4766419" y="2841755"/>
                  <a:pt x="4551817" y="2841755"/>
                </a:cubicBezTo>
                <a:lnTo>
                  <a:pt x="3779201" y="2841755"/>
                </a:lnTo>
                <a:cubicBezTo>
                  <a:pt x="3630717" y="2841755"/>
                  <a:pt x="3492065" y="2915952"/>
                  <a:pt x="3409705" y="3039479"/>
                </a:cubicBezTo>
                <a:lnTo>
                  <a:pt x="3162674" y="3409973"/>
                </a:lnTo>
                <a:cubicBezTo>
                  <a:pt x="3080314" y="3533501"/>
                  <a:pt x="2941662" y="3607697"/>
                  <a:pt x="2793178" y="3607697"/>
                </a:cubicBezTo>
                <a:lnTo>
                  <a:pt x="444080" y="3607697"/>
                </a:lnTo>
                <a:cubicBezTo>
                  <a:pt x="198821" y="3607697"/>
                  <a:pt x="0" y="3408902"/>
                  <a:pt x="0" y="3163673"/>
                </a:cubicBezTo>
                <a:lnTo>
                  <a:pt x="0" y="1238556"/>
                </a:lnTo>
                <a:cubicBezTo>
                  <a:pt x="0" y="1115850"/>
                  <a:pt x="50785" y="998611"/>
                  <a:pt x="140302" y="914673"/>
                </a:cubicBezTo>
                <a:lnTo>
                  <a:pt x="987622" y="120142"/>
                </a:lnTo>
                <a:cubicBezTo>
                  <a:pt x="1069938" y="42957"/>
                  <a:pt x="1178554" y="0"/>
                  <a:pt x="1291400" y="0"/>
                </a:cubicBezTo>
                <a:lnTo>
                  <a:pt x="1291400" y="0"/>
                </a:lnTo>
              </a:path>
            </a:pathLst>
          </a:custGeom>
          <a:blipFill>
            <a:blip r:embed="rId3"/>
            <a:srcRect l="3858" r="3858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6143" y="529543"/>
            <a:ext cx="364069" cy="364020"/>
          </a:xfrm>
          <a:custGeom>
            <a:avLst/>
            <a:gdLst/>
            <a:ahLst/>
            <a:cxnLst/>
            <a:rect l="l" t="t" r="r" b="b"/>
            <a:pathLst>
              <a:path w="364069" h="364020">
                <a:moveTo>
                  <a:pt x="0" y="364020"/>
                </a:moveTo>
                <a:lnTo>
                  <a:pt x="0" y="0"/>
                </a:lnTo>
                <a:lnTo>
                  <a:pt x="364069" y="0"/>
                </a:lnTo>
                <a:lnTo>
                  <a:pt x="364069" y="364020"/>
                </a:lnTo>
                <a:lnTo>
                  <a:pt x="0" y="364020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774697" y="648062"/>
            <a:ext cx="123229" cy="123219"/>
          </a:xfrm>
          <a:custGeom>
            <a:avLst/>
            <a:gdLst/>
            <a:ahLst/>
            <a:cxnLst/>
            <a:rect l="l" t="t" r="r" b="b"/>
            <a:pathLst>
              <a:path w="123229" h="123219">
                <a:moveTo>
                  <a:pt x="0" y="123219"/>
                </a:moveTo>
                <a:lnTo>
                  <a:pt x="0" y="0"/>
                </a:lnTo>
                <a:lnTo>
                  <a:pt x="123229" y="0"/>
                </a:lnTo>
                <a:lnTo>
                  <a:pt x="123229" y="123219"/>
                </a:lnTo>
                <a:lnTo>
                  <a:pt x="0" y="123219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1" y="6095653"/>
            <a:ext cx="12191937" cy="761901"/>
          </a:xfrm>
          <a:custGeom>
            <a:avLst/>
            <a:gdLst/>
            <a:ahLst/>
            <a:cxnLst/>
            <a:rect l="l" t="t" r="r" b="b"/>
            <a:pathLst>
              <a:path w="12191937" h="761901">
                <a:moveTo>
                  <a:pt x="0" y="761901"/>
                </a:moveTo>
                <a:lnTo>
                  <a:pt x="0" y="0"/>
                </a:lnTo>
                <a:lnTo>
                  <a:pt x="12191937" y="0"/>
                </a:lnTo>
                <a:lnTo>
                  <a:pt x="12191937" y="761901"/>
                </a:lnTo>
                <a:lnTo>
                  <a:pt x="0" y="761901"/>
                </a:lnTo>
              </a:path>
            </a:pathLst>
          </a:custGeom>
          <a:solidFill>
            <a:srgbClr val="FCB5FF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634996" y="6399658"/>
            <a:ext cx="1149354" cy="153888"/>
          </a:xfrm>
          <a:custGeom>
            <a:avLst/>
            <a:gdLst/>
            <a:ahLst/>
            <a:cxnLst/>
            <a:rect l="l" t="t" r="r" b="b"/>
            <a:pathLst>
              <a:path w="1149354" h="153888">
                <a:moveTo>
                  <a:pt x="0" y="153888"/>
                </a:moveTo>
                <a:lnTo>
                  <a:pt x="0" y="0"/>
                </a:lnTo>
                <a:lnTo>
                  <a:pt x="1149354" y="0"/>
                </a:lnTo>
                <a:lnTo>
                  <a:pt x="1149354" y="153888"/>
                </a:lnTo>
                <a:lnTo>
                  <a:pt x="0" y="153888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634996" y="1112860"/>
            <a:ext cx="10921944" cy="538841"/>
          </a:xfrm>
          <a:custGeom>
            <a:avLst/>
            <a:gdLst/>
            <a:ahLst/>
            <a:cxnLst/>
            <a:rect l="l" t="t" r="r" b="b"/>
            <a:pathLst>
              <a:path w="10921944" h="538841">
                <a:moveTo>
                  <a:pt x="0" y="538841"/>
                </a:moveTo>
                <a:lnTo>
                  <a:pt x="0" y="0"/>
                </a:lnTo>
                <a:lnTo>
                  <a:pt x="10921944" y="0"/>
                </a:lnTo>
                <a:lnTo>
                  <a:pt x="10921944" y="538841"/>
                </a:lnTo>
                <a:lnTo>
                  <a:pt x="0" y="538841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2400" dirty="0">
                <a:solidFill>
                  <a:srgbClr val="86008D"/>
                </a:solidFill>
                <a:latin typeface="Sora Bold" pitchFamily="34" charset="0"/>
                <a:ea typeface="Sora Bold" pitchFamily="34" charset="-122"/>
                <a:cs typeface="Sora Bold" pitchFamily="34" charset="-120"/>
              </a:rPr>
              <a:t>Table of contents</a:t>
            </a:r>
            <a:endParaRPr lang="en-US" sz="2400" dirty="0"/>
          </a:p>
        </p:txBody>
      </p:sp>
      <p:sp>
        <p:nvSpPr>
          <p:cNvPr id="7" name="Text 5"/>
          <p:cNvSpPr/>
          <p:nvPr/>
        </p:nvSpPr>
        <p:spPr>
          <a:xfrm>
            <a:off x="634995" y="1969534"/>
            <a:ext cx="10491057" cy="3746013"/>
          </a:xfrm>
          <a:custGeom>
            <a:avLst/>
            <a:gdLst/>
            <a:ahLst/>
            <a:cxnLst/>
            <a:rect l="l" t="t" r="r" b="b"/>
            <a:pathLst>
              <a:path w="10491057" h="3746013">
                <a:moveTo>
                  <a:pt x="0" y="3746013"/>
                </a:moveTo>
                <a:lnTo>
                  <a:pt x="0" y="0"/>
                </a:lnTo>
                <a:lnTo>
                  <a:pt x="10491057" y="0"/>
                </a:lnTo>
                <a:lnTo>
                  <a:pt x="10491057" y="3746013"/>
                </a:lnTo>
                <a:lnTo>
                  <a:pt x="0" y="3746013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2" spcCol="1005840"/>
          <a:lstStyle/>
          <a:p>
            <a:pPr algn="l" marL="0" indent="0">
              <a:lnSpc>
                <a:spcPct val="100000"/>
              </a:lnSpc>
              <a:spcAft>
                <a:spcPts val="2200"/>
              </a:spcAft>
              <a:buNone/>
            </a:pPr>
            <a:r>
              <a:rPr lang="en-US" sz="2400" dirty="0">
                <a:solidFill>
                  <a:srgbClr val="220023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Title Slide: The Mighty…</a:t>
            </a:r>
            <a:endParaRPr lang="en-US" sz="2400" dirty="0"/>
          </a:p>
          <a:p>
            <a:pPr algn="l" marL="0" indent="0">
              <a:lnSpc>
                <a:spcPct val="100000"/>
              </a:lnSpc>
              <a:spcAft>
                <a:spcPts val="2200"/>
              </a:spcAft>
              <a:buNone/>
            </a:pPr>
            <a:r>
              <a:rPr lang="en-US" sz="2400" dirty="0">
                <a:solidFill>
                  <a:srgbClr val="220023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What is an Empire?</a:t>
            </a:r>
            <a:endParaRPr lang="en-US" sz="2400" dirty="0"/>
          </a:p>
          <a:p>
            <a:pPr algn="l" marL="0" indent="0">
              <a:lnSpc>
                <a:spcPct val="100000"/>
              </a:lnSpc>
              <a:spcAft>
                <a:spcPts val="2200"/>
              </a:spcAft>
              <a:buNone/>
            </a:pPr>
            <a:r>
              <a:rPr lang="en-US" sz="2400" dirty="0">
                <a:solidFill>
                  <a:srgbClr val="220023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Where Was the Roman Emp…</a:t>
            </a:r>
            <a:endParaRPr lang="en-US" sz="2400" dirty="0"/>
          </a:p>
          <a:p>
            <a:pPr algn="l" marL="0" indent="0">
              <a:lnSpc>
                <a:spcPct val="100000"/>
              </a:lnSpc>
              <a:spcAft>
                <a:spcPts val="2200"/>
              </a:spcAft>
              <a:buNone/>
            </a:pPr>
            <a:r>
              <a:rPr lang="en-US" sz="2400" dirty="0">
                <a:solidFill>
                  <a:srgbClr val="220023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Roman Daily Life</a:t>
            </a:r>
            <a:endParaRPr lang="en-US" sz="2400" dirty="0"/>
          </a:p>
          <a:p>
            <a:pPr algn="l" marL="0" indent="0">
              <a:lnSpc>
                <a:spcPct val="100000"/>
              </a:lnSpc>
              <a:spcAft>
                <a:spcPts val="2200"/>
              </a:spcAft>
              <a:buNone/>
            </a:pPr>
            <a:r>
              <a:rPr lang="en-US" sz="2400" dirty="0">
                <a:solidFill>
                  <a:srgbClr val="220023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Roman Family Structure</a:t>
            </a:r>
            <a:endParaRPr lang="en-US" sz="2400" dirty="0"/>
          </a:p>
          <a:p>
            <a:pPr algn="l" marL="0" indent="0">
              <a:lnSpc>
                <a:spcPct val="100000"/>
              </a:lnSpc>
              <a:spcAft>
                <a:spcPts val="2200"/>
              </a:spcAft>
              <a:buNone/>
            </a:pPr>
            <a:r>
              <a:rPr lang="en-US" sz="2400" dirty="0">
                <a:solidFill>
                  <a:srgbClr val="220023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Roman Technology and In…</a:t>
            </a:r>
            <a:endParaRPr lang="en-US" sz="2400" dirty="0"/>
          </a:p>
          <a:p>
            <a:pPr algn="l" marL="0" indent="0">
              <a:lnSpc>
                <a:spcPct val="100000"/>
              </a:lnSpc>
              <a:spcAft>
                <a:spcPts val="2200"/>
              </a:spcAft>
              <a:buNone/>
            </a:pPr>
            <a:r>
              <a:rPr lang="en-US" sz="2400" dirty="0">
                <a:solidFill>
                  <a:srgbClr val="220023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Roman Military</a:t>
            </a:r>
            <a:endParaRPr lang="en-US" sz="2400" dirty="0"/>
          </a:p>
          <a:p>
            <a:pPr algn="l" marL="0" indent="0">
              <a:lnSpc>
                <a:spcPct val="100000"/>
              </a:lnSpc>
              <a:spcAft>
                <a:spcPts val="2200"/>
              </a:spcAft>
              <a:buNone/>
            </a:pPr>
            <a:r>
              <a:rPr lang="en-US" sz="2400" dirty="0">
                <a:solidFill>
                  <a:srgbClr val="220023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Roman Architecture</a:t>
            </a:r>
            <a:endParaRPr lang="en-US" sz="2400" dirty="0"/>
          </a:p>
          <a:p>
            <a:pPr algn="l" marL="0" indent="0">
              <a:lnSpc>
                <a:spcPct val="100000"/>
              </a:lnSpc>
              <a:spcAft>
                <a:spcPts val="2200"/>
              </a:spcAft>
              <a:buNone/>
            </a:pPr>
            <a:r>
              <a:rPr lang="en-US" sz="2400" dirty="0">
                <a:solidFill>
                  <a:srgbClr val="220023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Roman Language and Writ…</a:t>
            </a:r>
            <a:endParaRPr lang="en-US" sz="2400" dirty="0"/>
          </a:p>
          <a:p>
            <a:pPr algn="l" marL="0" indent="0">
              <a:lnSpc>
                <a:spcPct val="100000"/>
              </a:lnSpc>
              <a:spcAft>
                <a:spcPts val="2200"/>
              </a:spcAft>
              <a:buNone/>
            </a:pPr>
            <a:r>
              <a:rPr lang="en-US" sz="2400" dirty="0">
                <a:solidFill>
                  <a:srgbClr val="220023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Roman Gods and Mythology</a:t>
            </a:r>
            <a:endParaRPr lang="en-US" sz="2400" dirty="0"/>
          </a:p>
        </p:txBody>
      </p:sp>
      <p:sp>
        <p:nvSpPr>
          <p:cNvPr id="8" name="Text 6"/>
          <p:cNvSpPr/>
          <p:nvPr/>
        </p:nvSpPr>
        <p:spPr>
          <a:xfrm>
            <a:off x="4462272" y="1969534"/>
            <a:ext cx="7069820" cy="3746013"/>
          </a:xfrm>
          <a:custGeom>
            <a:avLst/>
            <a:gdLst/>
            <a:ahLst/>
            <a:cxnLst/>
            <a:rect l="l" t="t" r="r" b="b"/>
            <a:pathLst>
              <a:path w="7069820" h="3746013">
                <a:moveTo>
                  <a:pt x="0" y="3746013"/>
                </a:moveTo>
                <a:lnTo>
                  <a:pt x="0" y="0"/>
                </a:lnTo>
                <a:lnTo>
                  <a:pt x="7069820" y="0"/>
                </a:lnTo>
                <a:lnTo>
                  <a:pt x="7069820" y="3746013"/>
                </a:lnTo>
                <a:lnTo>
                  <a:pt x="0" y="3746013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2" spcCol="4846320"/>
          <a:lstStyle/>
          <a:p>
            <a:pPr algn="r" marL="0" indent="0">
              <a:lnSpc>
                <a:spcPct val="100000"/>
              </a:lnSpc>
              <a:spcAft>
                <a:spcPts val="2200"/>
              </a:spcAft>
              <a:buNone/>
            </a:pPr>
            <a:r>
              <a:rPr lang="en-US" sz="2400" dirty="0">
                <a:solidFill>
                  <a:srgbClr val="220023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01</a:t>
            </a:r>
            <a:endParaRPr lang="en-US" sz="2400" dirty="0"/>
          </a:p>
          <a:p>
            <a:pPr algn="r" marL="0" indent="0">
              <a:lnSpc>
                <a:spcPct val="100000"/>
              </a:lnSpc>
              <a:spcAft>
                <a:spcPts val="2200"/>
              </a:spcAft>
              <a:buNone/>
            </a:pPr>
            <a:r>
              <a:rPr lang="en-US" sz="2400" dirty="0">
                <a:solidFill>
                  <a:srgbClr val="220023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02</a:t>
            </a:r>
            <a:endParaRPr lang="en-US" sz="2400" dirty="0"/>
          </a:p>
          <a:p>
            <a:pPr algn="r" marL="0" indent="0">
              <a:lnSpc>
                <a:spcPct val="100000"/>
              </a:lnSpc>
              <a:spcAft>
                <a:spcPts val="2200"/>
              </a:spcAft>
              <a:buNone/>
            </a:pPr>
            <a:r>
              <a:rPr lang="en-US" sz="2400" dirty="0">
                <a:solidFill>
                  <a:srgbClr val="220023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03</a:t>
            </a:r>
            <a:endParaRPr lang="en-US" sz="2400" dirty="0"/>
          </a:p>
          <a:p>
            <a:pPr algn="r" marL="0" indent="0">
              <a:lnSpc>
                <a:spcPct val="100000"/>
              </a:lnSpc>
              <a:spcAft>
                <a:spcPts val="2200"/>
              </a:spcAft>
              <a:buNone/>
            </a:pPr>
            <a:r>
              <a:rPr lang="en-US" sz="2400" dirty="0">
                <a:solidFill>
                  <a:srgbClr val="220023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04</a:t>
            </a:r>
            <a:endParaRPr lang="en-US" sz="2400" dirty="0"/>
          </a:p>
          <a:p>
            <a:pPr algn="r" marL="0" indent="0">
              <a:lnSpc>
                <a:spcPct val="100000"/>
              </a:lnSpc>
              <a:spcAft>
                <a:spcPts val="2200"/>
              </a:spcAft>
              <a:buNone/>
            </a:pPr>
            <a:r>
              <a:rPr lang="en-US" sz="2400" dirty="0">
                <a:solidFill>
                  <a:srgbClr val="220023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05</a:t>
            </a:r>
            <a:endParaRPr lang="en-US" sz="2400" dirty="0"/>
          </a:p>
          <a:p>
            <a:pPr algn="r" marL="0" indent="0">
              <a:lnSpc>
                <a:spcPct val="100000"/>
              </a:lnSpc>
              <a:spcAft>
                <a:spcPts val="2200"/>
              </a:spcAft>
              <a:buNone/>
            </a:pPr>
            <a:r>
              <a:rPr lang="en-US" sz="2400" dirty="0">
                <a:solidFill>
                  <a:srgbClr val="220023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06</a:t>
            </a:r>
            <a:endParaRPr lang="en-US" sz="2400" dirty="0"/>
          </a:p>
          <a:p>
            <a:pPr algn="r" marL="0" indent="0">
              <a:lnSpc>
                <a:spcPct val="100000"/>
              </a:lnSpc>
              <a:spcAft>
                <a:spcPts val="2200"/>
              </a:spcAft>
              <a:buNone/>
            </a:pPr>
            <a:r>
              <a:rPr lang="en-US" sz="2400" dirty="0">
                <a:solidFill>
                  <a:srgbClr val="220023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07</a:t>
            </a:r>
            <a:endParaRPr lang="en-US" sz="2400" dirty="0"/>
          </a:p>
          <a:p>
            <a:pPr algn="r" marL="0" indent="0">
              <a:lnSpc>
                <a:spcPct val="100000"/>
              </a:lnSpc>
              <a:spcAft>
                <a:spcPts val="2200"/>
              </a:spcAft>
              <a:buNone/>
            </a:pPr>
            <a:r>
              <a:rPr lang="en-US" sz="2400" dirty="0">
                <a:solidFill>
                  <a:srgbClr val="220023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08</a:t>
            </a:r>
            <a:endParaRPr lang="en-US" sz="2400" dirty="0"/>
          </a:p>
          <a:p>
            <a:pPr algn="r" marL="0" indent="0">
              <a:lnSpc>
                <a:spcPct val="100000"/>
              </a:lnSpc>
              <a:spcAft>
                <a:spcPts val="2200"/>
              </a:spcAft>
              <a:buNone/>
            </a:pPr>
            <a:r>
              <a:rPr lang="en-US" sz="2400" dirty="0">
                <a:solidFill>
                  <a:srgbClr val="220023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09</a:t>
            </a:r>
            <a:endParaRPr lang="en-US" sz="2400" dirty="0"/>
          </a:p>
          <a:p>
            <a:pPr algn="r" marL="0" indent="0">
              <a:lnSpc>
                <a:spcPct val="100000"/>
              </a:lnSpc>
              <a:spcAft>
                <a:spcPts val="2200"/>
              </a:spcAft>
              <a:buNone/>
            </a:pPr>
            <a:r>
              <a:rPr lang="en-US" sz="2400" dirty="0">
                <a:solidFill>
                  <a:srgbClr val="220023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10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6143" y="529543"/>
            <a:ext cx="364069" cy="364020"/>
          </a:xfrm>
          <a:custGeom>
            <a:avLst/>
            <a:gdLst/>
            <a:ahLst/>
            <a:cxnLst/>
            <a:rect l="l" t="t" r="r" b="b"/>
            <a:pathLst>
              <a:path w="364069" h="364020">
                <a:moveTo>
                  <a:pt x="0" y="364020"/>
                </a:moveTo>
                <a:lnTo>
                  <a:pt x="0" y="0"/>
                </a:lnTo>
                <a:lnTo>
                  <a:pt x="364069" y="0"/>
                </a:lnTo>
                <a:lnTo>
                  <a:pt x="364069" y="364020"/>
                </a:lnTo>
                <a:lnTo>
                  <a:pt x="0" y="364020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774697" y="648062"/>
            <a:ext cx="123229" cy="123219"/>
          </a:xfrm>
          <a:custGeom>
            <a:avLst/>
            <a:gdLst/>
            <a:ahLst/>
            <a:cxnLst/>
            <a:rect l="l" t="t" r="r" b="b"/>
            <a:pathLst>
              <a:path w="123229" h="123219">
                <a:moveTo>
                  <a:pt x="0" y="123219"/>
                </a:moveTo>
                <a:lnTo>
                  <a:pt x="0" y="0"/>
                </a:lnTo>
                <a:lnTo>
                  <a:pt x="123229" y="0"/>
                </a:lnTo>
                <a:lnTo>
                  <a:pt x="123229" y="123219"/>
                </a:lnTo>
                <a:lnTo>
                  <a:pt x="0" y="123219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1" y="6095653"/>
            <a:ext cx="12191937" cy="761901"/>
          </a:xfrm>
          <a:custGeom>
            <a:avLst/>
            <a:gdLst/>
            <a:ahLst/>
            <a:cxnLst/>
            <a:rect l="l" t="t" r="r" b="b"/>
            <a:pathLst>
              <a:path w="12191937" h="761901">
                <a:moveTo>
                  <a:pt x="0" y="761901"/>
                </a:moveTo>
                <a:lnTo>
                  <a:pt x="0" y="0"/>
                </a:lnTo>
                <a:lnTo>
                  <a:pt x="12191937" y="0"/>
                </a:lnTo>
                <a:lnTo>
                  <a:pt x="12191937" y="761901"/>
                </a:lnTo>
                <a:lnTo>
                  <a:pt x="0" y="761901"/>
                </a:lnTo>
              </a:path>
            </a:pathLst>
          </a:custGeom>
          <a:solidFill>
            <a:srgbClr val="FCB5FF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634996" y="6399658"/>
            <a:ext cx="1149354" cy="153888"/>
          </a:xfrm>
          <a:custGeom>
            <a:avLst/>
            <a:gdLst/>
            <a:ahLst/>
            <a:cxnLst/>
            <a:rect l="l" t="t" r="r" b="b"/>
            <a:pathLst>
              <a:path w="1149354" h="153888">
                <a:moveTo>
                  <a:pt x="0" y="153888"/>
                </a:moveTo>
                <a:lnTo>
                  <a:pt x="0" y="0"/>
                </a:lnTo>
                <a:lnTo>
                  <a:pt x="1149354" y="0"/>
                </a:lnTo>
                <a:lnTo>
                  <a:pt x="1149354" y="153888"/>
                </a:lnTo>
                <a:lnTo>
                  <a:pt x="0" y="153888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634996" y="1112860"/>
            <a:ext cx="10921944" cy="538841"/>
          </a:xfrm>
          <a:custGeom>
            <a:avLst/>
            <a:gdLst/>
            <a:ahLst/>
            <a:cxnLst/>
            <a:rect l="l" t="t" r="r" b="b"/>
            <a:pathLst>
              <a:path w="10921944" h="538841">
                <a:moveTo>
                  <a:pt x="0" y="538841"/>
                </a:moveTo>
                <a:lnTo>
                  <a:pt x="0" y="0"/>
                </a:lnTo>
                <a:lnTo>
                  <a:pt x="10921944" y="0"/>
                </a:lnTo>
                <a:lnTo>
                  <a:pt x="10921944" y="538841"/>
                </a:lnTo>
                <a:lnTo>
                  <a:pt x="0" y="538841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2400" dirty="0">
                <a:solidFill>
                  <a:srgbClr val="86008D"/>
                </a:solidFill>
                <a:latin typeface="Sora Bold" pitchFamily="34" charset="0"/>
                <a:ea typeface="Sora Bold" pitchFamily="34" charset="-122"/>
                <a:cs typeface="Sora Bold" pitchFamily="34" charset="-120"/>
              </a:rPr>
              <a:t>Table of contents</a:t>
            </a:r>
            <a:endParaRPr lang="en-US" sz="2400" dirty="0"/>
          </a:p>
        </p:txBody>
      </p:sp>
      <p:sp>
        <p:nvSpPr>
          <p:cNvPr id="7" name="Text 5"/>
          <p:cNvSpPr/>
          <p:nvPr/>
        </p:nvSpPr>
        <p:spPr>
          <a:xfrm>
            <a:off x="634995" y="1969534"/>
            <a:ext cx="10491057" cy="3746013"/>
          </a:xfrm>
          <a:custGeom>
            <a:avLst/>
            <a:gdLst/>
            <a:ahLst/>
            <a:cxnLst/>
            <a:rect l="l" t="t" r="r" b="b"/>
            <a:pathLst>
              <a:path w="10491057" h="3746013">
                <a:moveTo>
                  <a:pt x="0" y="3746013"/>
                </a:moveTo>
                <a:lnTo>
                  <a:pt x="0" y="0"/>
                </a:lnTo>
                <a:lnTo>
                  <a:pt x="10491057" y="0"/>
                </a:lnTo>
                <a:lnTo>
                  <a:pt x="10491057" y="3746013"/>
                </a:lnTo>
                <a:lnTo>
                  <a:pt x="0" y="3746013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2" spcCol="1005840"/>
          <a:lstStyle/>
          <a:p>
            <a:pPr algn="l" marL="0" indent="0">
              <a:lnSpc>
                <a:spcPct val="100000"/>
              </a:lnSpc>
              <a:spcAft>
                <a:spcPts val="2200"/>
              </a:spcAft>
              <a:buNone/>
            </a:pPr>
            <a:r>
              <a:rPr lang="en-US" sz="2400" dirty="0">
                <a:solidFill>
                  <a:srgbClr val="220023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Roman Entertainment</a:t>
            </a:r>
            <a:endParaRPr lang="en-US" sz="2400" dirty="0"/>
          </a:p>
          <a:p>
            <a:pPr algn="l" marL="0" indent="0">
              <a:lnSpc>
                <a:spcPct val="100000"/>
              </a:lnSpc>
              <a:spcAft>
                <a:spcPts val="2200"/>
              </a:spcAft>
              <a:buNone/>
            </a:pPr>
            <a:r>
              <a:rPr lang="en-US" sz="2400" dirty="0">
                <a:solidFill>
                  <a:srgbClr val="220023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Roman Food and Cooking</a:t>
            </a:r>
            <a:endParaRPr lang="en-US" sz="2400" dirty="0"/>
          </a:p>
          <a:p>
            <a:pPr algn="l" marL="0" indent="0">
              <a:lnSpc>
                <a:spcPct val="100000"/>
              </a:lnSpc>
              <a:spcAft>
                <a:spcPts val="2200"/>
              </a:spcAft>
              <a:buNone/>
            </a:pPr>
            <a:r>
              <a:rPr lang="en-US" sz="2400" dirty="0">
                <a:solidFill>
                  <a:srgbClr val="220023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Roman Clothing</a:t>
            </a:r>
            <a:endParaRPr lang="en-US" sz="2400" dirty="0"/>
          </a:p>
          <a:p>
            <a:pPr algn="l" marL="0" indent="0">
              <a:lnSpc>
                <a:spcPct val="100000"/>
              </a:lnSpc>
              <a:spcAft>
                <a:spcPts val="2200"/>
              </a:spcAft>
              <a:buNone/>
            </a:pPr>
            <a:r>
              <a:rPr lang="en-US" sz="2400" dirty="0">
                <a:solidFill>
                  <a:srgbClr val="220023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Roman Achievements</a:t>
            </a:r>
            <a:endParaRPr lang="en-US" sz="2400" dirty="0"/>
          </a:p>
          <a:p>
            <a:pPr algn="l" marL="0" indent="0">
              <a:lnSpc>
                <a:spcPct val="100000"/>
              </a:lnSpc>
              <a:spcAft>
                <a:spcPts val="2200"/>
              </a:spcAft>
              <a:buNone/>
            </a:pPr>
            <a:r>
              <a:rPr lang="en-US" sz="2400" dirty="0">
                <a:solidFill>
                  <a:srgbClr val="220023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Roman Empire Timeline</a:t>
            </a:r>
            <a:endParaRPr lang="en-US" sz="2400" dirty="0"/>
          </a:p>
          <a:p>
            <a:pPr algn="l" marL="0" indent="0">
              <a:lnSpc>
                <a:spcPct val="100000"/>
              </a:lnSpc>
              <a:spcAft>
                <a:spcPts val="2200"/>
              </a:spcAft>
              <a:buNone/>
            </a:pPr>
            <a:r>
              <a:rPr lang="en-US" sz="2400" dirty="0">
                <a:solidFill>
                  <a:srgbClr val="220023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Comparing Roman and Mod…</a:t>
            </a:r>
            <a:endParaRPr lang="en-US" sz="2400" dirty="0"/>
          </a:p>
          <a:p>
            <a:pPr algn="l" marL="0" indent="0">
              <a:lnSpc>
                <a:spcPct val="100000"/>
              </a:lnSpc>
              <a:spcAft>
                <a:spcPts val="2200"/>
              </a:spcAft>
              <a:buNone/>
            </a:pPr>
            <a:r>
              <a:rPr lang="en-US" sz="2400" dirty="0">
                <a:solidFill>
                  <a:srgbClr val="220023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Roman Empire Quiz Slide</a:t>
            </a:r>
            <a:endParaRPr lang="en-US" sz="2400" dirty="0"/>
          </a:p>
          <a:p>
            <a:pPr algn="l" marL="0" indent="0">
              <a:lnSpc>
                <a:spcPct val="100000"/>
              </a:lnSpc>
              <a:spcAft>
                <a:spcPts val="2200"/>
              </a:spcAft>
              <a:buNone/>
            </a:pPr>
            <a:r>
              <a:rPr lang="en-US" sz="2400" dirty="0">
                <a:solidFill>
                  <a:srgbClr val="220023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At-Home Learning Activi…</a:t>
            </a:r>
            <a:endParaRPr lang="en-US" sz="2400" dirty="0"/>
          </a:p>
          <a:p>
            <a:pPr algn="l" marL="0" indent="0">
              <a:lnSpc>
                <a:spcPct val="100000"/>
              </a:lnSpc>
              <a:spcAft>
                <a:spcPts val="2200"/>
              </a:spcAft>
              <a:buNone/>
            </a:pPr>
            <a:r>
              <a:rPr lang="en-US" sz="2400" dirty="0">
                <a:solidFill>
                  <a:srgbClr val="220023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Dyslexia-Friendly Learn…</a:t>
            </a:r>
            <a:endParaRPr lang="en-US" sz="2400" dirty="0"/>
          </a:p>
          <a:p>
            <a:pPr algn="l" marL="0" indent="0">
              <a:lnSpc>
                <a:spcPct val="100000"/>
              </a:lnSpc>
              <a:spcAft>
                <a:spcPts val="2200"/>
              </a:spcAft>
              <a:buNone/>
            </a:pPr>
            <a:r>
              <a:rPr lang="en-US" sz="2400" dirty="0">
                <a:solidFill>
                  <a:srgbClr val="220023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Conclusion and Further …</a:t>
            </a:r>
            <a:endParaRPr lang="en-US" sz="2400" dirty="0"/>
          </a:p>
        </p:txBody>
      </p:sp>
      <p:sp>
        <p:nvSpPr>
          <p:cNvPr id="8" name="Text 6"/>
          <p:cNvSpPr/>
          <p:nvPr/>
        </p:nvSpPr>
        <p:spPr>
          <a:xfrm>
            <a:off x="4462272" y="1969534"/>
            <a:ext cx="7069820" cy="3746013"/>
          </a:xfrm>
          <a:custGeom>
            <a:avLst/>
            <a:gdLst/>
            <a:ahLst/>
            <a:cxnLst/>
            <a:rect l="l" t="t" r="r" b="b"/>
            <a:pathLst>
              <a:path w="7069820" h="3746013">
                <a:moveTo>
                  <a:pt x="0" y="3746013"/>
                </a:moveTo>
                <a:lnTo>
                  <a:pt x="0" y="0"/>
                </a:lnTo>
                <a:lnTo>
                  <a:pt x="7069820" y="0"/>
                </a:lnTo>
                <a:lnTo>
                  <a:pt x="7069820" y="3746013"/>
                </a:lnTo>
                <a:lnTo>
                  <a:pt x="0" y="3746013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2" spcCol="4846320"/>
          <a:lstStyle/>
          <a:p>
            <a:pPr algn="r" marL="0" indent="0">
              <a:lnSpc>
                <a:spcPct val="100000"/>
              </a:lnSpc>
              <a:spcAft>
                <a:spcPts val="2200"/>
              </a:spcAft>
              <a:buNone/>
            </a:pPr>
            <a:r>
              <a:rPr lang="en-US" sz="2400" dirty="0">
                <a:solidFill>
                  <a:srgbClr val="220023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11</a:t>
            </a:r>
            <a:endParaRPr lang="en-US" sz="2400" dirty="0"/>
          </a:p>
          <a:p>
            <a:pPr algn="r" marL="0" indent="0">
              <a:lnSpc>
                <a:spcPct val="100000"/>
              </a:lnSpc>
              <a:spcAft>
                <a:spcPts val="2200"/>
              </a:spcAft>
              <a:buNone/>
            </a:pPr>
            <a:r>
              <a:rPr lang="en-US" sz="2400" dirty="0">
                <a:solidFill>
                  <a:srgbClr val="220023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12</a:t>
            </a:r>
            <a:endParaRPr lang="en-US" sz="2400" dirty="0"/>
          </a:p>
          <a:p>
            <a:pPr algn="r" marL="0" indent="0">
              <a:lnSpc>
                <a:spcPct val="100000"/>
              </a:lnSpc>
              <a:spcAft>
                <a:spcPts val="2200"/>
              </a:spcAft>
              <a:buNone/>
            </a:pPr>
            <a:r>
              <a:rPr lang="en-US" sz="2400" dirty="0">
                <a:solidFill>
                  <a:srgbClr val="220023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13</a:t>
            </a:r>
            <a:endParaRPr lang="en-US" sz="2400" dirty="0"/>
          </a:p>
          <a:p>
            <a:pPr algn="r" marL="0" indent="0">
              <a:lnSpc>
                <a:spcPct val="100000"/>
              </a:lnSpc>
              <a:spcAft>
                <a:spcPts val="2200"/>
              </a:spcAft>
              <a:buNone/>
            </a:pPr>
            <a:r>
              <a:rPr lang="en-US" sz="2400" dirty="0">
                <a:solidFill>
                  <a:srgbClr val="220023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14</a:t>
            </a:r>
            <a:endParaRPr lang="en-US" sz="2400" dirty="0"/>
          </a:p>
          <a:p>
            <a:pPr algn="r" marL="0" indent="0">
              <a:lnSpc>
                <a:spcPct val="100000"/>
              </a:lnSpc>
              <a:spcAft>
                <a:spcPts val="2200"/>
              </a:spcAft>
              <a:buNone/>
            </a:pPr>
            <a:r>
              <a:rPr lang="en-US" sz="2400" dirty="0">
                <a:solidFill>
                  <a:srgbClr val="220023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15</a:t>
            </a:r>
            <a:endParaRPr lang="en-US" sz="2400" dirty="0"/>
          </a:p>
          <a:p>
            <a:pPr algn="r" marL="0" indent="0">
              <a:lnSpc>
                <a:spcPct val="100000"/>
              </a:lnSpc>
              <a:spcAft>
                <a:spcPts val="2200"/>
              </a:spcAft>
              <a:buNone/>
            </a:pPr>
            <a:r>
              <a:rPr lang="en-US" sz="2400" dirty="0">
                <a:solidFill>
                  <a:srgbClr val="220023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16</a:t>
            </a:r>
            <a:endParaRPr lang="en-US" sz="2400" dirty="0"/>
          </a:p>
          <a:p>
            <a:pPr algn="r" marL="0" indent="0">
              <a:lnSpc>
                <a:spcPct val="100000"/>
              </a:lnSpc>
              <a:spcAft>
                <a:spcPts val="2200"/>
              </a:spcAft>
              <a:buNone/>
            </a:pPr>
            <a:r>
              <a:rPr lang="en-US" sz="2400" dirty="0">
                <a:solidFill>
                  <a:srgbClr val="220023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17</a:t>
            </a:r>
            <a:endParaRPr lang="en-US" sz="2400" dirty="0"/>
          </a:p>
          <a:p>
            <a:pPr algn="r" marL="0" indent="0">
              <a:lnSpc>
                <a:spcPct val="100000"/>
              </a:lnSpc>
              <a:spcAft>
                <a:spcPts val="2200"/>
              </a:spcAft>
              <a:buNone/>
            </a:pPr>
            <a:r>
              <a:rPr lang="en-US" sz="2400" dirty="0">
                <a:solidFill>
                  <a:srgbClr val="220023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18</a:t>
            </a:r>
            <a:endParaRPr lang="en-US" sz="2400" dirty="0"/>
          </a:p>
          <a:p>
            <a:pPr algn="r" marL="0" indent="0">
              <a:lnSpc>
                <a:spcPct val="100000"/>
              </a:lnSpc>
              <a:spcAft>
                <a:spcPts val="2200"/>
              </a:spcAft>
              <a:buNone/>
            </a:pPr>
            <a:r>
              <a:rPr lang="en-US" sz="2400" dirty="0">
                <a:solidFill>
                  <a:srgbClr val="220023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19</a:t>
            </a:r>
            <a:endParaRPr lang="en-US" sz="2400" dirty="0"/>
          </a:p>
          <a:p>
            <a:pPr algn="r" marL="0" indent="0">
              <a:lnSpc>
                <a:spcPct val="100000"/>
              </a:lnSpc>
              <a:spcAft>
                <a:spcPts val="2200"/>
              </a:spcAft>
              <a:buNone/>
            </a:pPr>
            <a:r>
              <a:rPr lang="en-US" sz="2400" dirty="0">
                <a:solidFill>
                  <a:srgbClr val="220023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20</a:t>
            </a:r>
            <a:endParaRPr lang="en-US" sz="2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0458459" y="447"/>
            <a:ext cx="1733541" cy="6857107"/>
          </a:xfrm>
          <a:custGeom>
            <a:avLst/>
            <a:gdLst/>
            <a:ahLst/>
            <a:cxnLst/>
            <a:rect l="l" t="t" r="r" b="b"/>
            <a:pathLst>
              <a:path w="1733541" h="6857107">
                <a:moveTo>
                  <a:pt x="0" y="6857107"/>
                </a:moveTo>
                <a:lnTo>
                  <a:pt x="0" y="0"/>
                </a:lnTo>
                <a:lnTo>
                  <a:pt x="1733541" y="0"/>
                </a:lnTo>
                <a:lnTo>
                  <a:pt x="1733541" y="6857107"/>
                </a:lnTo>
                <a:lnTo>
                  <a:pt x="0" y="6857107"/>
                </a:lnTo>
              </a:path>
            </a:pathLst>
          </a:custGeom>
          <a:solidFill>
            <a:srgbClr val="FCB5FF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656143" y="529543"/>
            <a:ext cx="364069" cy="364020"/>
          </a:xfrm>
          <a:custGeom>
            <a:avLst/>
            <a:gdLst/>
            <a:ahLst/>
            <a:cxnLst/>
            <a:rect l="l" t="t" r="r" b="b"/>
            <a:pathLst>
              <a:path w="364069" h="364020">
                <a:moveTo>
                  <a:pt x="0" y="364020"/>
                </a:moveTo>
                <a:lnTo>
                  <a:pt x="0" y="0"/>
                </a:lnTo>
                <a:lnTo>
                  <a:pt x="364069" y="0"/>
                </a:lnTo>
                <a:lnTo>
                  <a:pt x="364069" y="364020"/>
                </a:lnTo>
                <a:lnTo>
                  <a:pt x="0" y="364020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74696" y="648062"/>
            <a:ext cx="123229" cy="123219"/>
          </a:xfrm>
          <a:custGeom>
            <a:avLst/>
            <a:gdLst/>
            <a:ahLst/>
            <a:cxnLst/>
            <a:rect l="l" t="t" r="r" b="b"/>
            <a:pathLst>
              <a:path w="123229" h="123219">
                <a:moveTo>
                  <a:pt x="0" y="123219"/>
                </a:moveTo>
                <a:lnTo>
                  <a:pt x="0" y="0"/>
                </a:lnTo>
                <a:lnTo>
                  <a:pt x="123229" y="0"/>
                </a:lnTo>
                <a:lnTo>
                  <a:pt x="123229" y="123219"/>
                </a:lnTo>
                <a:lnTo>
                  <a:pt x="0" y="123219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634998" y="1422705"/>
            <a:ext cx="7674387" cy="969264"/>
          </a:xfrm>
          <a:custGeom>
            <a:avLst/>
            <a:gdLst/>
            <a:ahLst/>
            <a:cxnLst/>
            <a:rect l="l" t="t" r="r" b="b"/>
            <a:pathLst>
              <a:path w="7674387" h="969264">
                <a:moveTo>
                  <a:pt x="0" y="969264"/>
                </a:moveTo>
                <a:lnTo>
                  <a:pt x="0" y="0"/>
                </a:lnTo>
                <a:lnTo>
                  <a:pt x="7674387" y="0"/>
                </a:lnTo>
                <a:lnTo>
                  <a:pt x="7674387" y="969264"/>
                </a:lnTo>
                <a:lnTo>
                  <a:pt x="0" y="969264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2800" dirty="0">
                <a:solidFill>
                  <a:srgbClr val="86008D"/>
                </a:solidFill>
                <a:latin typeface="Sora Bold" pitchFamily="34" charset="0"/>
                <a:ea typeface="Sora Bold" pitchFamily="34" charset="-122"/>
                <a:cs typeface="Sora Bold" pitchFamily="34" charset="-120"/>
              </a:rPr>
              <a:t>Title Slide: The Mighty Roman Empire: An Adventure Through Ancient History</a:t>
            </a:r>
            <a:endParaRPr lang="en-US" sz="2800" dirty="0"/>
          </a:p>
        </p:txBody>
      </p:sp>
      <p:sp>
        <p:nvSpPr>
          <p:cNvPr id="6" name="Text 4"/>
          <p:cNvSpPr/>
          <p:nvPr/>
        </p:nvSpPr>
        <p:spPr>
          <a:xfrm>
            <a:off x="8648689" y="1213139"/>
            <a:ext cx="3200383" cy="4431722"/>
          </a:xfrm>
          <a:custGeom>
            <a:avLst/>
            <a:gdLst/>
            <a:ahLst/>
            <a:cxnLst/>
            <a:rect l="l" t="t" r="r" b="b"/>
            <a:pathLst>
              <a:path w="3200383" h="4431722">
                <a:moveTo>
                  <a:pt x="406398" y="0"/>
                </a:moveTo>
                <a:lnTo>
                  <a:pt x="757945" y="0"/>
                </a:lnTo>
                <a:cubicBezTo>
                  <a:pt x="843155" y="0"/>
                  <a:pt x="926200" y="26778"/>
                  <a:pt x="995357" y="76548"/>
                </a:cubicBezTo>
                <a:lnTo>
                  <a:pt x="3031398" y="1541865"/>
                </a:lnTo>
                <a:cubicBezTo>
                  <a:pt x="3137499" y="1618227"/>
                  <a:pt x="3200383" y="1740956"/>
                  <a:pt x="3200383" y="1871667"/>
                </a:cubicBezTo>
                <a:lnTo>
                  <a:pt x="3200383" y="4025376"/>
                </a:lnTo>
                <a:cubicBezTo>
                  <a:pt x="3200383" y="4221742"/>
                  <a:pt x="3061076" y="4385577"/>
                  <a:pt x="2875888" y="4423468"/>
                </a:cubicBezTo>
                <a:lnTo>
                  <a:pt x="2793995" y="4431722"/>
                </a:lnTo>
                <a:lnTo>
                  <a:pt x="1219184" y="4431722"/>
                </a:lnTo>
                <a:lnTo>
                  <a:pt x="1137291" y="4423468"/>
                </a:lnTo>
                <a:cubicBezTo>
                  <a:pt x="952103" y="4385577"/>
                  <a:pt x="812796" y="4221742"/>
                  <a:pt x="812796" y="4025376"/>
                </a:cubicBezTo>
                <a:lnTo>
                  <a:pt x="812796" y="3574585"/>
                </a:lnTo>
                <a:cubicBezTo>
                  <a:pt x="812796" y="3350167"/>
                  <a:pt x="630845" y="3168238"/>
                  <a:pt x="406398" y="3168238"/>
                </a:cubicBezTo>
                <a:cubicBezTo>
                  <a:pt x="181951" y="3168238"/>
                  <a:pt x="0" y="2986308"/>
                  <a:pt x="0" y="2761891"/>
                </a:cubicBezTo>
                <a:lnTo>
                  <a:pt x="0" y="406347"/>
                </a:lnTo>
                <a:cubicBezTo>
                  <a:pt x="0" y="181928"/>
                  <a:pt x="181951" y="0"/>
                  <a:pt x="406398" y="0"/>
                </a:cubicBezTo>
                <a:lnTo>
                  <a:pt x="406398" y="0"/>
                </a:lnTo>
              </a:path>
            </a:pathLst>
          </a:custGeom>
          <a:blipFill>
            <a:blip r:embed="rId3"/>
            <a:srcRect l="25938" r="25938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11101675" y="6303486"/>
            <a:ext cx="455265" cy="346234"/>
          </a:xfrm>
          <a:custGeom>
            <a:avLst/>
            <a:gdLst/>
            <a:ahLst/>
            <a:cxnLst/>
            <a:rect l="l" t="t" r="r" b="b"/>
            <a:pathLst>
              <a:path w="455265" h="346234">
                <a:moveTo>
                  <a:pt x="173117" y="346234"/>
                </a:moveTo>
                <a:cubicBezTo>
                  <a:pt x="77507" y="346234"/>
                  <a:pt x="0" y="268727"/>
                  <a:pt x="0" y="173117"/>
                </a:cubicBezTo>
                <a:lnTo>
                  <a:pt x="0" y="173117"/>
                </a:lnTo>
                <a:cubicBezTo>
                  <a:pt x="0" y="77507"/>
                  <a:pt x="77507" y="0"/>
                  <a:pt x="173117" y="0"/>
                </a:cubicBezTo>
                <a:lnTo>
                  <a:pt x="282148" y="0"/>
                </a:lnTo>
                <a:cubicBezTo>
                  <a:pt x="377758" y="0"/>
                  <a:pt x="455265" y="77507"/>
                  <a:pt x="455265" y="173117"/>
                </a:cubicBezTo>
                <a:lnTo>
                  <a:pt x="455265" y="173117"/>
                </a:lnTo>
                <a:cubicBezTo>
                  <a:pt x="455265" y="268727"/>
                  <a:pt x="377758" y="346234"/>
                  <a:pt x="282148" y="346234"/>
                </a:cubicBezTo>
                <a:lnTo>
                  <a:pt x="173117" y="346234"/>
                </a:lnTo>
              </a:path>
            </a:pathLst>
          </a:custGeom>
          <a:solidFill>
            <a:srgbClr val="FFFFFF"/>
          </a:solidFill>
          <a:ln w="9525">
            <a:solidFill>
              <a:srgbClr val="FCB5FF"/>
            </a:solidFill>
          </a:ln>
        </p:spPr>
        <p:txBody>
          <a:bodyPr wrap="square" lIns="137160" tIns="45720" rIns="137160" bIns="45720" rtlCol="0" anchor="ctr"/>
          <a:lstStyle/>
          <a:p>
            <a:pPr algn="ct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86008D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1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634996" y="6399658"/>
            <a:ext cx="1149354" cy="153888"/>
          </a:xfrm>
          <a:custGeom>
            <a:avLst/>
            <a:gdLst/>
            <a:ahLst/>
            <a:cxnLst/>
            <a:rect l="l" t="t" r="r" b="b"/>
            <a:pathLst>
              <a:path w="1149354" h="153888">
                <a:moveTo>
                  <a:pt x="0" y="153888"/>
                </a:moveTo>
                <a:lnTo>
                  <a:pt x="0" y="0"/>
                </a:lnTo>
                <a:lnTo>
                  <a:pt x="1149354" y="0"/>
                </a:lnTo>
                <a:lnTo>
                  <a:pt x="1149354" y="153888"/>
                </a:lnTo>
                <a:lnTo>
                  <a:pt x="0" y="153888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505"/>
              </a:spcBef>
              <a:buNone/>
            </a:pPr>
            <a:r>
              <a:rPr lang="en-US" sz="505" dirty="0">
                <a:solidFill>
                  <a:srgbClr val="86008D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Exploring the Legacy of the Mighty Roman Empire</a:t>
            </a:r>
            <a:endParaRPr lang="en-US" sz="505" dirty="0"/>
          </a:p>
        </p:txBody>
      </p:sp>
      <p:sp>
        <p:nvSpPr>
          <p:cNvPr id="9" name="Text 7"/>
          <p:cNvSpPr/>
          <p:nvPr/>
        </p:nvSpPr>
        <p:spPr>
          <a:xfrm>
            <a:off x="633111" y="2679798"/>
            <a:ext cx="411480" cy="411480"/>
          </a:xfrm>
          <a:custGeom>
            <a:avLst/>
            <a:gdLst/>
            <a:ahLst/>
            <a:cxnLst/>
            <a:rect l="l" t="t" r="r" b="b"/>
            <a:pathLst>
              <a:path w="411480" h="411480">
                <a:moveTo>
                  <a:pt x="0" y="411480"/>
                </a:moveTo>
                <a:lnTo>
                  <a:pt x="0" y="0"/>
                </a:lnTo>
                <a:lnTo>
                  <a:pt x="411480" y="0"/>
                </a:lnTo>
                <a:lnTo>
                  <a:pt x="411480" y="411480"/>
                </a:lnTo>
                <a:lnTo>
                  <a:pt x="0" y="41148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1242708" y="3218689"/>
            <a:ext cx="7066677" cy="2643632"/>
          </a:xfrm>
          <a:custGeom>
            <a:avLst/>
            <a:gdLst/>
            <a:ahLst/>
            <a:cxnLst/>
            <a:rect l="l" t="t" r="r" b="b"/>
            <a:pathLst>
              <a:path w="7066677" h="2643632">
                <a:moveTo>
                  <a:pt x="0" y="2643632"/>
                </a:moveTo>
                <a:lnTo>
                  <a:pt x="0" y="0"/>
                </a:lnTo>
                <a:lnTo>
                  <a:pt x="7066677" y="0"/>
                </a:lnTo>
                <a:lnTo>
                  <a:pt x="7066677" y="2643632"/>
                </a:lnTo>
                <a:lnTo>
                  <a:pt x="0" y="2643632"/>
                </a:lnTo>
              </a:path>
            </a:pathLst>
          </a:custGeom>
          <a:noFill/>
          <a:ln/>
        </p:spPr>
        <p:txBody>
          <a:bodyPr wrap="square" lIns="0" tIns="46800" rIns="0" bIns="46800" rtlCol="0" anchor="t"/>
          <a:lstStyle/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220023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An Exciting Journey for Young Explorers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1242709" y="2679798"/>
            <a:ext cx="7066677" cy="406347"/>
          </a:xfrm>
          <a:custGeom>
            <a:avLst/>
            <a:gdLst/>
            <a:ahLst/>
            <a:cxnLst/>
            <a:rect l="l" t="t" r="r" b="b"/>
            <a:pathLst>
              <a:path w="7066677" h="406347">
                <a:moveTo>
                  <a:pt x="0" y="406347"/>
                </a:moveTo>
                <a:lnTo>
                  <a:pt x="0" y="0"/>
                </a:lnTo>
                <a:lnTo>
                  <a:pt x="7066677" y="0"/>
                </a:lnTo>
                <a:lnTo>
                  <a:pt x="7066677" y="406347"/>
                </a:lnTo>
                <a:lnTo>
                  <a:pt x="0" y="406347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86008D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The Mighty Roman Empire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0458396" y="447"/>
            <a:ext cx="1733541" cy="6857107"/>
          </a:xfrm>
          <a:custGeom>
            <a:avLst/>
            <a:gdLst/>
            <a:ahLst/>
            <a:cxnLst/>
            <a:rect l="l" t="t" r="r" b="b"/>
            <a:pathLst>
              <a:path w="1733541" h="6857107">
                <a:moveTo>
                  <a:pt x="0" y="6857107"/>
                </a:moveTo>
                <a:lnTo>
                  <a:pt x="0" y="0"/>
                </a:lnTo>
                <a:lnTo>
                  <a:pt x="1733541" y="0"/>
                </a:lnTo>
                <a:lnTo>
                  <a:pt x="1733541" y="6857107"/>
                </a:lnTo>
                <a:lnTo>
                  <a:pt x="0" y="6857107"/>
                </a:lnTo>
              </a:path>
            </a:pathLst>
          </a:custGeom>
          <a:solidFill>
            <a:srgbClr val="FCB5FF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656143" y="529543"/>
            <a:ext cx="364069" cy="364020"/>
          </a:xfrm>
          <a:custGeom>
            <a:avLst/>
            <a:gdLst/>
            <a:ahLst/>
            <a:cxnLst/>
            <a:rect l="l" t="t" r="r" b="b"/>
            <a:pathLst>
              <a:path w="364069" h="364020">
                <a:moveTo>
                  <a:pt x="0" y="364020"/>
                </a:moveTo>
                <a:lnTo>
                  <a:pt x="0" y="0"/>
                </a:lnTo>
                <a:lnTo>
                  <a:pt x="364069" y="0"/>
                </a:lnTo>
                <a:lnTo>
                  <a:pt x="364069" y="364020"/>
                </a:lnTo>
                <a:lnTo>
                  <a:pt x="0" y="364020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74696" y="648062"/>
            <a:ext cx="123229" cy="123219"/>
          </a:xfrm>
          <a:custGeom>
            <a:avLst/>
            <a:gdLst/>
            <a:ahLst/>
            <a:cxnLst/>
            <a:rect l="l" t="t" r="r" b="b"/>
            <a:pathLst>
              <a:path w="123229" h="123219">
                <a:moveTo>
                  <a:pt x="0" y="123219"/>
                </a:moveTo>
                <a:lnTo>
                  <a:pt x="0" y="0"/>
                </a:lnTo>
                <a:lnTo>
                  <a:pt x="123229" y="0"/>
                </a:lnTo>
                <a:lnTo>
                  <a:pt x="123229" y="123219"/>
                </a:lnTo>
                <a:lnTo>
                  <a:pt x="0" y="123219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639394" y="2674223"/>
            <a:ext cx="407082" cy="109728"/>
          </a:xfrm>
          <a:custGeom>
            <a:avLst/>
            <a:gdLst/>
            <a:ahLst/>
            <a:cxnLst/>
            <a:rect l="l" t="t" r="r" b="b"/>
            <a:pathLst>
              <a:path w="407082" h="109728">
                <a:moveTo>
                  <a:pt x="54864" y="109728"/>
                </a:moveTo>
                <a:cubicBezTo>
                  <a:pt x="24563" y="109728"/>
                  <a:pt x="0" y="85165"/>
                  <a:pt x="0" y="54864"/>
                </a:cubicBezTo>
                <a:lnTo>
                  <a:pt x="0" y="54864"/>
                </a:lnTo>
                <a:cubicBezTo>
                  <a:pt x="0" y="24563"/>
                  <a:pt x="24563" y="0"/>
                  <a:pt x="54864" y="0"/>
                </a:cubicBezTo>
                <a:lnTo>
                  <a:pt x="352218" y="0"/>
                </a:lnTo>
                <a:cubicBezTo>
                  <a:pt x="382519" y="0"/>
                  <a:pt x="407082" y="24563"/>
                  <a:pt x="407082" y="54864"/>
                </a:cubicBezTo>
                <a:lnTo>
                  <a:pt x="407082" y="54864"/>
                </a:lnTo>
                <a:cubicBezTo>
                  <a:pt x="407082" y="85165"/>
                  <a:pt x="382519" y="109728"/>
                  <a:pt x="352218" y="109728"/>
                </a:cubicBezTo>
                <a:lnTo>
                  <a:pt x="54864" y="109728"/>
                </a:lnTo>
              </a:path>
            </a:pathLst>
          </a:custGeom>
          <a:solidFill>
            <a:srgbClr val="FCB5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3362039" y="2674223"/>
            <a:ext cx="407082" cy="109728"/>
          </a:xfrm>
          <a:custGeom>
            <a:avLst/>
            <a:gdLst/>
            <a:ahLst/>
            <a:cxnLst/>
            <a:rect l="l" t="t" r="r" b="b"/>
            <a:pathLst>
              <a:path w="407082" h="109728">
                <a:moveTo>
                  <a:pt x="54864" y="109728"/>
                </a:moveTo>
                <a:cubicBezTo>
                  <a:pt x="24563" y="109728"/>
                  <a:pt x="0" y="85165"/>
                  <a:pt x="0" y="54864"/>
                </a:cubicBezTo>
                <a:lnTo>
                  <a:pt x="0" y="54864"/>
                </a:lnTo>
                <a:cubicBezTo>
                  <a:pt x="0" y="24563"/>
                  <a:pt x="24563" y="0"/>
                  <a:pt x="54864" y="0"/>
                </a:cubicBezTo>
                <a:lnTo>
                  <a:pt x="352218" y="0"/>
                </a:lnTo>
                <a:cubicBezTo>
                  <a:pt x="382519" y="0"/>
                  <a:pt x="407082" y="24563"/>
                  <a:pt x="407082" y="54864"/>
                </a:cubicBezTo>
                <a:lnTo>
                  <a:pt x="407082" y="54864"/>
                </a:lnTo>
                <a:cubicBezTo>
                  <a:pt x="407082" y="85165"/>
                  <a:pt x="382519" y="109728"/>
                  <a:pt x="352218" y="109728"/>
                </a:cubicBezTo>
                <a:lnTo>
                  <a:pt x="54864" y="109728"/>
                </a:lnTo>
              </a:path>
            </a:pathLst>
          </a:custGeom>
          <a:solidFill>
            <a:srgbClr val="FCB5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6084882" y="2674223"/>
            <a:ext cx="407082" cy="109728"/>
          </a:xfrm>
          <a:custGeom>
            <a:avLst/>
            <a:gdLst/>
            <a:ahLst/>
            <a:cxnLst/>
            <a:rect l="l" t="t" r="r" b="b"/>
            <a:pathLst>
              <a:path w="407082" h="109728">
                <a:moveTo>
                  <a:pt x="54864" y="109728"/>
                </a:moveTo>
                <a:cubicBezTo>
                  <a:pt x="24563" y="109728"/>
                  <a:pt x="0" y="85165"/>
                  <a:pt x="0" y="54864"/>
                </a:cubicBezTo>
                <a:lnTo>
                  <a:pt x="0" y="54864"/>
                </a:lnTo>
                <a:cubicBezTo>
                  <a:pt x="0" y="24563"/>
                  <a:pt x="24563" y="0"/>
                  <a:pt x="54864" y="0"/>
                </a:cubicBezTo>
                <a:lnTo>
                  <a:pt x="352218" y="0"/>
                </a:lnTo>
                <a:cubicBezTo>
                  <a:pt x="382519" y="0"/>
                  <a:pt x="407082" y="24563"/>
                  <a:pt x="407082" y="54864"/>
                </a:cubicBezTo>
                <a:lnTo>
                  <a:pt x="407082" y="54864"/>
                </a:lnTo>
                <a:cubicBezTo>
                  <a:pt x="407082" y="85165"/>
                  <a:pt x="382519" y="109728"/>
                  <a:pt x="352218" y="109728"/>
                </a:cubicBezTo>
                <a:lnTo>
                  <a:pt x="54864" y="109728"/>
                </a:lnTo>
              </a:path>
            </a:pathLst>
          </a:custGeom>
          <a:solidFill>
            <a:srgbClr val="FCB5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634996" y="1012082"/>
            <a:ext cx="7928989" cy="1272738"/>
          </a:xfrm>
          <a:custGeom>
            <a:avLst/>
            <a:gdLst/>
            <a:ahLst/>
            <a:cxnLst/>
            <a:rect l="l" t="t" r="r" b="b"/>
            <a:pathLst>
              <a:path w="7928989" h="1272738">
                <a:moveTo>
                  <a:pt x="0" y="1272738"/>
                </a:moveTo>
                <a:lnTo>
                  <a:pt x="0" y="0"/>
                </a:lnTo>
                <a:lnTo>
                  <a:pt x="7928989" y="0"/>
                </a:lnTo>
                <a:lnTo>
                  <a:pt x="7928989" y="1272738"/>
                </a:lnTo>
                <a:lnTo>
                  <a:pt x="0" y="1272738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2800" dirty="0">
                <a:solidFill>
                  <a:srgbClr val="86008D"/>
                </a:solidFill>
                <a:latin typeface="Sora Bold" pitchFamily="34" charset="0"/>
                <a:ea typeface="Sora Bold" pitchFamily="34" charset="-122"/>
                <a:cs typeface="Sora Bold" pitchFamily="34" charset="-120"/>
              </a:rPr>
              <a:t>What is an Empire?</a:t>
            </a:r>
            <a:endParaRPr lang="en-US" sz="2800" dirty="0"/>
          </a:p>
        </p:txBody>
      </p:sp>
      <p:sp>
        <p:nvSpPr>
          <p:cNvPr id="9" name="Text 7"/>
          <p:cNvSpPr/>
          <p:nvPr/>
        </p:nvSpPr>
        <p:spPr>
          <a:xfrm>
            <a:off x="8765664" y="1336247"/>
            <a:ext cx="3172275" cy="4444421"/>
          </a:xfrm>
          <a:custGeom>
            <a:avLst/>
            <a:gdLst/>
            <a:ahLst/>
            <a:cxnLst/>
            <a:rect l="l" t="t" r="r" b="b"/>
            <a:pathLst>
              <a:path w="3172275" h="4444421">
                <a:moveTo>
                  <a:pt x="1210135" y="0"/>
                </a:moveTo>
                <a:lnTo>
                  <a:pt x="2765877" y="0"/>
                </a:lnTo>
                <a:cubicBezTo>
                  <a:pt x="2990323" y="0"/>
                  <a:pt x="3172275" y="181928"/>
                  <a:pt x="3172275" y="406347"/>
                </a:cubicBezTo>
                <a:lnTo>
                  <a:pt x="3172275" y="3333316"/>
                </a:lnTo>
                <a:cubicBezTo>
                  <a:pt x="3172275" y="3550724"/>
                  <a:pt x="2996013" y="3726965"/>
                  <a:pt x="2778577" y="3726965"/>
                </a:cubicBezTo>
                <a:lnTo>
                  <a:pt x="2743652" y="3726965"/>
                </a:lnTo>
                <a:cubicBezTo>
                  <a:pt x="2545508" y="3726965"/>
                  <a:pt x="2384879" y="3887573"/>
                  <a:pt x="2384879" y="4085693"/>
                </a:cubicBezTo>
                <a:cubicBezTo>
                  <a:pt x="2384879" y="4283812"/>
                  <a:pt x="2224250" y="4444421"/>
                  <a:pt x="2026106" y="4444421"/>
                </a:cubicBezTo>
                <a:lnTo>
                  <a:pt x="403689" y="4444421"/>
                </a:lnTo>
                <a:cubicBezTo>
                  <a:pt x="207298" y="4444421"/>
                  <a:pt x="43443" y="4305132"/>
                  <a:pt x="5548" y="4119967"/>
                </a:cubicBezTo>
                <a:lnTo>
                  <a:pt x="0" y="4064943"/>
                </a:lnTo>
                <a:lnTo>
                  <a:pt x="0" y="1271537"/>
                </a:lnTo>
                <a:lnTo>
                  <a:pt x="5483" y="1217153"/>
                </a:lnTo>
                <a:cubicBezTo>
                  <a:pt x="43082" y="1033434"/>
                  <a:pt x="205657" y="895233"/>
                  <a:pt x="400514" y="895233"/>
                </a:cubicBezTo>
                <a:cubicBezTo>
                  <a:pt x="623208" y="895233"/>
                  <a:pt x="803737" y="714726"/>
                  <a:pt x="803737" y="492061"/>
                </a:cubicBezTo>
                <a:lnTo>
                  <a:pt x="803737" y="406347"/>
                </a:lnTo>
                <a:cubicBezTo>
                  <a:pt x="803737" y="181928"/>
                  <a:pt x="985689" y="0"/>
                  <a:pt x="1210135" y="0"/>
                </a:cubicBezTo>
                <a:lnTo>
                  <a:pt x="1210135" y="0"/>
                </a:lnTo>
              </a:path>
            </a:pathLst>
          </a:custGeom>
          <a:blipFill>
            <a:blip r:embed="rId3"/>
            <a:srcRect l="26217" r="26217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11101675" y="6303486"/>
            <a:ext cx="455265" cy="346234"/>
          </a:xfrm>
          <a:custGeom>
            <a:avLst/>
            <a:gdLst/>
            <a:ahLst/>
            <a:cxnLst/>
            <a:rect l="l" t="t" r="r" b="b"/>
            <a:pathLst>
              <a:path w="455265" h="346234">
                <a:moveTo>
                  <a:pt x="173117" y="346234"/>
                </a:moveTo>
                <a:cubicBezTo>
                  <a:pt x="77507" y="346234"/>
                  <a:pt x="0" y="268727"/>
                  <a:pt x="0" y="173117"/>
                </a:cubicBezTo>
                <a:lnTo>
                  <a:pt x="0" y="173117"/>
                </a:lnTo>
                <a:cubicBezTo>
                  <a:pt x="0" y="77507"/>
                  <a:pt x="77507" y="0"/>
                  <a:pt x="173117" y="0"/>
                </a:cubicBezTo>
                <a:lnTo>
                  <a:pt x="282148" y="0"/>
                </a:lnTo>
                <a:cubicBezTo>
                  <a:pt x="377758" y="0"/>
                  <a:pt x="455265" y="77507"/>
                  <a:pt x="455265" y="173117"/>
                </a:cubicBezTo>
                <a:lnTo>
                  <a:pt x="455265" y="173117"/>
                </a:lnTo>
                <a:cubicBezTo>
                  <a:pt x="455265" y="268727"/>
                  <a:pt x="377758" y="346234"/>
                  <a:pt x="282148" y="346234"/>
                </a:cubicBezTo>
                <a:lnTo>
                  <a:pt x="173117" y="346234"/>
                </a:lnTo>
              </a:path>
            </a:pathLst>
          </a:custGeom>
          <a:solidFill>
            <a:srgbClr val="FFFFFF"/>
          </a:solidFill>
          <a:ln w="9525">
            <a:solidFill>
              <a:srgbClr val="FCB5FF"/>
            </a:solidFill>
          </a:ln>
        </p:spPr>
        <p:txBody>
          <a:bodyPr wrap="square" lIns="137160" tIns="45720" rIns="137160" bIns="45720" rtlCol="0" anchor="ctr"/>
          <a:lstStyle/>
          <a:p>
            <a:pPr algn="ct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86008D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2</a:t>
            </a:r>
            <a:endParaRPr lang="en-US" sz="1000" dirty="0"/>
          </a:p>
        </p:txBody>
      </p:sp>
      <p:sp>
        <p:nvSpPr>
          <p:cNvPr id="11" name="Text 9"/>
          <p:cNvSpPr/>
          <p:nvPr/>
        </p:nvSpPr>
        <p:spPr>
          <a:xfrm>
            <a:off x="634996" y="6399658"/>
            <a:ext cx="1149354" cy="153888"/>
          </a:xfrm>
          <a:custGeom>
            <a:avLst/>
            <a:gdLst/>
            <a:ahLst/>
            <a:cxnLst/>
            <a:rect l="l" t="t" r="r" b="b"/>
            <a:pathLst>
              <a:path w="1149354" h="153888">
                <a:moveTo>
                  <a:pt x="0" y="153888"/>
                </a:moveTo>
                <a:lnTo>
                  <a:pt x="0" y="0"/>
                </a:lnTo>
                <a:lnTo>
                  <a:pt x="1149354" y="0"/>
                </a:lnTo>
                <a:lnTo>
                  <a:pt x="1149354" y="153888"/>
                </a:lnTo>
                <a:lnTo>
                  <a:pt x="0" y="153888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505"/>
              </a:spcBef>
              <a:buNone/>
            </a:pPr>
            <a:r>
              <a:rPr lang="en-US" sz="505" dirty="0">
                <a:solidFill>
                  <a:srgbClr val="86008D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Exploring the Legacy of the Mighty Roman Empire</a:t>
            </a:r>
            <a:endParaRPr lang="en-US" sz="505" dirty="0"/>
          </a:p>
        </p:txBody>
      </p:sp>
      <p:sp>
        <p:nvSpPr>
          <p:cNvPr id="12" name="Text 10"/>
          <p:cNvSpPr/>
          <p:nvPr/>
        </p:nvSpPr>
        <p:spPr>
          <a:xfrm>
            <a:off x="635422" y="3012182"/>
            <a:ext cx="2468880" cy="309783"/>
          </a:xfrm>
          <a:custGeom>
            <a:avLst/>
            <a:gdLst/>
            <a:ahLst/>
            <a:cxnLst/>
            <a:rect l="l" t="t" r="r" b="b"/>
            <a:pathLst>
              <a:path w="2468880" h="309783">
                <a:moveTo>
                  <a:pt x="0" y="309783"/>
                </a:moveTo>
                <a:lnTo>
                  <a:pt x="0" y="0"/>
                </a:lnTo>
                <a:lnTo>
                  <a:pt x="2468880" y="0"/>
                </a:lnTo>
                <a:lnTo>
                  <a:pt x="2468880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b="1" dirty="0">
                <a:solidFill>
                  <a:srgbClr val="86008D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Definition of an empire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635423" y="3468697"/>
            <a:ext cx="2468880" cy="2743200"/>
          </a:xfrm>
          <a:custGeom>
            <a:avLst/>
            <a:gdLst/>
            <a:ahLst/>
            <a:cxnLst/>
            <a:rect l="l" t="t" r="r" b="b"/>
            <a:pathLst>
              <a:path w="2468880" h="2743200">
                <a:moveTo>
                  <a:pt x="0" y="2743200"/>
                </a:moveTo>
                <a:lnTo>
                  <a:pt x="0" y="0"/>
                </a:lnTo>
                <a:lnTo>
                  <a:pt x="2468880" y="0"/>
                </a:lnTo>
                <a:lnTo>
                  <a:pt x="2468880" y="2743200"/>
                </a:lnTo>
                <a:lnTo>
                  <a:pt x="0" y="2743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50" dirty="0">
                <a:solidFill>
                  <a:srgbClr val="220023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An empire is a vast territory ruled by a single authority, often encompassing diverse cultures and regions.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3358194" y="3012182"/>
            <a:ext cx="2468880" cy="309783"/>
          </a:xfrm>
          <a:custGeom>
            <a:avLst/>
            <a:gdLst/>
            <a:ahLst/>
            <a:cxnLst/>
            <a:rect l="l" t="t" r="r" b="b"/>
            <a:pathLst>
              <a:path w="2468880" h="309783">
                <a:moveTo>
                  <a:pt x="0" y="309783"/>
                </a:moveTo>
                <a:lnTo>
                  <a:pt x="0" y="0"/>
                </a:lnTo>
                <a:lnTo>
                  <a:pt x="2468880" y="0"/>
                </a:lnTo>
                <a:lnTo>
                  <a:pt x="2468880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b="1" dirty="0">
                <a:solidFill>
                  <a:srgbClr val="86008D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Roman territorial expansion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3358195" y="3468697"/>
            <a:ext cx="2468880" cy="2743200"/>
          </a:xfrm>
          <a:custGeom>
            <a:avLst/>
            <a:gdLst/>
            <a:ahLst/>
            <a:cxnLst/>
            <a:rect l="l" t="t" r="r" b="b"/>
            <a:pathLst>
              <a:path w="2468880" h="2743200">
                <a:moveTo>
                  <a:pt x="0" y="2743200"/>
                </a:moveTo>
                <a:lnTo>
                  <a:pt x="0" y="0"/>
                </a:lnTo>
                <a:lnTo>
                  <a:pt x="2468880" y="0"/>
                </a:lnTo>
                <a:lnTo>
                  <a:pt x="2468880" y="2743200"/>
                </a:lnTo>
                <a:lnTo>
                  <a:pt x="0" y="2743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50" dirty="0">
                <a:solidFill>
                  <a:srgbClr val="220023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The Roman Empire grew through conquests, expanding across Europe, Africa, and Asia.</a:t>
            </a:r>
            <a:endParaRPr lang="en-US" sz="1050" dirty="0"/>
          </a:p>
        </p:txBody>
      </p:sp>
      <p:sp>
        <p:nvSpPr>
          <p:cNvPr id="16" name="Text 14"/>
          <p:cNvSpPr/>
          <p:nvPr/>
        </p:nvSpPr>
        <p:spPr>
          <a:xfrm>
            <a:off x="6090543" y="3012182"/>
            <a:ext cx="2468880" cy="309783"/>
          </a:xfrm>
          <a:custGeom>
            <a:avLst/>
            <a:gdLst/>
            <a:ahLst/>
            <a:cxnLst/>
            <a:rect l="l" t="t" r="r" b="b"/>
            <a:pathLst>
              <a:path w="2468880" h="309783">
                <a:moveTo>
                  <a:pt x="0" y="309783"/>
                </a:moveTo>
                <a:lnTo>
                  <a:pt x="0" y="0"/>
                </a:lnTo>
                <a:lnTo>
                  <a:pt x="2468880" y="0"/>
                </a:lnTo>
                <a:lnTo>
                  <a:pt x="2468880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948"/>
              </a:spcBef>
              <a:buNone/>
            </a:pPr>
            <a:r>
              <a:rPr lang="en-US" sz="1138" b="1" dirty="0">
                <a:solidFill>
                  <a:srgbClr val="86008D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Size and influence of the Roman Empire</a:t>
            </a:r>
            <a:endParaRPr lang="en-US" sz="1138" dirty="0"/>
          </a:p>
        </p:txBody>
      </p:sp>
      <p:sp>
        <p:nvSpPr>
          <p:cNvPr id="17" name="Text 15"/>
          <p:cNvSpPr/>
          <p:nvPr/>
        </p:nvSpPr>
        <p:spPr>
          <a:xfrm>
            <a:off x="6090544" y="3468697"/>
            <a:ext cx="2468880" cy="2743200"/>
          </a:xfrm>
          <a:custGeom>
            <a:avLst/>
            <a:gdLst/>
            <a:ahLst/>
            <a:cxnLst/>
            <a:rect l="l" t="t" r="r" b="b"/>
            <a:pathLst>
              <a:path w="2468880" h="2743200">
                <a:moveTo>
                  <a:pt x="0" y="2743200"/>
                </a:moveTo>
                <a:lnTo>
                  <a:pt x="0" y="0"/>
                </a:lnTo>
                <a:lnTo>
                  <a:pt x="2468880" y="0"/>
                </a:lnTo>
                <a:lnTo>
                  <a:pt x="2468880" y="2743200"/>
                </a:lnTo>
                <a:lnTo>
                  <a:pt x="0" y="2743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50" dirty="0">
                <a:solidFill>
                  <a:srgbClr val="220023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At its peak, the Roman Empire covered over 2 million square miles and influenced art, architecture, language, and governance.</a:t>
            </a:r>
            <a:endParaRPr lang="en-US" sz="10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6143" y="529543"/>
            <a:ext cx="364069" cy="364020"/>
          </a:xfrm>
          <a:custGeom>
            <a:avLst/>
            <a:gdLst/>
            <a:ahLst/>
            <a:cxnLst/>
            <a:rect l="l" t="t" r="r" b="b"/>
            <a:pathLst>
              <a:path w="364069" h="364020">
                <a:moveTo>
                  <a:pt x="0" y="364020"/>
                </a:moveTo>
                <a:lnTo>
                  <a:pt x="0" y="0"/>
                </a:lnTo>
                <a:lnTo>
                  <a:pt x="364069" y="0"/>
                </a:lnTo>
                <a:lnTo>
                  <a:pt x="364069" y="364020"/>
                </a:lnTo>
                <a:lnTo>
                  <a:pt x="0" y="364020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774696" y="648062"/>
            <a:ext cx="123229" cy="123219"/>
          </a:xfrm>
          <a:custGeom>
            <a:avLst/>
            <a:gdLst/>
            <a:ahLst/>
            <a:cxnLst/>
            <a:rect l="l" t="t" r="r" b="b"/>
            <a:pathLst>
              <a:path w="123229" h="123219">
                <a:moveTo>
                  <a:pt x="0" y="123219"/>
                </a:moveTo>
                <a:lnTo>
                  <a:pt x="0" y="0"/>
                </a:lnTo>
                <a:lnTo>
                  <a:pt x="123229" y="0"/>
                </a:lnTo>
                <a:lnTo>
                  <a:pt x="123229" y="123219"/>
                </a:lnTo>
                <a:lnTo>
                  <a:pt x="0" y="123219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10032949" y="1422661"/>
            <a:ext cx="761996" cy="761901"/>
          </a:xfrm>
          <a:custGeom>
            <a:avLst/>
            <a:gdLst/>
            <a:ahLst/>
            <a:cxnLst/>
            <a:rect l="l" t="t" r="r" b="b"/>
            <a:pathLst>
              <a:path w="761996" h="761901">
                <a:moveTo>
                  <a:pt x="255999" y="761901"/>
                </a:moveTo>
                <a:cubicBezTo>
                  <a:pt x="114615" y="761901"/>
                  <a:pt x="0" y="647287"/>
                  <a:pt x="0" y="505902"/>
                </a:cubicBezTo>
                <a:lnTo>
                  <a:pt x="0" y="255999"/>
                </a:lnTo>
                <a:cubicBezTo>
                  <a:pt x="0" y="114615"/>
                  <a:pt x="114615" y="0"/>
                  <a:pt x="255999" y="0"/>
                </a:cubicBezTo>
                <a:lnTo>
                  <a:pt x="505997" y="0"/>
                </a:lnTo>
                <a:cubicBezTo>
                  <a:pt x="647381" y="0"/>
                  <a:pt x="761996" y="114615"/>
                  <a:pt x="761996" y="255999"/>
                </a:cubicBezTo>
                <a:lnTo>
                  <a:pt x="761996" y="505902"/>
                </a:lnTo>
                <a:cubicBezTo>
                  <a:pt x="761996" y="647287"/>
                  <a:pt x="647381" y="761901"/>
                  <a:pt x="505997" y="761901"/>
                </a:cubicBezTo>
                <a:lnTo>
                  <a:pt x="255999" y="761901"/>
                </a:lnTo>
              </a:path>
            </a:pathLst>
          </a:custGeom>
          <a:solidFill>
            <a:srgbClr val="FCB5FF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10794945" y="1417821"/>
            <a:ext cx="761996" cy="761901"/>
          </a:xfrm>
          <a:custGeom>
            <a:avLst/>
            <a:gdLst/>
            <a:ahLst/>
            <a:cxnLst/>
            <a:rect l="l" t="t" r="r" b="b"/>
            <a:pathLst>
              <a:path w="761996" h="761901">
                <a:moveTo>
                  <a:pt x="255999" y="761901"/>
                </a:moveTo>
                <a:cubicBezTo>
                  <a:pt x="114615" y="761901"/>
                  <a:pt x="0" y="647287"/>
                  <a:pt x="0" y="505902"/>
                </a:cubicBezTo>
                <a:lnTo>
                  <a:pt x="0" y="255999"/>
                </a:lnTo>
                <a:cubicBezTo>
                  <a:pt x="0" y="114615"/>
                  <a:pt x="114615" y="0"/>
                  <a:pt x="255999" y="0"/>
                </a:cubicBezTo>
                <a:lnTo>
                  <a:pt x="505997" y="0"/>
                </a:lnTo>
                <a:cubicBezTo>
                  <a:pt x="647381" y="0"/>
                  <a:pt x="761996" y="114615"/>
                  <a:pt x="761996" y="255999"/>
                </a:cubicBezTo>
                <a:lnTo>
                  <a:pt x="761996" y="505902"/>
                </a:lnTo>
                <a:cubicBezTo>
                  <a:pt x="761996" y="647287"/>
                  <a:pt x="647381" y="761901"/>
                  <a:pt x="505997" y="761901"/>
                </a:cubicBezTo>
                <a:lnTo>
                  <a:pt x="255999" y="761901"/>
                </a:lnTo>
              </a:path>
            </a:pathLst>
          </a:custGeom>
          <a:solidFill>
            <a:srgbClr val="FCB5FF">
              <a:alpha val="50196"/>
            </a:srgbClr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9270965" y="1422661"/>
            <a:ext cx="761996" cy="761901"/>
          </a:xfrm>
          <a:custGeom>
            <a:avLst/>
            <a:gdLst/>
            <a:ahLst/>
            <a:cxnLst/>
            <a:rect l="l" t="t" r="r" b="b"/>
            <a:pathLst>
              <a:path w="761996" h="761901">
                <a:moveTo>
                  <a:pt x="255999" y="761901"/>
                </a:moveTo>
                <a:cubicBezTo>
                  <a:pt x="114615" y="761901"/>
                  <a:pt x="0" y="647287"/>
                  <a:pt x="0" y="505902"/>
                </a:cubicBezTo>
                <a:lnTo>
                  <a:pt x="0" y="255999"/>
                </a:lnTo>
                <a:cubicBezTo>
                  <a:pt x="0" y="114615"/>
                  <a:pt x="114615" y="0"/>
                  <a:pt x="255999" y="0"/>
                </a:cubicBezTo>
                <a:lnTo>
                  <a:pt x="505997" y="0"/>
                </a:lnTo>
                <a:cubicBezTo>
                  <a:pt x="647381" y="0"/>
                  <a:pt x="761996" y="114615"/>
                  <a:pt x="761996" y="255999"/>
                </a:cubicBezTo>
                <a:lnTo>
                  <a:pt x="761996" y="505902"/>
                </a:lnTo>
                <a:cubicBezTo>
                  <a:pt x="761996" y="647287"/>
                  <a:pt x="647381" y="761901"/>
                  <a:pt x="505997" y="761901"/>
                </a:cubicBezTo>
                <a:lnTo>
                  <a:pt x="255999" y="761901"/>
                </a:lnTo>
              </a:path>
            </a:pathLst>
          </a:custGeom>
          <a:solidFill>
            <a:srgbClr val="86008D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634996" y="1012082"/>
            <a:ext cx="7928989" cy="1272738"/>
          </a:xfrm>
          <a:custGeom>
            <a:avLst/>
            <a:gdLst/>
            <a:ahLst/>
            <a:cxnLst/>
            <a:rect l="l" t="t" r="r" b="b"/>
            <a:pathLst>
              <a:path w="7928989" h="1272738">
                <a:moveTo>
                  <a:pt x="0" y="1272738"/>
                </a:moveTo>
                <a:lnTo>
                  <a:pt x="0" y="0"/>
                </a:lnTo>
                <a:lnTo>
                  <a:pt x="7928989" y="0"/>
                </a:lnTo>
                <a:lnTo>
                  <a:pt x="7928989" y="1272738"/>
                </a:lnTo>
                <a:lnTo>
                  <a:pt x="0" y="1272738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2800" dirty="0">
                <a:solidFill>
                  <a:srgbClr val="86008D"/>
                </a:solidFill>
                <a:latin typeface="Sora Bold" pitchFamily="34" charset="0"/>
                <a:ea typeface="Sora Bold" pitchFamily="34" charset="-122"/>
                <a:cs typeface="Sora Bold" pitchFamily="34" charset="-120"/>
              </a:rPr>
              <a:t>Where Was the Roman Empire?</a:t>
            </a:r>
            <a:endParaRPr lang="en-US" sz="2800" dirty="0"/>
          </a:p>
        </p:txBody>
      </p:sp>
      <p:sp>
        <p:nvSpPr>
          <p:cNvPr id="8" name="Text 6"/>
          <p:cNvSpPr/>
          <p:nvPr/>
        </p:nvSpPr>
        <p:spPr>
          <a:xfrm>
            <a:off x="11101675" y="6303486"/>
            <a:ext cx="455265" cy="346234"/>
          </a:xfrm>
          <a:custGeom>
            <a:avLst/>
            <a:gdLst/>
            <a:ahLst/>
            <a:cxnLst/>
            <a:rect l="l" t="t" r="r" b="b"/>
            <a:pathLst>
              <a:path w="455265" h="346234">
                <a:moveTo>
                  <a:pt x="173117" y="346234"/>
                </a:moveTo>
                <a:cubicBezTo>
                  <a:pt x="77507" y="346234"/>
                  <a:pt x="0" y="268727"/>
                  <a:pt x="0" y="173117"/>
                </a:cubicBezTo>
                <a:lnTo>
                  <a:pt x="0" y="173117"/>
                </a:lnTo>
                <a:cubicBezTo>
                  <a:pt x="0" y="77507"/>
                  <a:pt x="77507" y="0"/>
                  <a:pt x="173117" y="0"/>
                </a:cubicBezTo>
                <a:lnTo>
                  <a:pt x="282148" y="0"/>
                </a:lnTo>
                <a:cubicBezTo>
                  <a:pt x="377758" y="0"/>
                  <a:pt x="455265" y="77507"/>
                  <a:pt x="455265" y="173117"/>
                </a:cubicBezTo>
                <a:lnTo>
                  <a:pt x="455265" y="173117"/>
                </a:lnTo>
                <a:cubicBezTo>
                  <a:pt x="455265" y="268727"/>
                  <a:pt x="377758" y="346234"/>
                  <a:pt x="282148" y="346234"/>
                </a:cubicBezTo>
                <a:lnTo>
                  <a:pt x="173117" y="346234"/>
                </a:lnTo>
              </a:path>
            </a:pathLst>
          </a:custGeom>
          <a:solidFill>
            <a:srgbClr val="FFFFFF"/>
          </a:solidFill>
          <a:ln w="9525">
            <a:solidFill>
              <a:srgbClr val="FCB5FF"/>
            </a:solidFill>
          </a:ln>
        </p:spPr>
        <p:txBody>
          <a:bodyPr wrap="square" lIns="137160" tIns="45720" rIns="137160" bIns="45720" rtlCol="0" anchor="ctr"/>
          <a:lstStyle/>
          <a:p>
            <a:pPr algn="ct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86008D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3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634996" y="6399658"/>
            <a:ext cx="1149354" cy="153888"/>
          </a:xfrm>
          <a:custGeom>
            <a:avLst/>
            <a:gdLst/>
            <a:ahLst/>
            <a:cxnLst/>
            <a:rect l="l" t="t" r="r" b="b"/>
            <a:pathLst>
              <a:path w="1149354" h="153888">
                <a:moveTo>
                  <a:pt x="0" y="153888"/>
                </a:moveTo>
                <a:lnTo>
                  <a:pt x="0" y="0"/>
                </a:lnTo>
                <a:lnTo>
                  <a:pt x="1149354" y="0"/>
                </a:lnTo>
                <a:lnTo>
                  <a:pt x="1149354" y="153888"/>
                </a:lnTo>
                <a:lnTo>
                  <a:pt x="0" y="153888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505"/>
              </a:spcBef>
              <a:buNone/>
            </a:pPr>
            <a:r>
              <a:rPr lang="en-US" sz="505" dirty="0">
                <a:solidFill>
                  <a:srgbClr val="86008D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Exploring the Legacy of the Mighty Roman Empire</a:t>
            </a:r>
            <a:endParaRPr lang="en-US" sz="505" dirty="0"/>
          </a:p>
        </p:txBody>
      </p:sp>
      <p:sp>
        <p:nvSpPr>
          <p:cNvPr id="10" name="Text 8"/>
          <p:cNvSpPr/>
          <p:nvPr/>
        </p:nvSpPr>
        <p:spPr>
          <a:xfrm>
            <a:off x="634996" y="3080898"/>
            <a:ext cx="5212080" cy="1135010"/>
          </a:xfrm>
          <a:custGeom>
            <a:avLst/>
            <a:gdLst/>
            <a:ahLst/>
            <a:cxnLst/>
            <a:rect l="l" t="t" r="r" b="b"/>
            <a:pathLst>
              <a:path w="5212080" h="1135010">
                <a:moveTo>
                  <a:pt x="0" y="1135010"/>
                </a:moveTo>
                <a:lnTo>
                  <a:pt x="0" y="0"/>
                </a:lnTo>
                <a:lnTo>
                  <a:pt x="5212080" y="0"/>
                </a:lnTo>
                <a:lnTo>
                  <a:pt x="5212080" y="1135010"/>
                </a:lnTo>
                <a:lnTo>
                  <a:pt x="0" y="113501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220023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The Roman Empire was located in Southern Europe, encompassing present-day Italy, Spain, France, Greece, and parts of North Africa and the Middle East.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634996" y="2679798"/>
            <a:ext cx="5212080" cy="309783"/>
          </a:xfrm>
          <a:custGeom>
            <a:avLst/>
            <a:gdLst/>
            <a:ahLst/>
            <a:cxnLst/>
            <a:rect l="l" t="t" r="r" b="b"/>
            <a:pathLst>
              <a:path w="5212080" h="309783">
                <a:moveTo>
                  <a:pt x="0" y="309783"/>
                </a:moveTo>
                <a:lnTo>
                  <a:pt x="0" y="0"/>
                </a:lnTo>
                <a:lnTo>
                  <a:pt x="5212080" y="0"/>
                </a:lnTo>
                <a:lnTo>
                  <a:pt x="5212080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100" b="1" dirty="0">
                <a:solidFill>
                  <a:srgbClr val="86008D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Geographical Overview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634996" y="4982649"/>
            <a:ext cx="5212080" cy="1135010"/>
          </a:xfrm>
          <a:custGeom>
            <a:avLst/>
            <a:gdLst/>
            <a:ahLst/>
            <a:cxnLst/>
            <a:rect l="l" t="t" r="r" b="b"/>
            <a:pathLst>
              <a:path w="5212080" h="1135010">
                <a:moveTo>
                  <a:pt x="0" y="1135010"/>
                </a:moveTo>
                <a:lnTo>
                  <a:pt x="0" y="0"/>
                </a:lnTo>
                <a:lnTo>
                  <a:pt x="5212080" y="0"/>
                </a:lnTo>
                <a:lnTo>
                  <a:pt x="5212080" y="1135010"/>
                </a:lnTo>
                <a:lnTo>
                  <a:pt x="0" y="113501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220023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See how the boundaries of the Roman Empire compare to modern-day countries, understanding the historical significance of Roman conquests.</a:t>
            </a:r>
            <a:endParaRPr lang="en-US" sz="1100" dirty="0"/>
          </a:p>
        </p:txBody>
      </p:sp>
      <p:sp>
        <p:nvSpPr>
          <p:cNvPr id="13" name="Text 11"/>
          <p:cNvSpPr/>
          <p:nvPr/>
        </p:nvSpPr>
        <p:spPr>
          <a:xfrm>
            <a:off x="634996" y="4581549"/>
            <a:ext cx="5212080" cy="309783"/>
          </a:xfrm>
          <a:custGeom>
            <a:avLst/>
            <a:gdLst/>
            <a:ahLst/>
            <a:cxnLst/>
            <a:rect l="l" t="t" r="r" b="b"/>
            <a:pathLst>
              <a:path w="5212080" h="309783">
                <a:moveTo>
                  <a:pt x="0" y="309783"/>
                </a:moveTo>
                <a:lnTo>
                  <a:pt x="0" y="0"/>
                </a:lnTo>
                <a:lnTo>
                  <a:pt x="5212080" y="0"/>
                </a:lnTo>
                <a:lnTo>
                  <a:pt x="5212080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100" b="1" dirty="0">
                <a:solidFill>
                  <a:srgbClr val="86008D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Comparison Between Ancient and Modern Boundaries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344861" y="3080898"/>
            <a:ext cx="5212080" cy="1135010"/>
          </a:xfrm>
          <a:custGeom>
            <a:avLst/>
            <a:gdLst/>
            <a:ahLst/>
            <a:cxnLst/>
            <a:rect l="l" t="t" r="r" b="b"/>
            <a:pathLst>
              <a:path w="5212080" h="1135010">
                <a:moveTo>
                  <a:pt x="0" y="1135010"/>
                </a:moveTo>
                <a:lnTo>
                  <a:pt x="0" y="0"/>
                </a:lnTo>
                <a:lnTo>
                  <a:pt x="5212080" y="0"/>
                </a:lnTo>
                <a:lnTo>
                  <a:pt x="5212080" y="1135010"/>
                </a:lnTo>
                <a:lnTo>
                  <a:pt x="0" y="113501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220023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Explore the vast territories controlled by the Romans through an interactive map showcasing major cities like Rome, Alexandria, and Carthage.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6344860" y="2679798"/>
            <a:ext cx="5212080" cy="309783"/>
          </a:xfrm>
          <a:custGeom>
            <a:avLst/>
            <a:gdLst/>
            <a:ahLst/>
            <a:cxnLst/>
            <a:rect l="l" t="t" r="r" b="b"/>
            <a:pathLst>
              <a:path w="5212080" h="309783">
                <a:moveTo>
                  <a:pt x="0" y="309783"/>
                </a:moveTo>
                <a:lnTo>
                  <a:pt x="0" y="0"/>
                </a:lnTo>
                <a:lnTo>
                  <a:pt x="5212080" y="0"/>
                </a:lnTo>
                <a:lnTo>
                  <a:pt x="5212080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100" b="1" dirty="0">
                <a:solidFill>
                  <a:srgbClr val="86008D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Interactive Map Highlighting Key Territories</a:t>
            </a:r>
            <a:endParaRPr lang="en-US" sz="1100" dirty="0"/>
          </a:p>
        </p:txBody>
      </p:sp>
      <p:sp>
        <p:nvSpPr>
          <p:cNvPr id="16" name="Text 14"/>
          <p:cNvSpPr/>
          <p:nvPr/>
        </p:nvSpPr>
        <p:spPr>
          <a:xfrm>
            <a:off x="6344861" y="4982649"/>
            <a:ext cx="5212080" cy="1135010"/>
          </a:xfrm>
          <a:custGeom>
            <a:avLst/>
            <a:gdLst/>
            <a:ahLst/>
            <a:cxnLst/>
            <a:rect l="l" t="t" r="r" b="b"/>
            <a:pathLst>
              <a:path w="5212080" h="1135010">
                <a:moveTo>
                  <a:pt x="0" y="1135010"/>
                </a:moveTo>
                <a:lnTo>
                  <a:pt x="0" y="0"/>
                </a:lnTo>
                <a:lnTo>
                  <a:pt x="5212080" y="0"/>
                </a:lnTo>
                <a:lnTo>
                  <a:pt x="5212080" y="1135010"/>
                </a:lnTo>
                <a:lnTo>
                  <a:pt x="0" y="113501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220023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Discover interesting facts about the Roman Empire, such as how it was one of the largest empires in history and influenced Western civilization significantly.</a:t>
            </a:r>
            <a:endParaRPr lang="en-US" sz="1100" dirty="0"/>
          </a:p>
        </p:txBody>
      </p:sp>
      <p:sp>
        <p:nvSpPr>
          <p:cNvPr id="17" name="Text 15"/>
          <p:cNvSpPr/>
          <p:nvPr/>
        </p:nvSpPr>
        <p:spPr>
          <a:xfrm>
            <a:off x="6344860" y="4581549"/>
            <a:ext cx="5212080" cy="309783"/>
          </a:xfrm>
          <a:custGeom>
            <a:avLst/>
            <a:gdLst/>
            <a:ahLst/>
            <a:cxnLst/>
            <a:rect l="l" t="t" r="r" b="b"/>
            <a:pathLst>
              <a:path w="5212080" h="309783">
                <a:moveTo>
                  <a:pt x="0" y="309783"/>
                </a:moveTo>
                <a:lnTo>
                  <a:pt x="0" y="0"/>
                </a:lnTo>
                <a:lnTo>
                  <a:pt x="5212080" y="0"/>
                </a:lnTo>
                <a:lnTo>
                  <a:pt x="5212080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100" b="1" dirty="0">
                <a:solidFill>
                  <a:srgbClr val="86008D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Fun Fact Boxes with Child-Friendly Language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0794945" y="1422661"/>
            <a:ext cx="761996" cy="761901"/>
          </a:xfrm>
          <a:custGeom>
            <a:avLst/>
            <a:gdLst/>
            <a:ahLst/>
            <a:cxnLst/>
            <a:rect l="l" t="t" r="r" b="b"/>
            <a:pathLst>
              <a:path w="761996" h="761901">
                <a:moveTo>
                  <a:pt x="255999" y="761901"/>
                </a:moveTo>
                <a:cubicBezTo>
                  <a:pt x="114615" y="761901"/>
                  <a:pt x="0" y="647287"/>
                  <a:pt x="0" y="505902"/>
                </a:cubicBezTo>
                <a:lnTo>
                  <a:pt x="0" y="255999"/>
                </a:lnTo>
                <a:cubicBezTo>
                  <a:pt x="0" y="114615"/>
                  <a:pt x="114615" y="0"/>
                  <a:pt x="255999" y="0"/>
                </a:cubicBezTo>
                <a:lnTo>
                  <a:pt x="505997" y="0"/>
                </a:lnTo>
                <a:cubicBezTo>
                  <a:pt x="647381" y="0"/>
                  <a:pt x="761996" y="114615"/>
                  <a:pt x="761996" y="255999"/>
                </a:cubicBezTo>
                <a:lnTo>
                  <a:pt x="761996" y="505902"/>
                </a:lnTo>
                <a:cubicBezTo>
                  <a:pt x="761996" y="647287"/>
                  <a:pt x="647381" y="761901"/>
                  <a:pt x="505997" y="761901"/>
                </a:cubicBezTo>
                <a:lnTo>
                  <a:pt x="255999" y="761901"/>
                </a:lnTo>
              </a:path>
            </a:pathLst>
          </a:custGeom>
          <a:solidFill>
            <a:srgbClr val="FCB5FF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10794945" y="2184562"/>
            <a:ext cx="761996" cy="761901"/>
          </a:xfrm>
          <a:custGeom>
            <a:avLst/>
            <a:gdLst/>
            <a:ahLst/>
            <a:cxnLst/>
            <a:rect l="l" t="t" r="r" b="b"/>
            <a:pathLst>
              <a:path w="761996" h="761901">
                <a:moveTo>
                  <a:pt x="255999" y="761901"/>
                </a:moveTo>
                <a:cubicBezTo>
                  <a:pt x="114615" y="761901"/>
                  <a:pt x="0" y="647287"/>
                  <a:pt x="0" y="505902"/>
                </a:cubicBezTo>
                <a:lnTo>
                  <a:pt x="0" y="255999"/>
                </a:lnTo>
                <a:cubicBezTo>
                  <a:pt x="0" y="114615"/>
                  <a:pt x="114615" y="0"/>
                  <a:pt x="255999" y="0"/>
                </a:cubicBezTo>
                <a:lnTo>
                  <a:pt x="505997" y="0"/>
                </a:lnTo>
                <a:cubicBezTo>
                  <a:pt x="647381" y="0"/>
                  <a:pt x="761996" y="114615"/>
                  <a:pt x="761996" y="255999"/>
                </a:cubicBezTo>
                <a:lnTo>
                  <a:pt x="761996" y="505902"/>
                </a:lnTo>
                <a:cubicBezTo>
                  <a:pt x="761996" y="647287"/>
                  <a:pt x="647381" y="761901"/>
                  <a:pt x="505997" y="761901"/>
                </a:cubicBezTo>
                <a:lnTo>
                  <a:pt x="255999" y="761901"/>
                </a:lnTo>
              </a:path>
            </a:pathLst>
          </a:custGeom>
          <a:solidFill>
            <a:srgbClr val="FCB5FF">
              <a:alpha val="50196"/>
            </a:srgbClr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10794945" y="2946463"/>
            <a:ext cx="761996" cy="761901"/>
          </a:xfrm>
          <a:custGeom>
            <a:avLst/>
            <a:gdLst/>
            <a:ahLst/>
            <a:cxnLst/>
            <a:rect l="l" t="t" r="r" b="b"/>
            <a:pathLst>
              <a:path w="761996" h="761901">
                <a:moveTo>
                  <a:pt x="255999" y="761901"/>
                </a:moveTo>
                <a:cubicBezTo>
                  <a:pt x="114615" y="761901"/>
                  <a:pt x="0" y="647287"/>
                  <a:pt x="0" y="505902"/>
                </a:cubicBezTo>
                <a:lnTo>
                  <a:pt x="0" y="255999"/>
                </a:lnTo>
                <a:cubicBezTo>
                  <a:pt x="0" y="114615"/>
                  <a:pt x="114615" y="0"/>
                  <a:pt x="255999" y="0"/>
                </a:cubicBezTo>
                <a:lnTo>
                  <a:pt x="505997" y="0"/>
                </a:lnTo>
                <a:cubicBezTo>
                  <a:pt x="647381" y="0"/>
                  <a:pt x="761996" y="114615"/>
                  <a:pt x="761996" y="255999"/>
                </a:cubicBezTo>
                <a:lnTo>
                  <a:pt x="761996" y="505902"/>
                </a:lnTo>
                <a:cubicBezTo>
                  <a:pt x="761996" y="647287"/>
                  <a:pt x="647381" y="761901"/>
                  <a:pt x="505997" y="761901"/>
                </a:cubicBezTo>
                <a:lnTo>
                  <a:pt x="255999" y="761901"/>
                </a:lnTo>
              </a:path>
            </a:pathLst>
          </a:custGeom>
          <a:solidFill>
            <a:srgbClr val="FCB5FF">
              <a:alpha val="20000"/>
            </a:srgbClr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10032961" y="1422661"/>
            <a:ext cx="761996" cy="761901"/>
          </a:xfrm>
          <a:custGeom>
            <a:avLst/>
            <a:gdLst/>
            <a:ahLst/>
            <a:cxnLst/>
            <a:rect l="l" t="t" r="r" b="b"/>
            <a:pathLst>
              <a:path w="761996" h="761901">
                <a:moveTo>
                  <a:pt x="255999" y="761901"/>
                </a:moveTo>
                <a:cubicBezTo>
                  <a:pt x="114615" y="761901"/>
                  <a:pt x="0" y="647287"/>
                  <a:pt x="0" y="505902"/>
                </a:cubicBezTo>
                <a:lnTo>
                  <a:pt x="0" y="255999"/>
                </a:lnTo>
                <a:cubicBezTo>
                  <a:pt x="0" y="114615"/>
                  <a:pt x="114615" y="0"/>
                  <a:pt x="255999" y="0"/>
                </a:cubicBezTo>
                <a:lnTo>
                  <a:pt x="505997" y="0"/>
                </a:lnTo>
                <a:cubicBezTo>
                  <a:pt x="647381" y="0"/>
                  <a:pt x="761996" y="114615"/>
                  <a:pt x="761996" y="255999"/>
                </a:cubicBezTo>
                <a:lnTo>
                  <a:pt x="761996" y="505902"/>
                </a:lnTo>
                <a:cubicBezTo>
                  <a:pt x="761996" y="647287"/>
                  <a:pt x="647381" y="761901"/>
                  <a:pt x="505997" y="761901"/>
                </a:cubicBezTo>
                <a:lnTo>
                  <a:pt x="255999" y="761901"/>
                </a:lnTo>
              </a:path>
            </a:pathLst>
          </a:custGeom>
          <a:solidFill>
            <a:srgbClr val="86008D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656143" y="529543"/>
            <a:ext cx="364069" cy="364020"/>
          </a:xfrm>
          <a:custGeom>
            <a:avLst/>
            <a:gdLst/>
            <a:ahLst/>
            <a:cxnLst/>
            <a:rect l="l" t="t" r="r" b="b"/>
            <a:pathLst>
              <a:path w="364069" h="364020">
                <a:moveTo>
                  <a:pt x="0" y="364020"/>
                </a:moveTo>
                <a:lnTo>
                  <a:pt x="0" y="0"/>
                </a:lnTo>
                <a:lnTo>
                  <a:pt x="364069" y="0"/>
                </a:lnTo>
                <a:lnTo>
                  <a:pt x="364069" y="364020"/>
                </a:lnTo>
                <a:lnTo>
                  <a:pt x="0" y="364020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774696" y="648062"/>
            <a:ext cx="123229" cy="123219"/>
          </a:xfrm>
          <a:custGeom>
            <a:avLst/>
            <a:gdLst/>
            <a:ahLst/>
            <a:cxnLst/>
            <a:rect l="l" t="t" r="r" b="b"/>
            <a:pathLst>
              <a:path w="123229" h="123219">
                <a:moveTo>
                  <a:pt x="0" y="123219"/>
                </a:moveTo>
                <a:lnTo>
                  <a:pt x="0" y="0"/>
                </a:lnTo>
                <a:lnTo>
                  <a:pt x="123229" y="0"/>
                </a:lnTo>
                <a:lnTo>
                  <a:pt x="123229" y="123219"/>
                </a:lnTo>
                <a:lnTo>
                  <a:pt x="0" y="123219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634996" y="1012082"/>
            <a:ext cx="7928989" cy="1272738"/>
          </a:xfrm>
          <a:custGeom>
            <a:avLst/>
            <a:gdLst/>
            <a:ahLst/>
            <a:cxnLst/>
            <a:rect l="l" t="t" r="r" b="b"/>
            <a:pathLst>
              <a:path w="7928989" h="1272738">
                <a:moveTo>
                  <a:pt x="0" y="1272738"/>
                </a:moveTo>
                <a:lnTo>
                  <a:pt x="0" y="0"/>
                </a:lnTo>
                <a:lnTo>
                  <a:pt x="7928989" y="0"/>
                </a:lnTo>
                <a:lnTo>
                  <a:pt x="7928989" y="1272738"/>
                </a:lnTo>
                <a:lnTo>
                  <a:pt x="0" y="1272738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2800" dirty="0">
                <a:solidFill>
                  <a:srgbClr val="86008D"/>
                </a:solidFill>
                <a:latin typeface="Sora Bold" pitchFamily="34" charset="0"/>
                <a:ea typeface="Sora Bold" pitchFamily="34" charset="-122"/>
                <a:cs typeface="Sora Bold" pitchFamily="34" charset="-120"/>
              </a:rPr>
              <a:t>Roman Daily Life</a:t>
            </a:r>
            <a:endParaRPr lang="en-US" sz="2800" dirty="0"/>
          </a:p>
        </p:txBody>
      </p:sp>
      <p:sp>
        <p:nvSpPr>
          <p:cNvPr id="9" name="Text 7"/>
          <p:cNvSpPr/>
          <p:nvPr/>
        </p:nvSpPr>
        <p:spPr>
          <a:xfrm>
            <a:off x="11101675" y="6303486"/>
            <a:ext cx="455265" cy="346234"/>
          </a:xfrm>
          <a:custGeom>
            <a:avLst/>
            <a:gdLst/>
            <a:ahLst/>
            <a:cxnLst/>
            <a:rect l="l" t="t" r="r" b="b"/>
            <a:pathLst>
              <a:path w="455265" h="346234">
                <a:moveTo>
                  <a:pt x="173117" y="346234"/>
                </a:moveTo>
                <a:cubicBezTo>
                  <a:pt x="77507" y="346234"/>
                  <a:pt x="0" y="268727"/>
                  <a:pt x="0" y="173117"/>
                </a:cubicBezTo>
                <a:lnTo>
                  <a:pt x="0" y="173117"/>
                </a:lnTo>
                <a:cubicBezTo>
                  <a:pt x="0" y="77507"/>
                  <a:pt x="77507" y="0"/>
                  <a:pt x="173117" y="0"/>
                </a:cubicBezTo>
                <a:lnTo>
                  <a:pt x="282148" y="0"/>
                </a:lnTo>
                <a:cubicBezTo>
                  <a:pt x="377758" y="0"/>
                  <a:pt x="455265" y="77507"/>
                  <a:pt x="455265" y="173117"/>
                </a:cubicBezTo>
                <a:lnTo>
                  <a:pt x="455265" y="173117"/>
                </a:lnTo>
                <a:cubicBezTo>
                  <a:pt x="455265" y="268727"/>
                  <a:pt x="377758" y="346234"/>
                  <a:pt x="282148" y="346234"/>
                </a:cubicBezTo>
                <a:lnTo>
                  <a:pt x="173117" y="346234"/>
                </a:lnTo>
              </a:path>
            </a:pathLst>
          </a:custGeom>
          <a:solidFill>
            <a:srgbClr val="FFFFFF"/>
          </a:solidFill>
          <a:ln w="9525">
            <a:solidFill>
              <a:srgbClr val="FCB5FF"/>
            </a:solidFill>
          </a:ln>
        </p:spPr>
        <p:txBody>
          <a:bodyPr wrap="square" lIns="137160" tIns="45720" rIns="137160" bIns="45720" rtlCol="0" anchor="ctr"/>
          <a:lstStyle/>
          <a:p>
            <a:pPr algn="ct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86008D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4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634996" y="6399658"/>
            <a:ext cx="1149354" cy="153888"/>
          </a:xfrm>
          <a:custGeom>
            <a:avLst/>
            <a:gdLst/>
            <a:ahLst/>
            <a:cxnLst/>
            <a:rect l="l" t="t" r="r" b="b"/>
            <a:pathLst>
              <a:path w="1149354" h="153888">
                <a:moveTo>
                  <a:pt x="0" y="153888"/>
                </a:moveTo>
                <a:lnTo>
                  <a:pt x="0" y="0"/>
                </a:lnTo>
                <a:lnTo>
                  <a:pt x="1149354" y="0"/>
                </a:lnTo>
                <a:lnTo>
                  <a:pt x="1149354" y="153888"/>
                </a:lnTo>
                <a:lnTo>
                  <a:pt x="0" y="153888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505"/>
              </a:spcBef>
              <a:buNone/>
            </a:pPr>
            <a:r>
              <a:rPr lang="en-US" sz="505" dirty="0">
                <a:solidFill>
                  <a:srgbClr val="86008D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Exploring the Legacy of the Mighty Roman Empire</a:t>
            </a:r>
            <a:endParaRPr lang="en-US" sz="505" dirty="0"/>
          </a:p>
        </p:txBody>
      </p:sp>
      <p:sp>
        <p:nvSpPr>
          <p:cNvPr id="11" name="Text 9"/>
          <p:cNvSpPr/>
          <p:nvPr/>
        </p:nvSpPr>
        <p:spPr>
          <a:xfrm>
            <a:off x="7187736" y="4573181"/>
            <a:ext cx="3017520" cy="1535416"/>
          </a:xfrm>
          <a:custGeom>
            <a:avLst/>
            <a:gdLst/>
            <a:ahLst/>
            <a:cxnLst/>
            <a:rect l="l" t="t" r="r" b="b"/>
            <a:pathLst>
              <a:path w="3017520" h="1535416">
                <a:moveTo>
                  <a:pt x="65301" y="1535416"/>
                </a:moveTo>
                <a:cubicBezTo>
                  <a:pt x="29236" y="1535416"/>
                  <a:pt x="0" y="1506180"/>
                  <a:pt x="0" y="1470115"/>
                </a:cubicBezTo>
                <a:lnTo>
                  <a:pt x="0" y="65301"/>
                </a:lnTo>
                <a:cubicBezTo>
                  <a:pt x="0" y="29236"/>
                  <a:pt x="29236" y="0"/>
                  <a:pt x="65301" y="0"/>
                </a:cubicBezTo>
                <a:lnTo>
                  <a:pt x="2952219" y="0"/>
                </a:lnTo>
                <a:cubicBezTo>
                  <a:pt x="2988284" y="0"/>
                  <a:pt x="3017520" y="29236"/>
                  <a:pt x="3017520" y="65301"/>
                </a:cubicBezTo>
                <a:lnTo>
                  <a:pt x="3017520" y="1470115"/>
                </a:lnTo>
                <a:cubicBezTo>
                  <a:pt x="3017520" y="1506180"/>
                  <a:pt x="2988284" y="1535416"/>
                  <a:pt x="2952219" y="1535416"/>
                </a:cubicBezTo>
                <a:lnTo>
                  <a:pt x="65301" y="1535416"/>
                </a:lnTo>
              </a:path>
            </a:pathLst>
          </a:custGeom>
          <a:blipFill>
            <a:blip r:embed="rId3"/>
            <a:srcRect l="0" r="0" t="11867" b="11867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635423" y="3246548"/>
            <a:ext cx="3017520" cy="1097280"/>
          </a:xfrm>
          <a:custGeom>
            <a:avLst/>
            <a:gdLst/>
            <a:ahLst/>
            <a:cxnLst/>
            <a:rect l="l" t="t" r="r" b="b"/>
            <a:pathLst>
              <a:path w="3017520" h="1097280">
                <a:moveTo>
                  <a:pt x="0" y="1097280"/>
                </a:moveTo>
                <a:lnTo>
                  <a:pt x="0" y="0"/>
                </a:lnTo>
                <a:lnTo>
                  <a:pt x="3017520" y="0"/>
                </a:lnTo>
                <a:lnTo>
                  <a:pt x="3017520" y="1097280"/>
                </a:lnTo>
                <a:lnTo>
                  <a:pt x="0" y="10972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220023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Patricians: Wealthy elite class</a:t>
            </a:r>
            <a:endParaRPr lang="en-US" sz="10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220023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Plebeians: Commoners, majority of the population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635422" y="2830673"/>
            <a:ext cx="3017520" cy="309783"/>
          </a:xfrm>
          <a:custGeom>
            <a:avLst/>
            <a:gdLst/>
            <a:ahLst/>
            <a:cxnLst/>
            <a:rect l="l" t="t" r="r" b="b"/>
            <a:pathLst>
              <a:path w="3017520" h="309783">
                <a:moveTo>
                  <a:pt x="0" y="309783"/>
                </a:moveTo>
                <a:lnTo>
                  <a:pt x="0" y="0"/>
                </a:lnTo>
                <a:lnTo>
                  <a:pt x="3017520" y="0"/>
                </a:lnTo>
                <a:lnTo>
                  <a:pt x="3017520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b="1" dirty="0">
                <a:solidFill>
                  <a:srgbClr val="86008D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Social Classes</a:t>
            </a:r>
            <a:endParaRPr lang="en-US" sz="1000" dirty="0"/>
          </a:p>
        </p:txBody>
      </p:sp>
      <p:sp>
        <p:nvSpPr>
          <p:cNvPr id="14" name="Text 12"/>
          <p:cNvSpPr/>
          <p:nvPr/>
        </p:nvSpPr>
        <p:spPr>
          <a:xfrm>
            <a:off x="3911580" y="3241210"/>
            <a:ext cx="3017520" cy="1097280"/>
          </a:xfrm>
          <a:custGeom>
            <a:avLst/>
            <a:gdLst/>
            <a:ahLst/>
            <a:cxnLst/>
            <a:rect l="l" t="t" r="r" b="b"/>
            <a:pathLst>
              <a:path w="3017520" h="1097280">
                <a:moveTo>
                  <a:pt x="0" y="1097280"/>
                </a:moveTo>
                <a:lnTo>
                  <a:pt x="0" y="0"/>
                </a:lnTo>
                <a:lnTo>
                  <a:pt x="3017520" y="0"/>
                </a:lnTo>
                <a:lnTo>
                  <a:pt x="3017520" y="1097280"/>
                </a:lnTo>
                <a:lnTo>
                  <a:pt x="0" y="10972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220023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Wake up early for breakfast</a:t>
            </a:r>
            <a:endParaRPr lang="en-US" sz="10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220023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Work or attend school</a:t>
            </a:r>
            <a:endParaRPr lang="en-US" sz="10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220023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Lunch break in the afternoon</a:t>
            </a:r>
            <a:endParaRPr lang="en-US" sz="10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220023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Dinner with family in the evening</a:t>
            </a:r>
            <a:endParaRPr lang="en-US" sz="1000" dirty="0"/>
          </a:p>
        </p:txBody>
      </p:sp>
      <p:sp>
        <p:nvSpPr>
          <p:cNvPr id="15" name="Text 13"/>
          <p:cNvSpPr/>
          <p:nvPr/>
        </p:nvSpPr>
        <p:spPr>
          <a:xfrm>
            <a:off x="3911579" y="2825335"/>
            <a:ext cx="3017520" cy="309783"/>
          </a:xfrm>
          <a:custGeom>
            <a:avLst/>
            <a:gdLst/>
            <a:ahLst/>
            <a:cxnLst/>
            <a:rect l="l" t="t" r="r" b="b"/>
            <a:pathLst>
              <a:path w="3017520" h="309783">
                <a:moveTo>
                  <a:pt x="0" y="309783"/>
                </a:moveTo>
                <a:lnTo>
                  <a:pt x="0" y="0"/>
                </a:lnTo>
                <a:lnTo>
                  <a:pt x="3017520" y="0"/>
                </a:lnTo>
                <a:lnTo>
                  <a:pt x="3017520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b="1" dirty="0">
                <a:solidFill>
                  <a:srgbClr val="86008D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Daily Routine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7187737" y="3241210"/>
            <a:ext cx="3017520" cy="1097280"/>
          </a:xfrm>
          <a:custGeom>
            <a:avLst/>
            <a:gdLst/>
            <a:ahLst/>
            <a:cxnLst/>
            <a:rect l="l" t="t" r="r" b="b"/>
            <a:pathLst>
              <a:path w="3017520" h="1097280">
                <a:moveTo>
                  <a:pt x="0" y="1097280"/>
                </a:moveTo>
                <a:lnTo>
                  <a:pt x="0" y="0"/>
                </a:lnTo>
                <a:lnTo>
                  <a:pt x="3017520" y="0"/>
                </a:lnTo>
                <a:lnTo>
                  <a:pt x="3017520" y="1097280"/>
                </a:lnTo>
                <a:lnTo>
                  <a:pt x="0" y="10972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220023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Togas for formal occasions</a:t>
            </a:r>
            <a:endParaRPr lang="en-US" sz="10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220023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Tunics for everyday wear</a:t>
            </a:r>
            <a:endParaRPr lang="en-US" sz="10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220023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Sandals or boots depending on social status</a:t>
            </a:r>
            <a:endParaRPr lang="en-US" sz="1000" dirty="0"/>
          </a:p>
        </p:txBody>
      </p:sp>
      <p:sp>
        <p:nvSpPr>
          <p:cNvPr id="17" name="Text 15"/>
          <p:cNvSpPr/>
          <p:nvPr/>
        </p:nvSpPr>
        <p:spPr>
          <a:xfrm>
            <a:off x="7187736" y="2825335"/>
            <a:ext cx="3017520" cy="309783"/>
          </a:xfrm>
          <a:custGeom>
            <a:avLst/>
            <a:gdLst/>
            <a:ahLst/>
            <a:cxnLst/>
            <a:rect l="l" t="t" r="r" b="b"/>
            <a:pathLst>
              <a:path w="3017520" h="309783">
                <a:moveTo>
                  <a:pt x="0" y="309783"/>
                </a:moveTo>
                <a:lnTo>
                  <a:pt x="0" y="0"/>
                </a:lnTo>
                <a:lnTo>
                  <a:pt x="3017520" y="0"/>
                </a:lnTo>
                <a:lnTo>
                  <a:pt x="3017520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b="1" dirty="0">
                <a:solidFill>
                  <a:srgbClr val="86008D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Clothing and Fashion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634997" y="5011316"/>
            <a:ext cx="3017520" cy="1097280"/>
          </a:xfrm>
          <a:custGeom>
            <a:avLst/>
            <a:gdLst/>
            <a:ahLst/>
            <a:cxnLst/>
            <a:rect l="l" t="t" r="r" b="b"/>
            <a:pathLst>
              <a:path w="3017520" h="1097280">
                <a:moveTo>
                  <a:pt x="0" y="1097280"/>
                </a:moveTo>
                <a:lnTo>
                  <a:pt x="0" y="0"/>
                </a:lnTo>
                <a:lnTo>
                  <a:pt x="3017520" y="0"/>
                </a:lnTo>
                <a:lnTo>
                  <a:pt x="3017520" y="1097280"/>
                </a:lnTo>
                <a:lnTo>
                  <a:pt x="0" y="10972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220023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Bread, olives, and wine were staples</a:t>
            </a:r>
            <a:endParaRPr lang="en-US" sz="10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220023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Meals often included fruits and vegetables</a:t>
            </a:r>
            <a:endParaRPr lang="en-US" sz="10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220023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Dining on couches while reclining</a:t>
            </a:r>
            <a:endParaRPr lang="en-US" sz="1000" dirty="0"/>
          </a:p>
        </p:txBody>
      </p:sp>
      <p:sp>
        <p:nvSpPr>
          <p:cNvPr id="19" name="Text 17"/>
          <p:cNvSpPr/>
          <p:nvPr/>
        </p:nvSpPr>
        <p:spPr>
          <a:xfrm>
            <a:off x="634996" y="4595441"/>
            <a:ext cx="3017520" cy="309783"/>
          </a:xfrm>
          <a:custGeom>
            <a:avLst/>
            <a:gdLst/>
            <a:ahLst/>
            <a:cxnLst/>
            <a:rect l="l" t="t" r="r" b="b"/>
            <a:pathLst>
              <a:path w="3017520" h="309783">
                <a:moveTo>
                  <a:pt x="0" y="309783"/>
                </a:moveTo>
                <a:lnTo>
                  <a:pt x="0" y="0"/>
                </a:lnTo>
                <a:lnTo>
                  <a:pt x="3017520" y="0"/>
                </a:lnTo>
                <a:lnTo>
                  <a:pt x="3017520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b="1" dirty="0">
                <a:solidFill>
                  <a:srgbClr val="86008D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Food and Dining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3911580" y="5011316"/>
            <a:ext cx="3017520" cy="1097280"/>
          </a:xfrm>
          <a:custGeom>
            <a:avLst/>
            <a:gdLst/>
            <a:ahLst/>
            <a:cxnLst/>
            <a:rect l="l" t="t" r="r" b="b"/>
            <a:pathLst>
              <a:path w="3017520" h="1097280">
                <a:moveTo>
                  <a:pt x="0" y="1097280"/>
                </a:moveTo>
                <a:lnTo>
                  <a:pt x="0" y="0"/>
                </a:lnTo>
                <a:lnTo>
                  <a:pt x="3017520" y="0"/>
                </a:lnTo>
                <a:lnTo>
                  <a:pt x="3017520" y="1097280"/>
                </a:lnTo>
                <a:lnTo>
                  <a:pt x="0" y="10972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220023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Houses varied from simple apartments to grand villas</a:t>
            </a:r>
            <a:endParaRPr lang="en-US" sz="10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220023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Public baths were popular for hygiene</a:t>
            </a:r>
            <a:endParaRPr lang="en-US" sz="10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220023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Streets were bustling with vendors and activities</a:t>
            </a:r>
            <a:endParaRPr lang="en-US" sz="1000" dirty="0"/>
          </a:p>
        </p:txBody>
      </p:sp>
      <p:sp>
        <p:nvSpPr>
          <p:cNvPr id="21" name="Text 19"/>
          <p:cNvSpPr/>
          <p:nvPr/>
        </p:nvSpPr>
        <p:spPr>
          <a:xfrm>
            <a:off x="3911579" y="4595441"/>
            <a:ext cx="3017520" cy="309783"/>
          </a:xfrm>
          <a:custGeom>
            <a:avLst/>
            <a:gdLst/>
            <a:ahLst/>
            <a:cxnLst/>
            <a:rect l="l" t="t" r="r" b="b"/>
            <a:pathLst>
              <a:path w="3017520" h="309783">
                <a:moveTo>
                  <a:pt x="0" y="309783"/>
                </a:moveTo>
                <a:lnTo>
                  <a:pt x="0" y="0"/>
                </a:lnTo>
                <a:lnTo>
                  <a:pt x="3017520" y="0"/>
                </a:lnTo>
                <a:lnTo>
                  <a:pt x="3017520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b="1" dirty="0">
                <a:solidFill>
                  <a:srgbClr val="86008D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Living Conditions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6143" y="529543"/>
            <a:ext cx="364069" cy="364020"/>
          </a:xfrm>
          <a:custGeom>
            <a:avLst/>
            <a:gdLst/>
            <a:ahLst/>
            <a:cxnLst/>
            <a:rect l="l" t="t" r="r" b="b"/>
            <a:pathLst>
              <a:path w="364069" h="364020">
                <a:moveTo>
                  <a:pt x="0" y="364020"/>
                </a:moveTo>
                <a:lnTo>
                  <a:pt x="0" y="0"/>
                </a:lnTo>
                <a:lnTo>
                  <a:pt x="364069" y="0"/>
                </a:lnTo>
                <a:lnTo>
                  <a:pt x="364069" y="364020"/>
                </a:lnTo>
                <a:lnTo>
                  <a:pt x="0" y="364020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774696" y="648062"/>
            <a:ext cx="123229" cy="123219"/>
          </a:xfrm>
          <a:custGeom>
            <a:avLst/>
            <a:gdLst/>
            <a:ahLst/>
            <a:cxnLst/>
            <a:rect l="l" t="t" r="r" b="b"/>
            <a:pathLst>
              <a:path w="123229" h="123219">
                <a:moveTo>
                  <a:pt x="0" y="123219"/>
                </a:moveTo>
                <a:lnTo>
                  <a:pt x="0" y="0"/>
                </a:lnTo>
                <a:lnTo>
                  <a:pt x="123229" y="0"/>
                </a:lnTo>
                <a:lnTo>
                  <a:pt x="123229" y="123219"/>
                </a:lnTo>
                <a:lnTo>
                  <a:pt x="0" y="123219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10032949" y="1422661"/>
            <a:ext cx="761996" cy="761901"/>
          </a:xfrm>
          <a:custGeom>
            <a:avLst/>
            <a:gdLst/>
            <a:ahLst/>
            <a:cxnLst/>
            <a:rect l="l" t="t" r="r" b="b"/>
            <a:pathLst>
              <a:path w="761996" h="761901">
                <a:moveTo>
                  <a:pt x="255999" y="761901"/>
                </a:moveTo>
                <a:cubicBezTo>
                  <a:pt x="114615" y="761901"/>
                  <a:pt x="0" y="647287"/>
                  <a:pt x="0" y="505902"/>
                </a:cubicBezTo>
                <a:lnTo>
                  <a:pt x="0" y="255999"/>
                </a:lnTo>
                <a:cubicBezTo>
                  <a:pt x="0" y="114615"/>
                  <a:pt x="114615" y="0"/>
                  <a:pt x="255999" y="0"/>
                </a:cubicBezTo>
                <a:lnTo>
                  <a:pt x="505997" y="0"/>
                </a:lnTo>
                <a:cubicBezTo>
                  <a:pt x="647381" y="0"/>
                  <a:pt x="761996" y="114615"/>
                  <a:pt x="761996" y="255999"/>
                </a:cubicBezTo>
                <a:lnTo>
                  <a:pt x="761996" y="505902"/>
                </a:lnTo>
                <a:cubicBezTo>
                  <a:pt x="761996" y="647287"/>
                  <a:pt x="647381" y="761901"/>
                  <a:pt x="505997" y="761901"/>
                </a:cubicBezTo>
                <a:lnTo>
                  <a:pt x="255999" y="761901"/>
                </a:lnTo>
              </a:path>
            </a:pathLst>
          </a:custGeom>
          <a:solidFill>
            <a:srgbClr val="FCB5FF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10794945" y="1417821"/>
            <a:ext cx="761996" cy="761901"/>
          </a:xfrm>
          <a:custGeom>
            <a:avLst/>
            <a:gdLst/>
            <a:ahLst/>
            <a:cxnLst/>
            <a:rect l="l" t="t" r="r" b="b"/>
            <a:pathLst>
              <a:path w="761996" h="761901">
                <a:moveTo>
                  <a:pt x="255999" y="761901"/>
                </a:moveTo>
                <a:cubicBezTo>
                  <a:pt x="114615" y="761901"/>
                  <a:pt x="0" y="647287"/>
                  <a:pt x="0" y="505902"/>
                </a:cubicBezTo>
                <a:lnTo>
                  <a:pt x="0" y="255999"/>
                </a:lnTo>
                <a:cubicBezTo>
                  <a:pt x="0" y="114615"/>
                  <a:pt x="114615" y="0"/>
                  <a:pt x="255999" y="0"/>
                </a:cubicBezTo>
                <a:lnTo>
                  <a:pt x="505997" y="0"/>
                </a:lnTo>
                <a:cubicBezTo>
                  <a:pt x="647381" y="0"/>
                  <a:pt x="761996" y="114615"/>
                  <a:pt x="761996" y="255999"/>
                </a:cubicBezTo>
                <a:lnTo>
                  <a:pt x="761996" y="505902"/>
                </a:lnTo>
                <a:cubicBezTo>
                  <a:pt x="761996" y="647287"/>
                  <a:pt x="647381" y="761901"/>
                  <a:pt x="505997" y="761901"/>
                </a:cubicBezTo>
                <a:lnTo>
                  <a:pt x="255999" y="761901"/>
                </a:lnTo>
              </a:path>
            </a:pathLst>
          </a:custGeom>
          <a:solidFill>
            <a:srgbClr val="FCB5FF">
              <a:alpha val="50196"/>
            </a:srgbClr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9270965" y="1422661"/>
            <a:ext cx="761996" cy="761901"/>
          </a:xfrm>
          <a:custGeom>
            <a:avLst/>
            <a:gdLst/>
            <a:ahLst/>
            <a:cxnLst/>
            <a:rect l="l" t="t" r="r" b="b"/>
            <a:pathLst>
              <a:path w="761996" h="761901">
                <a:moveTo>
                  <a:pt x="255999" y="761901"/>
                </a:moveTo>
                <a:cubicBezTo>
                  <a:pt x="114615" y="761901"/>
                  <a:pt x="0" y="647287"/>
                  <a:pt x="0" y="505902"/>
                </a:cubicBezTo>
                <a:lnTo>
                  <a:pt x="0" y="255999"/>
                </a:lnTo>
                <a:cubicBezTo>
                  <a:pt x="0" y="114615"/>
                  <a:pt x="114615" y="0"/>
                  <a:pt x="255999" y="0"/>
                </a:cubicBezTo>
                <a:lnTo>
                  <a:pt x="505997" y="0"/>
                </a:lnTo>
                <a:cubicBezTo>
                  <a:pt x="647381" y="0"/>
                  <a:pt x="761996" y="114615"/>
                  <a:pt x="761996" y="255999"/>
                </a:cubicBezTo>
                <a:lnTo>
                  <a:pt x="761996" y="505902"/>
                </a:lnTo>
                <a:cubicBezTo>
                  <a:pt x="761996" y="647287"/>
                  <a:pt x="647381" y="761901"/>
                  <a:pt x="505997" y="761901"/>
                </a:cubicBezTo>
                <a:lnTo>
                  <a:pt x="255999" y="761901"/>
                </a:lnTo>
              </a:path>
            </a:pathLst>
          </a:custGeom>
          <a:solidFill>
            <a:srgbClr val="86008D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634996" y="1012082"/>
            <a:ext cx="7928989" cy="1272738"/>
          </a:xfrm>
          <a:custGeom>
            <a:avLst/>
            <a:gdLst/>
            <a:ahLst/>
            <a:cxnLst/>
            <a:rect l="l" t="t" r="r" b="b"/>
            <a:pathLst>
              <a:path w="7928989" h="1272738">
                <a:moveTo>
                  <a:pt x="0" y="1272738"/>
                </a:moveTo>
                <a:lnTo>
                  <a:pt x="0" y="0"/>
                </a:lnTo>
                <a:lnTo>
                  <a:pt x="7928989" y="0"/>
                </a:lnTo>
                <a:lnTo>
                  <a:pt x="7928989" y="1272738"/>
                </a:lnTo>
                <a:lnTo>
                  <a:pt x="0" y="1272738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2800" dirty="0">
                <a:solidFill>
                  <a:srgbClr val="86008D"/>
                </a:solidFill>
                <a:latin typeface="Sora Bold" pitchFamily="34" charset="0"/>
                <a:ea typeface="Sora Bold" pitchFamily="34" charset="-122"/>
                <a:cs typeface="Sora Bold" pitchFamily="34" charset="-120"/>
              </a:rPr>
              <a:t>Roman Family Structure</a:t>
            </a:r>
            <a:endParaRPr lang="en-US" sz="2800" dirty="0"/>
          </a:p>
        </p:txBody>
      </p:sp>
      <p:sp>
        <p:nvSpPr>
          <p:cNvPr id="8" name="Text 6"/>
          <p:cNvSpPr/>
          <p:nvPr/>
        </p:nvSpPr>
        <p:spPr>
          <a:xfrm>
            <a:off x="11101675" y="6303486"/>
            <a:ext cx="455265" cy="346234"/>
          </a:xfrm>
          <a:custGeom>
            <a:avLst/>
            <a:gdLst/>
            <a:ahLst/>
            <a:cxnLst/>
            <a:rect l="l" t="t" r="r" b="b"/>
            <a:pathLst>
              <a:path w="455265" h="346234">
                <a:moveTo>
                  <a:pt x="173117" y="346234"/>
                </a:moveTo>
                <a:cubicBezTo>
                  <a:pt x="77507" y="346234"/>
                  <a:pt x="0" y="268727"/>
                  <a:pt x="0" y="173117"/>
                </a:cubicBezTo>
                <a:lnTo>
                  <a:pt x="0" y="173117"/>
                </a:lnTo>
                <a:cubicBezTo>
                  <a:pt x="0" y="77507"/>
                  <a:pt x="77507" y="0"/>
                  <a:pt x="173117" y="0"/>
                </a:cubicBezTo>
                <a:lnTo>
                  <a:pt x="282148" y="0"/>
                </a:lnTo>
                <a:cubicBezTo>
                  <a:pt x="377758" y="0"/>
                  <a:pt x="455265" y="77507"/>
                  <a:pt x="455265" y="173117"/>
                </a:cubicBezTo>
                <a:lnTo>
                  <a:pt x="455265" y="173117"/>
                </a:lnTo>
                <a:cubicBezTo>
                  <a:pt x="455265" y="268727"/>
                  <a:pt x="377758" y="346234"/>
                  <a:pt x="282148" y="346234"/>
                </a:cubicBezTo>
                <a:lnTo>
                  <a:pt x="173117" y="346234"/>
                </a:lnTo>
              </a:path>
            </a:pathLst>
          </a:custGeom>
          <a:solidFill>
            <a:srgbClr val="FFFFFF"/>
          </a:solidFill>
          <a:ln w="9525">
            <a:solidFill>
              <a:srgbClr val="FCB5FF"/>
            </a:solidFill>
          </a:ln>
        </p:spPr>
        <p:txBody>
          <a:bodyPr wrap="square" lIns="137160" tIns="45720" rIns="137160" bIns="45720" rtlCol="0" anchor="ctr"/>
          <a:lstStyle/>
          <a:p>
            <a:pPr algn="ct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86008D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5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634996" y="6399658"/>
            <a:ext cx="1149354" cy="153888"/>
          </a:xfrm>
          <a:custGeom>
            <a:avLst/>
            <a:gdLst/>
            <a:ahLst/>
            <a:cxnLst/>
            <a:rect l="l" t="t" r="r" b="b"/>
            <a:pathLst>
              <a:path w="1149354" h="153888">
                <a:moveTo>
                  <a:pt x="0" y="153888"/>
                </a:moveTo>
                <a:lnTo>
                  <a:pt x="0" y="0"/>
                </a:lnTo>
                <a:lnTo>
                  <a:pt x="1149354" y="0"/>
                </a:lnTo>
                <a:lnTo>
                  <a:pt x="1149354" y="153888"/>
                </a:lnTo>
                <a:lnTo>
                  <a:pt x="0" y="153888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505"/>
              </a:spcBef>
              <a:buNone/>
            </a:pPr>
            <a:r>
              <a:rPr lang="en-US" sz="505" dirty="0">
                <a:solidFill>
                  <a:srgbClr val="86008D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Exploring the Legacy of the Mighty Roman Empire</a:t>
            </a:r>
            <a:endParaRPr lang="en-US" sz="505" dirty="0"/>
          </a:p>
        </p:txBody>
      </p:sp>
      <p:sp>
        <p:nvSpPr>
          <p:cNvPr id="10" name="Text 8"/>
          <p:cNvSpPr/>
          <p:nvPr/>
        </p:nvSpPr>
        <p:spPr>
          <a:xfrm>
            <a:off x="634996" y="3080898"/>
            <a:ext cx="5212080" cy="1135010"/>
          </a:xfrm>
          <a:custGeom>
            <a:avLst/>
            <a:gdLst/>
            <a:ahLst/>
            <a:cxnLst/>
            <a:rect l="l" t="t" r="r" b="b"/>
            <a:pathLst>
              <a:path w="5212080" h="1135010">
                <a:moveTo>
                  <a:pt x="0" y="1135010"/>
                </a:moveTo>
                <a:lnTo>
                  <a:pt x="0" y="0"/>
                </a:lnTo>
                <a:lnTo>
                  <a:pt x="5212080" y="0"/>
                </a:lnTo>
                <a:lnTo>
                  <a:pt x="5212080" y="1135010"/>
                </a:lnTo>
                <a:lnTo>
                  <a:pt x="0" y="113501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220023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Patriarch (father) at the head of the family</a:t>
            </a:r>
            <a:endParaRPr lang="en-US" sz="11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220023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Matriarch (mother) responsible for household affairs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634996" y="2679798"/>
            <a:ext cx="5212080" cy="309783"/>
          </a:xfrm>
          <a:custGeom>
            <a:avLst/>
            <a:gdLst/>
            <a:ahLst/>
            <a:cxnLst/>
            <a:rect l="l" t="t" r="r" b="b"/>
            <a:pathLst>
              <a:path w="5212080" h="309783">
                <a:moveTo>
                  <a:pt x="0" y="309783"/>
                </a:moveTo>
                <a:lnTo>
                  <a:pt x="0" y="0"/>
                </a:lnTo>
                <a:lnTo>
                  <a:pt x="5212080" y="0"/>
                </a:lnTo>
                <a:lnTo>
                  <a:pt x="5212080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100" b="1" dirty="0">
                <a:solidFill>
                  <a:srgbClr val="86008D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Family Hierarchy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634996" y="4982649"/>
            <a:ext cx="5212080" cy="1135010"/>
          </a:xfrm>
          <a:custGeom>
            <a:avLst/>
            <a:gdLst/>
            <a:ahLst/>
            <a:cxnLst/>
            <a:rect l="l" t="t" r="r" b="b"/>
            <a:pathLst>
              <a:path w="5212080" h="1135010">
                <a:moveTo>
                  <a:pt x="0" y="1135010"/>
                </a:moveTo>
                <a:lnTo>
                  <a:pt x="0" y="0"/>
                </a:lnTo>
                <a:lnTo>
                  <a:pt x="5212080" y="0"/>
                </a:lnTo>
                <a:lnTo>
                  <a:pt x="5212080" y="1135010"/>
                </a:lnTo>
                <a:lnTo>
                  <a:pt x="0" y="113501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220023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Emphasis on family unity and loyalty</a:t>
            </a:r>
            <a:endParaRPr lang="en-US" sz="11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220023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Celebrations of family festivals and rituals</a:t>
            </a:r>
            <a:endParaRPr lang="en-US" sz="1100" dirty="0"/>
          </a:p>
        </p:txBody>
      </p:sp>
      <p:sp>
        <p:nvSpPr>
          <p:cNvPr id="13" name="Text 11"/>
          <p:cNvSpPr/>
          <p:nvPr/>
        </p:nvSpPr>
        <p:spPr>
          <a:xfrm>
            <a:off x="634996" y="4581549"/>
            <a:ext cx="5212080" cy="309783"/>
          </a:xfrm>
          <a:custGeom>
            <a:avLst/>
            <a:gdLst/>
            <a:ahLst/>
            <a:cxnLst/>
            <a:rect l="l" t="t" r="r" b="b"/>
            <a:pathLst>
              <a:path w="5212080" h="309783">
                <a:moveTo>
                  <a:pt x="0" y="309783"/>
                </a:moveTo>
                <a:lnTo>
                  <a:pt x="0" y="0"/>
                </a:lnTo>
                <a:lnTo>
                  <a:pt x="5212080" y="0"/>
                </a:lnTo>
                <a:lnTo>
                  <a:pt x="5212080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100" b="1" dirty="0">
                <a:solidFill>
                  <a:srgbClr val="86008D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Interesting Cultural Practices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344861" y="3080898"/>
            <a:ext cx="5212080" cy="1135010"/>
          </a:xfrm>
          <a:custGeom>
            <a:avLst/>
            <a:gdLst/>
            <a:ahLst/>
            <a:cxnLst/>
            <a:rect l="l" t="t" r="r" b="b"/>
            <a:pathLst>
              <a:path w="5212080" h="1135010">
                <a:moveTo>
                  <a:pt x="0" y="1135010"/>
                </a:moveTo>
                <a:lnTo>
                  <a:pt x="0" y="0"/>
                </a:lnTo>
                <a:lnTo>
                  <a:pt x="5212080" y="0"/>
                </a:lnTo>
                <a:lnTo>
                  <a:pt x="5212080" y="1135010"/>
                </a:lnTo>
                <a:lnTo>
                  <a:pt x="0" y="113501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220023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Parents provided guidance and discipline</a:t>
            </a:r>
            <a:endParaRPr lang="en-US" sz="11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220023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Children expected to respect and obey parents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6344860" y="2679798"/>
            <a:ext cx="5212080" cy="309783"/>
          </a:xfrm>
          <a:custGeom>
            <a:avLst/>
            <a:gdLst/>
            <a:ahLst/>
            <a:cxnLst/>
            <a:rect l="l" t="t" r="r" b="b"/>
            <a:pathLst>
              <a:path w="5212080" h="309783">
                <a:moveTo>
                  <a:pt x="0" y="309783"/>
                </a:moveTo>
                <a:lnTo>
                  <a:pt x="0" y="0"/>
                </a:lnTo>
                <a:lnTo>
                  <a:pt x="5212080" y="0"/>
                </a:lnTo>
                <a:lnTo>
                  <a:pt x="5212080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100" b="1" dirty="0">
                <a:solidFill>
                  <a:srgbClr val="86008D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Roles of Parents and Children</a:t>
            </a:r>
            <a:endParaRPr lang="en-US" sz="1100" dirty="0"/>
          </a:p>
        </p:txBody>
      </p:sp>
      <p:sp>
        <p:nvSpPr>
          <p:cNvPr id="16" name="Text 14"/>
          <p:cNvSpPr/>
          <p:nvPr/>
        </p:nvSpPr>
        <p:spPr>
          <a:xfrm>
            <a:off x="6344861" y="4982649"/>
            <a:ext cx="5212080" cy="1135010"/>
          </a:xfrm>
          <a:custGeom>
            <a:avLst/>
            <a:gdLst/>
            <a:ahLst/>
            <a:cxnLst/>
            <a:rect l="l" t="t" r="r" b="b"/>
            <a:pathLst>
              <a:path w="5212080" h="1135010">
                <a:moveTo>
                  <a:pt x="0" y="1135010"/>
                </a:moveTo>
                <a:lnTo>
                  <a:pt x="0" y="0"/>
                </a:lnTo>
                <a:lnTo>
                  <a:pt x="5212080" y="0"/>
                </a:lnTo>
                <a:lnTo>
                  <a:pt x="5212080" y="1135010"/>
                </a:lnTo>
                <a:lnTo>
                  <a:pt x="0" y="113501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220023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Visual representations of Roman family dynamics</a:t>
            </a:r>
            <a:endParaRPr lang="en-US" sz="11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220023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Engaging drawings of daily family life</a:t>
            </a:r>
            <a:endParaRPr lang="en-US" sz="1100" dirty="0"/>
          </a:p>
        </p:txBody>
      </p:sp>
      <p:sp>
        <p:nvSpPr>
          <p:cNvPr id="17" name="Text 15"/>
          <p:cNvSpPr/>
          <p:nvPr/>
        </p:nvSpPr>
        <p:spPr>
          <a:xfrm>
            <a:off x="6344860" y="4581549"/>
            <a:ext cx="5212080" cy="309783"/>
          </a:xfrm>
          <a:custGeom>
            <a:avLst/>
            <a:gdLst/>
            <a:ahLst/>
            <a:cxnLst/>
            <a:rect l="l" t="t" r="r" b="b"/>
            <a:pathLst>
              <a:path w="5212080" h="309783">
                <a:moveTo>
                  <a:pt x="0" y="309783"/>
                </a:moveTo>
                <a:lnTo>
                  <a:pt x="0" y="0"/>
                </a:lnTo>
                <a:lnTo>
                  <a:pt x="5212080" y="0"/>
                </a:lnTo>
                <a:lnTo>
                  <a:pt x="5212080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100" b="1" dirty="0">
                <a:solidFill>
                  <a:srgbClr val="86008D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Child-Friendly Illustrations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6143" y="529543"/>
            <a:ext cx="364069" cy="364020"/>
          </a:xfrm>
          <a:custGeom>
            <a:avLst/>
            <a:gdLst/>
            <a:ahLst/>
            <a:cxnLst/>
            <a:rect l="l" t="t" r="r" b="b"/>
            <a:pathLst>
              <a:path w="364069" h="364020">
                <a:moveTo>
                  <a:pt x="0" y="364020"/>
                </a:moveTo>
                <a:lnTo>
                  <a:pt x="0" y="0"/>
                </a:lnTo>
                <a:lnTo>
                  <a:pt x="364069" y="0"/>
                </a:lnTo>
                <a:lnTo>
                  <a:pt x="364069" y="364020"/>
                </a:lnTo>
                <a:lnTo>
                  <a:pt x="0" y="364020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774696" y="648062"/>
            <a:ext cx="123229" cy="123219"/>
          </a:xfrm>
          <a:custGeom>
            <a:avLst/>
            <a:gdLst/>
            <a:ahLst/>
            <a:cxnLst/>
            <a:rect l="l" t="t" r="r" b="b"/>
            <a:pathLst>
              <a:path w="123229" h="123219">
                <a:moveTo>
                  <a:pt x="0" y="123219"/>
                </a:moveTo>
                <a:lnTo>
                  <a:pt x="0" y="0"/>
                </a:lnTo>
                <a:lnTo>
                  <a:pt x="123229" y="0"/>
                </a:lnTo>
                <a:lnTo>
                  <a:pt x="123229" y="123219"/>
                </a:lnTo>
                <a:lnTo>
                  <a:pt x="0" y="123219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10032949" y="1422661"/>
            <a:ext cx="761996" cy="761901"/>
          </a:xfrm>
          <a:custGeom>
            <a:avLst/>
            <a:gdLst/>
            <a:ahLst/>
            <a:cxnLst/>
            <a:rect l="l" t="t" r="r" b="b"/>
            <a:pathLst>
              <a:path w="761996" h="761901">
                <a:moveTo>
                  <a:pt x="255999" y="761901"/>
                </a:moveTo>
                <a:cubicBezTo>
                  <a:pt x="114615" y="761901"/>
                  <a:pt x="0" y="647287"/>
                  <a:pt x="0" y="505902"/>
                </a:cubicBezTo>
                <a:lnTo>
                  <a:pt x="0" y="255999"/>
                </a:lnTo>
                <a:cubicBezTo>
                  <a:pt x="0" y="114615"/>
                  <a:pt x="114615" y="0"/>
                  <a:pt x="255999" y="0"/>
                </a:cubicBezTo>
                <a:lnTo>
                  <a:pt x="505997" y="0"/>
                </a:lnTo>
                <a:cubicBezTo>
                  <a:pt x="647381" y="0"/>
                  <a:pt x="761996" y="114615"/>
                  <a:pt x="761996" y="255999"/>
                </a:cubicBezTo>
                <a:lnTo>
                  <a:pt x="761996" y="505902"/>
                </a:lnTo>
                <a:cubicBezTo>
                  <a:pt x="761996" y="647287"/>
                  <a:pt x="647381" y="761901"/>
                  <a:pt x="505997" y="761901"/>
                </a:cubicBezTo>
                <a:lnTo>
                  <a:pt x="255999" y="761901"/>
                </a:lnTo>
              </a:path>
            </a:pathLst>
          </a:custGeom>
          <a:solidFill>
            <a:srgbClr val="FCB5FF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10794945" y="1417821"/>
            <a:ext cx="761996" cy="761901"/>
          </a:xfrm>
          <a:custGeom>
            <a:avLst/>
            <a:gdLst/>
            <a:ahLst/>
            <a:cxnLst/>
            <a:rect l="l" t="t" r="r" b="b"/>
            <a:pathLst>
              <a:path w="761996" h="761901">
                <a:moveTo>
                  <a:pt x="255999" y="761901"/>
                </a:moveTo>
                <a:cubicBezTo>
                  <a:pt x="114615" y="761901"/>
                  <a:pt x="0" y="647287"/>
                  <a:pt x="0" y="505902"/>
                </a:cubicBezTo>
                <a:lnTo>
                  <a:pt x="0" y="255999"/>
                </a:lnTo>
                <a:cubicBezTo>
                  <a:pt x="0" y="114615"/>
                  <a:pt x="114615" y="0"/>
                  <a:pt x="255999" y="0"/>
                </a:cubicBezTo>
                <a:lnTo>
                  <a:pt x="505997" y="0"/>
                </a:lnTo>
                <a:cubicBezTo>
                  <a:pt x="647381" y="0"/>
                  <a:pt x="761996" y="114615"/>
                  <a:pt x="761996" y="255999"/>
                </a:cubicBezTo>
                <a:lnTo>
                  <a:pt x="761996" y="505902"/>
                </a:lnTo>
                <a:cubicBezTo>
                  <a:pt x="761996" y="647287"/>
                  <a:pt x="647381" y="761901"/>
                  <a:pt x="505997" y="761901"/>
                </a:cubicBezTo>
                <a:lnTo>
                  <a:pt x="255999" y="761901"/>
                </a:lnTo>
              </a:path>
            </a:pathLst>
          </a:custGeom>
          <a:solidFill>
            <a:srgbClr val="FCB5FF">
              <a:alpha val="50196"/>
            </a:srgbClr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9270965" y="1422661"/>
            <a:ext cx="761996" cy="761901"/>
          </a:xfrm>
          <a:custGeom>
            <a:avLst/>
            <a:gdLst/>
            <a:ahLst/>
            <a:cxnLst/>
            <a:rect l="l" t="t" r="r" b="b"/>
            <a:pathLst>
              <a:path w="761996" h="761901">
                <a:moveTo>
                  <a:pt x="255999" y="761901"/>
                </a:moveTo>
                <a:cubicBezTo>
                  <a:pt x="114615" y="761901"/>
                  <a:pt x="0" y="647287"/>
                  <a:pt x="0" y="505902"/>
                </a:cubicBezTo>
                <a:lnTo>
                  <a:pt x="0" y="255999"/>
                </a:lnTo>
                <a:cubicBezTo>
                  <a:pt x="0" y="114615"/>
                  <a:pt x="114615" y="0"/>
                  <a:pt x="255999" y="0"/>
                </a:cubicBezTo>
                <a:lnTo>
                  <a:pt x="505997" y="0"/>
                </a:lnTo>
                <a:cubicBezTo>
                  <a:pt x="647381" y="0"/>
                  <a:pt x="761996" y="114615"/>
                  <a:pt x="761996" y="255999"/>
                </a:cubicBezTo>
                <a:lnTo>
                  <a:pt x="761996" y="505902"/>
                </a:lnTo>
                <a:cubicBezTo>
                  <a:pt x="761996" y="647287"/>
                  <a:pt x="647381" y="761901"/>
                  <a:pt x="505997" y="761901"/>
                </a:cubicBezTo>
                <a:lnTo>
                  <a:pt x="255999" y="761901"/>
                </a:lnTo>
              </a:path>
            </a:pathLst>
          </a:custGeom>
          <a:solidFill>
            <a:srgbClr val="86008D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634996" y="1012082"/>
            <a:ext cx="7928989" cy="1272738"/>
          </a:xfrm>
          <a:custGeom>
            <a:avLst/>
            <a:gdLst/>
            <a:ahLst/>
            <a:cxnLst/>
            <a:rect l="l" t="t" r="r" b="b"/>
            <a:pathLst>
              <a:path w="7928989" h="1272738">
                <a:moveTo>
                  <a:pt x="0" y="1272738"/>
                </a:moveTo>
                <a:lnTo>
                  <a:pt x="0" y="0"/>
                </a:lnTo>
                <a:lnTo>
                  <a:pt x="7928989" y="0"/>
                </a:lnTo>
                <a:lnTo>
                  <a:pt x="7928989" y="1272738"/>
                </a:lnTo>
                <a:lnTo>
                  <a:pt x="0" y="1272738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2800" dirty="0">
                <a:solidFill>
                  <a:srgbClr val="86008D"/>
                </a:solidFill>
                <a:latin typeface="Sora Bold" pitchFamily="34" charset="0"/>
                <a:ea typeface="Sora Bold" pitchFamily="34" charset="-122"/>
                <a:cs typeface="Sora Bold" pitchFamily="34" charset="-120"/>
              </a:rPr>
              <a:t>Roman Technology and Innovations</a:t>
            </a:r>
            <a:endParaRPr lang="en-US" sz="2800" dirty="0"/>
          </a:p>
        </p:txBody>
      </p:sp>
      <p:sp>
        <p:nvSpPr>
          <p:cNvPr id="8" name="Text 6"/>
          <p:cNvSpPr/>
          <p:nvPr/>
        </p:nvSpPr>
        <p:spPr>
          <a:xfrm>
            <a:off x="11101675" y="6303486"/>
            <a:ext cx="455265" cy="346234"/>
          </a:xfrm>
          <a:custGeom>
            <a:avLst/>
            <a:gdLst/>
            <a:ahLst/>
            <a:cxnLst/>
            <a:rect l="l" t="t" r="r" b="b"/>
            <a:pathLst>
              <a:path w="455265" h="346234">
                <a:moveTo>
                  <a:pt x="173117" y="346234"/>
                </a:moveTo>
                <a:cubicBezTo>
                  <a:pt x="77507" y="346234"/>
                  <a:pt x="0" y="268727"/>
                  <a:pt x="0" y="173117"/>
                </a:cubicBezTo>
                <a:lnTo>
                  <a:pt x="0" y="173117"/>
                </a:lnTo>
                <a:cubicBezTo>
                  <a:pt x="0" y="77507"/>
                  <a:pt x="77507" y="0"/>
                  <a:pt x="173117" y="0"/>
                </a:cubicBezTo>
                <a:lnTo>
                  <a:pt x="282148" y="0"/>
                </a:lnTo>
                <a:cubicBezTo>
                  <a:pt x="377758" y="0"/>
                  <a:pt x="455265" y="77507"/>
                  <a:pt x="455265" y="173117"/>
                </a:cubicBezTo>
                <a:lnTo>
                  <a:pt x="455265" y="173117"/>
                </a:lnTo>
                <a:cubicBezTo>
                  <a:pt x="455265" y="268727"/>
                  <a:pt x="377758" y="346234"/>
                  <a:pt x="282148" y="346234"/>
                </a:cubicBezTo>
                <a:lnTo>
                  <a:pt x="173117" y="346234"/>
                </a:lnTo>
              </a:path>
            </a:pathLst>
          </a:custGeom>
          <a:solidFill>
            <a:srgbClr val="FFFFFF"/>
          </a:solidFill>
          <a:ln w="9525">
            <a:solidFill>
              <a:srgbClr val="FCB5FF"/>
            </a:solidFill>
          </a:ln>
        </p:spPr>
        <p:txBody>
          <a:bodyPr wrap="square" lIns="137160" tIns="45720" rIns="137160" bIns="45720" rtlCol="0" anchor="ctr"/>
          <a:lstStyle/>
          <a:p>
            <a:pPr algn="ct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86008D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6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634996" y="6399658"/>
            <a:ext cx="1149354" cy="153888"/>
          </a:xfrm>
          <a:custGeom>
            <a:avLst/>
            <a:gdLst/>
            <a:ahLst/>
            <a:cxnLst/>
            <a:rect l="l" t="t" r="r" b="b"/>
            <a:pathLst>
              <a:path w="1149354" h="153888">
                <a:moveTo>
                  <a:pt x="0" y="153888"/>
                </a:moveTo>
                <a:lnTo>
                  <a:pt x="0" y="0"/>
                </a:lnTo>
                <a:lnTo>
                  <a:pt x="1149354" y="0"/>
                </a:lnTo>
                <a:lnTo>
                  <a:pt x="1149354" y="153888"/>
                </a:lnTo>
                <a:lnTo>
                  <a:pt x="0" y="153888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505"/>
              </a:spcBef>
              <a:buNone/>
            </a:pPr>
            <a:r>
              <a:rPr lang="en-US" sz="505" dirty="0">
                <a:solidFill>
                  <a:srgbClr val="86008D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Exploring the Legacy of the Mighty Roman Empire</a:t>
            </a:r>
            <a:endParaRPr lang="en-US" sz="505" dirty="0"/>
          </a:p>
        </p:txBody>
      </p:sp>
      <p:sp>
        <p:nvSpPr>
          <p:cNvPr id="10" name="Text 8"/>
          <p:cNvSpPr/>
          <p:nvPr/>
        </p:nvSpPr>
        <p:spPr>
          <a:xfrm>
            <a:off x="634996" y="3080898"/>
            <a:ext cx="5212080" cy="1135010"/>
          </a:xfrm>
          <a:custGeom>
            <a:avLst/>
            <a:gdLst/>
            <a:ahLst/>
            <a:cxnLst/>
            <a:rect l="l" t="t" r="r" b="b"/>
            <a:pathLst>
              <a:path w="5212080" h="1135010">
                <a:moveTo>
                  <a:pt x="0" y="1135010"/>
                </a:moveTo>
                <a:lnTo>
                  <a:pt x="0" y="0"/>
                </a:lnTo>
                <a:lnTo>
                  <a:pt x="5212080" y="0"/>
                </a:lnTo>
                <a:lnTo>
                  <a:pt x="5212080" y="1135010"/>
                </a:lnTo>
                <a:lnTo>
                  <a:pt x="0" y="113501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220023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Structures used to transport water across long distances.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634996" y="2679798"/>
            <a:ext cx="5212080" cy="309783"/>
          </a:xfrm>
          <a:custGeom>
            <a:avLst/>
            <a:gdLst/>
            <a:ahLst/>
            <a:cxnLst/>
            <a:rect l="l" t="t" r="r" b="b"/>
            <a:pathLst>
              <a:path w="5212080" h="309783">
                <a:moveTo>
                  <a:pt x="0" y="309783"/>
                </a:moveTo>
                <a:lnTo>
                  <a:pt x="0" y="0"/>
                </a:lnTo>
                <a:lnTo>
                  <a:pt x="5212080" y="0"/>
                </a:lnTo>
                <a:lnTo>
                  <a:pt x="5212080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100" b="1" dirty="0">
                <a:solidFill>
                  <a:srgbClr val="86008D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Aqueducts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634996" y="4982649"/>
            <a:ext cx="5212080" cy="1135010"/>
          </a:xfrm>
          <a:custGeom>
            <a:avLst/>
            <a:gdLst/>
            <a:ahLst/>
            <a:cxnLst/>
            <a:rect l="l" t="t" r="r" b="b"/>
            <a:pathLst>
              <a:path w="5212080" h="1135010">
                <a:moveTo>
                  <a:pt x="0" y="1135010"/>
                </a:moveTo>
                <a:lnTo>
                  <a:pt x="0" y="0"/>
                </a:lnTo>
                <a:lnTo>
                  <a:pt x="5212080" y="0"/>
                </a:lnTo>
                <a:lnTo>
                  <a:pt x="5212080" y="1135010"/>
                </a:lnTo>
                <a:lnTo>
                  <a:pt x="0" y="113501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220023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Innovative construction techniques in architecture and infrastructure.</a:t>
            </a:r>
            <a:endParaRPr lang="en-US" sz="1100" dirty="0"/>
          </a:p>
        </p:txBody>
      </p:sp>
      <p:sp>
        <p:nvSpPr>
          <p:cNvPr id="13" name="Text 11"/>
          <p:cNvSpPr/>
          <p:nvPr/>
        </p:nvSpPr>
        <p:spPr>
          <a:xfrm>
            <a:off x="634996" y="4581549"/>
            <a:ext cx="5212080" cy="309783"/>
          </a:xfrm>
          <a:custGeom>
            <a:avLst/>
            <a:gdLst/>
            <a:ahLst/>
            <a:cxnLst/>
            <a:rect l="l" t="t" r="r" b="b"/>
            <a:pathLst>
              <a:path w="5212080" h="309783">
                <a:moveTo>
                  <a:pt x="0" y="309783"/>
                </a:moveTo>
                <a:lnTo>
                  <a:pt x="0" y="0"/>
                </a:lnTo>
                <a:lnTo>
                  <a:pt x="5212080" y="0"/>
                </a:lnTo>
                <a:lnTo>
                  <a:pt x="5212080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100" b="1" dirty="0">
                <a:solidFill>
                  <a:srgbClr val="86008D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Engineering Marvels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344861" y="3080898"/>
            <a:ext cx="5212080" cy="1135010"/>
          </a:xfrm>
          <a:custGeom>
            <a:avLst/>
            <a:gdLst/>
            <a:ahLst/>
            <a:cxnLst/>
            <a:rect l="l" t="t" r="r" b="b"/>
            <a:pathLst>
              <a:path w="5212080" h="1135010">
                <a:moveTo>
                  <a:pt x="0" y="1135010"/>
                </a:moveTo>
                <a:lnTo>
                  <a:pt x="0" y="0"/>
                </a:lnTo>
                <a:lnTo>
                  <a:pt x="5212080" y="0"/>
                </a:lnTo>
                <a:lnTo>
                  <a:pt x="5212080" y="1135010"/>
                </a:lnTo>
                <a:lnTo>
                  <a:pt x="0" y="113501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220023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Well-built roads for efficient travel and communication.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6344860" y="2679798"/>
            <a:ext cx="5212080" cy="309783"/>
          </a:xfrm>
          <a:custGeom>
            <a:avLst/>
            <a:gdLst/>
            <a:ahLst/>
            <a:cxnLst/>
            <a:rect l="l" t="t" r="r" b="b"/>
            <a:pathLst>
              <a:path w="5212080" h="309783">
                <a:moveTo>
                  <a:pt x="0" y="309783"/>
                </a:moveTo>
                <a:lnTo>
                  <a:pt x="0" y="0"/>
                </a:lnTo>
                <a:lnTo>
                  <a:pt x="5212080" y="0"/>
                </a:lnTo>
                <a:lnTo>
                  <a:pt x="5212080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100" b="1" dirty="0">
                <a:solidFill>
                  <a:srgbClr val="86008D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Road Systems</a:t>
            </a:r>
            <a:endParaRPr lang="en-US" sz="1100" dirty="0"/>
          </a:p>
        </p:txBody>
      </p:sp>
      <p:sp>
        <p:nvSpPr>
          <p:cNvPr id="16" name="Text 14"/>
          <p:cNvSpPr/>
          <p:nvPr/>
        </p:nvSpPr>
        <p:spPr>
          <a:xfrm>
            <a:off x="6344861" y="4982649"/>
            <a:ext cx="5212080" cy="1135010"/>
          </a:xfrm>
          <a:custGeom>
            <a:avLst/>
            <a:gdLst/>
            <a:ahLst/>
            <a:cxnLst/>
            <a:rect l="l" t="t" r="r" b="b"/>
            <a:pathLst>
              <a:path w="5212080" h="1135010">
                <a:moveTo>
                  <a:pt x="0" y="1135010"/>
                </a:moveTo>
                <a:lnTo>
                  <a:pt x="0" y="0"/>
                </a:lnTo>
                <a:lnTo>
                  <a:pt x="5212080" y="0"/>
                </a:lnTo>
                <a:lnTo>
                  <a:pt x="5212080" y="1135010"/>
                </a:lnTo>
                <a:lnTo>
                  <a:pt x="0" y="113501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220023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Contrasting Roman technology with modern advancements.</a:t>
            </a:r>
            <a:endParaRPr lang="en-US" sz="1100" dirty="0"/>
          </a:p>
        </p:txBody>
      </p:sp>
      <p:sp>
        <p:nvSpPr>
          <p:cNvPr id="17" name="Text 15"/>
          <p:cNvSpPr/>
          <p:nvPr/>
        </p:nvSpPr>
        <p:spPr>
          <a:xfrm>
            <a:off x="6344860" y="4581549"/>
            <a:ext cx="5212080" cy="309783"/>
          </a:xfrm>
          <a:custGeom>
            <a:avLst/>
            <a:gdLst/>
            <a:ahLst/>
            <a:cxnLst/>
            <a:rect l="l" t="t" r="r" b="b"/>
            <a:pathLst>
              <a:path w="5212080" h="309783">
                <a:moveTo>
                  <a:pt x="0" y="309783"/>
                </a:moveTo>
                <a:lnTo>
                  <a:pt x="0" y="0"/>
                </a:lnTo>
                <a:lnTo>
                  <a:pt x="5212080" y="0"/>
                </a:lnTo>
                <a:lnTo>
                  <a:pt x="5212080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100" b="1" dirty="0">
                <a:solidFill>
                  <a:srgbClr val="86008D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Interactive Technology Comparison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0458459" y="447"/>
            <a:ext cx="1733541" cy="6857107"/>
          </a:xfrm>
          <a:custGeom>
            <a:avLst/>
            <a:gdLst/>
            <a:ahLst/>
            <a:cxnLst/>
            <a:rect l="l" t="t" r="r" b="b"/>
            <a:pathLst>
              <a:path w="1733541" h="6857107">
                <a:moveTo>
                  <a:pt x="0" y="6857107"/>
                </a:moveTo>
                <a:lnTo>
                  <a:pt x="0" y="0"/>
                </a:lnTo>
                <a:lnTo>
                  <a:pt x="1733541" y="0"/>
                </a:lnTo>
                <a:lnTo>
                  <a:pt x="1733541" y="6857107"/>
                </a:lnTo>
                <a:lnTo>
                  <a:pt x="0" y="6857107"/>
                </a:lnTo>
              </a:path>
            </a:pathLst>
          </a:custGeom>
          <a:solidFill>
            <a:srgbClr val="FCB5FF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656143" y="529543"/>
            <a:ext cx="364069" cy="364020"/>
          </a:xfrm>
          <a:custGeom>
            <a:avLst/>
            <a:gdLst/>
            <a:ahLst/>
            <a:cxnLst/>
            <a:rect l="l" t="t" r="r" b="b"/>
            <a:pathLst>
              <a:path w="364069" h="364020">
                <a:moveTo>
                  <a:pt x="0" y="364020"/>
                </a:moveTo>
                <a:lnTo>
                  <a:pt x="0" y="0"/>
                </a:lnTo>
                <a:lnTo>
                  <a:pt x="364069" y="0"/>
                </a:lnTo>
                <a:lnTo>
                  <a:pt x="364069" y="364020"/>
                </a:lnTo>
                <a:lnTo>
                  <a:pt x="0" y="364020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74696" y="648062"/>
            <a:ext cx="123229" cy="123219"/>
          </a:xfrm>
          <a:custGeom>
            <a:avLst/>
            <a:gdLst/>
            <a:ahLst/>
            <a:cxnLst/>
            <a:rect l="l" t="t" r="r" b="b"/>
            <a:pathLst>
              <a:path w="123229" h="123219">
                <a:moveTo>
                  <a:pt x="0" y="123219"/>
                </a:moveTo>
                <a:lnTo>
                  <a:pt x="0" y="0"/>
                </a:lnTo>
                <a:lnTo>
                  <a:pt x="123229" y="0"/>
                </a:lnTo>
                <a:lnTo>
                  <a:pt x="123229" y="123219"/>
                </a:lnTo>
                <a:lnTo>
                  <a:pt x="0" y="123219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634998" y="1422705"/>
            <a:ext cx="7674387" cy="969264"/>
          </a:xfrm>
          <a:custGeom>
            <a:avLst/>
            <a:gdLst/>
            <a:ahLst/>
            <a:cxnLst/>
            <a:rect l="l" t="t" r="r" b="b"/>
            <a:pathLst>
              <a:path w="7674387" h="969264">
                <a:moveTo>
                  <a:pt x="0" y="969264"/>
                </a:moveTo>
                <a:lnTo>
                  <a:pt x="0" y="0"/>
                </a:lnTo>
                <a:lnTo>
                  <a:pt x="7674387" y="0"/>
                </a:lnTo>
                <a:lnTo>
                  <a:pt x="7674387" y="969264"/>
                </a:lnTo>
                <a:lnTo>
                  <a:pt x="0" y="969264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2800" dirty="0">
                <a:solidFill>
                  <a:srgbClr val="86008D"/>
                </a:solidFill>
                <a:latin typeface="Sora Bold" pitchFamily="34" charset="0"/>
                <a:ea typeface="Sora Bold" pitchFamily="34" charset="-122"/>
                <a:cs typeface="Sora Bold" pitchFamily="34" charset="-120"/>
              </a:rPr>
              <a:t>Roman Military</a:t>
            </a:r>
            <a:endParaRPr lang="en-US" sz="2800" dirty="0"/>
          </a:p>
        </p:txBody>
      </p:sp>
      <p:sp>
        <p:nvSpPr>
          <p:cNvPr id="6" name="Text 4"/>
          <p:cNvSpPr/>
          <p:nvPr/>
        </p:nvSpPr>
        <p:spPr>
          <a:xfrm>
            <a:off x="8648689" y="1213139"/>
            <a:ext cx="3200383" cy="4431722"/>
          </a:xfrm>
          <a:custGeom>
            <a:avLst/>
            <a:gdLst/>
            <a:ahLst/>
            <a:cxnLst/>
            <a:rect l="l" t="t" r="r" b="b"/>
            <a:pathLst>
              <a:path w="3200383" h="4431722">
                <a:moveTo>
                  <a:pt x="406398" y="0"/>
                </a:moveTo>
                <a:lnTo>
                  <a:pt x="757945" y="0"/>
                </a:lnTo>
                <a:cubicBezTo>
                  <a:pt x="843155" y="0"/>
                  <a:pt x="926200" y="26778"/>
                  <a:pt x="995357" y="76548"/>
                </a:cubicBezTo>
                <a:lnTo>
                  <a:pt x="3031398" y="1541865"/>
                </a:lnTo>
                <a:cubicBezTo>
                  <a:pt x="3137499" y="1618227"/>
                  <a:pt x="3200383" y="1740956"/>
                  <a:pt x="3200383" y="1871667"/>
                </a:cubicBezTo>
                <a:lnTo>
                  <a:pt x="3200383" y="4025376"/>
                </a:lnTo>
                <a:cubicBezTo>
                  <a:pt x="3200383" y="4221742"/>
                  <a:pt x="3061076" y="4385577"/>
                  <a:pt x="2875888" y="4423468"/>
                </a:cubicBezTo>
                <a:lnTo>
                  <a:pt x="2793995" y="4431722"/>
                </a:lnTo>
                <a:lnTo>
                  <a:pt x="1219184" y="4431722"/>
                </a:lnTo>
                <a:lnTo>
                  <a:pt x="1137291" y="4423468"/>
                </a:lnTo>
                <a:cubicBezTo>
                  <a:pt x="952103" y="4385577"/>
                  <a:pt x="812796" y="4221742"/>
                  <a:pt x="812796" y="4025376"/>
                </a:cubicBezTo>
                <a:lnTo>
                  <a:pt x="812796" y="3574585"/>
                </a:lnTo>
                <a:cubicBezTo>
                  <a:pt x="812796" y="3350167"/>
                  <a:pt x="630845" y="3168238"/>
                  <a:pt x="406398" y="3168238"/>
                </a:cubicBezTo>
                <a:cubicBezTo>
                  <a:pt x="181951" y="3168238"/>
                  <a:pt x="0" y="2986308"/>
                  <a:pt x="0" y="2761891"/>
                </a:cubicBezTo>
                <a:lnTo>
                  <a:pt x="0" y="406347"/>
                </a:lnTo>
                <a:cubicBezTo>
                  <a:pt x="0" y="181928"/>
                  <a:pt x="181951" y="0"/>
                  <a:pt x="406398" y="0"/>
                </a:cubicBezTo>
                <a:lnTo>
                  <a:pt x="406398" y="0"/>
                </a:lnTo>
              </a:path>
            </a:pathLst>
          </a:custGeom>
          <a:blipFill>
            <a:blip r:embed="rId3"/>
            <a:srcRect l="29721" r="29721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11101675" y="6303486"/>
            <a:ext cx="455265" cy="346234"/>
          </a:xfrm>
          <a:custGeom>
            <a:avLst/>
            <a:gdLst/>
            <a:ahLst/>
            <a:cxnLst/>
            <a:rect l="l" t="t" r="r" b="b"/>
            <a:pathLst>
              <a:path w="455265" h="346234">
                <a:moveTo>
                  <a:pt x="173117" y="346234"/>
                </a:moveTo>
                <a:cubicBezTo>
                  <a:pt x="77507" y="346234"/>
                  <a:pt x="0" y="268727"/>
                  <a:pt x="0" y="173117"/>
                </a:cubicBezTo>
                <a:lnTo>
                  <a:pt x="0" y="173117"/>
                </a:lnTo>
                <a:cubicBezTo>
                  <a:pt x="0" y="77507"/>
                  <a:pt x="77507" y="0"/>
                  <a:pt x="173117" y="0"/>
                </a:cubicBezTo>
                <a:lnTo>
                  <a:pt x="282148" y="0"/>
                </a:lnTo>
                <a:cubicBezTo>
                  <a:pt x="377758" y="0"/>
                  <a:pt x="455265" y="77507"/>
                  <a:pt x="455265" y="173117"/>
                </a:cubicBezTo>
                <a:lnTo>
                  <a:pt x="455265" y="173117"/>
                </a:lnTo>
                <a:cubicBezTo>
                  <a:pt x="455265" y="268727"/>
                  <a:pt x="377758" y="346234"/>
                  <a:pt x="282148" y="346234"/>
                </a:cubicBezTo>
                <a:lnTo>
                  <a:pt x="173117" y="346234"/>
                </a:lnTo>
              </a:path>
            </a:pathLst>
          </a:custGeom>
          <a:solidFill>
            <a:srgbClr val="FFFFFF"/>
          </a:solidFill>
          <a:ln w="9525">
            <a:solidFill>
              <a:srgbClr val="FCB5FF"/>
            </a:solidFill>
          </a:ln>
        </p:spPr>
        <p:txBody>
          <a:bodyPr wrap="square" lIns="137160" tIns="45720" rIns="137160" bIns="45720" rtlCol="0" anchor="ctr"/>
          <a:lstStyle/>
          <a:p>
            <a:pPr algn="ct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86008D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7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634996" y="6399658"/>
            <a:ext cx="1149354" cy="153888"/>
          </a:xfrm>
          <a:custGeom>
            <a:avLst/>
            <a:gdLst/>
            <a:ahLst/>
            <a:cxnLst/>
            <a:rect l="l" t="t" r="r" b="b"/>
            <a:pathLst>
              <a:path w="1149354" h="153888">
                <a:moveTo>
                  <a:pt x="0" y="153888"/>
                </a:moveTo>
                <a:lnTo>
                  <a:pt x="0" y="0"/>
                </a:lnTo>
                <a:lnTo>
                  <a:pt x="1149354" y="0"/>
                </a:lnTo>
                <a:lnTo>
                  <a:pt x="1149354" y="153888"/>
                </a:lnTo>
                <a:lnTo>
                  <a:pt x="0" y="153888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505"/>
              </a:spcBef>
              <a:buNone/>
            </a:pPr>
            <a:r>
              <a:rPr lang="en-US" sz="505" dirty="0">
                <a:solidFill>
                  <a:srgbClr val="86008D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Exploring the Legacy of the Mighty Roman Empire</a:t>
            </a:r>
            <a:endParaRPr lang="en-US" sz="505" dirty="0"/>
          </a:p>
        </p:txBody>
      </p:sp>
      <p:sp>
        <p:nvSpPr>
          <p:cNvPr id="9" name="Text 7"/>
          <p:cNvSpPr/>
          <p:nvPr/>
        </p:nvSpPr>
        <p:spPr>
          <a:xfrm>
            <a:off x="633111" y="2679798"/>
            <a:ext cx="411480" cy="411480"/>
          </a:xfrm>
          <a:custGeom>
            <a:avLst/>
            <a:gdLst/>
            <a:ahLst/>
            <a:cxnLst/>
            <a:rect l="l" t="t" r="r" b="b"/>
            <a:pathLst>
              <a:path w="411480" h="411480">
                <a:moveTo>
                  <a:pt x="0" y="411480"/>
                </a:moveTo>
                <a:lnTo>
                  <a:pt x="0" y="0"/>
                </a:lnTo>
                <a:lnTo>
                  <a:pt x="411480" y="0"/>
                </a:lnTo>
                <a:lnTo>
                  <a:pt x="411480" y="411480"/>
                </a:lnTo>
                <a:lnTo>
                  <a:pt x="0" y="41148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1242708" y="3218689"/>
            <a:ext cx="7066677" cy="2643632"/>
          </a:xfrm>
          <a:custGeom>
            <a:avLst/>
            <a:gdLst/>
            <a:ahLst/>
            <a:cxnLst/>
            <a:rect l="l" t="t" r="r" b="b"/>
            <a:pathLst>
              <a:path w="7066677" h="2643632">
                <a:moveTo>
                  <a:pt x="0" y="2643632"/>
                </a:moveTo>
                <a:lnTo>
                  <a:pt x="0" y="0"/>
                </a:lnTo>
                <a:lnTo>
                  <a:pt x="7066677" y="0"/>
                </a:lnTo>
                <a:lnTo>
                  <a:pt x="7066677" y="2643632"/>
                </a:lnTo>
                <a:lnTo>
                  <a:pt x="0" y="2643632"/>
                </a:lnTo>
              </a:path>
            </a:pathLst>
          </a:custGeom>
          <a:noFill/>
          <a:ln/>
        </p:spPr>
        <p:txBody>
          <a:bodyPr wrap="square" lIns="0" tIns="46800" rIns="0" bIns="46800" rtlCol="0" anchor="t"/>
          <a:lstStyle/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220023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Divided into cohorts</a:t>
            </a:r>
            <a:endParaRPr lang="en-US" sz="1400" dirty="0"/>
          </a:p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220023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Each cohort had centuries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1242709" y="2679798"/>
            <a:ext cx="7066677" cy="406347"/>
          </a:xfrm>
          <a:custGeom>
            <a:avLst/>
            <a:gdLst/>
            <a:ahLst/>
            <a:cxnLst/>
            <a:rect l="l" t="t" r="r" b="b"/>
            <a:pathLst>
              <a:path w="7066677" h="406347">
                <a:moveTo>
                  <a:pt x="0" y="406347"/>
                </a:moveTo>
                <a:lnTo>
                  <a:pt x="0" y="0"/>
                </a:lnTo>
                <a:lnTo>
                  <a:pt x="7066677" y="0"/>
                </a:lnTo>
                <a:lnTo>
                  <a:pt x="7066677" y="406347"/>
                </a:lnTo>
                <a:lnTo>
                  <a:pt x="0" y="406347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86008D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Legion Structure</a:t>
            </a: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0458396" y="447"/>
            <a:ext cx="1733541" cy="6857107"/>
          </a:xfrm>
          <a:custGeom>
            <a:avLst/>
            <a:gdLst/>
            <a:ahLst/>
            <a:cxnLst/>
            <a:rect l="l" t="t" r="r" b="b"/>
            <a:pathLst>
              <a:path w="1733541" h="6857107">
                <a:moveTo>
                  <a:pt x="0" y="6857107"/>
                </a:moveTo>
                <a:lnTo>
                  <a:pt x="0" y="0"/>
                </a:lnTo>
                <a:lnTo>
                  <a:pt x="1733541" y="0"/>
                </a:lnTo>
                <a:lnTo>
                  <a:pt x="1733541" y="6857107"/>
                </a:lnTo>
                <a:lnTo>
                  <a:pt x="0" y="6857107"/>
                </a:lnTo>
              </a:path>
            </a:pathLst>
          </a:custGeom>
          <a:solidFill>
            <a:srgbClr val="FCB5FF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656143" y="529543"/>
            <a:ext cx="364069" cy="364020"/>
          </a:xfrm>
          <a:custGeom>
            <a:avLst/>
            <a:gdLst/>
            <a:ahLst/>
            <a:cxnLst/>
            <a:rect l="l" t="t" r="r" b="b"/>
            <a:pathLst>
              <a:path w="364069" h="364020">
                <a:moveTo>
                  <a:pt x="0" y="364020"/>
                </a:moveTo>
                <a:lnTo>
                  <a:pt x="0" y="0"/>
                </a:lnTo>
                <a:lnTo>
                  <a:pt x="364069" y="0"/>
                </a:lnTo>
                <a:lnTo>
                  <a:pt x="364069" y="364020"/>
                </a:lnTo>
                <a:lnTo>
                  <a:pt x="0" y="364020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74696" y="648062"/>
            <a:ext cx="123229" cy="123219"/>
          </a:xfrm>
          <a:custGeom>
            <a:avLst/>
            <a:gdLst/>
            <a:ahLst/>
            <a:cxnLst/>
            <a:rect l="l" t="t" r="r" b="b"/>
            <a:pathLst>
              <a:path w="123229" h="123219">
                <a:moveTo>
                  <a:pt x="0" y="123219"/>
                </a:moveTo>
                <a:lnTo>
                  <a:pt x="0" y="0"/>
                </a:lnTo>
                <a:lnTo>
                  <a:pt x="123229" y="0"/>
                </a:lnTo>
                <a:lnTo>
                  <a:pt x="123229" y="123219"/>
                </a:lnTo>
                <a:lnTo>
                  <a:pt x="0" y="123219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639394" y="2674223"/>
            <a:ext cx="407082" cy="109728"/>
          </a:xfrm>
          <a:custGeom>
            <a:avLst/>
            <a:gdLst/>
            <a:ahLst/>
            <a:cxnLst/>
            <a:rect l="l" t="t" r="r" b="b"/>
            <a:pathLst>
              <a:path w="407082" h="109728">
                <a:moveTo>
                  <a:pt x="54864" y="109728"/>
                </a:moveTo>
                <a:cubicBezTo>
                  <a:pt x="24563" y="109728"/>
                  <a:pt x="0" y="85165"/>
                  <a:pt x="0" y="54864"/>
                </a:cubicBezTo>
                <a:lnTo>
                  <a:pt x="0" y="54864"/>
                </a:lnTo>
                <a:cubicBezTo>
                  <a:pt x="0" y="24563"/>
                  <a:pt x="24563" y="0"/>
                  <a:pt x="54864" y="0"/>
                </a:cubicBezTo>
                <a:lnTo>
                  <a:pt x="352218" y="0"/>
                </a:lnTo>
                <a:cubicBezTo>
                  <a:pt x="382519" y="0"/>
                  <a:pt x="407082" y="24563"/>
                  <a:pt x="407082" y="54864"/>
                </a:cubicBezTo>
                <a:lnTo>
                  <a:pt x="407082" y="54864"/>
                </a:lnTo>
                <a:cubicBezTo>
                  <a:pt x="407082" y="85165"/>
                  <a:pt x="382519" y="109728"/>
                  <a:pt x="352218" y="109728"/>
                </a:cubicBezTo>
                <a:lnTo>
                  <a:pt x="54864" y="109728"/>
                </a:lnTo>
              </a:path>
            </a:pathLst>
          </a:custGeom>
          <a:solidFill>
            <a:srgbClr val="FCB5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3362039" y="2674223"/>
            <a:ext cx="407082" cy="109728"/>
          </a:xfrm>
          <a:custGeom>
            <a:avLst/>
            <a:gdLst/>
            <a:ahLst/>
            <a:cxnLst/>
            <a:rect l="l" t="t" r="r" b="b"/>
            <a:pathLst>
              <a:path w="407082" h="109728">
                <a:moveTo>
                  <a:pt x="54864" y="109728"/>
                </a:moveTo>
                <a:cubicBezTo>
                  <a:pt x="24563" y="109728"/>
                  <a:pt x="0" y="85165"/>
                  <a:pt x="0" y="54864"/>
                </a:cubicBezTo>
                <a:lnTo>
                  <a:pt x="0" y="54864"/>
                </a:lnTo>
                <a:cubicBezTo>
                  <a:pt x="0" y="24563"/>
                  <a:pt x="24563" y="0"/>
                  <a:pt x="54864" y="0"/>
                </a:cubicBezTo>
                <a:lnTo>
                  <a:pt x="352218" y="0"/>
                </a:lnTo>
                <a:cubicBezTo>
                  <a:pt x="382519" y="0"/>
                  <a:pt x="407082" y="24563"/>
                  <a:pt x="407082" y="54864"/>
                </a:cubicBezTo>
                <a:lnTo>
                  <a:pt x="407082" y="54864"/>
                </a:lnTo>
                <a:cubicBezTo>
                  <a:pt x="407082" y="85165"/>
                  <a:pt x="382519" y="109728"/>
                  <a:pt x="352218" y="109728"/>
                </a:cubicBezTo>
                <a:lnTo>
                  <a:pt x="54864" y="109728"/>
                </a:lnTo>
              </a:path>
            </a:pathLst>
          </a:custGeom>
          <a:solidFill>
            <a:srgbClr val="FCB5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6084882" y="2674223"/>
            <a:ext cx="407082" cy="109728"/>
          </a:xfrm>
          <a:custGeom>
            <a:avLst/>
            <a:gdLst/>
            <a:ahLst/>
            <a:cxnLst/>
            <a:rect l="l" t="t" r="r" b="b"/>
            <a:pathLst>
              <a:path w="407082" h="109728">
                <a:moveTo>
                  <a:pt x="54864" y="109728"/>
                </a:moveTo>
                <a:cubicBezTo>
                  <a:pt x="24563" y="109728"/>
                  <a:pt x="0" y="85165"/>
                  <a:pt x="0" y="54864"/>
                </a:cubicBezTo>
                <a:lnTo>
                  <a:pt x="0" y="54864"/>
                </a:lnTo>
                <a:cubicBezTo>
                  <a:pt x="0" y="24563"/>
                  <a:pt x="24563" y="0"/>
                  <a:pt x="54864" y="0"/>
                </a:cubicBezTo>
                <a:lnTo>
                  <a:pt x="352218" y="0"/>
                </a:lnTo>
                <a:cubicBezTo>
                  <a:pt x="382519" y="0"/>
                  <a:pt x="407082" y="24563"/>
                  <a:pt x="407082" y="54864"/>
                </a:cubicBezTo>
                <a:lnTo>
                  <a:pt x="407082" y="54864"/>
                </a:lnTo>
                <a:cubicBezTo>
                  <a:pt x="407082" y="85165"/>
                  <a:pt x="382519" y="109728"/>
                  <a:pt x="352218" y="109728"/>
                </a:cubicBezTo>
                <a:lnTo>
                  <a:pt x="54864" y="109728"/>
                </a:lnTo>
              </a:path>
            </a:pathLst>
          </a:custGeom>
          <a:solidFill>
            <a:srgbClr val="FCB5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634996" y="1012082"/>
            <a:ext cx="7928989" cy="1272738"/>
          </a:xfrm>
          <a:custGeom>
            <a:avLst/>
            <a:gdLst/>
            <a:ahLst/>
            <a:cxnLst/>
            <a:rect l="l" t="t" r="r" b="b"/>
            <a:pathLst>
              <a:path w="7928989" h="1272738">
                <a:moveTo>
                  <a:pt x="0" y="1272738"/>
                </a:moveTo>
                <a:lnTo>
                  <a:pt x="0" y="0"/>
                </a:lnTo>
                <a:lnTo>
                  <a:pt x="7928989" y="0"/>
                </a:lnTo>
                <a:lnTo>
                  <a:pt x="7928989" y="1272738"/>
                </a:lnTo>
                <a:lnTo>
                  <a:pt x="0" y="1272738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2800" dirty="0">
                <a:solidFill>
                  <a:srgbClr val="86008D"/>
                </a:solidFill>
                <a:latin typeface="Sora Bold" pitchFamily="34" charset="0"/>
                <a:ea typeface="Sora Bold" pitchFamily="34" charset="-122"/>
                <a:cs typeface="Sora Bold" pitchFamily="34" charset="-120"/>
              </a:rPr>
              <a:t>Roman Architecture</a:t>
            </a:r>
            <a:endParaRPr lang="en-US" sz="2800" dirty="0"/>
          </a:p>
        </p:txBody>
      </p:sp>
      <p:sp>
        <p:nvSpPr>
          <p:cNvPr id="9" name="Text 7"/>
          <p:cNvSpPr/>
          <p:nvPr/>
        </p:nvSpPr>
        <p:spPr>
          <a:xfrm>
            <a:off x="8765664" y="1336247"/>
            <a:ext cx="3172275" cy="4444421"/>
          </a:xfrm>
          <a:custGeom>
            <a:avLst/>
            <a:gdLst/>
            <a:ahLst/>
            <a:cxnLst/>
            <a:rect l="l" t="t" r="r" b="b"/>
            <a:pathLst>
              <a:path w="3172275" h="4444421">
                <a:moveTo>
                  <a:pt x="1210135" y="0"/>
                </a:moveTo>
                <a:lnTo>
                  <a:pt x="2765877" y="0"/>
                </a:lnTo>
                <a:cubicBezTo>
                  <a:pt x="2990323" y="0"/>
                  <a:pt x="3172275" y="181928"/>
                  <a:pt x="3172275" y="406347"/>
                </a:cubicBezTo>
                <a:lnTo>
                  <a:pt x="3172275" y="3333316"/>
                </a:lnTo>
                <a:cubicBezTo>
                  <a:pt x="3172275" y="3550724"/>
                  <a:pt x="2996013" y="3726965"/>
                  <a:pt x="2778577" y="3726965"/>
                </a:cubicBezTo>
                <a:lnTo>
                  <a:pt x="2743652" y="3726965"/>
                </a:lnTo>
                <a:cubicBezTo>
                  <a:pt x="2545508" y="3726965"/>
                  <a:pt x="2384879" y="3887573"/>
                  <a:pt x="2384879" y="4085693"/>
                </a:cubicBezTo>
                <a:cubicBezTo>
                  <a:pt x="2384879" y="4283812"/>
                  <a:pt x="2224250" y="4444421"/>
                  <a:pt x="2026106" y="4444421"/>
                </a:cubicBezTo>
                <a:lnTo>
                  <a:pt x="403689" y="4444421"/>
                </a:lnTo>
                <a:cubicBezTo>
                  <a:pt x="207298" y="4444421"/>
                  <a:pt x="43443" y="4305132"/>
                  <a:pt x="5548" y="4119967"/>
                </a:cubicBezTo>
                <a:lnTo>
                  <a:pt x="0" y="4064943"/>
                </a:lnTo>
                <a:lnTo>
                  <a:pt x="0" y="1271537"/>
                </a:lnTo>
                <a:lnTo>
                  <a:pt x="5483" y="1217153"/>
                </a:lnTo>
                <a:cubicBezTo>
                  <a:pt x="43082" y="1033434"/>
                  <a:pt x="205657" y="895233"/>
                  <a:pt x="400514" y="895233"/>
                </a:cubicBezTo>
                <a:cubicBezTo>
                  <a:pt x="623208" y="895233"/>
                  <a:pt x="803737" y="714726"/>
                  <a:pt x="803737" y="492061"/>
                </a:cubicBezTo>
                <a:lnTo>
                  <a:pt x="803737" y="406347"/>
                </a:lnTo>
                <a:cubicBezTo>
                  <a:pt x="803737" y="181928"/>
                  <a:pt x="985689" y="0"/>
                  <a:pt x="1210135" y="0"/>
                </a:cubicBezTo>
                <a:lnTo>
                  <a:pt x="1210135" y="0"/>
                </a:lnTo>
              </a:path>
            </a:pathLst>
          </a:custGeom>
          <a:blipFill>
            <a:blip r:embed="rId3"/>
            <a:srcRect l="26217" r="26217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11101675" y="6303486"/>
            <a:ext cx="455265" cy="346234"/>
          </a:xfrm>
          <a:custGeom>
            <a:avLst/>
            <a:gdLst/>
            <a:ahLst/>
            <a:cxnLst/>
            <a:rect l="l" t="t" r="r" b="b"/>
            <a:pathLst>
              <a:path w="455265" h="346234">
                <a:moveTo>
                  <a:pt x="173117" y="346234"/>
                </a:moveTo>
                <a:cubicBezTo>
                  <a:pt x="77507" y="346234"/>
                  <a:pt x="0" y="268727"/>
                  <a:pt x="0" y="173117"/>
                </a:cubicBezTo>
                <a:lnTo>
                  <a:pt x="0" y="173117"/>
                </a:lnTo>
                <a:cubicBezTo>
                  <a:pt x="0" y="77507"/>
                  <a:pt x="77507" y="0"/>
                  <a:pt x="173117" y="0"/>
                </a:cubicBezTo>
                <a:lnTo>
                  <a:pt x="282148" y="0"/>
                </a:lnTo>
                <a:cubicBezTo>
                  <a:pt x="377758" y="0"/>
                  <a:pt x="455265" y="77507"/>
                  <a:pt x="455265" y="173117"/>
                </a:cubicBezTo>
                <a:lnTo>
                  <a:pt x="455265" y="173117"/>
                </a:lnTo>
                <a:cubicBezTo>
                  <a:pt x="455265" y="268727"/>
                  <a:pt x="377758" y="346234"/>
                  <a:pt x="282148" y="346234"/>
                </a:cubicBezTo>
                <a:lnTo>
                  <a:pt x="173117" y="346234"/>
                </a:lnTo>
              </a:path>
            </a:pathLst>
          </a:custGeom>
          <a:solidFill>
            <a:srgbClr val="FFFFFF"/>
          </a:solidFill>
          <a:ln w="9525">
            <a:solidFill>
              <a:srgbClr val="FCB5FF"/>
            </a:solidFill>
          </a:ln>
        </p:spPr>
        <p:txBody>
          <a:bodyPr wrap="square" lIns="137160" tIns="45720" rIns="137160" bIns="45720" rtlCol="0" anchor="ctr"/>
          <a:lstStyle/>
          <a:p>
            <a:pPr algn="ct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86008D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8</a:t>
            </a:r>
            <a:endParaRPr lang="en-US" sz="1000" dirty="0"/>
          </a:p>
        </p:txBody>
      </p:sp>
      <p:sp>
        <p:nvSpPr>
          <p:cNvPr id="11" name="Text 9"/>
          <p:cNvSpPr/>
          <p:nvPr/>
        </p:nvSpPr>
        <p:spPr>
          <a:xfrm>
            <a:off x="634996" y="6399658"/>
            <a:ext cx="1149354" cy="153888"/>
          </a:xfrm>
          <a:custGeom>
            <a:avLst/>
            <a:gdLst/>
            <a:ahLst/>
            <a:cxnLst/>
            <a:rect l="l" t="t" r="r" b="b"/>
            <a:pathLst>
              <a:path w="1149354" h="153888">
                <a:moveTo>
                  <a:pt x="0" y="153888"/>
                </a:moveTo>
                <a:lnTo>
                  <a:pt x="0" y="0"/>
                </a:lnTo>
                <a:lnTo>
                  <a:pt x="1149354" y="0"/>
                </a:lnTo>
                <a:lnTo>
                  <a:pt x="1149354" y="153888"/>
                </a:lnTo>
                <a:lnTo>
                  <a:pt x="0" y="153888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505"/>
              </a:spcBef>
              <a:buNone/>
            </a:pPr>
            <a:r>
              <a:rPr lang="en-US" sz="505" dirty="0">
                <a:solidFill>
                  <a:srgbClr val="86008D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Exploring the Legacy of the Mighty Roman Empire</a:t>
            </a:r>
            <a:endParaRPr lang="en-US" sz="505" dirty="0"/>
          </a:p>
        </p:txBody>
      </p:sp>
      <p:sp>
        <p:nvSpPr>
          <p:cNvPr id="12" name="Text 10"/>
          <p:cNvSpPr/>
          <p:nvPr/>
        </p:nvSpPr>
        <p:spPr>
          <a:xfrm>
            <a:off x="635422" y="3012182"/>
            <a:ext cx="2468880" cy="309783"/>
          </a:xfrm>
          <a:custGeom>
            <a:avLst/>
            <a:gdLst/>
            <a:ahLst/>
            <a:cxnLst/>
            <a:rect l="l" t="t" r="r" b="b"/>
            <a:pathLst>
              <a:path w="2468880" h="309783">
                <a:moveTo>
                  <a:pt x="0" y="309783"/>
                </a:moveTo>
                <a:lnTo>
                  <a:pt x="0" y="0"/>
                </a:lnTo>
                <a:lnTo>
                  <a:pt x="2468880" y="0"/>
                </a:lnTo>
                <a:lnTo>
                  <a:pt x="2468880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b="1" dirty="0">
                <a:solidFill>
                  <a:srgbClr val="86008D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Famous Buildings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635423" y="3468697"/>
            <a:ext cx="2468880" cy="2743200"/>
          </a:xfrm>
          <a:custGeom>
            <a:avLst/>
            <a:gdLst/>
            <a:ahLst/>
            <a:cxnLst/>
            <a:rect l="l" t="t" r="r" b="b"/>
            <a:pathLst>
              <a:path w="2468880" h="2743200">
                <a:moveTo>
                  <a:pt x="0" y="2743200"/>
                </a:moveTo>
                <a:lnTo>
                  <a:pt x="0" y="0"/>
                </a:lnTo>
                <a:lnTo>
                  <a:pt x="2468880" y="0"/>
                </a:lnTo>
                <a:lnTo>
                  <a:pt x="2468880" y="2743200"/>
                </a:lnTo>
                <a:lnTo>
                  <a:pt x="0" y="2743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50" dirty="0">
                <a:solidFill>
                  <a:srgbClr val="220023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Colosseum</a:t>
            </a:r>
            <a:endParaRPr lang="en-US" sz="105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50" dirty="0">
                <a:solidFill>
                  <a:srgbClr val="220023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Pantheon</a:t>
            </a:r>
            <a:endParaRPr lang="en-US" sz="105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50" dirty="0">
                <a:solidFill>
                  <a:srgbClr val="220023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Roman Forum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3358194" y="3012182"/>
            <a:ext cx="2468880" cy="309783"/>
          </a:xfrm>
          <a:custGeom>
            <a:avLst/>
            <a:gdLst/>
            <a:ahLst/>
            <a:cxnLst/>
            <a:rect l="l" t="t" r="r" b="b"/>
            <a:pathLst>
              <a:path w="2468880" h="309783">
                <a:moveTo>
                  <a:pt x="0" y="309783"/>
                </a:moveTo>
                <a:lnTo>
                  <a:pt x="0" y="0"/>
                </a:lnTo>
                <a:lnTo>
                  <a:pt x="2468880" y="0"/>
                </a:lnTo>
                <a:lnTo>
                  <a:pt x="2468880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b="1" dirty="0">
                <a:solidFill>
                  <a:srgbClr val="86008D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Building Techniques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3358195" y="3468697"/>
            <a:ext cx="2468880" cy="2743200"/>
          </a:xfrm>
          <a:custGeom>
            <a:avLst/>
            <a:gdLst/>
            <a:ahLst/>
            <a:cxnLst/>
            <a:rect l="l" t="t" r="r" b="b"/>
            <a:pathLst>
              <a:path w="2468880" h="2743200">
                <a:moveTo>
                  <a:pt x="0" y="2743200"/>
                </a:moveTo>
                <a:lnTo>
                  <a:pt x="0" y="0"/>
                </a:lnTo>
                <a:lnTo>
                  <a:pt x="2468880" y="0"/>
                </a:lnTo>
                <a:lnTo>
                  <a:pt x="2468880" y="2743200"/>
                </a:lnTo>
                <a:lnTo>
                  <a:pt x="0" y="2743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50" dirty="0">
                <a:solidFill>
                  <a:srgbClr val="220023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Use of arches and columns</a:t>
            </a:r>
            <a:endParaRPr lang="en-US" sz="105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50" dirty="0">
                <a:solidFill>
                  <a:srgbClr val="220023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Concrete construction</a:t>
            </a:r>
            <a:endParaRPr lang="en-US" sz="105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50" dirty="0">
                <a:solidFill>
                  <a:srgbClr val="220023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Domed roofs</a:t>
            </a:r>
            <a:endParaRPr lang="en-US" sz="1050" dirty="0"/>
          </a:p>
        </p:txBody>
      </p:sp>
      <p:sp>
        <p:nvSpPr>
          <p:cNvPr id="16" name="Text 14"/>
          <p:cNvSpPr/>
          <p:nvPr/>
        </p:nvSpPr>
        <p:spPr>
          <a:xfrm>
            <a:off x="6090543" y="3012182"/>
            <a:ext cx="2468880" cy="309783"/>
          </a:xfrm>
          <a:custGeom>
            <a:avLst/>
            <a:gdLst/>
            <a:ahLst/>
            <a:cxnLst/>
            <a:rect l="l" t="t" r="r" b="b"/>
            <a:pathLst>
              <a:path w="2468880" h="309783">
                <a:moveTo>
                  <a:pt x="0" y="309783"/>
                </a:moveTo>
                <a:lnTo>
                  <a:pt x="0" y="0"/>
                </a:lnTo>
                <a:lnTo>
                  <a:pt x="2468880" y="0"/>
                </a:lnTo>
                <a:lnTo>
                  <a:pt x="2468880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b="1" dirty="0">
                <a:solidFill>
                  <a:srgbClr val="86008D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Architectural Innovations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6090544" y="3468697"/>
            <a:ext cx="2468880" cy="2743200"/>
          </a:xfrm>
          <a:custGeom>
            <a:avLst/>
            <a:gdLst/>
            <a:ahLst/>
            <a:cxnLst/>
            <a:rect l="l" t="t" r="r" b="b"/>
            <a:pathLst>
              <a:path w="2468880" h="2743200">
                <a:moveTo>
                  <a:pt x="0" y="2743200"/>
                </a:moveTo>
                <a:lnTo>
                  <a:pt x="0" y="0"/>
                </a:lnTo>
                <a:lnTo>
                  <a:pt x="2468880" y="0"/>
                </a:lnTo>
                <a:lnTo>
                  <a:pt x="2468880" y="2743200"/>
                </a:lnTo>
                <a:lnTo>
                  <a:pt x="0" y="2743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50" dirty="0">
                <a:solidFill>
                  <a:srgbClr val="220023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Aqueducts</a:t>
            </a:r>
            <a:endParaRPr lang="en-US" sz="105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50" dirty="0">
                <a:solidFill>
                  <a:srgbClr val="220023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Amphitheaters</a:t>
            </a:r>
            <a:endParaRPr lang="en-US" sz="105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50" dirty="0">
                <a:solidFill>
                  <a:srgbClr val="220023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Thermae (public baths)</a:t>
            </a:r>
            <a:endParaRPr lang="en-US" sz="10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6143" y="529543"/>
            <a:ext cx="364069" cy="364020"/>
          </a:xfrm>
          <a:custGeom>
            <a:avLst/>
            <a:gdLst/>
            <a:ahLst/>
            <a:cxnLst/>
            <a:rect l="l" t="t" r="r" b="b"/>
            <a:pathLst>
              <a:path w="364069" h="364020">
                <a:moveTo>
                  <a:pt x="0" y="364020"/>
                </a:moveTo>
                <a:lnTo>
                  <a:pt x="0" y="0"/>
                </a:lnTo>
                <a:lnTo>
                  <a:pt x="364069" y="0"/>
                </a:lnTo>
                <a:lnTo>
                  <a:pt x="364069" y="364020"/>
                </a:lnTo>
                <a:lnTo>
                  <a:pt x="0" y="364020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774696" y="648062"/>
            <a:ext cx="123229" cy="123219"/>
          </a:xfrm>
          <a:custGeom>
            <a:avLst/>
            <a:gdLst/>
            <a:ahLst/>
            <a:cxnLst/>
            <a:rect l="l" t="t" r="r" b="b"/>
            <a:pathLst>
              <a:path w="123229" h="123219">
                <a:moveTo>
                  <a:pt x="0" y="123219"/>
                </a:moveTo>
                <a:lnTo>
                  <a:pt x="0" y="0"/>
                </a:lnTo>
                <a:lnTo>
                  <a:pt x="123229" y="0"/>
                </a:lnTo>
                <a:lnTo>
                  <a:pt x="123229" y="123219"/>
                </a:lnTo>
                <a:lnTo>
                  <a:pt x="0" y="123219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10032949" y="1422661"/>
            <a:ext cx="761996" cy="761901"/>
          </a:xfrm>
          <a:custGeom>
            <a:avLst/>
            <a:gdLst/>
            <a:ahLst/>
            <a:cxnLst/>
            <a:rect l="l" t="t" r="r" b="b"/>
            <a:pathLst>
              <a:path w="761996" h="761901">
                <a:moveTo>
                  <a:pt x="255999" y="761901"/>
                </a:moveTo>
                <a:cubicBezTo>
                  <a:pt x="114615" y="761901"/>
                  <a:pt x="0" y="647287"/>
                  <a:pt x="0" y="505902"/>
                </a:cubicBezTo>
                <a:lnTo>
                  <a:pt x="0" y="255999"/>
                </a:lnTo>
                <a:cubicBezTo>
                  <a:pt x="0" y="114615"/>
                  <a:pt x="114615" y="0"/>
                  <a:pt x="255999" y="0"/>
                </a:cubicBezTo>
                <a:lnTo>
                  <a:pt x="505997" y="0"/>
                </a:lnTo>
                <a:cubicBezTo>
                  <a:pt x="647381" y="0"/>
                  <a:pt x="761996" y="114615"/>
                  <a:pt x="761996" y="255999"/>
                </a:cubicBezTo>
                <a:lnTo>
                  <a:pt x="761996" y="505902"/>
                </a:lnTo>
                <a:cubicBezTo>
                  <a:pt x="761996" y="647287"/>
                  <a:pt x="647381" y="761901"/>
                  <a:pt x="505997" y="761901"/>
                </a:cubicBezTo>
                <a:lnTo>
                  <a:pt x="255999" y="761901"/>
                </a:lnTo>
              </a:path>
            </a:pathLst>
          </a:custGeom>
          <a:solidFill>
            <a:srgbClr val="FCB5FF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10794945" y="1417821"/>
            <a:ext cx="761996" cy="761901"/>
          </a:xfrm>
          <a:custGeom>
            <a:avLst/>
            <a:gdLst/>
            <a:ahLst/>
            <a:cxnLst/>
            <a:rect l="l" t="t" r="r" b="b"/>
            <a:pathLst>
              <a:path w="761996" h="761901">
                <a:moveTo>
                  <a:pt x="255999" y="761901"/>
                </a:moveTo>
                <a:cubicBezTo>
                  <a:pt x="114615" y="761901"/>
                  <a:pt x="0" y="647287"/>
                  <a:pt x="0" y="505902"/>
                </a:cubicBezTo>
                <a:lnTo>
                  <a:pt x="0" y="255999"/>
                </a:lnTo>
                <a:cubicBezTo>
                  <a:pt x="0" y="114615"/>
                  <a:pt x="114615" y="0"/>
                  <a:pt x="255999" y="0"/>
                </a:cubicBezTo>
                <a:lnTo>
                  <a:pt x="505997" y="0"/>
                </a:lnTo>
                <a:cubicBezTo>
                  <a:pt x="647381" y="0"/>
                  <a:pt x="761996" y="114615"/>
                  <a:pt x="761996" y="255999"/>
                </a:cubicBezTo>
                <a:lnTo>
                  <a:pt x="761996" y="505902"/>
                </a:lnTo>
                <a:cubicBezTo>
                  <a:pt x="761996" y="647287"/>
                  <a:pt x="647381" y="761901"/>
                  <a:pt x="505997" y="761901"/>
                </a:cubicBezTo>
                <a:lnTo>
                  <a:pt x="255999" y="761901"/>
                </a:lnTo>
              </a:path>
            </a:pathLst>
          </a:custGeom>
          <a:solidFill>
            <a:srgbClr val="FCB5FF">
              <a:alpha val="50196"/>
            </a:srgbClr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9270965" y="1422661"/>
            <a:ext cx="761996" cy="761901"/>
          </a:xfrm>
          <a:custGeom>
            <a:avLst/>
            <a:gdLst/>
            <a:ahLst/>
            <a:cxnLst/>
            <a:rect l="l" t="t" r="r" b="b"/>
            <a:pathLst>
              <a:path w="761996" h="761901">
                <a:moveTo>
                  <a:pt x="255999" y="761901"/>
                </a:moveTo>
                <a:cubicBezTo>
                  <a:pt x="114615" y="761901"/>
                  <a:pt x="0" y="647287"/>
                  <a:pt x="0" y="505902"/>
                </a:cubicBezTo>
                <a:lnTo>
                  <a:pt x="0" y="255999"/>
                </a:lnTo>
                <a:cubicBezTo>
                  <a:pt x="0" y="114615"/>
                  <a:pt x="114615" y="0"/>
                  <a:pt x="255999" y="0"/>
                </a:cubicBezTo>
                <a:lnTo>
                  <a:pt x="505997" y="0"/>
                </a:lnTo>
                <a:cubicBezTo>
                  <a:pt x="647381" y="0"/>
                  <a:pt x="761996" y="114615"/>
                  <a:pt x="761996" y="255999"/>
                </a:cubicBezTo>
                <a:lnTo>
                  <a:pt x="761996" y="505902"/>
                </a:lnTo>
                <a:cubicBezTo>
                  <a:pt x="761996" y="647287"/>
                  <a:pt x="647381" y="761901"/>
                  <a:pt x="505997" y="761901"/>
                </a:cubicBezTo>
                <a:lnTo>
                  <a:pt x="255999" y="761901"/>
                </a:lnTo>
              </a:path>
            </a:pathLst>
          </a:custGeom>
          <a:solidFill>
            <a:srgbClr val="86008D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634996" y="1012082"/>
            <a:ext cx="7928989" cy="1272738"/>
          </a:xfrm>
          <a:custGeom>
            <a:avLst/>
            <a:gdLst/>
            <a:ahLst/>
            <a:cxnLst/>
            <a:rect l="l" t="t" r="r" b="b"/>
            <a:pathLst>
              <a:path w="7928989" h="1272738">
                <a:moveTo>
                  <a:pt x="0" y="1272738"/>
                </a:moveTo>
                <a:lnTo>
                  <a:pt x="0" y="0"/>
                </a:lnTo>
                <a:lnTo>
                  <a:pt x="7928989" y="0"/>
                </a:lnTo>
                <a:lnTo>
                  <a:pt x="7928989" y="1272738"/>
                </a:lnTo>
                <a:lnTo>
                  <a:pt x="0" y="1272738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2800" dirty="0">
                <a:solidFill>
                  <a:srgbClr val="86008D"/>
                </a:solidFill>
                <a:latin typeface="Sora Bold" pitchFamily="34" charset="0"/>
                <a:ea typeface="Sora Bold" pitchFamily="34" charset="-122"/>
                <a:cs typeface="Sora Bold" pitchFamily="34" charset="-120"/>
              </a:rPr>
              <a:t>Roman Language and Writing</a:t>
            </a:r>
            <a:endParaRPr lang="en-US" sz="2800" dirty="0"/>
          </a:p>
        </p:txBody>
      </p:sp>
      <p:sp>
        <p:nvSpPr>
          <p:cNvPr id="8" name="Text 6"/>
          <p:cNvSpPr/>
          <p:nvPr/>
        </p:nvSpPr>
        <p:spPr>
          <a:xfrm>
            <a:off x="11101675" y="6303486"/>
            <a:ext cx="455265" cy="346234"/>
          </a:xfrm>
          <a:custGeom>
            <a:avLst/>
            <a:gdLst/>
            <a:ahLst/>
            <a:cxnLst/>
            <a:rect l="l" t="t" r="r" b="b"/>
            <a:pathLst>
              <a:path w="455265" h="346234">
                <a:moveTo>
                  <a:pt x="173117" y="346234"/>
                </a:moveTo>
                <a:cubicBezTo>
                  <a:pt x="77507" y="346234"/>
                  <a:pt x="0" y="268727"/>
                  <a:pt x="0" y="173117"/>
                </a:cubicBezTo>
                <a:lnTo>
                  <a:pt x="0" y="173117"/>
                </a:lnTo>
                <a:cubicBezTo>
                  <a:pt x="0" y="77507"/>
                  <a:pt x="77507" y="0"/>
                  <a:pt x="173117" y="0"/>
                </a:cubicBezTo>
                <a:lnTo>
                  <a:pt x="282148" y="0"/>
                </a:lnTo>
                <a:cubicBezTo>
                  <a:pt x="377758" y="0"/>
                  <a:pt x="455265" y="77507"/>
                  <a:pt x="455265" y="173117"/>
                </a:cubicBezTo>
                <a:lnTo>
                  <a:pt x="455265" y="173117"/>
                </a:lnTo>
                <a:cubicBezTo>
                  <a:pt x="455265" y="268727"/>
                  <a:pt x="377758" y="346234"/>
                  <a:pt x="282148" y="346234"/>
                </a:cubicBezTo>
                <a:lnTo>
                  <a:pt x="173117" y="346234"/>
                </a:lnTo>
              </a:path>
            </a:pathLst>
          </a:custGeom>
          <a:solidFill>
            <a:srgbClr val="FFFFFF"/>
          </a:solidFill>
          <a:ln w="9525">
            <a:solidFill>
              <a:srgbClr val="FCB5FF"/>
            </a:solidFill>
          </a:ln>
        </p:spPr>
        <p:txBody>
          <a:bodyPr wrap="square" lIns="137160" tIns="45720" rIns="137160" bIns="45720" rtlCol="0" anchor="ctr"/>
          <a:lstStyle/>
          <a:p>
            <a:pPr algn="ct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86008D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9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634996" y="6399658"/>
            <a:ext cx="1149354" cy="153888"/>
          </a:xfrm>
          <a:custGeom>
            <a:avLst/>
            <a:gdLst/>
            <a:ahLst/>
            <a:cxnLst/>
            <a:rect l="l" t="t" r="r" b="b"/>
            <a:pathLst>
              <a:path w="1149354" h="153888">
                <a:moveTo>
                  <a:pt x="0" y="153888"/>
                </a:moveTo>
                <a:lnTo>
                  <a:pt x="0" y="0"/>
                </a:lnTo>
                <a:lnTo>
                  <a:pt x="1149354" y="0"/>
                </a:lnTo>
                <a:lnTo>
                  <a:pt x="1149354" y="153888"/>
                </a:lnTo>
                <a:lnTo>
                  <a:pt x="0" y="153888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505"/>
              </a:spcBef>
              <a:buNone/>
            </a:pPr>
            <a:r>
              <a:rPr lang="en-US" sz="505" dirty="0">
                <a:solidFill>
                  <a:srgbClr val="86008D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Exploring the Legacy of the Mighty Roman Empire</a:t>
            </a:r>
            <a:endParaRPr lang="en-US" sz="505" dirty="0"/>
          </a:p>
        </p:txBody>
      </p:sp>
      <p:sp>
        <p:nvSpPr>
          <p:cNvPr id="10" name="Text 8"/>
          <p:cNvSpPr/>
          <p:nvPr/>
        </p:nvSpPr>
        <p:spPr>
          <a:xfrm>
            <a:off x="634996" y="3080898"/>
            <a:ext cx="5212080" cy="1135010"/>
          </a:xfrm>
          <a:custGeom>
            <a:avLst/>
            <a:gdLst/>
            <a:ahLst/>
            <a:cxnLst/>
            <a:rect l="l" t="t" r="r" b="b"/>
            <a:pathLst>
              <a:path w="5212080" h="1135010">
                <a:moveTo>
                  <a:pt x="0" y="1135010"/>
                </a:moveTo>
                <a:lnTo>
                  <a:pt x="0" y="0"/>
                </a:lnTo>
                <a:lnTo>
                  <a:pt x="5212080" y="0"/>
                </a:lnTo>
                <a:lnTo>
                  <a:pt x="5212080" y="1135010"/>
                </a:lnTo>
                <a:lnTo>
                  <a:pt x="0" y="113501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220023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Latin was the language spoken by the ancient Romans.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634996" y="2679798"/>
            <a:ext cx="5212080" cy="309783"/>
          </a:xfrm>
          <a:custGeom>
            <a:avLst/>
            <a:gdLst/>
            <a:ahLst/>
            <a:cxnLst/>
            <a:rect l="l" t="t" r="r" b="b"/>
            <a:pathLst>
              <a:path w="5212080" h="309783">
                <a:moveTo>
                  <a:pt x="0" y="309783"/>
                </a:moveTo>
                <a:lnTo>
                  <a:pt x="0" y="0"/>
                </a:lnTo>
                <a:lnTo>
                  <a:pt x="5212080" y="0"/>
                </a:lnTo>
                <a:lnTo>
                  <a:pt x="5212080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100" b="1" dirty="0">
                <a:solidFill>
                  <a:srgbClr val="86008D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Introduction to Latin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634996" y="4982649"/>
            <a:ext cx="5212080" cy="1135010"/>
          </a:xfrm>
          <a:custGeom>
            <a:avLst/>
            <a:gdLst/>
            <a:ahLst/>
            <a:cxnLst/>
            <a:rect l="l" t="t" r="r" b="b"/>
            <a:pathLst>
              <a:path w="5212080" h="1135010">
                <a:moveTo>
                  <a:pt x="0" y="1135010"/>
                </a:moveTo>
                <a:lnTo>
                  <a:pt x="0" y="0"/>
                </a:lnTo>
                <a:lnTo>
                  <a:pt x="5212080" y="0"/>
                </a:lnTo>
                <a:lnTo>
                  <a:pt x="5212080" y="1135010"/>
                </a:lnTo>
                <a:lnTo>
                  <a:pt x="0" y="113501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220023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The Latin alphabet had 23 letters, while the English alphabet has 26.</a:t>
            </a:r>
            <a:endParaRPr lang="en-US" sz="1100" dirty="0"/>
          </a:p>
        </p:txBody>
      </p:sp>
      <p:sp>
        <p:nvSpPr>
          <p:cNvPr id="13" name="Text 11"/>
          <p:cNvSpPr/>
          <p:nvPr/>
        </p:nvSpPr>
        <p:spPr>
          <a:xfrm>
            <a:off x="634996" y="4581549"/>
            <a:ext cx="5212080" cy="309783"/>
          </a:xfrm>
          <a:custGeom>
            <a:avLst/>
            <a:gdLst/>
            <a:ahLst/>
            <a:cxnLst/>
            <a:rect l="l" t="t" r="r" b="b"/>
            <a:pathLst>
              <a:path w="5212080" h="309783">
                <a:moveTo>
                  <a:pt x="0" y="309783"/>
                </a:moveTo>
                <a:lnTo>
                  <a:pt x="0" y="0"/>
                </a:lnTo>
                <a:lnTo>
                  <a:pt x="5212080" y="0"/>
                </a:lnTo>
                <a:lnTo>
                  <a:pt x="5212080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100" b="1" dirty="0">
                <a:solidFill>
                  <a:srgbClr val="86008D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Alphabet comparisons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344861" y="3080898"/>
            <a:ext cx="5212080" cy="1135010"/>
          </a:xfrm>
          <a:custGeom>
            <a:avLst/>
            <a:gdLst/>
            <a:ahLst/>
            <a:cxnLst/>
            <a:rect l="l" t="t" r="r" b="b"/>
            <a:pathLst>
              <a:path w="5212080" h="1135010">
                <a:moveTo>
                  <a:pt x="0" y="1135010"/>
                </a:moveTo>
                <a:lnTo>
                  <a:pt x="0" y="0"/>
                </a:lnTo>
                <a:lnTo>
                  <a:pt x="5212080" y="0"/>
                </a:lnTo>
                <a:lnTo>
                  <a:pt x="5212080" y="1135010"/>
                </a:lnTo>
                <a:lnTo>
                  <a:pt x="0" y="113501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220023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Romans used the Latin alphabet, which is similar to the one we use today.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6344860" y="2679798"/>
            <a:ext cx="5212080" cy="309783"/>
          </a:xfrm>
          <a:custGeom>
            <a:avLst/>
            <a:gdLst/>
            <a:ahLst/>
            <a:cxnLst/>
            <a:rect l="l" t="t" r="r" b="b"/>
            <a:pathLst>
              <a:path w="5212080" h="309783">
                <a:moveTo>
                  <a:pt x="0" y="309783"/>
                </a:moveTo>
                <a:lnTo>
                  <a:pt x="0" y="0"/>
                </a:lnTo>
                <a:lnTo>
                  <a:pt x="5212080" y="0"/>
                </a:lnTo>
                <a:lnTo>
                  <a:pt x="5212080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100" b="1" dirty="0">
                <a:solidFill>
                  <a:srgbClr val="86008D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Writing systems</a:t>
            </a:r>
            <a:endParaRPr lang="en-US" sz="1100" dirty="0"/>
          </a:p>
        </p:txBody>
      </p:sp>
      <p:sp>
        <p:nvSpPr>
          <p:cNvPr id="16" name="Text 14"/>
          <p:cNvSpPr/>
          <p:nvPr/>
        </p:nvSpPr>
        <p:spPr>
          <a:xfrm>
            <a:off x="6344861" y="4982649"/>
            <a:ext cx="5212080" cy="1135010"/>
          </a:xfrm>
          <a:custGeom>
            <a:avLst/>
            <a:gdLst/>
            <a:ahLst/>
            <a:cxnLst/>
            <a:rect l="l" t="t" r="r" b="b"/>
            <a:pathLst>
              <a:path w="5212080" h="1135010">
                <a:moveTo>
                  <a:pt x="0" y="1135010"/>
                </a:moveTo>
                <a:lnTo>
                  <a:pt x="0" y="0"/>
                </a:lnTo>
                <a:lnTo>
                  <a:pt x="5212080" y="0"/>
                </a:lnTo>
                <a:lnTo>
                  <a:pt x="5212080" y="1135010"/>
                </a:lnTo>
                <a:lnTo>
                  <a:pt x="0" y="113501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220023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Fun activities to learn Latin words and phrases.</a:t>
            </a:r>
            <a:endParaRPr lang="en-US" sz="1100" dirty="0"/>
          </a:p>
        </p:txBody>
      </p:sp>
      <p:sp>
        <p:nvSpPr>
          <p:cNvPr id="17" name="Text 15"/>
          <p:cNvSpPr/>
          <p:nvPr/>
        </p:nvSpPr>
        <p:spPr>
          <a:xfrm>
            <a:off x="6344860" y="4581549"/>
            <a:ext cx="5212080" cy="309783"/>
          </a:xfrm>
          <a:custGeom>
            <a:avLst/>
            <a:gdLst/>
            <a:ahLst/>
            <a:cxnLst/>
            <a:rect l="l" t="t" r="r" b="b"/>
            <a:pathLst>
              <a:path w="5212080" h="309783">
                <a:moveTo>
                  <a:pt x="0" y="309783"/>
                </a:moveTo>
                <a:lnTo>
                  <a:pt x="0" y="0"/>
                </a:lnTo>
                <a:lnTo>
                  <a:pt x="5212080" y="0"/>
                </a:lnTo>
                <a:lnTo>
                  <a:pt x="5212080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100" b="1" dirty="0">
                <a:solidFill>
                  <a:srgbClr val="86008D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Interactive learning elements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0458396" y="447"/>
            <a:ext cx="1733541" cy="6857107"/>
          </a:xfrm>
          <a:custGeom>
            <a:avLst/>
            <a:gdLst/>
            <a:ahLst/>
            <a:cxnLst/>
            <a:rect l="l" t="t" r="r" b="b"/>
            <a:pathLst>
              <a:path w="1733541" h="6857107">
                <a:moveTo>
                  <a:pt x="0" y="6857107"/>
                </a:moveTo>
                <a:lnTo>
                  <a:pt x="0" y="0"/>
                </a:lnTo>
                <a:lnTo>
                  <a:pt x="1733541" y="0"/>
                </a:lnTo>
                <a:lnTo>
                  <a:pt x="1733541" y="6857107"/>
                </a:lnTo>
                <a:lnTo>
                  <a:pt x="0" y="6857107"/>
                </a:lnTo>
              </a:path>
            </a:pathLst>
          </a:custGeom>
          <a:solidFill>
            <a:srgbClr val="FCB5FF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656143" y="529543"/>
            <a:ext cx="364069" cy="364020"/>
          </a:xfrm>
          <a:custGeom>
            <a:avLst/>
            <a:gdLst/>
            <a:ahLst/>
            <a:cxnLst/>
            <a:rect l="l" t="t" r="r" b="b"/>
            <a:pathLst>
              <a:path w="364069" h="364020">
                <a:moveTo>
                  <a:pt x="0" y="364020"/>
                </a:moveTo>
                <a:lnTo>
                  <a:pt x="0" y="0"/>
                </a:lnTo>
                <a:lnTo>
                  <a:pt x="364069" y="0"/>
                </a:lnTo>
                <a:lnTo>
                  <a:pt x="364069" y="364020"/>
                </a:lnTo>
                <a:lnTo>
                  <a:pt x="0" y="364020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74696" y="648062"/>
            <a:ext cx="123229" cy="123219"/>
          </a:xfrm>
          <a:custGeom>
            <a:avLst/>
            <a:gdLst/>
            <a:ahLst/>
            <a:cxnLst/>
            <a:rect l="l" t="t" r="r" b="b"/>
            <a:pathLst>
              <a:path w="123229" h="123219">
                <a:moveTo>
                  <a:pt x="0" y="123219"/>
                </a:moveTo>
                <a:lnTo>
                  <a:pt x="0" y="0"/>
                </a:lnTo>
                <a:lnTo>
                  <a:pt x="123229" y="0"/>
                </a:lnTo>
                <a:lnTo>
                  <a:pt x="123229" y="123219"/>
                </a:lnTo>
                <a:lnTo>
                  <a:pt x="0" y="123219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639394" y="2674223"/>
            <a:ext cx="407082" cy="109728"/>
          </a:xfrm>
          <a:custGeom>
            <a:avLst/>
            <a:gdLst/>
            <a:ahLst/>
            <a:cxnLst/>
            <a:rect l="l" t="t" r="r" b="b"/>
            <a:pathLst>
              <a:path w="407082" h="109728">
                <a:moveTo>
                  <a:pt x="54864" y="109728"/>
                </a:moveTo>
                <a:cubicBezTo>
                  <a:pt x="24563" y="109728"/>
                  <a:pt x="0" y="85165"/>
                  <a:pt x="0" y="54864"/>
                </a:cubicBezTo>
                <a:lnTo>
                  <a:pt x="0" y="54864"/>
                </a:lnTo>
                <a:cubicBezTo>
                  <a:pt x="0" y="24563"/>
                  <a:pt x="24563" y="0"/>
                  <a:pt x="54864" y="0"/>
                </a:cubicBezTo>
                <a:lnTo>
                  <a:pt x="352218" y="0"/>
                </a:lnTo>
                <a:cubicBezTo>
                  <a:pt x="382519" y="0"/>
                  <a:pt x="407082" y="24563"/>
                  <a:pt x="407082" y="54864"/>
                </a:cubicBezTo>
                <a:lnTo>
                  <a:pt x="407082" y="54864"/>
                </a:lnTo>
                <a:cubicBezTo>
                  <a:pt x="407082" y="85165"/>
                  <a:pt x="382519" y="109728"/>
                  <a:pt x="352218" y="109728"/>
                </a:cubicBezTo>
                <a:lnTo>
                  <a:pt x="54864" y="109728"/>
                </a:lnTo>
              </a:path>
            </a:pathLst>
          </a:custGeom>
          <a:solidFill>
            <a:srgbClr val="FCB5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3362039" y="2674223"/>
            <a:ext cx="407082" cy="109728"/>
          </a:xfrm>
          <a:custGeom>
            <a:avLst/>
            <a:gdLst/>
            <a:ahLst/>
            <a:cxnLst/>
            <a:rect l="l" t="t" r="r" b="b"/>
            <a:pathLst>
              <a:path w="407082" h="109728">
                <a:moveTo>
                  <a:pt x="54864" y="109728"/>
                </a:moveTo>
                <a:cubicBezTo>
                  <a:pt x="24563" y="109728"/>
                  <a:pt x="0" y="85165"/>
                  <a:pt x="0" y="54864"/>
                </a:cubicBezTo>
                <a:lnTo>
                  <a:pt x="0" y="54864"/>
                </a:lnTo>
                <a:cubicBezTo>
                  <a:pt x="0" y="24563"/>
                  <a:pt x="24563" y="0"/>
                  <a:pt x="54864" y="0"/>
                </a:cubicBezTo>
                <a:lnTo>
                  <a:pt x="352218" y="0"/>
                </a:lnTo>
                <a:cubicBezTo>
                  <a:pt x="382519" y="0"/>
                  <a:pt x="407082" y="24563"/>
                  <a:pt x="407082" y="54864"/>
                </a:cubicBezTo>
                <a:lnTo>
                  <a:pt x="407082" y="54864"/>
                </a:lnTo>
                <a:cubicBezTo>
                  <a:pt x="407082" y="85165"/>
                  <a:pt x="382519" y="109728"/>
                  <a:pt x="352218" y="109728"/>
                </a:cubicBezTo>
                <a:lnTo>
                  <a:pt x="54864" y="109728"/>
                </a:lnTo>
              </a:path>
            </a:pathLst>
          </a:custGeom>
          <a:solidFill>
            <a:srgbClr val="FCB5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6084882" y="2674223"/>
            <a:ext cx="407082" cy="109728"/>
          </a:xfrm>
          <a:custGeom>
            <a:avLst/>
            <a:gdLst/>
            <a:ahLst/>
            <a:cxnLst/>
            <a:rect l="l" t="t" r="r" b="b"/>
            <a:pathLst>
              <a:path w="407082" h="109728">
                <a:moveTo>
                  <a:pt x="54864" y="109728"/>
                </a:moveTo>
                <a:cubicBezTo>
                  <a:pt x="24563" y="109728"/>
                  <a:pt x="0" y="85165"/>
                  <a:pt x="0" y="54864"/>
                </a:cubicBezTo>
                <a:lnTo>
                  <a:pt x="0" y="54864"/>
                </a:lnTo>
                <a:cubicBezTo>
                  <a:pt x="0" y="24563"/>
                  <a:pt x="24563" y="0"/>
                  <a:pt x="54864" y="0"/>
                </a:cubicBezTo>
                <a:lnTo>
                  <a:pt x="352218" y="0"/>
                </a:lnTo>
                <a:cubicBezTo>
                  <a:pt x="382519" y="0"/>
                  <a:pt x="407082" y="24563"/>
                  <a:pt x="407082" y="54864"/>
                </a:cubicBezTo>
                <a:lnTo>
                  <a:pt x="407082" y="54864"/>
                </a:lnTo>
                <a:cubicBezTo>
                  <a:pt x="407082" y="85165"/>
                  <a:pt x="382519" y="109728"/>
                  <a:pt x="352218" y="109728"/>
                </a:cubicBezTo>
                <a:lnTo>
                  <a:pt x="54864" y="109728"/>
                </a:lnTo>
              </a:path>
            </a:pathLst>
          </a:custGeom>
          <a:solidFill>
            <a:srgbClr val="FCB5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634996" y="1012082"/>
            <a:ext cx="7928989" cy="1272738"/>
          </a:xfrm>
          <a:custGeom>
            <a:avLst/>
            <a:gdLst/>
            <a:ahLst/>
            <a:cxnLst/>
            <a:rect l="l" t="t" r="r" b="b"/>
            <a:pathLst>
              <a:path w="7928989" h="1272738">
                <a:moveTo>
                  <a:pt x="0" y="1272738"/>
                </a:moveTo>
                <a:lnTo>
                  <a:pt x="0" y="0"/>
                </a:lnTo>
                <a:lnTo>
                  <a:pt x="7928989" y="0"/>
                </a:lnTo>
                <a:lnTo>
                  <a:pt x="7928989" y="1272738"/>
                </a:lnTo>
                <a:lnTo>
                  <a:pt x="0" y="1272738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2800" dirty="0">
                <a:solidFill>
                  <a:srgbClr val="86008D"/>
                </a:solidFill>
                <a:latin typeface="Sora Bold" pitchFamily="34" charset="0"/>
                <a:ea typeface="Sora Bold" pitchFamily="34" charset="-122"/>
                <a:cs typeface="Sora Bold" pitchFamily="34" charset="-120"/>
              </a:rPr>
              <a:t>Roman Gods and Mythology</a:t>
            </a:r>
            <a:endParaRPr lang="en-US" sz="2800" dirty="0"/>
          </a:p>
        </p:txBody>
      </p:sp>
      <p:sp>
        <p:nvSpPr>
          <p:cNvPr id="9" name="Text 7"/>
          <p:cNvSpPr/>
          <p:nvPr/>
        </p:nvSpPr>
        <p:spPr>
          <a:xfrm>
            <a:off x="8765664" y="1336247"/>
            <a:ext cx="3172275" cy="4444421"/>
          </a:xfrm>
          <a:custGeom>
            <a:avLst/>
            <a:gdLst/>
            <a:ahLst/>
            <a:cxnLst/>
            <a:rect l="l" t="t" r="r" b="b"/>
            <a:pathLst>
              <a:path w="3172275" h="4444421">
                <a:moveTo>
                  <a:pt x="1210135" y="0"/>
                </a:moveTo>
                <a:lnTo>
                  <a:pt x="2765877" y="0"/>
                </a:lnTo>
                <a:cubicBezTo>
                  <a:pt x="2990323" y="0"/>
                  <a:pt x="3172275" y="181928"/>
                  <a:pt x="3172275" y="406347"/>
                </a:cubicBezTo>
                <a:lnTo>
                  <a:pt x="3172275" y="3333316"/>
                </a:lnTo>
                <a:cubicBezTo>
                  <a:pt x="3172275" y="3550724"/>
                  <a:pt x="2996013" y="3726965"/>
                  <a:pt x="2778577" y="3726965"/>
                </a:cubicBezTo>
                <a:lnTo>
                  <a:pt x="2743652" y="3726965"/>
                </a:lnTo>
                <a:cubicBezTo>
                  <a:pt x="2545508" y="3726965"/>
                  <a:pt x="2384879" y="3887573"/>
                  <a:pt x="2384879" y="4085693"/>
                </a:cubicBezTo>
                <a:cubicBezTo>
                  <a:pt x="2384879" y="4283812"/>
                  <a:pt x="2224250" y="4444421"/>
                  <a:pt x="2026106" y="4444421"/>
                </a:cubicBezTo>
                <a:lnTo>
                  <a:pt x="403689" y="4444421"/>
                </a:lnTo>
                <a:cubicBezTo>
                  <a:pt x="207298" y="4444421"/>
                  <a:pt x="43443" y="4305132"/>
                  <a:pt x="5548" y="4119967"/>
                </a:cubicBezTo>
                <a:lnTo>
                  <a:pt x="0" y="4064943"/>
                </a:lnTo>
                <a:lnTo>
                  <a:pt x="0" y="1271537"/>
                </a:lnTo>
                <a:lnTo>
                  <a:pt x="5483" y="1217153"/>
                </a:lnTo>
                <a:cubicBezTo>
                  <a:pt x="43082" y="1033434"/>
                  <a:pt x="205657" y="895233"/>
                  <a:pt x="400514" y="895233"/>
                </a:cubicBezTo>
                <a:cubicBezTo>
                  <a:pt x="623208" y="895233"/>
                  <a:pt x="803737" y="714726"/>
                  <a:pt x="803737" y="492061"/>
                </a:cubicBezTo>
                <a:lnTo>
                  <a:pt x="803737" y="406347"/>
                </a:lnTo>
                <a:cubicBezTo>
                  <a:pt x="803737" y="181928"/>
                  <a:pt x="985689" y="0"/>
                  <a:pt x="1210135" y="0"/>
                </a:cubicBezTo>
                <a:lnTo>
                  <a:pt x="1210135" y="0"/>
                </a:lnTo>
              </a:path>
            </a:pathLst>
          </a:custGeom>
          <a:blipFill>
            <a:blip r:embed="rId3"/>
            <a:srcRect l="26217" r="26217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11101675" y="6303486"/>
            <a:ext cx="455265" cy="346234"/>
          </a:xfrm>
          <a:custGeom>
            <a:avLst/>
            <a:gdLst/>
            <a:ahLst/>
            <a:cxnLst/>
            <a:rect l="l" t="t" r="r" b="b"/>
            <a:pathLst>
              <a:path w="455265" h="346234">
                <a:moveTo>
                  <a:pt x="173117" y="346234"/>
                </a:moveTo>
                <a:cubicBezTo>
                  <a:pt x="77507" y="346234"/>
                  <a:pt x="0" y="268727"/>
                  <a:pt x="0" y="173117"/>
                </a:cubicBezTo>
                <a:lnTo>
                  <a:pt x="0" y="173117"/>
                </a:lnTo>
                <a:cubicBezTo>
                  <a:pt x="0" y="77507"/>
                  <a:pt x="77507" y="0"/>
                  <a:pt x="173117" y="0"/>
                </a:cubicBezTo>
                <a:lnTo>
                  <a:pt x="282148" y="0"/>
                </a:lnTo>
                <a:cubicBezTo>
                  <a:pt x="377758" y="0"/>
                  <a:pt x="455265" y="77507"/>
                  <a:pt x="455265" y="173117"/>
                </a:cubicBezTo>
                <a:lnTo>
                  <a:pt x="455265" y="173117"/>
                </a:lnTo>
                <a:cubicBezTo>
                  <a:pt x="455265" y="268727"/>
                  <a:pt x="377758" y="346234"/>
                  <a:pt x="282148" y="346234"/>
                </a:cubicBezTo>
                <a:lnTo>
                  <a:pt x="173117" y="346234"/>
                </a:lnTo>
              </a:path>
            </a:pathLst>
          </a:custGeom>
          <a:solidFill>
            <a:srgbClr val="FFFFFF"/>
          </a:solidFill>
          <a:ln w="9525">
            <a:solidFill>
              <a:srgbClr val="FCB5FF"/>
            </a:solidFill>
          </a:ln>
        </p:spPr>
        <p:txBody>
          <a:bodyPr wrap="square" lIns="137160" tIns="45720" rIns="137160" bIns="45720" rtlCol="0" anchor="ctr"/>
          <a:lstStyle/>
          <a:p>
            <a:pPr algn="ct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86008D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10</a:t>
            </a:r>
            <a:endParaRPr lang="en-US" sz="1000" dirty="0"/>
          </a:p>
        </p:txBody>
      </p:sp>
      <p:sp>
        <p:nvSpPr>
          <p:cNvPr id="11" name="Text 9"/>
          <p:cNvSpPr/>
          <p:nvPr/>
        </p:nvSpPr>
        <p:spPr>
          <a:xfrm>
            <a:off x="634996" y="6399658"/>
            <a:ext cx="1149354" cy="153888"/>
          </a:xfrm>
          <a:custGeom>
            <a:avLst/>
            <a:gdLst/>
            <a:ahLst/>
            <a:cxnLst/>
            <a:rect l="l" t="t" r="r" b="b"/>
            <a:pathLst>
              <a:path w="1149354" h="153888">
                <a:moveTo>
                  <a:pt x="0" y="153888"/>
                </a:moveTo>
                <a:lnTo>
                  <a:pt x="0" y="0"/>
                </a:lnTo>
                <a:lnTo>
                  <a:pt x="1149354" y="0"/>
                </a:lnTo>
                <a:lnTo>
                  <a:pt x="1149354" y="153888"/>
                </a:lnTo>
                <a:lnTo>
                  <a:pt x="0" y="153888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505"/>
              </a:spcBef>
              <a:buNone/>
            </a:pPr>
            <a:r>
              <a:rPr lang="en-US" sz="505" dirty="0">
                <a:solidFill>
                  <a:srgbClr val="86008D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Exploring the Legacy of the Mighty Roman Empire</a:t>
            </a:r>
            <a:endParaRPr lang="en-US" sz="505" dirty="0"/>
          </a:p>
        </p:txBody>
      </p:sp>
      <p:sp>
        <p:nvSpPr>
          <p:cNvPr id="12" name="Text 10"/>
          <p:cNvSpPr/>
          <p:nvPr/>
        </p:nvSpPr>
        <p:spPr>
          <a:xfrm>
            <a:off x="635422" y="3012182"/>
            <a:ext cx="2468880" cy="309783"/>
          </a:xfrm>
          <a:custGeom>
            <a:avLst/>
            <a:gdLst/>
            <a:ahLst/>
            <a:cxnLst/>
            <a:rect l="l" t="t" r="r" b="b"/>
            <a:pathLst>
              <a:path w="2468880" h="309783">
                <a:moveTo>
                  <a:pt x="0" y="309783"/>
                </a:moveTo>
                <a:lnTo>
                  <a:pt x="0" y="0"/>
                </a:lnTo>
                <a:lnTo>
                  <a:pt x="2468880" y="0"/>
                </a:lnTo>
                <a:lnTo>
                  <a:pt x="2468880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b="1" dirty="0">
                <a:solidFill>
                  <a:srgbClr val="86008D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Major Roman Deities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635423" y="3468697"/>
            <a:ext cx="2468880" cy="2743200"/>
          </a:xfrm>
          <a:custGeom>
            <a:avLst/>
            <a:gdLst/>
            <a:ahLst/>
            <a:cxnLst/>
            <a:rect l="l" t="t" r="r" b="b"/>
            <a:pathLst>
              <a:path w="2468880" h="2743200">
                <a:moveTo>
                  <a:pt x="0" y="2743200"/>
                </a:moveTo>
                <a:lnTo>
                  <a:pt x="0" y="0"/>
                </a:lnTo>
                <a:lnTo>
                  <a:pt x="2468880" y="0"/>
                </a:lnTo>
                <a:lnTo>
                  <a:pt x="2468880" y="2743200"/>
                </a:lnTo>
                <a:lnTo>
                  <a:pt x="0" y="2743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50" dirty="0">
                <a:solidFill>
                  <a:srgbClr val="220023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Jupiter: King of the gods</a:t>
            </a:r>
            <a:endParaRPr lang="en-US" sz="105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50" dirty="0">
                <a:solidFill>
                  <a:srgbClr val="220023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Juno: Goddess of marriage and queen of the gods</a:t>
            </a:r>
            <a:endParaRPr lang="en-US" sz="105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50" dirty="0">
                <a:solidFill>
                  <a:srgbClr val="220023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Neptune: God of the sea</a:t>
            </a:r>
            <a:endParaRPr lang="en-US" sz="105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50" dirty="0">
                <a:solidFill>
                  <a:srgbClr val="220023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Minerva: Goddess of wisdom and warfare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3358194" y="3012182"/>
            <a:ext cx="2468880" cy="309783"/>
          </a:xfrm>
          <a:custGeom>
            <a:avLst/>
            <a:gdLst/>
            <a:ahLst/>
            <a:cxnLst/>
            <a:rect l="l" t="t" r="r" b="b"/>
            <a:pathLst>
              <a:path w="2468880" h="309783">
                <a:moveTo>
                  <a:pt x="0" y="309783"/>
                </a:moveTo>
                <a:lnTo>
                  <a:pt x="0" y="0"/>
                </a:lnTo>
                <a:lnTo>
                  <a:pt x="2468880" y="0"/>
                </a:lnTo>
                <a:lnTo>
                  <a:pt x="2468880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b="1" dirty="0">
                <a:solidFill>
                  <a:srgbClr val="86008D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Storytelling Approach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3358195" y="3468697"/>
            <a:ext cx="2468880" cy="2743200"/>
          </a:xfrm>
          <a:custGeom>
            <a:avLst/>
            <a:gdLst/>
            <a:ahLst/>
            <a:cxnLst/>
            <a:rect l="l" t="t" r="r" b="b"/>
            <a:pathLst>
              <a:path w="2468880" h="2743200">
                <a:moveTo>
                  <a:pt x="0" y="2743200"/>
                </a:moveTo>
                <a:lnTo>
                  <a:pt x="0" y="0"/>
                </a:lnTo>
                <a:lnTo>
                  <a:pt x="2468880" y="0"/>
                </a:lnTo>
                <a:lnTo>
                  <a:pt x="2468880" y="2743200"/>
                </a:lnTo>
                <a:lnTo>
                  <a:pt x="0" y="2743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50" dirty="0">
                <a:solidFill>
                  <a:srgbClr val="220023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Romans believed in myths to explain natural phenomena</a:t>
            </a:r>
            <a:endParaRPr lang="en-US" sz="105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50" dirty="0">
                <a:solidFill>
                  <a:srgbClr val="220023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Myths were passed down through generations</a:t>
            </a:r>
            <a:endParaRPr lang="en-US" sz="105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50" dirty="0">
                <a:solidFill>
                  <a:srgbClr val="220023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Gods and goddesses had human-like qualities and emotions</a:t>
            </a:r>
            <a:endParaRPr lang="en-US" sz="1050" dirty="0"/>
          </a:p>
        </p:txBody>
      </p:sp>
      <p:sp>
        <p:nvSpPr>
          <p:cNvPr id="16" name="Text 14"/>
          <p:cNvSpPr/>
          <p:nvPr/>
        </p:nvSpPr>
        <p:spPr>
          <a:xfrm>
            <a:off x="6090543" y="3012182"/>
            <a:ext cx="2468880" cy="309783"/>
          </a:xfrm>
          <a:custGeom>
            <a:avLst/>
            <a:gdLst/>
            <a:ahLst/>
            <a:cxnLst/>
            <a:rect l="l" t="t" r="r" b="b"/>
            <a:pathLst>
              <a:path w="2468880" h="309783">
                <a:moveTo>
                  <a:pt x="0" y="309783"/>
                </a:moveTo>
                <a:lnTo>
                  <a:pt x="0" y="0"/>
                </a:lnTo>
                <a:lnTo>
                  <a:pt x="2468880" y="0"/>
                </a:lnTo>
                <a:lnTo>
                  <a:pt x="2468880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b="1" dirty="0">
                <a:solidFill>
                  <a:srgbClr val="86008D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Mythological Creature Illustrations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6090544" y="3468697"/>
            <a:ext cx="2468880" cy="2743200"/>
          </a:xfrm>
          <a:custGeom>
            <a:avLst/>
            <a:gdLst/>
            <a:ahLst/>
            <a:cxnLst/>
            <a:rect l="l" t="t" r="r" b="b"/>
            <a:pathLst>
              <a:path w="2468880" h="2743200">
                <a:moveTo>
                  <a:pt x="0" y="2743200"/>
                </a:moveTo>
                <a:lnTo>
                  <a:pt x="0" y="0"/>
                </a:lnTo>
                <a:lnTo>
                  <a:pt x="2468880" y="0"/>
                </a:lnTo>
                <a:lnTo>
                  <a:pt x="2468880" y="2743200"/>
                </a:lnTo>
                <a:lnTo>
                  <a:pt x="0" y="2743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50" dirty="0">
                <a:solidFill>
                  <a:srgbClr val="220023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Centaurs: Half-human, half-horse beings</a:t>
            </a:r>
            <a:endParaRPr lang="en-US" sz="105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50" dirty="0">
                <a:solidFill>
                  <a:srgbClr val="220023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Griffins: Creatures with the body of a lion and the head and wings of an eagle</a:t>
            </a:r>
            <a:endParaRPr lang="en-US" sz="105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50" dirty="0">
                <a:solidFill>
                  <a:srgbClr val="220023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Cyclops: One-eyed giants from Greek mythology</a:t>
            </a:r>
            <a:endParaRPr lang="en-US" sz="105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50" dirty="0">
                <a:solidFill>
                  <a:srgbClr val="220023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Sirens: Enchanting creatures who lured sailors with their songs</a:t>
            </a:r>
            <a:endParaRPr lang="en-US" sz="10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0458396" y="447"/>
            <a:ext cx="1733541" cy="6857107"/>
          </a:xfrm>
          <a:custGeom>
            <a:avLst/>
            <a:gdLst/>
            <a:ahLst/>
            <a:cxnLst/>
            <a:rect l="l" t="t" r="r" b="b"/>
            <a:pathLst>
              <a:path w="1733541" h="6857107">
                <a:moveTo>
                  <a:pt x="0" y="6857107"/>
                </a:moveTo>
                <a:lnTo>
                  <a:pt x="0" y="0"/>
                </a:lnTo>
                <a:lnTo>
                  <a:pt x="1733541" y="0"/>
                </a:lnTo>
                <a:lnTo>
                  <a:pt x="1733541" y="6857107"/>
                </a:lnTo>
                <a:lnTo>
                  <a:pt x="0" y="6857107"/>
                </a:lnTo>
              </a:path>
            </a:pathLst>
          </a:custGeom>
          <a:solidFill>
            <a:srgbClr val="FCB5FF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656143" y="529543"/>
            <a:ext cx="364069" cy="364020"/>
          </a:xfrm>
          <a:custGeom>
            <a:avLst/>
            <a:gdLst/>
            <a:ahLst/>
            <a:cxnLst/>
            <a:rect l="l" t="t" r="r" b="b"/>
            <a:pathLst>
              <a:path w="364069" h="364020">
                <a:moveTo>
                  <a:pt x="0" y="364020"/>
                </a:moveTo>
                <a:lnTo>
                  <a:pt x="0" y="0"/>
                </a:lnTo>
                <a:lnTo>
                  <a:pt x="364069" y="0"/>
                </a:lnTo>
                <a:lnTo>
                  <a:pt x="364069" y="364020"/>
                </a:lnTo>
                <a:lnTo>
                  <a:pt x="0" y="364020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74696" y="648062"/>
            <a:ext cx="123229" cy="123219"/>
          </a:xfrm>
          <a:custGeom>
            <a:avLst/>
            <a:gdLst/>
            <a:ahLst/>
            <a:cxnLst/>
            <a:rect l="l" t="t" r="r" b="b"/>
            <a:pathLst>
              <a:path w="123229" h="123219">
                <a:moveTo>
                  <a:pt x="0" y="123219"/>
                </a:moveTo>
                <a:lnTo>
                  <a:pt x="0" y="0"/>
                </a:lnTo>
                <a:lnTo>
                  <a:pt x="123229" y="0"/>
                </a:lnTo>
                <a:lnTo>
                  <a:pt x="123229" y="123219"/>
                </a:lnTo>
                <a:lnTo>
                  <a:pt x="0" y="123219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639394" y="2674223"/>
            <a:ext cx="407082" cy="109728"/>
          </a:xfrm>
          <a:custGeom>
            <a:avLst/>
            <a:gdLst/>
            <a:ahLst/>
            <a:cxnLst/>
            <a:rect l="l" t="t" r="r" b="b"/>
            <a:pathLst>
              <a:path w="407082" h="109728">
                <a:moveTo>
                  <a:pt x="54864" y="109728"/>
                </a:moveTo>
                <a:cubicBezTo>
                  <a:pt x="24563" y="109728"/>
                  <a:pt x="0" y="85165"/>
                  <a:pt x="0" y="54864"/>
                </a:cubicBezTo>
                <a:lnTo>
                  <a:pt x="0" y="54864"/>
                </a:lnTo>
                <a:cubicBezTo>
                  <a:pt x="0" y="24563"/>
                  <a:pt x="24563" y="0"/>
                  <a:pt x="54864" y="0"/>
                </a:cubicBezTo>
                <a:lnTo>
                  <a:pt x="352218" y="0"/>
                </a:lnTo>
                <a:cubicBezTo>
                  <a:pt x="382519" y="0"/>
                  <a:pt x="407082" y="24563"/>
                  <a:pt x="407082" y="54864"/>
                </a:cubicBezTo>
                <a:lnTo>
                  <a:pt x="407082" y="54864"/>
                </a:lnTo>
                <a:cubicBezTo>
                  <a:pt x="407082" y="85165"/>
                  <a:pt x="382519" y="109728"/>
                  <a:pt x="352218" y="109728"/>
                </a:cubicBezTo>
                <a:lnTo>
                  <a:pt x="54864" y="109728"/>
                </a:lnTo>
              </a:path>
            </a:pathLst>
          </a:custGeom>
          <a:solidFill>
            <a:srgbClr val="FCB5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3362039" y="2674223"/>
            <a:ext cx="407082" cy="109728"/>
          </a:xfrm>
          <a:custGeom>
            <a:avLst/>
            <a:gdLst/>
            <a:ahLst/>
            <a:cxnLst/>
            <a:rect l="l" t="t" r="r" b="b"/>
            <a:pathLst>
              <a:path w="407082" h="109728">
                <a:moveTo>
                  <a:pt x="54864" y="109728"/>
                </a:moveTo>
                <a:cubicBezTo>
                  <a:pt x="24563" y="109728"/>
                  <a:pt x="0" y="85165"/>
                  <a:pt x="0" y="54864"/>
                </a:cubicBezTo>
                <a:lnTo>
                  <a:pt x="0" y="54864"/>
                </a:lnTo>
                <a:cubicBezTo>
                  <a:pt x="0" y="24563"/>
                  <a:pt x="24563" y="0"/>
                  <a:pt x="54864" y="0"/>
                </a:cubicBezTo>
                <a:lnTo>
                  <a:pt x="352218" y="0"/>
                </a:lnTo>
                <a:cubicBezTo>
                  <a:pt x="382519" y="0"/>
                  <a:pt x="407082" y="24563"/>
                  <a:pt x="407082" y="54864"/>
                </a:cubicBezTo>
                <a:lnTo>
                  <a:pt x="407082" y="54864"/>
                </a:lnTo>
                <a:cubicBezTo>
                  <a:pt x="407082" y="85165"/>
                  <a:pt x="382519" y="109728"/>
                  <a:pt x="352218" y="109728"/>
                </a:cubicBezTo>
                <a:lnTo>
                  <a:pt x="54864" y="109728"/>
                </a:lnTo>
              </a:path>
            </a:pathLst>
          </a:custGeom>
          <a:solidFill>
            <a:srgbClr val="FCB5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6084882" y="2674223"/>
            <a:ext cx="407082" cy="109728"/>
          </a:xfrm>
          <a:custGeom>
            <a:avLst/>
            <a:gdLst/>
            <a:ahLst/>
            <a:cxnLst/>
            <a:rect l="l" t="t" r="r" b="b"/>
            <a:pathLst>
              <a:path w="407082" h="109728">
                <a:moveTo>
                  <a:pt x="54864" y="109728"/>
                </a:moveTo>
                <a:cubicBezTo>
                  <a:pt x="24563" y="109728"/>
                  <a:pt x="0" y="85165"/>
                  <a:pt x="0" y="54864"/>
                </a:cubicBezTo>
                <a:lnTo>
                  <a:pt x="0" y="54864"/>
                </a:lnTo>
                <a:cubicBezTo>
                  <a:pt x="0" y="24563"/>
                  <a:pt x="24563" y="0"/>
                  <a:pt x="54864" y="0"/>
                </a:cubicBezTo>
                <a:lnTo>
                  <a:pt x="352218" y="0"/>
                </a:lnTo>
                <a:cubicBezTo>
                  <a:pt x="382519" y="0"/>
                  <a:pt x="407082" y="24563"/>
                  <a:pt x="407082" y="54864"/>
                </a:cubicBezTo>
                <a:lnTo>
                  <a:pt x="407082" y="54864"/>
                </a:lnTo>
                <a:cubicBezTo>
                  <a:pt x="407082" y="85165"/>
                  <a:pt x="382519" y="109728"/>
                  <a:pt x="352218" y="109728"/>
                </a:cubicBezTo>
                <a:lnTo>
                  <a:pt x="54864" y="109728"/>
                </a:lnTo>
              </a:path>
            </a:pathLst>
          </a:custGeom>
          <a:solidFill>
            <a:srgbClr val="FCB5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634996" y="1012082"/>
            <a:ext cx="7928989" cy="1272738"/>
          </a:xfrm>
          <a:custGeom>
            <a:avLst/>
            <a:gdLst/>
            <a:ahLst/>
            <a:cxnLst/>
            <a:rect l="l" t="t" r="r" b="b"/>
            <a:pathLst>
              <a:path w="7928989" h="1272738">
                <a:moveTo>
                  <a:pt x="0" y="1272738"/>
                </a:moveTo>
                <a:lnTo>
                  <a:pt x="0" y="0"/>
                </a:lnTo>
                <a:lnTo>
                  <a:pt x="7928989" y="0"/>
                </a:lnTo>
                <a:lnTo>
                  <a:pt x="7928989" y="1272738"/>
                </a:lnTo>
                <a:lnTo>
                  <a:pt x="0" y="1272738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2800" dirty="0">
                <a:solidFill>
                  <a:srgbClr val="86008D"/>
                </a:solidFill>
                <a:latin typeface="Sora Bold" pitchFamily="34" charset="0"/>
                <a:ea typeface="Sora Bold" pitchFamily="34" charset="-122"/>
                <a:cs typeface="Sora Bold" pitchFamily="34" charset="-120"/>
              </a:rPr>
              <a:t>Roman Entertainment</a:t>
            </a:r>
            <a:endParaRPr lang="en-US" sz="2800" dirty="0"/>
          </a:p>
        </p:txBody>
      </p:sp>
      <p:sp>
        <p:nvSpPr>
          <p:cNvPr id="9" name="Text 7"/>
          <p:cNvSpPr/>
          <p:nvPr/>
        </p:nvSpPr>
        <p:spPr>
          <a:xfrm>
            <a:off x="8765664" y="1336247"/>
            <a:ext cx="3172275" cy="4444421"/>
          </a:xfrm>
          <a:custGeom>
            <a:avLst/>
            <a:gdLst/>
            <a:ahLst/>
            <a:cxnLst/>
            <a:rect l="l" t="t" r="r" b="b"/>
            <a:pathLst>
              <a:path w="3172275" h="4444421">
                <a:moveTo>
                  <a:pt x="1210135" y="0"/>
                </a:moveTo>
                <a:lnTo>
                  <a:pt x="2765877" y="0"/>
                </a:lnTo>
                <a:cubicBezTo>
                  <a:pt x="2990323" y="0"/>
                  <a:pt x="3172275" y="181928"/>
                  <a:pt x="3172275" y="406347"/>
                </a:cubicBezTo>
                <a:lnTo>
                  <a:pt x="3172275" y="3333316"/>
                </a:lnTo>
                <a:cubicBezTo>
                  <a:pt x="3172275" y="3550724"/>
                  <a:pt x="2996013" y="3726965"/>
                  <a:pt x="2778577" y="3726965"/>
                </a:cubicBezTo>
                <a:lnTo>
                  <a:pt x="2743652" y="3726965"/>
                </a:lnTo>
                <a:cubicBezTo>
                  <a:pt x="2545508" y="3726965"/>
                  <a:pt x="2384879" y="3887573"/>
                  <a:pt x="2384879" y="4085693"/>
                </a:cubicBezTo>
                <a:cubicBezTo>
                  <a:pt x="2384879" y="4283812"/>
                  <a:pt x="2224250" y="4444421"/>
                  <a:pt x="2026106" y="4444421"/>
                </a:cubicBezTo>
                <a:lnTo>
                  <a:pt x="403689" y="4444421"/>
                </a:lnTo>
                <a:cubicBezTo>
                  <a:pt x="207298" y="4444421"/>
                  <a:pt x="43443" y="4305132"/>
                  <a:pt x="5548" y="4119967"/>
                </a:cubicBezTo>
                <a:lnTo>
                  <a:pt x="0" y="4064943"/>
                </a:lnTo>
                <a:lnTo>
                  <a:pt x="0" y="1271537"/>
                </a:lnTo>
                <a:lnTo>
                  <a:pt x="5483" y="1217153"/>
                </a:lnTo>
                <a:cubicBezTo>
                  <a:pt x="43082" y="1033434"/>
                  <a:pt x="205657" y="895233"/>
                  <a:pt x="400514" y="895233"/>
                </a:cubicBezTo>
                <a:cubicBezTo>
                  <a:pt x="623208" y="895233"/>
                  <a:pt x="803737" y="714726"/>
                  <a:pt x="803737" y="492061"/>
                </a:cubicBezTo>
                <a:lnTo>
                  <a:pt x="803737" y="406347"/>
                </a:lnTo>
                <a:cubicBezTo>
                  <a:pt x="803737" y="181928"/>
                  <a:pt x="985689" y="0"/>
                  <a:pt x="1210135" y="0"/>
                </a:cubicBezTo>
                <a:lnTo>
                  <a:pt x="1210135" y="0"/>
                </a:lnTo>
              </a:path>
            </a:pathLst>
          </a:custGeom>
          <a:blipFill>
            <a:blip r:embed="rId3"/>
            <a:srcRect l="26217" r="26217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11101675" y="6303486"/>
            <a:ext cx="455265" cy="346234"/>
          </a:xfrm>
          <a:custGeom>
            <a:avLst/>
            <a:gdLst/>
            <a:ahLst/>
            <a:cxnLst/>
            <a:rect l="l" t="t" r="r" b="b"/>
            <a:pathLst>
              <a:path w="455265" h="346234">
                <a:moveTo>
                  <a:pt x="173117" y="346234"/>
                </a:moveTo>
                <a:cubicBezTo>
                  <a:pt x="77507" y="346234"/>
                  <a:pt x="0" y="268727"/>
                  <a:pt x="0" y="173117"/>
                </a:cubicBezTo>
                <a:lnTo>
                  <a:pt x="0" y="173117"/>
                </a:lnTo>
                <a:cubicBezTo>
                  <a:pt x="0" y="77507"/>
                  <a:pt x="77507" y="0"/>
                  <a:pt x="173117" y="0"/>
                </a:cubicBezTo>
                <a:lnTo>
                  <a:pt x="282148" y="0"/>
                </a:lnTo>
                <a:cubicBezTo>
                  <a:pt x="377758" y="0"/>
                  <a:pt x="455265" y="77507"/>
                  <a:pt x="455265" y="173117"/>
                </a:cubicBezTo>
                <a:lnTo>
                  <a:pt x="455265" y="173117"/>
                </a:lnTo>
                <a:cubicBezTo>
                  <a:pt x="455265" y="268727"/>
                  <a:pt x="377758" y="346234"/>
                  <a:pt x="282148" y="346234"/>
                </a:cubicBezTo>
                <a:lnTo>
                  <a:pt x="173117" y="346234"/>
                </a:lnTo>
              </a:path>
            </a:pathLst>
          </a:custGeom>
          <a:solidFill>
            <a:srgbClr val="FFFFFF"/>
          </a:solidFill>
          <a:ln w="9525">
            <a:solidFill>
              <a:srgbClr val="FCB5FF"/>
            </a:solidFill>
          </a:ln>
        </p:spPr>
        <p:txBody>
          <a:bodyPr wrap="square" lIns="137160" tIns="45720" rIns="137160" bIns="45720" rtlCol="0" anchor="ctr"/>
          <a:lstStyle/>
          <a:p>
            <a:pPr algn="ct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86008D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11</a:t>
            </a:r>
            <a:endParaRPr lang="en-US" sz="1000" dirty="0"/>
          </a:p>
        </p:txBody>
      </p:sp>
      <p:sp>
        <p:nvSpPr>
          <p:cNvPr id="11" name="Text 9"/>
          <p:cNvSpPr/>
          <p:nvPr/>
        </p:nvSpPr>
        <p:spPr>
          <a:xfrm>
            <a:off x="634996" y="6399658"/>
            <a:ext cx="1149354" cy="153888"/>
          </a:xfrm>
          <a:custGeom>
            <a:avLst/>
            <a:gdLst/>
            <a:ahLst/>
            <a:cxnLst/>
            <a:rect l="l" t="t" r="r" b="b"/>
            <a:pathLst>
              <a:path w="1149354" h="153888">
                <a:moveTo>
                  <a:pt x="0" y="153888"/>
                </a:moveTo>
                <a:lnTo>
                  <a:pt x="0" y="0"/>
                </a:lnTo>
                <a:lnTo>
                  <a:pt x="1149354" y="0"/>
                </a:lnTo>
                <a:lnTo>
                  <a:pt x="1149354" y="153888"/>
                </a:lnTo>
                <a:lnTo>
                  <a:pt x="0" y="153888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505"/>
              </a:spcBef>
              <a:buNone/>
            </a:pPr>
            <a:r>
              <a:rPr lang="en-US" sz="505" dirty="0">
                <a:solidFill>
                  <a:srgbClr val="86008D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Exploring the Legacy of the Mighty Roman Empire</a:t>
            </a:r>
            <a:endParaRPr lang="en-US" sz="505" dirty="0"/>
          </a:p>
        </p:txBody>
      </p:sp>
      <p:sp>
        <p:nvSpPr>
          <p:cNvPr id="12" name="Text 10"/>
          <p:cNvSpPr/>
          <p:nvPr/>
        </p:nvSpPr>
        <p:spPr>
          <a:xfrm>
            <a:off x="635422" y="3012182"/>
            <a:ext cx="2468880" cy="309783"/>
          </a:xfrm>
          <a:custGeom>
            <a:avLst/>
            <a:gdLst/>
            <a:ahLst/>
            <a:cxnLst/>
            <a:rect l="l" t="t" r="r" b="b"/>
            <a:pathLst>
              <a:path w="2468880" h="309783">
                <a:moveTo>
                  <a:pt x="0" y="309783"/>
                </a:moveTo>
                <a:lnTo>
                  <a:pt x="0" y="0"/>
                </a:lnTo>
                <a:lnTo>
                  <a:pt x="2468880" y="0"/>
                </a:lnTo>
                <a:lnTo>
                  <a:pt x="2468880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b="1" dirty="0">
                <a:solidFill>
                  <a:srgbClr val="86008D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Gladiator games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635423" y="3468697"/>
            <a:ext cx="2468880" cy="2743200"/>
          </a:xfrm>
          <a:custGeom>
            <a:avLst/>
            <a:gdLst/>
            <a:ahLst/>
            <a:cxnLst/>
            <a:rect l="l" t="t" r="r" b="b"/>
            <a:pathLst>
              <a:path w="2468880" h="2743200">
                <a:moveTo>
                  <a:pt x="0" y="2743200"/>
                </a:moveTo>
                <a:lnTo>
                  <a:pt x="0" y="0"/>
                </a:lnTo>
                <a:lnTo>
                  <a:pt x="2468880" y="0"/>
                </a:lnTo>
                <a:lnTo>
                  <a:pt x="2468880" y="2743200"/>
                </a:lnTo>
                <a:lnTo>
                  <a:pt x="0" y="2743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50" dirty="0">
                <a:solidFill>
                  <a:srgbClr val="220023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Fought in large arenas like the Colosseum</a:t>
            </a:r>
            <a:endParaRPr lang="en-US" sz="105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50" dirty="0">
                <a:solidFill>
                  <a:srgbClr val="220023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Involved combat between gladiators, animals, and condemned criminals</a:t>
            </a:r>
            <a:endParaRPr lang="en-US" sz="105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50" dirty="0">
                <a:solidFill>
                  <a:srgbClr val="220023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Highly popular among Roman citizens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3358194" y="3012182"/>
            <a:ext cx="2468880" cy="309783"/>
          </a:xfrm>
          <a:custGeom>
            <a:avLst/>
            <a:gdLst/>
            <a:ahLst/>
            <a:cxnLst/>
            <a:rect l="l" t="t" r="r" b="b"/>
            <a:pathLst>
              <a:path w="2468880" h="309783">
                <a:moveTo>
                  <a:pt x="0" y="309783"/>
                </a:moveTo>
                <a:lnTo>
                  <a:pt x="0" y="0"/>
                </a:lnTo>
                <a:lnTo>
                  <a:pt x="2468880" y="0"/>
                </a:lnTo>
                <a:lnTo>
                  <a:pt x="2468880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b="1" dirty="0">
                <a:solidFill>
                  <a:srgbClr val="86008D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Theater and performances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3358195" y="3468697"/>
            <a:ext cx="2468880" cy="2743200"/>
          </a:xfrm>
          <a:custGeom>
            <a:avLst/>
            <a:gdLst/>
            <a:ahLst/>
            <a:cxnLst/>
            <a:rect l="l" t="t" r="r" b="b"/>
            <a:pathLst>
              <a:path w="2468880" h="2743200">
                <a:moveTo>
                  <a:pt x="0" y="2743200"/>
                </a:moveTo>
                <a:lnTo>
                  <a:pt x="0" y="0"/>
                </a:lnTo>
                <a:lnTo>
                  <a:pt x="2468880" y="0"/>
                </a:lnTo>
                <a:lnTo>
                  <a:pt x="2468880" y="2743200"/>
                </a:lnTo>
                <a:lnTo>
                  <a:pt x="0" y="2743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50" dirty="0">
                <a:solidFill>
                  <a:srgbClr val="220023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Included tragedies, comedies, and pantomimes</a:t>
            </a:r>
            <a:endParaRPr lang="en-US" sz="105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50" dirty="0">
                <a:solidFill>
                  <a:srgbClr val="220023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Performed in open-air theaters</a:t>
            </a:r>
            <a:endParaRPr lang="en-US" sz="105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50" dirty="0">
                <a:solidFill>
                  <a:srgbClr val="220023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Actors were often slaves or freedmen</a:t>
            </a:r>
            <a:endParaRPr lang="en-US" sz="1050" dirty="0"/>
          </a:p>
        </p:txBody>
      </p:sp>
      <p:sp>
        <p:nvSpPr>
          <p:cNvPr id="16" name="Text 14"/>
          <p:cNvSpPr/>
          <p:nvPr/>
        </p:nvSpPr>
        <p:spPr>
          <a:xfrm>
            <a:off x="6090543" y="3012182"/>
            <a:ext cx="2468880" cy="309783"/>
          </a:xfrm>
          <a:custGeom>
            <a:avLst/>
            <a:gdLst/>
            <a:ahLst/>
            <a:cxnLst/>
            <a:rect l="l" t="t" r="r" b="b"/>
            <a:pathLst>
              <a:path w="2468880" h="309783">
                <a:moveTo>
                  <a:pt x="0" y="309783"/>
                </a:moveTo>
                <a:lnTo>
                  <a:pt x="0" y="0"/>
                </a:lnTo>
                <a:lnTo>
                  <a:pt x="2468880" y="0"/>
                </a:lnTo>
                <a:lnTo>
                  <a:pt x="2468880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b="1" dirty="0">
                <a:solidFill>
                  <a:srgbClr val="86008D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Sports and leisure activities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6090544" y="3468697"/>
            <a:ext cx="2468880" cy="2743200"/>
          </a:xfrm>
          <a:custGeom>
            <a:avLst/>
            <a:gdLst/>
            <a:ahLst/>
            <a:cxnLst/>
            <a:rect l="l" t="t" r="r" b="b"/>
            <a:pathLst>
              <a:path w="2468880" h="2743200">
                <a:moveTo>
                  <a:pt x="0" y="2743200"/>
                </a:moveTo>
                <a:lnTo>
                  <a:pt x="0" y="0"/>
                </a:lnTo>
                <a:lnTo>
                  <a:pt x="2468880" y="0"/>
                </a:lnTo>
                <a:lnTo>
                  <a:pt x="2468880" y="2743200"/>
                </a:lnTo>
                <a:lnTo>
                  <a:pt x="0" y="2743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50" dirty="0">
                <a:solidFill>
                  <a:srgbClr val="220023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Chariot racing in the Circus Maximus</a:t>
            </a:r>
            <a:endParaRPr lang="en-US" sz="105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50" dirty="0">
                <a:solidFill>
                  <a:srgbClr val="220023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Public baths for socializing and relaxation</a:t>
            </a:r>
            <a:endParaRPr lang="en-US" sz="105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50" dirty="0">
                <a:solidFill>
                  <a:srgbClr val="220023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Board games and athletic competitions</a:t>
            </a:r>
            <a:endParaRPr lang="en-US" sz="10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0458396" y="447"/>
            <a:ext cx="1733541" cy="6857107"/>
          </a:xfrm>
          <a:custGeom>
            <a:avLst/>
            <a:gdLst/>
            <a:ahLst/>
            <a:cxnLst/>
            <a:rect l="l" t="t" r="r" b="b"/>
            <a:pathLst>
              <a:path w="1733541" h="6857107">
                <a:moveTo>
                  <a:pt x="0" y="6857107"/>
                </a:moveTo>
                <a:lnTo>
                  <a:pt x="0" y="0"/>
                </a:lnTo>
                <a:lnTo>
                  <a:pt x="1733541" y="0"/>
                </a:lnTo>
                <a:lnTo>
                  <a:pt x="1733541" y="6857107"/>
                </a:lnTo>
                <a:lnTo>
                  <a:pt x="0" y="6857107"/>
                </a:lnTo>
              </a:path>
            </a:pathLst>
          </a:custGeom>
          <a:solidFill>
            <a:srgbClr val="FCB5FF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656143" y="529543"/>
            <a:ext cx="364069" cy="364020"/>
          </a:xfrm>
          <a:custGeom>
            <a:avLst/>
            <a:gdLst/>
            <a:ahLst/>
            <a:cxnLst/>
            <a:rect l="l" t="t" r="r" b="b"/>
            <a:pathLst>
              <a:path w="364069" h="364020">
                <a:moveTo>
                  <a:pt x="0" y="364020"/>
                </a:moveTo>
                <a:lnTo>
                  <a:pt x="0" y="0"/>
                </a:lnTo>
                <a:lnTo>
                  <a:pt x="364069" y="0"/>
                </a:lnTo>
                <a:lnTo>
                  <a:pt x="364069" y="364020"/>
                </a:lnTo>
                <a:lnTo>
                  <a:pt x="0" y="364020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74696" y="648062"/>
            <a:ext cx="123229" cy="123219"/>
          </a:xfrm>
          <a:custGeom>
            <a:avLst/>
            <a:gdLst/>
            <a:ahLst/>
            <a:cxnLst/>
            <a:rect l="l" t="t" r="r" b="b"/>
            <a:pathLst>
              <a:path w="123229" h="123219">
                <a:moveTo>
                  <a:pt x="0" y="123219"/>
                </a:moveTo>
                <a:lnTo>
                  <a:pt x="0" y="0"/>
                </a:lnTo>
                <a:lnTo>
                  <a:pt x="123229" y="0"/>
                </a:lnTo>
                <a:lnTo>
                  <a:pt x="123229" y="123219"/>
                </a:lnTo>
                <a:lnTo>
                  <a:pt x="0" y="123219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639394" y="2674223"/>
            <a:ext cx="407082" cy="109728"/>
          </a:xfrm>
          <a:custGeom>
            <a:avLst/>
            <a:gdLst/>
            <a:ahLst/>
            <a:cxnLst/>
            <a:rect l="l" t="t" r="r" b="b"/>
            <a:pathLst>
              <a:path w="407082" h="109728">
                <a:moveTo>
                  <a:pt x="54864" y="109728"/>
                </a:moveTo>
                <a:cubicBezTo>
                  <a:pt x="24563" y="109728"/>
                  <a:pt x="0" y="85165"/>
                  <a:pt x="0" y="54864"/>
                </a:cubicBezTo>
                <a:lnTo>
                  <a:pt x="0" y="54864"/>
                </a:lnTo>
                <a:cubicBezTo>
                  <a:pt x="0" y="24563"/>
                  <a:pt x="24563" y="0"/>
                  <a:pt x="54864" y="0"/>
                </a:cubicBezTo>
                <a:lnTo>
                  <a:pt x="352218" y="0"/>
                </a:lnTo>
                <a:cubicBezTo>
                  <a:pt x="382519" y="0"/>
                  <a:pt x="407082" y="24563"/>
                  <a:pt x="407082" y="54864"/>
                </a:cubicBezTo>
                <a:lnTo>
                  <a:pt x="407082" y="54864"/>
                </a:lnTo>
                <a:cubicBezTo>
                  <a:pt x="407082" y="85165"/>
                  <a:pt x="382519" y="109728"/>
                  <a:pt x="352218" y="109728"/>
                </a:cubicBezTo>
                <a:lnTo>
                  <a:pt x="54864" y="109728"/>
                </a:lnTo>
              </a:path>
            </a:pathLst>
          </a:custGeom>
          <a:solidFill>
            <a:srgbClr val="FCB5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3362039" y="2674223"/>
            <a:ext cx="407082" cy="109728"/>
          </a:xfrm>
          <a:custGeom>
            <a:avLst/>
            <a:gdLst/>
            <a:ahLst/>
            <a:cxnLst/>
            <a:rect l="l" t="t" r="r" b="b"/>
            <a:pathLst>
              <a:path w="407082" h="109728">
                <a:moveTo>
                  <a:pt x="54864" y="109728"/>
                </a:moveTo>
                <a:cubicBezTo>
                  <a:pt x="24563" y="109728"/>
                  <a:pt x="0" y="85165"/>
                  <a:pt x="0" y="54864"/>
                </a:cubicBezTo>
                <a:lnTo>
                  <a:pt x="0" y="54864"/>
                </a:lnTo>
                <a:cubicBezTo>
                  <a:pt x="0" y="24563"/>
                  <a:pt x="24563" y="0"/>
                  <a:pt x="54864" y="0"/>
                </a:cubicBezTo>
                <a:lnTo>
                  <a:pt x="352218" y="0"/>
                </a:lnTo>
                <a:cubicBezTo>
                  <a:pt x="382519" y="0"/>
                  <a:pt x="407082" y="24563"/>
                  <a:pt x="407082" y="54864"/>
                </a:cubicBezTo>
                <a:lnTo>
                  <a:pt x="407082" y="54864"/>
                </a:lnTo>
                <a:cubicBezTo>
                  <a:pt x="407082" y="85165"/>
                  <a:pt x="382519" y="109728"/>
                  <a:pt x="352218" y="109728"/>
                </a:cubicBezTo>
                <a:lnTo>
                  <a:pt x="54864" y="109728"/>
                </a:lnTo>
              </a:path>
            </a:pathLst>
          </a:custGeom>
          <a:solidFill>
            <a:srgbClr val="FCB5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6084882" y="2674223"/>
            <a:ext cx="407082" cy="109728"/>
          </a:xfrm>
          <a:custGeom>
            <a:avLst/>
            <a:gdLst/>
            <a:ahLst/>
            <a:cxnLst/>
            <a:rect l="l" t="t" r="r" b="b"/>
            <a:pathLst>
              <a:path w="407082" h="109728">
                <a:moveTo>
                  <a:pt x="54864" y="109728"/>
                </a:moveTo>
                <a:cubicBezTo>
                  <a:pt x="24563" y="109728"/>
                  <a:pt x="0" y="85165"/>
                  <a:pt x="0" y="54864"/>
                </a:cubicBezTo>
                <a:lnTo>
                  <a:pt x="0" y="54864"/>
                </a:lnTo>
                <a:cubicBezTo>
                  <a:pt x="0" y="24563"/>
                  <a:pt x="24563" y="0"/>
                  <a:pt x="54864" y="0"/>
                </a:cubicBezTo>
                <a:lnTo>
                  <a:pt x="352218" y="0"/>
                </a:lnTo>
                <a:cubicBezTo>
                  <a:pt x="382519" y="0"/>
                  <a:pt x="407082" y="24563"/>
                  <a:pt x="407082" y="54864"/>
                </a:cubicBezTo>
                <a:lnTo>
                  <a:pt x="407082" y="54864"/>
                </a:lnTo>
                <a:cubicBezTo>
                  <a:pt x="407082" y="85165"/>
                  <a:pt x="382519" y="109728"/>
                  <a:pt x="352218" y="109728"/>
                </a:cubicBezTo>
                <a:lnTo>
                  <a:pt x="54864" y="109728"/>
                </a:lnTo>
              </a:path>
            </a:pathLst>
          </a:custGeom>
          <a:solidFill>
            <a:srgbClr val="FCB5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634996" y="1012082"/>
            <a:ext cx="7928989" cy="1272738"/>
          </a:xfrm>
          <a:custGeom>
            <a:avLst/>
            <a:gdLst/>
            <a:ahLst/>
            <a:cxnLst/>
            <a:rect l="l" t="t" r="r" b="b"/>
            <a:pathLst>
              <a:path w="7928989" h="1272738">
                <a:moveTo>
                  <a:pt x="0" y="1272738"/>
                </a:moveTo>
                <a:lnTo>
                  <a:pt x="0" y="0"/>
                </a:lnTo>
                <a:lnTo>
                  <a:pt x="7928989" y="0"/>
                </a:lnTo>
                <a:lnTo>
                  <a:pt x="7928989" y="1272738"/>
                </a:lnTo>
                <a:lnTo>
                  <a:pt x="0" y="1272738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2800" dirty="0">
                <a:solidFill>
                  <a:srgbClr val="86008D"/>
                </a:solidFill>
                <a:latin typeface="Sora Bold" pitchFamily="34" charset="0"/>
                <a:ea typeface="Sora Bold" pitchFamily="34" charset="-122"/>
                <a:cs typeface="Sora Bold" pitchFamily="34" charset="-120"/>
              </a:rPr>
              <a:t>Roman Food and Cooking</a:t>
            </a:r>
            <a:endParaRPr lang="en-US" sz="2800" dirty="0"/>
          </a:p>
        </p:txBody>
      </p:sp>
      <p:sp>
        <p:nvSpPr>
          <p:cNvPr id="9" name="Text 7"/>
          <p:cNvSpPr/>
          <p:nvPr/>
        </p:nvSpPr>
        <p:spPr>
          <a:xfrm>
            <a:off x="8765664" y="1336247"/>
            <a:ext cx="3172275" cy="4444421"/>
          </a:xfrm>
          <a:custGeom>
            <a:avLst/>
            <a:gdLst/>
            <a:ahLst/>
            <a:cxnLst/>
            <a:rect l="l" t="t" r="r" b="b"/>
            <a:pathLst>
              <a:path w="3172275" h="4444421">
                <a:moveTo>
                  <a:pt x="1210135" y="0"/>
                </a:moveTo>
                <a:lnTo>
                  <a:pt x="2765877" y="0"/>
                </a:lnTo>
                <a:cubicBezTo>
                  <a:pt x="2990323" y="0"/>
                  <a:pt x="3172275" y="181928"/>
                  <a:pt x="3172275" y="406347"/>
                </a:cubicBezTo>
                <a:lnTo>
                  <a:pt x="3172275" y="3333316"/>
                </a:lnTo>
                <a:cubicBezTo>
                  <a:pt x="3172275" y="3550724"/>
                  <a:pt x="2996013" y="3726965"/>
                  <a:pt x="2778577" y="3726965"/>
                </a:cubicBezTo>
                <a:lnTo>
                  <a:pt x="2743652" y="3726965"/>
                </a:lnTo>
                <a:cubicBezTo>
                  <a:pt x="2545508" y="3726965"/>
                  <a:pt x="2384879" y="3887573"/>
                  <a:pt x="2384879" y="4085693"/>
                </a:cubicBezTo>
                <a:cubicBezTo>
                  <a:pt x="2384879" y="4283812"/>
                  <a:pt x="2224250" y="4444421"/>
                  <a:pt x="2026106" y="4444421"/>
                </a:cubicBezTo>
                <a:lnTo>
                  <a:pt x="403689" y="4444421"/>
                </a:lnTo>
                <a:cubicBezTo>
                  <a:pt x="207298" y="4444421"/>
                  <a:pt x="43443" y="4305132"/>
                  <a:pt x="5548" y="4119967"/>
                </a:cubicBezTo>
                <a:lnTo>
                  <a:pt x="0" y="4064943"/>
                </a:lnTo>
                <a:lnTo>
                  <a:pt x="0" y="1271537"/>
                </a:lnTo>
                <a:lnTo>
                  <a:pt x="5483" y="1217153"/>
                </a:lnTo>
                <a:cubicBezTo>
                  <a:pt x="43082" y="1033434"/>
                  <a:pt x="205657" y="895233"/>
                  <a:pt x="400514" y="895233"/>
                </a:cubicBezTo>
                <a:cubicBezTo>
                  <a:pt x="623208" y="895233"/>
                  <a:pt x="803737" y="714726"/>
                  <a:pt x="803737" y="492061"/>
                </a:cubicBezTo>
                <a:lnTo>
                  <a:pt x="803737" y="406347"/>
                </a:lnTo>
                <a:cubicBezTo>
                  <a:pt x="803737" y="181928"/>
                  <a:pt x="985689" y="0"/>
                  <a:pt x="1210135" y="0"/>
                </a:cubicBezTo>
                <a:lnTo>
                  <a:pt x="1210135" y="0"/>
                </a:lnTo>
              </a:path>
            </a:pathLst>
          </a:custGeom>
          <a:blipFill>
            <a:blip r:embed="rId3"/>
            <a:srcRect l="26133" r="26133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11101675" y="6303486"/>
            <a:ext cx="455265" cy="346234"/>
          </a:xfrm>
          <a:custGeom>
            <a:avLst/>
            <a:gdLst/>
            <a:ahLst/>
            <a:cxnLst/>
            <a:rect l="l" t="t" r="r" b="b"/>
            <a:pathLst>
              <a:path w="455265" h="346234">
                <a:moveTo>
                  <a:pt x="173117" y="346234"/>
                </a:moveTo>
                <a:cubicBezTo>
                  <a:pt x="77507" y="346234"/>
                  <a:pt x="0" y="268727"/>
                  <a:pt x="0" y="173117"/>
                </a:cubicBezTo>
                <a:lnTo>
                  <a:pt x="0" y="173117"/>
                </a:lnTo>
                <a:cubicBezTo>
                  <a:pt x="0" y="77507"/>
                  <a:pt x="77507" y="0"/>
                  <a:pt x="173117" y="0"/>
                </a:cubicBezTo>
                <a:lnTo>
                  <a:pt x="282148" y="0"/>
                </a:lnTo>
                <a:cubicBezTo>
                  <a:pt x="377758" y="0"/>
                  <a:pt x="455265" y="77507"/>
                  <a:pt x="455265" y="173117"/>
                </a:cubicBezTo>
                <a:lnTo>
                  <a:pt x="455265" y="173117"/>
                </a:lnTo>
                <a:cubicBezTo>
                  <a:pt x="455265" y="268727"/>
                  <a:pt x="377758" y="346234"/>
                  <a:pt x="282148" y="346234"/>
                </a:cubicBezTo>
                <a:lnTo>
                  <a:pt x="173117" y="346234"/>
                </a:lnTo>
              </a:path>
            </a:pathLst>
          </a:custGeom>
          <a:solidFill>
            <a:srgbClr val="FFFFFF"/>
          </a:solidFill>
          <a:ln w="9525">
            <a:solidFill>
              <a:srgbClr val="FCB5FF"/>
            </a:solidFill>
          </a:ln>
        </p:spPr>
        <p:txBody>
          <a:bodyPr wrap="square" lIns="137160" tIns="45720" rIns="137160" bIns="45720" rtlCol="0" anchor="ctr"/>
          <a:lstStyle/>
          <a:p>
            <a:pPr algn="ct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86008D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12</a:t>
            </a:r>
            <a:endParaRPr lang="en-US" sz="1000" dirty="0"/>
          </a:p>
        </p:txBody>
      </p:sp>
      <p:sp>
        <p:nvSpPr>
          <p:cNvPr id="11" name="Text 9"/>
          <p:cNvSpPr/>
          <p:nvPr/>
        </p:nvSpPr>
        <p:spPr>
          <a:xfrm>
            <a:off x="634996" y="6399658"/>
            <a:ext cx="1149354" cy="153888"/>
          </a:xfrm>
          <a:custGeom>
            <a:avLst/>
            <a:gdLst/>
            <a:ahLst/>
            <a:cxnLst/>
            <a:rect l="l" t="t" r="r" b="b"/>
            <a:pathLst>
              <a:path w="1149354" h="153888">
                <a:moveTo>
                  <a:pt x="0" y="153888"/>
                </a:moveTo>
                <a:lnTo>
                  <a:pt x="0" y="0"/>
                </a:lnTo>
                <a:lnTo>
                  <a:pt x="1149354" y="0"/>
                </a:lnTo>
                <a:lnTo>
                  <a:pt x="1149354" y="153888"/>
                </a:lnTo>
                <a:lnTo>
                  <a:pt x="0" y="153888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505"/>
              </a:spcBef>
              <a:buNone/>
            </a:pPr>
            <a:r>
              <a:rPr lang="en-US" sz="505" dirty="0">
                <a:solidFill>
                  <a:srgbClr val="86008D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Exploring the Legacy of the Mighty Roman Empire</a:t>
            </a:r>
            <a:endParaRPr lang="en-US" sz="505" dirty="0"/>
          </a:p>
        </p:txBody>
      </p:sp>
      <p:sp>
        <p:nvSpPr>
          <p:cNvPr id="12" name="Text 10"/>
          <p:cNvSpPr/>
          <p:nvPr/>
        </p:nvSpPr>
        <p:spPr>
          <a:xfrm>
            <a:off x="635422" y="3012182"/>
            <a:ext cx="2468880" cy="309783"/>
          </a:xfrm>
          <a:custGeom>
            <a:avLst/>
            <a:gdLst/>
            <a:ahLst/>
            <a:cxnLst/>
            <a:rect l="l" t="t" r="r" b="b"/>
            <a:pathLst>
              <a:path w="2468880" h="309783">
                <a:moveTo>
                  <a:pt x="0" y="309783"/>
                </a:moveTo>
                <a:lnTo>
                  <a:pt x="0" y="0"/>
                </a:lnTo>
                <a:lnTo>
                  <a:pt x="2468880" y="0"/>
                </a:lnTo>
                <a:lnTo>
                  <a:pt x="2468880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b="1" dirty="0">
                <a:solidFill>
                  <a:srgbClr val="86008D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Common Foods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635423" y="3468697"/>
            <a:ext cx="2468880" cy="2743200"/>
          </a:xfrm>
          <a:custGeom>
            <a:avLst/>
            <a:gdLst/>
            <a:ahLst/>
            <a:cxnLst/>
            <a:rect l="l" t="t" r="r" b="b"/>
            <a:pathLst>
              <a:path w="2468880" h="2743200">
                <a:moveTo>
                  <a:pt x="0" y="2743200"/>
                </a:moveTo>
                <a:lnTo>
                  <a:pt x="0" y="0"/>
                </a:lnTo>
                <a:lnTo>
                  <a:pt x="2468880" y="0"/>
                </a:lnTo>
                <a:lnTo>
                  <a:pt x="2468880" y="2743200"/>
                </a:lnTo>
                <a:lnTo>
                  <a:pt x="0" y="2743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50" dirty="0">
                <a:solidFill>
                  <a:srgbClr val="220023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Bread: Staple food made from wheat</a:t>
            </a:r>
            <a:endParaRPr lang="en-US" sz="105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50" dirty="0">
                <a:solidFill>
                  <a:srgbClr val="220023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Olives: Used in cooking and for oil</a:t>
            </a:r>
            <a:endParaRPr lang="en-US" sz="105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50" dirty="0">
                <a:solidFill>
                  <a:srgbClr val="220023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Grapes: Eaten fresh or made into wine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3358194" y="3012182"/>
            <a:ext cx="2468880" cy="309783"/>
          </a:xfrm>
          <a:custGeom>
            <a:avLst/>
            <a:gdLst/>
            <a:ahLst/>
            <a:cxnLst/>
            <a:rect l="l" t="t" r="r" b="b"/>
            <a:pathLst>
              <a:path w="2468880" h="309783">
                <a:moveTo>
                  <a:pt x="0" y="309783"/>
                </a:moveTo>
                <a:lnTo>
                  <a:pt x="0" y="0"/>
                </a:lnTo>
                <a:lnTo>
                  <a:pt x="2468880" y="0"/>
                </a:lnTo>
                <a:lnTo>
                  <a:pt x="2468880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b="1" dirty="0">
                <a:solidFill>
                  <a:srgbClr val="86008D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Cooking Techniques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3358195" y="3468697"/>
            <a:ext cx="2468880" cy="2743200"/>
          </a:xfrm>
          <a:custGeom>
            <a:avLst/>
            <a:gdLst/>
            <a:ahLst/>
            <a:cxnLst/>
            <a:rect l="l" t="t" r="r" b="b"/>
            <a:pathLst>
              <a:path w="2468880" h="2743200">
                <a:moveTo>
                  <a:pt x="0" y="2743200"/>
                </a:moveTo>
                <a:lnTo>
                  <a:pt x="0" y="0"/>
                </a:lnTo>
                <a:lnTo>
                  <a:pt x="2468880" y="0"/>
                </a:lnTo>
                <a:lnTo>
                  <a:pt x="2468880" y="2743200"/>
                </a:lnTo>
                <a:lnTo>
                  <a:pt x="0" y="2743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50" dirty="0">
                <a:solidFill>
                  <a:srgbClr val="220023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Roasting: Meat cooked over an open flame</a:t>
            </a:r>
            <a:endParaRPr lang="en-US" sz="105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50" dirty="0">
                <a:solidFill>
                  <a:srgbClr val="220023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Boiling: Vegetables and grains cooked in water</a:t>
            </a:r>
            <a:endParaRPr lang="en-US" sz="105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50" dirty="0">
                <a:solidFill>
                  <a:srgbClr val="220023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Frying: Food cooked in hot oil</a:t>
            </a:r>
            <a:endParaRPr lang="en-US" sz="1050" dirty="0"/>
          </a:p>
        </p:txBody>
      </p:sp>
      <p:sp>
        <p:nvSpPr>
          <p:cNvPr id="16" name="Text 14"/>
          <p:cNvSpPr/>
          <p:nvPr/>
        </p:nvSpPr>
        <p:spPr>
          <a:xfrm>
            <a:off x="6090543" y="3012182"/>
            <a:ext cx="2468880" cy="309783"/>
          </a:xfrm>
          <a:custGeom>
            <a:avLst/>
            <a:gdLst/>
            <a:ahLst/>
            <a:cxnLst/>
            <a:rect l="l" t="t" r="r" b="b"/>
            <a:pathLst>
              <a:path w="2468880" h="309783">
                <a:moveTo>
                  <a:pt x="0" y="309783"/>
                </a:moveTo>
                <a:lnTo>
                  <a:pt x="0" y="0"/>
                </a:lnTo>
                <a:lnTo>
                  <a:pt x="2468880" y="0"/>
                </a:lnTo>
                <a:lnTo>
                  <a:pt x="2468880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b="1" dirty="0">
                <a:solidFill>
                  <a:srgbClr val="86008D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Dining Customs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6090544" y="3468697"/>
            <a:ext cx="2468880" cy="2743200"/>
          </a:xfrm>
          <a:custGeom>
            <a:avLst/>
            <a:gdLst/>
            <a:ahLst/>
            <a:cxnLst/>
            <a:rect l="l" t="t" r="r" b="b"/>
            <a:pathLst>
              <a:path w="2468880" h="2743200">
                <a:moveTo>
                  <a:pt x="0" y="2743200"/>
                </a:moveTo>
                <a:lnTo>
                  <a:pt x="0" y="0"/>
                </a:lnTo>
                <a:lnTo>
                  <a:pt x="2468880" y="0"/>
                </a:lnTo>
                <a:lnTo>
                  <a:pt x="2468880" y="2743200"/>
                </a:lnTo>
                <a:lnTo>
                  <a:pt x="0" y="2743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50" dirty="0">
                <a:solidFill>
                  <a:srgbClr val="220023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Meals: Romans had three main meals a day</a:t>
            </a:r>
            <a:endParaRPr lang="en-US" sz="105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50" dirty="0">
                <a:solidFill>
                  <a:srgbClr val="220023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Banquets: Lavish feasts with entertainment</a:t>
            </a:r>
            <a:endParaRPr lang="en-US" sz="105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50" dirty="0">
                <a:solidFill>
                  <a:srgbClr val="220023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Etiquette: Eating with hands, reclining on couches</a:t>
            </a:r>
            <a:endParaRPr lang="en-US" sz="105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0794945" y="1422661"/>
            <a:ext cx="761996" cy="761901"/>
          </a:xfrm>
          <a:custGeom>
            <a:avLst/>
            <a:gdLst/>
            <a:ahLst/>
            <a:cxnLst/>
            <a:rect l="l" t="t" r="r" b="b"/>
            <a:pathLst>
              <a:path w="761996" h="761901">
                <a:moveTo>
                  <a:pt x="255999" y="761901"/>
                </a:moveTo>
                <a:cubicBezTo>
                  <a:pt x="114615" y="761901"/>
                  <a:pt x="0" y="647287"/>
                  <a:pt x="0" y="505902"/>
                </a:cubicBezTo>
                <a:lnTo>
                  <a:pt x="0" y="255999"/>
                </a:lnTo>
                <a:cubicBezTo>
                  <a:pt x="0" y="114615"/>
                  <a:pt x="114615" y="0"/>
                  <a:pt x="255999" y="0"/>
                </a:cubicBezTo>
                <a:lnTo>
                  <a:pt x="505997" y="0"/>
                </a:lnTo>
                <a:cubicBezTo>
                  <a:pt x="647381" y="0"/>
                  <a:pt x="761996" y="114615"/>
                  <a:pt x="761996" y="255999"/>
                </a:cubicBezTo>
                <a:lnTo>
                  <a:pt x="761996" y="505902"/>
                </a:lnTo>
                <a:cubicBezTo>
                  <a:pt x="761996" y="647287"/>
                  <a:pt x="647381" y="761901"/>
                  <a:pt x="505997" y="761901"/>
                </a:cubicBezTo>
                <a:lnTo>
                  <a:pt x="255999" y="761901"/>
                </a:lnTo>
              </a:path>
            </a:pathLst>
          </a:custGeom>
          <a:solidFill>
            <a:srgbClr val="FCB5FF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10794945" y="2184562"/>
            <a:ext cx="761996" cy="761901"/>
          </a:xfrm>
          <a:custGeom>
            <a:avLst/>
            <a:gdLst/>
            <a:ahLst/>
            <a:cxnLst/>
            <a:rect l="l" t="t" r="r" b="b"/>
            <a:pathLst>
              <a:path w="761996" h="761901">
                <a:moveTo>
                  <a:pt x="255999" y="761901"/>
                </a:moveTo>
                <a:cubicBezTo>
                  <a:pt x="114615" y="761901"/>
                  <a:pt x="0" y="647287"/>
                  <a:pt x="0" y="505902"/>
                </a:cubicBezTo>
                <a:lnTo>
                  <a:pt x="0" y="255999"/>
                </a:lnTo>
                <a:cubicBezTo>
                  <a:pt x="0" y="114615"/>
                  <a:pt x="114615" y="0"/>
                  <a:pt x="255999" y="0"/>
                </a:cubicBezTo>
                <a:lnTo>
                  <a:pt x="505997" y="0"/>
                </a:lnTo>
                <a:cubicBezTo>
                  <a:pt x="647381" y="0"/>
                  <a:pt x="761996" y="114615"/>
                  <a:pt x="761996" y="255999"/>
                </a:cubicBezTo>
                <a:lnTo>
                  <a:pt x="761996" y="505902"/>
                </a:lnTo>
                <a:cubicBezTo>
                  <a:pt x="761996" y="647287"/>
                  <a:pt x="647381" y="761901"/>
                  <a:pt x="505997" y="761901"/>
                </a:cubicBezTo>
                <a:lnTo>
                  <a:pt x="255999" y="761901"/>
                </a:lnTo>
              </a:path>
            </a:pathLst>
          </a:custGeom>
          <a:solidFill>
            <a:srgbClr val="FCB5FF">
              <a:alpha val="50196"/>
            </a:srgbClr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10794945" y="2946463"/>
            <a:ext cx="761996" cy="761901"/>
          </a:xfrm>
          <a:custGeom>
            <a:avLst/>
            <a:gdLst/>
            <a:ahLst/>
            <a:cxnLst/>
            <a:rect l="l" t="t" r="r" b="b"/>
            <a:pathLst>
              <a:path w="761996" h="761901">
                <a:moveTo>
                  <a:pt x="255999" y="761901"/>
                </a:moveTo>
                <a:cubicBezTo>
                  <a:pt x="114615" y="761901"/>
                  <a:pt x="0" y="647287"/>
                  <a:pt x="0" y="505902"/>
                </a:cubicBezTo>
                <a:lnTo>
                  <a:pt x="0" y="255999"/>
                </a:lnTo>
                <a:cubicBezTo>
                  <a:pt x="0" y="114615"/>
                  <a:pt x="114615" y="0"/>
                  <a:pt x="255999" y="0"/>
                </a:cubicBezTo>
                <a:lnTo>
                  <a:pt x="505997" y="0"/>
                </a:lnTo>
                <a:cubicBezTo>
                  <a:pt x="647381" y="0"/>
                  <a:pt x="761996" y="114615"/>
                  <a:pt x="761996" y="255999"/>
                </a:cubicBezTo>
                <a:lnTo>
                  <a:pt x="761996" y="505902"/>
                </a:lnTo>
                <a:cubicBezTo>
                  <a:pt x="761996" y="647287"/>
                  <a:pt x="647381" y="761901"/>
                  <a:pt x="505997" y="761901"/>
                </a:cubicBezTo>
                <a:lnTo>
                  <a:pt x="255999" y="761901"/>
                </a:lnTo>
              </a:path>
            </a:pathLst>
          </a:custGeom>
          <a:solidFill>
            <a:srgbClr val="FCB5FF">
              <a:alpha val="20000"/>
            </a:srgbClr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10032961" y="1422661"/>
            <a:ext cx="761996" cy="761901"/>
          </a:xfrm>
          <a:custGeom>
            <a:avLst/>
            <a:gdLst/>
            <a:ahLst/>
            <a:cxnLst/>
            <a:rect l="l" t="t" r="r" b="b"/>
            <a:pathLst>
              <a:path w="761996" h="761901">
                <a:moveTo>
                  <a:pt x="255999" y="761901"/>
                </a:moveTo>
                <a:cubicBezTo>
                  <a:pt x="114615" y="761901"/>
                  <a:pt x="0" y="647287"/>
                  <a:pt x="0" y="505902"/>
                </a:cubicBezTo>
                <a:lnTo>
                  <a:pt x="0" y="255999"/>
                </a:lnTo>
                <a:cubicBezTo>
                  <a:pt x="0" y="114615"/>
                  <a:pt x="114615" y="0"/>
                  <a:pt x="255999" y="0"/>
                </a:cubicBezTo>
                <a:lnTo>
                  <a:pt x="505997" y="0"/>
                </a:lnTo>
                <a:cubicBezTo>
                  <a:pt x="647381" y="0"/>
                  <a:pt x="761996" y="114615"/>
                  <a:pt x="761996" y="255999"/>
                </a:cubicBezTo>
                <a:lnTo>
                  <a:pt x="761996" y="505902"/>
                </a:lnTo>
                <a:cubicBezTo>
                  <a:pt x="761996" y="647287"/>
                  <a:pt x="647381" y="761901"/>
                  <a:pt x="505997" y="761901"/>
                </a:cubicBezTo>
                <a:lnTo>
                  <a:pt x="255999" y="761901"/>
                </a:lnTo>
              </a:path>
            </a:pathLst>
          </a:custGeom>
          <a:solidFill>
            <a:srgbClr val="86008D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656143" y="529543"/>
            <a:ext cx="364069" cy="364020"/>
          </a:xfrm>
          <a:custGeom>
            <a:avLst/>
            <a:gdLst/>
            <a:ahLst/>
            <a:cxnLst/>
            <a:rect l="l" t="t" r="r" b="b"/>
            <a:pathLst>
              <a:path w="364069" h="364020">
                <a:moveTo>
                  <a:pt x="0" y="364020"/>
                </a:moveTo>
                <a:lnTo>
                  <a:pt x="0" y="0"/>
                </a:lnTo>
                <a:lnTo>
                  <a:pt x="364069" y="0"/>
                </a:lnTo>
                <a:lnTo>
                  <a:pt x="364069" y="364020"/>
                </a:lnTo>
                <a:lnTo>
                  <a:pt x="0" y="364020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774696" y="648062"/>
            <a:ext cx="123229" cy="123219"/>
          </a:xfrm>
          <a:custGeom>
            <a:avLst/>
            <a:gdLst/>
            <a:ahLst/>
            <a:cxnLst/>
            <a:rect l="l" t="t" r="r" b="b"/>
            <a:pathLst>
              <a:path w="123229" h="123219">
                <a:moveTo>
                  <a:pt x="0" y="123219"/>
                </a:moveTo>
                <a:lnTo>
                  <a:pt x="0" y="0"/>
                </a:lnTo>
                <a:lnTo>
                  <a:pt x="123229" y="0"/>
                </a:lnTo>
                <a:lnTo>
                  <a:pt x="123229" y="123219"/>
                </a:lnTo>
                <a:lnTo>
                  <a:pt x="0" y="123219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634996" y="1012082"/>
            <a:ext cx="7928989" cy="1272738"/>
          </a:xfrm>
          <a:custGeom>
            <a:avLst/>
            <a:gdLst/>
            <a:ahLst/>
            <a:cxnLst/>
            <a:rect l="l" t="t" r="r" b="b"/>
            <a:pathLst>
              <a:path w="7928989" h="1272738">
                <a:moveTo>
                  <a:pt x="0" y="1272738"/>
                </a:moveTo>
                <a:lnTo>
                  <a:pt x="0" y="0"/>
                </a:lnTo>
                <a:lnTo>
                  <a:pt x="7928989" y="0"/>
                </a:lnTo>
                <a:lnTo>
                  <a:pt x="7928989" y="1272738"/>
                </a:lnTo>
                <a:lnTo>
                  <a:pt x="0" y="1272738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2800" dirty="0">
                <a:solidFill>
                  <a:srgbClr val="86008D"/>
                </a:solidFill>
                <a:latin typeface="Sora Bold" pitchFamily="34" charset="0"/>
                <a:ea typeface="Sora Bold" pitchFamily="34" charset="-122"/>
                <a:cs typeface="Sora Bold" pitchFamily="34" charset="-120"/>
              </a:rPr>
              <a:t>Roman Clothing</a:t>
            </a:r>
            <a:endParaRPr lang="en-US" sz="2800" dirty="0"/>
          </a:p>
        </p:txBody>
      </p:sp>
      <p:sp>
        <p:nvSpPr>
          <p:cNvPr id="9" name="Text 7"/>
          <p:cNvSpPr/>
          <p:nvPr/>
        </p:nvSpPr>
        <p:spPr>
          <a:xfrm>
            <a:off x="11101675" y="6303486"/>
            <a:ext cx="455265" cy="346234"/>
          </a:xfrm>
          <a:custGeom>
            <a:avLst/>
            <a:gdLst/>
            <a:ahLst/>
            <a:cxnLst/>
            <a:rect l="l" t="t" r="r" b="b"/>
            <a:pathLst>
              <a:path w="455265" h="346234">
                <a:moveTo>
                  <a:pt x="173117" y="346234"/>
                </a:moveTo>
                <a:cubicBezTo>
                  <a:pt x="77507" y="346234"/>
                  <a:pt x="0" y="268727"/>
                  <a:pt x="0" y="173117"/>
                </a:cubicBezTo>
                <a:lnTo>
                  <a:pt x="0" y="173117"/>
                </a:lnTo>
                <a:cubicBezTo>
                  <a:pt x="0" y="77507"/>
                  <a:pt x="77507" y="0"/>
                  <a:pt x="173117" y="0"/>
                </a:cubicBezTo>
                <a:lnTo>
                  <a:pt x="282148" y="0"/>
                </a:lnTo>
                <a:cubicBezTo>
                  <a:pt x="377758" y="0"/>
                  <a:pt x="455265" y="77507"/>
                  <a:pt x="455265" y="173117"/>
                </a:cubicBezTo>
                <a:lnTo>
                  <a:pt x="455265" y="173117"/>
                </a:lnTo>
                <a:cubicBezTo>
                  <a:pt x="455265" y="268727"/>
                  <a:pt x="377758" y="346234"/>
                  <a:pt x="282148" y="346234"/>
                </a:cubicBezTo>
                <a:lnTo>
                  <a:pt x="173117" y="346234"/>
                </a:lnTo>
              </a:path>
            </a:pathLst>
          </a:custGeom>
          <a:solidFill>
            <a:srgbClr val="FFFFFF"/>
          </a:solidFill>
          <a:ln w="9525">
            <a:solidFill>
              <a:srgbClr val="FCB5FF"/>
            </a:solidFill>
          </a:ln>
        </p:spPr>
        <p:txBody>
          <a:bodyPr wrap="square" lIns="137160" tIns="45720" rIns="137160" bIns="45720" rtlCol="0" anchor="ctr"/>
          <a:lstStyle/>
          <a:p>
            <a:pPr algn="ct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86008D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13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634996" y="6399658"/>
            <a:ext cx="1149354" cy="153888"/>
          </a:xfrm>
          <a:custGeom>
            <a:avLst/>
            <a:gdLst/>
            <a:ahLst/>
            <a:cxnLst/>
            <a:rect l="l" t="t" r="r" b="b"/>
            <a:pathLst>
              <a:path w="1149354" h="153888">
                <a:moveTo>
                  <a:pt x="0" y="153888"/>
                </a:moveTo>
                <a:lnTo>
                  <a:pt x="0" y="0"/>
                </a:lnTo>
                <a:lnTo>
                  <a:pt x="1149354" y="0"/>
                </a:lnTo>
                <a:lnTo>
                  <a:pt x="1149354" y="153888"/>
                </a:lnTo>
                <a:lnTo>
                  <a:pt x="0" y="153888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505"/>
              </a:spcBef>
              <a:buNone/>
            </a:pPr>
            <a:r>
              <a:rPr lang="en-US" sz="505" dirty="0">
                <a:solidFill>
                  <a:srgbClr val="86008D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Exploring the Legacy of the Mighty Roman Empire</a:t>
            </a:r>
            <a:endParaRPr lang="en-US" sz="505" dirty="0"/>
          </a:p>
        </p:txBody>
      </p:sp>
      <p:sp>
        <p:nvSpPr>
          <p:cNvPr id="11" name="Text 9"/>
          <p:cNvSpPr/>
          <p:nvPr/>
        </p:nvSpPr>
        <p:spPr>
          <a:xfrm>
            <a:off x="7187736" y="4573181"/>
            <a:ext cx="3017520" cy="1535416"/>
          </a:xfrm>
          <a:custGeom>
            <a:avLst/>
            <a:gdLst/>
            <a:ahLst/>
            <a:cxnLst/>
            <a:rect l="l" t="t" r="r" b="b"/>
            <a:pathLst>
              <a:path w="3017520" h="1535416">
                <a:moveTo>
                  <a:pt x="65301" y="1535416"/>
                </a:moveTo>
                <a:cubicBezTo>
                  <a:pt x="29236" y="1535416"/>
                  <a:pt x="0" y="1506180"/>
                  <a:pt x="0" y="1470115"/>
                </a:cubicBezTo>
                <a:lnTo>
                  <a:pt x="0" y="65301"/>
                </a:lnTo>
                <a:cubicBezTo>
                  <a:pt x="0" y="29236"/>
                  <a:pt x="29236" y="0"/>
                  <a:pt x="65301" y="0"/>
                </a:cubicBezTo>
                <a:lnTo>
                  <a:pt x="2952219" y="0"/>
                </a:lnTo>
                <a:cubicBezTo>
                  <a:pt x="2988284" y="0"/>
                  <a:pt x="3017520" y="29236"/>
                  <a:pt x="3017520" y="65301"/>
                </a:cubicBezTo>
                <a:lnTo>
                  <a:pt x="3017520" y="1470115"/>
                </a:lnTo>
                <a:cubicBezTo>
                  <a:pt x="3017520" y="1506180"/>
                  <a:pt x="2988284" y="1535416"/>
                  <a:pt x="2952219" y="1535416"/>
                </a:cubicBezTo>
                <a:lnTo>
                  <a:pt x="65301" y="1535416"/>
                </a:lnTo>
              </a:path>
            </a:pathLst>
          </a:custGeom>
          <a:blipFill>
            <a:blip r:embed="rId3"/>
            <a:srcRect l="0" r="0" t="11823" b="11823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635423" y="3246548"/>
            <a:ext cx="3017520" cy="1097280"/>
          </a:xfrm>
          <a:custGeom>
            <a:avLst/>
            <a:gdLst/>
            <a:ahLst/>
            <a:cxnLst/>
            <a:rect l="l" t="t" r="r" b="b"/>
            <a:pathLst>
              <a:path w="3017520" h="1097280">
                <a:moveTo>
                  <a:pt x="0" y="1097280"/>
                </a:moveTo>
                <a:lnTo>
                  <a:pt x="0" y="0"/>
                </a:lnTo>
                <a:lnTo>
                  <a:pt x="3017520" y="0"/>
                </a:lnTo>
                <a:lnTo>
                  <a:pt x="3017520" y="1097280"/>
                </a:lnTo>
                <a:lnTo>
                  <a:pt x="0" y="10972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220023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Basic garment worn by all Romans, made of wool or linen.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635422" y="2830673"/>
            <a:ext cx="3017520" cy="309783"/>
          </a:xfrm>
          <a:custGeom>
            <a:avLst/>
            <a:gdLst/>
            <a:ahLst/>
            <a:cxnLst/>
            <a:rect l="l" t="t" r="r" b="b"/>
            <a:pathLst>
              <a:path w="3017520" h="309783">
                <a:moveTo>
                  <a:pt x="0" y="309783"/>
                </a:moveTo>
                <a:lnTo>
                  <a:pt x="0" y="0"/>
                </a:lnTo>
                <a:lnTo>
                  <a:pt x="3017520" y="0"/>
                </a:lnTo>
                <a:lnTo>
                  <a:pt x="3017520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b="1" dirty="0">
                <a:solidFill>
                  <a:srgbClr val="86008D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Tunica</a:t>
            </a:r>
            <a:endParaRPr lang="en-US" sz="1000" dirty="0"/>
          </a:p>
        </p:txBody>
      </p:sp>
      <p:sp>
        <p:nvSpPr>
          <p:cNvPr id="14" name="Text 12"/>
          <p:cNvSpPr/>
          <p:nvPr/>
        </p:nvSpPr>
        <p:spPr>
          <a:xfrm>
            <a:off x="3911580" y="3241210"/>
            <a:ext cx="3017520" cy="1097280"/>
          </a:xfrm>
          <a:custGeom>
            <a:avLst/>
            <a:gdLst/>
            <a:ahLst/>
            <a:cxnLst/>
            <a:rect l="l" t="t" r="r" b="b"/>
            <a:pathLst>
              <a:path w="3017520" h="1097280">
                <a:moveTo>
                  <a:pt x="0" y="1097280"/>
                </a:moveTo>
                <a:lnTo>
                  <a:pt x="0" y="0"/>
                </a:lnTo>
                <a:lnTo>
                  <a:pt x="3017520" y="0"/>
                </a:lnTo>
                <a:lnTo>
                  <a:pt x="3017520" y="1097280"/>
                </a:lnTo>
                <a:lnTo>
                  <a:pt x="0" y="10972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220023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Undergarment worn by men, similar to modern underwear.</a:t>
            </a:r>
            <a:endParaRPr lang="en-US" sz="1000" dirty="0"/>
          </a:p>
        </p:txBody>
      </p:sp>
      <p:sp>
        <p:nvSpPr>
          <p:cNvPr id="15" name="Text 13"/>
          <p:cNvSpPr/>
          <p:nvPr/>
        </p:nvSpPr>
        <p:spPr>
          <a:xfrm>
            <a:off x="3911579" y="2825335"/>
            <a:ext cx="3017520" cy="309783"/>
          </a:xfrm>
          <a:custGeom>
            <a:avLst/>
            <a:gdLst/>
            <a:ahLst/>
            <a:cxnLst/>
            <a:rect l="l" t="t" r="r" b="b"/>
            <a:pathLst>
              <a:path w="3017520" h="309783">
                <a:moveTo>
                  <a:pt x="0" y="309783"/>
                </a:moveTo>
                <a:lnTo>
                  <a:pt x="0" y="0"/>
                </a:lnTo>
                <a:lnTo>
                  <a:pt x="3017520" y="0"/>
                </a:lnTo>
                <a:lnTo>
                  <a:pt x="3017520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b="1" dirty="0">
                <a:solidFill>
                  <a:srgbClr val="86008D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Subligaculum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7187737" y="3241210"/>
            <a:ext cx="3017520" cy="1097280"/>
          </a:xfrm>
          <a:custGeom>
            <a:avLst/>
            <a:gdLst/>
            <a:ahLst/>
            <a:cxnLst/>
            <a:rect l="l" t="t" r="r" b="b"/>
            <a:pathLst>
              <a:path w="3017520" h="1097280">
                <a:moveTo>
                  <a:pt x="0" y="1097280"/>
                </a:moveTo>
                <a:lnTo>
                  <a:pt x="0" y="0"/>
                </a:lnTo>
                <a:lnTo>
                  <a:pt x="3017520" y="0"/>
                </a:lnTo>
                <a:lnTo>
                  <a:pt x="3017520" y="1097280"/>
                </a:lnTo>
                <a:lnTo>
                  <a:pt x="0" y="10972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220023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Long, sleeveless dress worn by Roman women, often belted at the waist.</a:t>
            </a:r>
            <a:endParaRPr lang="en-US" sz="1000" dirty="0"/>
          </a:p>
        </p:txBody>
      </p:sp>
      <p:sp>
        <p:nvSpPr>
          <p:cNvPr id="17" name="Text 15"/>
          <p:cNvSpPr/>
          <p:nvPr/>
        </p:nvSpPr>
        <p:spPr>
          <a:xfrm>
            <a:off x="7187736" y="2825335"/>
            <a:ext cx="3017520" cy="309783"/>
          </a:xfrm>
          <a:custGeom>
            <a:avLst/>
            <a:gdLst/>
            <a:ahLst/>
            <a:cxnLst/>
            <a:rect l="l" t="t" r="r" b="b"/>
            <a:pathLst>
              <a:path w="3017520" h="309783">
                <a:moveTo>
                  <a:pt x="0" y="309783"/>
                </a:moveTo>
                <a:lnTo>
                  <a:pt x="0" y="0"/>
                </a:lnTo>
                <a:lnTo>
                  <a:pt x="3017520" y="0"/>
                </a:lnTo>
                <a:lnTo>
                  <a:pt x="3017520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b="1" dirty="0">
                <a:solidFill>
                  <a:srgbClr val="86008D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Stola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634997" y="5011316"/>
            <a:ext cx="3017520" cy="1097280"/>
          </a:xfrm>
          <a:custGeom>
            <a:avLst/>
            <a:gdLst/>
            <a:ahLst/>
            <a:cxnLst/>
            <a:rect l="l" t="t" r="r" b="b"/>
            <a:pathLst>
              <a:path w="3017520" h="1097280">
                <a:moveTo>
                  <a:pt x="0" y="1097280"/>
                </a:moveTo>
                <a:lnTo>
                  <a:pt x="0" y="0"/>
                </a:lnTo>
                <a:lnTo>
                  <a:pt x="3017520" y="0"/>
                </a:lnTo>
                <a:lnTo>
                  <a:pt x="3017520" y="1097280"/>
                </a:lnTo>
                <a:lnTo>
                  <a:pt x="0" y="10972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220023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Rectangular shawl worn over the stola for warmth or modesty.</a:t>
            </a:r>
            <a:endParaRPr lang="en-US" sz="1000" dirty="0"/>
          </a:p>
        </p:txBody>
      </p:sp>
      <p:sp>
        <p:nvSpPr>
          <p:cNvPr id="19" name="Text 17"/>
          <p:cNvSpPr/>
          <p:nvPr/>
        </p:nvSpPr>
        <p:spPr>
          <a:xfrm>
            <a:off x="634996" y="4595441"/>
            <a:ext cx="3017520" cy="309783"/>
          </a:xfrm>
          <a:custGeom>
            <a:avLst/>
            <a:gdLst/>
            <a:ahLst/>
            <a:cxnLst/>
            <a:rect l="l" t="t" r="r" b="b"/>
            <a:pathLst>
              <a:path w="3017520" h="309783">
                <a:moveTo>
                  <a:pt x="0" y="309783"/>
                </a:moveTo>
                <a:lnTo>
                  <a:pt x="0" y="0"/>
                </a:lnTo>
                <a:lnTo>
                  <a:pt x="3017520" y="0"/>
                </a:lnTo>
                <a:lnTo>
                  <a:pt x="3017520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b="1" dirty="0">
                <a:solidFill>
                  <a:srgbClr val="86008D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Palla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3911580" y="5011316"/>
            <a:ext cx="3017520" cy="1097280"/>
          </a:xfrm>
          <a:custGeom>
            <a:avLst/>
            <a:gdLst/>
            <a:ahLst/>
            <a:cxnLst/>
            <a:rect l="l" t="t" r="r" b="b"/>
            <a:pathLst>
              <a:path w="3017520" h="1097280">
                <a:moveTo>
                  <a:pt x="0" y="1097280"/>
                </a:moveTo>
                <a:lnTo>
                  <a:pt x="0" y="0"/>
                </a:lnTo>
                <a:lnTo>
                  <a:pt x="3017520" y="0"/>
                </a:lnTo>
                <a:lnTo>
                  <a:pt x="3017520" y="1097280"/>
                </a:lnTo>
                <a:lnTo>
                  <a:pt x="0" y="10972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220023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Formal garment worn by Roman citizens for public events.</a:t>
            </a:r>
            <a:endParaRPr lang="en-US" sz="1000" dirty="0"/>
          </a:p>
        </p:txBody>
      </p:sp>
      <p:sp>
        <p:nvSpPr>
          <p:cNvPr id="21" name="Text 19"/>
          <p:cNvSpPr/>
          <p:nvPr/>
        </p:nvSpPr>
        <p:spPr>
          <a:xfrm>
            <a:off x="3911579" y="4595441"/>
            <a:ext cx="3017520" cy="309783"/>
          </a:xfrm>
          <a:custGeom>
            <a:avLst/>
            <a:gdLst/>
            <a:ahLst/>
            <a:cxnLst/>
            <a:rect l="l" t="t" r="r" b="b"/>
            <a:pathLst>
              <a:path w="3017520" h="309783">
                <a:moveTo>
                  <a:pt x="0" y="309783"/>
                </a:moveTo>
                <a:lnTo>
                  <a:pt x="0" y="0"/>
                </a:lnTo>
                <a:lnTo>
                  <a:pt x="3017520" y="0"/>
                </a:lnTo>
                <a:lnTo>
                  <a:pt x="3017520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b="1" dirty="0">
                <a:solidFill>
                  <a:srgbClr val="86008D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Toga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0794945" y="1422661"/>
            <a:ext cx="761996" cy="761901"/>
          </a:xfrm>
          <a:custGeom>
            <a:avLst/>
            <a:gdLst/>
            <a:ahLst/>
            <a:cxnLst/>
            <a:rect l="l" t="t" r="r" b="b"/>
            <a:pathLst>
              <a:path w="761996" h="761901">
                <a:moveTo>
                  <a:pt x="255999" y="761901"/>
                </a:moveTo>
                <a:cubicBezTo>
                  <a:pt x="114615" y="761901"/>
                  <a:pt x="0" y="647287"/>
                  <a:pt x="0" y="505902"/>
                </a:cubicBezTo>
                <a:lnTo>
                  <a:pt x="0" y="255999"/>
                </a:lnTo>
                <a:cubicBezTo>
                  <a:pt x="0" y="114615"/>
                  <a:pt x="114615" y="0"/>
                  <a:pt x="255999" y="0"/>
                </a:cubicBezTo>
                <a:lnTo>
                  <a:pt x="505997" y="0"/>
                </a:lnTo>
                <a:cubicBezTo>
                  <a:pt x="647381" y="0"/>
                  <a:pt x="761996" y="114615"/>
                  <a:pt x="761996" y="255999"/>
                </a:cubicBezTo>
                <a:lnTo>
                  <a:pt x="761996" y="505902"/>
                </a:lnTo>
                <a:cubicBezTo>
                  <a:pt x="761996" y="647287"/>
                  <a:pt x="647381" y="761901"/>
                  <a:pt x="505997" y="761901"/>
                </a:cubicBezTo>
                <a:lnTo>
                  <a:pt x="255999" y="761901"/>
                </a:lnTo>
              </a:path>
            </a:pathLst>
          </a:custGeom>
          <a:solidFill>
            <a:srgbClr val="FCB5FF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10794945" y="2184562"/>
            <a:ext cx="761996" cy="761901"/>
          </a:xfrm>
          <a:custGeom>
            <a:avLst/>
            <a:gdLst/>
            <a:ahLst/>
            <a:cxnLst/>
            <a:rect l="l" t="t" r="r" b="b"/>
            <a:pathLst>
              <a:path w="761996" h="761901">
                <a:moveTo>
                  <a:pt x="255999" y="761901"/>
                </a:moveTo>
                <a:cubicBezTo>
                  <a:pt x="114615" y="761901"/>
                  <a:pt x="0" y="647287"/>
                  <a:pt x="0" y="505902"/>
                </a:cubicBezTo>
                <a:lnTo>
                  <a:pt x="0" y="255999"/>
                </a:lnTo>
                <a:cubicBezTo>
                  <a:pt x="0" y="114615"/>
                  <a:pt x="114615" y="0"/>
                  <a:pt x="255999" y="0"/>
                </a:cubicBezTo>
                <a:lnTo>
                  <a:pt x="505997" y="0"/>
                </a:lnTo>
                <a:cubicBezTo>
                  <a:pt x="647381" y="0"/>
                  <a:pt x="761996" y="114615"/>
                  <a:pt x="761996" y="255999"/>
                </a:cubicBezTo>
                <a:lnTo>
                  <a:pt x="761996" y="505902"/>
                </a:lnTo>
                <a:cubicBezTo>
                  <a:pt x="761996" y="647287"/>
                  <a:pt x="647381" y="761901"/>
                  <a:pt x="505997" y="761901"/>
                </a:cubicBezTo>
                <a:lnTo>
                  <a:pt x="255999" y="761901"/>
                </a:lnTo>
              </a:path>
            </a:pathLst>
          </a:custGeom>
          <a:solidFill>
            <a:srgbClr val="FCB5FF">
              <a:alpha val="50196"/>
            </a:srgbClr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10794945" y="2946463"/>
            <a:ext cx="761996" cy="761901"/>
          </a:xfrm>
          <a:custGeom>
            <a:avLst/>
            <a:gdLst/>
            <a:ahLst/>
            <a:cxnLst/>
            <a:rect l="l" t="t" r="r" b="b"/>
            <a:pathLst>
              <a:path w="761996" h="761901">
                <a:moveTo>
                  <a:pt x="255999" y="761901"/>
                </a:moveTo>
                <a:cubicBezTo>
                  <a:pt x="114615" y="761901"/>
                  <a:pt x="0" y="647287"/>
                  <a:pt x="0" y="505902"/>
                </a:cubicBezTo>
                <a:lnTo>
                  <a:pt x="0" y="255999"/>
                </a:lnTo>
                <a:cubicBezTo>
                  <a:pt x="0" y="114615"/>
                  <a:pt x="114615" y="0"/>
                  <a:pt x="255999" y="0"/>
                </a:cubicBezTo>
                <a:lnTo>
                  <a:pt x="505997" y="0"/>
                </a:lnTo>
                <a:cubicBezTo>
                  <a:pt x="647381" y="0"/>
                  <a:pt x="761996" y="114615"/>
                  <a:pt x="761996" y="255999"/>
                </a:cubicBezTo>
                <a:lnTo>
                  <a:pt x="761996" y="505902"/>
                </a:lnTo>
                <a:cubicBezTo>
                  <a:pt x="761996" y="647287"/>
                  <a:pt x="647381" y="761901"/>
                  <a:pt x="505997" y="761901"/>
                </a:cubicBezTo>
                <a:lnTo>
                  <a:pt x="255999" y="761901"/>
                </a:lnTo>
              </a:path>
            </a:pathLst>
          </a:custGeom>
          <a:solidFill>
            <a:srgbClr val="FCB5FF">
              <a:alpha val="20000"/>
            </a:srgbClr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10032961" y="1422661"/>
            <a:ext cx="761996" cy="761901"/>
          </a:xfrm>
          <a:custGeom>
            <a:avLst/>
            <a:gdLst/>
            <a:ahLst/>
            <a:cxnLst/>
            <a:rect l="l" t="t" r="r" b="b"/>
            <a:pathLst>
              <a:path w="761996" h="761901">
                <a:moveTo>
                  <a:pt x="255999" y="761901"/>
                </a:moveTo>
                <a:cubicBezTo>
                  <a:pt x="114615" y="761901"/>
                  <a:pt x="0" y="647287"/>
                  <a:pt x="0" y="505902"/>
                </a:cubicBezTo>
                <a:lnTo>
                  <a:pt x="0" y="255999"/>
                </a:lnTo>
                <a:cubicBezTo>
                  <a:pt x="0" y="114615"/>
                  <a:pt x="114615" y="0"/>
                  <a:pt x="255999" y="0"/>
                </a:cubicBezTo>
                <a:lnTo>
                  <a:pt x="505997" y="0"/>
                </a:lnTo>
                <a:cubicBezTo>
                  <a:pt x="647381" y="0"/>
                  <a:pt x="761996" y="114615"/>
                  <a:pt x="761996" y="255999"/>
                </a:cubicBezTo>
                <a:lnTo>
                  <a:pt x="761996" y="505902"/>
                </a:lnTo>
                <a:cubicBezTo>
                  <a:pt x="761996" y="647287"/>
                  <a:pt x="647381" y="761901"/>
                  <a:pt x="505997" y="761901"/>
                </a:cubicBezTo>
                <a:lnTo>
                  <a:pt x="255999" y="761901"/>
                </a:lnTo>
              </a:path>
            </a:pathLst>
          </a:custGeom>
          <a:solidFill>
            <a:srgbClr val="86008D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656143" y="529543"/>
            <a:ext cx="364069" cy="364020"/>
          </a:xfrm>
          <a:custGeom>
            <a:avLst/>
            <a:gdLst/>
            <a:ahLst/>
            <a:cxnLst/>
            <a:rect l="l" t="t" r="r" b="b"/>
            <a:pathLst>
              <a:path w="364069" h="364020">
                <a:moveTo>
                  <a:pt x="0" y="364020"/>
                </a:moveTo>
                <a:lnTo>
                  <a:pt x="0" y="0"/>
                </a:lnTo>
                <a:lnTo>
                  <a:pt x="364069" y="0"/>
                </a:lnTo>
                <a:lnTo>
                  <a:pt x="364069" y="364020"/>
                </a:lnTo>
                <a:lnTo>
                  <a:pt x="0" y="364020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774696" y="648062"/>
            <a:ext cx="123229" cy="123219"/>
          </a:xfrm>
          <a:custGeom>
            <a:avLst/>
            <a:gdLst/>
            <a:ahLst/>
            <a:cxnLst/>
            <a:rect l="l" t="t" r="r" b="b"/>
            <a:pathLst>
              <a:path w="123229" h="123219">
                <a:moveTo>
                  <a:pt x="0" y="123219"/>
                </a:moveTo>
                <a:lnTo>
                  <a:pt x="0" y="0"/>
                </a:lnTo>
                <a:lnTo>
                  <a:pt x="123229" y="0"/>
                </a:lnTo>
                <a:lnTo>
                  <a:pt x="123229" y="123219"/>
                </a:lnTo>
                <a:lnTo>
                  <a:pt x="0" y="123219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634996" y="1012082"/>
            <a:ext cx="7928989" cy="1272738"/>
          </a:xfrm>
          <a:custGeom>
            <a:avLst/>
            <a:gdLst/>
            <a:ahLst/>
            <a:cxnLst/>
            <a:rect l="l" t="t" r="r" b="b"/>
            <a:pathLst>
              <a:path w="7928989" h="1272738">
                <a:moveTo>
                  <a:pt x="0" y="1272738"/>
                </a:moveTo>
                <a:lnTo>
                  <a:pt x="0" y="0"/>
                </a:lnTo>
                <a:lnTo>
                  <a:pt x="7928989" y="0"/>
                </a:lnTo>
                <a:lnTo>
                  <a:pt x="7928989" y="1272738"/>
                </a:lnTo>
                <a:lnTo>
                  <a:pt x="0" y="1272738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2800" dirty="0">
                <a:solidFill>
                  <a:srgbClr val="86008D"/>
                </a:solidFill>
                <a:latin typeface="Sora Bold" pitchFamily="34" charset="0"/>
                <a:ea typeface="Sora Bold" pitchFamily="34" charset="-122"/>
                <a:cs typeface="Sora Bold" pitchFamily="34" charset="-120"/>
              </a:rPr>
              <a:t>Roman Achievements</a:t>
            </a:r>
            <a:endParaRPr lang="en-US" sz="2800" dirty="0"/>
          </a:p>
        </p:txBody>
      </p:sp>
      <p:sp>
        <p:nvSpPr>
          <p:cNvPr id="9" name="Text 7"/>
          <p:cNvSpPr/>
          <p:nvPr/>
        </p:nvSpPr>
        <p:spPr>
          <a:xfrm>
            <a:off x="11101675" y="6303486"/>
            <a:ext cx="455265" cy="346234"/>
          </a:xfrm>
          <a:custGeom>
            <a:avLst/>
            <a:gdLst/>
            <a:ahLst/>
            <a:cxnLst/>
            <a:rect l="l" t="t" r="r" b="b"/>
            <a:pathLst>
              <a:path w="455265" h="346234">
                <a:moveTo>
                  <a:pt x="173117" y="346234"/>
                </a:moveTo>
                <a:cubicBezTo>
                  <a:pt x="77507" y="346234"/>
                  <a:pt x="0" y="268727"/>
                  <a:pt x="0" y="173117"/>
                </a:cubicBezTo>
                <a:lnTo>
                  <a:pt x="0" y="173117"/>
                </a:lnTo>
                <a:cubicBezTo>
                  <a:pt x="0" y="77507"/>
                  <a:pt x="77507" y="0"/>
                  <a:pt x="173117" y="0"/>
                </a:cubicBezTo>
                <a:lnTo>
                  <a:pt x="282148" y="0"/>
                </a:lnTo>
                <a:cubicBezTo>
                  <a:pt x="377758" y="0"/>
                  <a:pt x="455265" y="77507"/>
                  <a:pt x="455265" y="173117"/>
                </a:cubicBezTo>
                <a:lnTo>
                  <a:pt x="455265" y="173117"/>
                </a:lnTo>
                <a:cubicBezTo>
                  <a:pt x="455265" y="268727"/>
                  <a:pt x="377758" y="346234"/>
                  <a:pt x="282148" y="346234"/>
                </a:cubicBezTo>
                <a:lnTo>
                  <a:pt x="173117" y="346234"/>
                </a:lnTo>
              </a:path>
            </a:pathLst>
          </a:custGeom>
          <a:solidFill>
            <a:srgbClr val="FFFFFF"/>
          </a:solidFill>
          <a:ln w="9525">
            <a:solidFill>
              <a:srgbClr val="FCB5FF"/>
            </a:solidFill>
          </a:ln>
        </p:spPr>
        <p:txBody>
          <a:bodyPr wrap="square" lIns="137160" tIns="45720" rIns="137160" bIns="45720" rtlCol="0" anchor="ctr"/>
          <a:lstStyle/>
          <a:p>
            <a:pPr algn="ct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86008D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14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634996" y="6399658"/>
            <a:ext cx="1149354" cy="153888"/>
          </a:xfrm>
          <a:custGeom>
            <a:avLst/>
            <a:gdLst/>
            <a:ahLst/>
            <a:cxnLst/>
            <a:rect l="l" t="t" r="r" b="b"/>
            <a:pathLst>
              <a:path w="1149354" h="153888">
                <a:moveTo>
                  <a:pt x="0" y="153888"/>
                </a:moveTo>
                <a:lnTo>
                  <a:pt x="0" y="0"/>
                </a:lnTo>
                <a:lnTo>
                  <a:pt x="1149354" y="0"/>
                </a:lnTo>
                <a:lnTo>
                  <a:pt x="1149354" y="153888"/>
                </a:lnTo>
                <a:lnTo>
                  <a:pt x="0" y="153888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505"/>
              </a:spcBef>
              <a:buNone/>
            </a:pPr>
            <a:r>
              <a:rPr lang="en-US" sz="505" dirty="0">
                <a:solidFill>
                  <a:srgbClr val="86008D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Exploring the Legacy of the Mighty Roman Empire</a:t>
            </a:r>
            <a:endParaRPr lang="en-US" sz="505" dirty="0"/>
          </a:p>
        </p:txBody>
      </p:sp>
      <p:sp>
        <p:nvSpPr>
          <p:cNvPr id="11" name="Text 9"/>
          <p:cNvSpPr/>
          <p:nvPr/>
        </p:nvSpPr>
        <p:spPr>
          <a:xfrm>
            <a:off x="7187736" y="4573181"/>
            <a:ext cx="3017520" cy="1535416"/>
          </a:xfrm>
          <a:custGeom>
            <a:avLst/>
            <a:gdLst/>
            <a:ahLst/>
            <a:cxnLst/>
            <a:rect l="l" t="t" r="r" b="b"/>
            <a:pathLst>
              <a:path w="3017520" h="1535416">
                <a:moveTo>
                  <a:pt x="65301" y="1535416"/>
                </a:moveTo>
                <a:cubicBezTo>
                  <a:pt x="29236" y="1535416"/>
                  <a:pt x="0" y="1506180"/>
                  <a:pt x="0" y="1470115"/>
                </a:cubicBezTo>
                <a:lnTo>
                  <a:pt x="0" y="65301"/>
                </a:lnTo>
                <a:cubicBezTo>
                  <a:pt x="0" y="29236"/>
                  <a:pt x="29236" y="0"/>
                  <a:pt x="65301" y="0"/>
                </a:cubicBezTo>
                <a:lnTo>
                  <a:pt x="2952219" y="0"/>
                </a:lnTo>
                <a:cubicBezTo>
                  <a:pt x="2988284" y="0"/>
                  <a:pt x="3017520" y="29236"/>
                  <a:pt x="3017520" y="65301"/>
                </a:cubicBezTo>
                <a:lnTo>
                  <a:pt x="3017520" y="1470115"/>
                </a:lnTo>
                <a:cubicBezTo>
                  <a:pt x="3017520" y="1506180"/>
                  <a:pt x="2988284" y="1535416"/>
                  <a:pt x="2952219" y="1535416"/>
                </a:cubicBezTo>
                <a:lnTo>
                  <a:pt x="65301" y="1535416"/>
                </a:lnTo>
              </a:path>
            </a:pathLst>
          </a:custGeom>
          <a:blipFill>
            <a:blip r:embed="rId3"/>
            <a:srcRect l="0" r="0" t="11867" b="11867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635423" y="3246548"/>
            <a:ext cx="3017520" cy="1097280"/>
          </a:xfrm>
          <a:custGeom>
            <a:avLst/>
            <a:gdLst/>
            <a:ahLst/>
            <a:cxnLst/>
            <a:rect l="l" t="t" r="r" b="b"/>
            <a:pathLst>
              <a:path w="3017520" h="1097280">
                <a:moveTo>
                  <a:pt x="0" y="1097280"/>
                </a:moveTo>
                <a:lnTo>
                  <a:pt x="0" y="0"/>
                </a:lnTo>
                <a:lnTo>
                  <a:pt x="3017520" y="0"/>
                </a:lnTo>
                <a:lnTo>
                  <a:pt x="3017520" y="1097280"/>
                </a:lnTo>
                <a:lnTo>
                  <a:pt x="0" y="10972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220023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The Roman Empire established a sophisticated legal system that influenced modern legal principles.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635422" y="2830673"/>
            <a:ext cx="3017520" cy="309783"/>
          </a:xfrm>
          <a:custGeom>
            <a:avLst/>
            <a:gdLst/>
            <a:ahLst/>
            <a:cxnLst/>
            <a:rect l="l" t="t" r="r" b="b"/>
            <a:pathLst>
              <a:path w="3017520" h="309783">
                <a:moveTo>
                  <a:pt x="0" y="309783"/>
                </a:moveTo>
                <a:lnTo>
                  <a:pt x="0" y="0"/>
                </a:lnTo>
                <a:lnTo>
                  <a:pt x="3017520" y="0"/>
                </a:lnTo>
                <a:lnTo>
                  <a:pt x="3017520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b="1" dirty="0">
                <a:solidFill>
                  <a:srgbClr val="86008D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Legal Systems</a:t>
            </a:r>
            <a:endParaRPr lang="en-US" sz="1000" dirty="0"/>
          </a:p>
        </p:txBody>
      </p:sp>
      <p:sp>
        <p:nvSpPr>
          <p:cNvPr id="14" name="Text 12"/>
          <p:cNvSpPr/>
          <p:nvPr/>
        </p:nvSpPr>
        <p:spPr>
          <a:xfrm>
            <a:off x="3911580" y="3241210"/>
            <a:ext cx="3017520" cy="1097280"/>
          </a:xfrm>
          <a:custGeom>
            <a:avLst/>
            <a:gdLst/>
            <a:ahLst/>
            <a:cxnLst/>
            <a:rect l="l" t="t" r="r" b="b"/>
            <a:pathLst>
              <a:path w="3017520" h="1097280">
                <a:moveTo>
                  <a:pt x="0" y="1097280"/>
                </a:moveTo>
                <a:lnTo>
                  <a:pt x="0" y="0"/>
                </a:lnTo>
                <a:lnTo>
                  <a:pt x="3017520" y="0"/>
                </a:lnTo>
                <a:lnTo>
                  <a:pt x="3017520" y="1097280"/>
                </a:lnTo>
                <a:lnTo>
                  <a:pt x="0" y="10972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220023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Romans made significant contributions to art, literature, and philosophy, shaping Western culture.</a:t>
            </a:r>
            <a:endParaRPr lang="en-US" sz="1000" dirty="0"/>
          </a:p>
        </p:txBody>
      </p:sp>
      <p:sp>
        <p:nvSpPr>
          <p:cNvPr id="15" name="Text 13"/>
          <p:cNvSpPr/>
          <p:nvPr/>
        </p:nvSpPr>
        <p:spPr>
          <a:xfrm>
            <a:off x="3911579" y="2825335"/>
            <a:ext cx="3017520" cy="309783"/>
          </a:xfrm>
          <a:custGeom>
            <a:avLst/>
            <a:gdLst/>
            <a:ahLst/>
            <a:cxnLst/>
            <a:rect l="l" t="t" r="r" b="b"/>
            <a:pathLst>
              <a:path w="3017520" h="309783">
                <a:moveTo>
                  <a:pt x="0" y="309783"/>
                </a:moveTo>
                <a:lnTo>
                  <a:pt x="0" y="0"/>
                </a:lnTo>
                <a:lnTo>
                  <a:pt x="3017520" y="0"/>
                </a:lnTo>
                <a:lnTo>
                  <a:pt x="3017520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b="1" dirty="0">
                <a:solidFill>
                  <a:srgbClr val="86008D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Cultural Innovations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7187737" y="3241210"/>
            <a:ext cx="3017520" cy="1097280"/>
          </a:xfrm>
          <a:custGeom>
            <a:avLst/>
            <a:gdLst/>
            <a:ahLst/>
            <a:cxnLst/>
            <a:rect l="l" t="t" r="r" b="b"/>
            <a:pathLst>
              <a:path w="3017520" h="1097280">
                <a:moveTo>
                  <a:pt x="0" y="1097280"/>
                </a:moveTo>
                <a:lnTo>
                  <a:pt x="0" y="0"/>
                </a:lnTo>
                <a:lnTo>
                  <a:pt x="3017520" y="0"/>
                </a:lnTo>
                <a:lnTo>
                  <a:pt x="3017520" y="1097280"/>
                </a:lnTo>
                <a:lnTo>
                  <a:pt x="0" y="10972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220023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Roman engineers built impressive structures like aqueducts, amphitheaters, and temples.</a:t>
            </a:r>
            <a:endParaRPr lang="en-US" sz="1000" dirty="0"/>
          </a:p>
        </p:txBody>
      </p:sp>
      <p:sp>
        <p:nvSpPr>
          <p:cNvPr id="17" name="Text 15"/>
          <p:cNvSpPr/>
          <p:nvPr/>
        </p:nvSpPr>
        <p:spPr>
          <a:xfrm>
            <a:off x="7187736" y="2825335"/>
            <a:ext cx="3017520" cy="309783"/>
          </a:xfrm>
          <a:custGeom>
            <a:avLst/>
            <a:gdLst/>
            <a:ahLst/>
            <a:cxnLst/>
            <a:rect l="l" t="t" r="r" b="b"/>
            <a:pathLst>
              <a:path w="3017520" h="309783">
                <a:moveTo>
                  <a:pt x="0" y="309783"/>
                </a:moveTo>
                <a:lnTo>
                  <a:pt x="0" y="0"/>
                </a:lnTo>
                <a:lnTo>
                  <a:pt x="3017520" y="0"/>
                </a:lnTo>
                <a:lnTo>
                  <a:pt x="3017520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b="1" dirty="0">
                <a:solidFill>
                  <a:srgbClr val="86008D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Architectural Advancements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634997" y="5011316"/>
            <a:ext cx="3017520" cy="1097280"/>
          </a:xfrm>
          <a:custGeom>
            <a:avLst/>
            <a:gdLst/>
            <a:ahLst/>
            <a:cxnLst/>
            <a:rect l="l" t="t" r="r" b="b"/>
            <a:pathLst>
              <a:path w="3017520" h="1097280">
                <a:moveTo>
                  <a:pt x="0" y="1097280"/>
                </a:moveTo>
                <a:lnTo>
                  <a:pt x="0" y="0"/>
                </a:lnTo>
                <a:lnTo>
                  <a:pt x="3017520" y="0"/>
                </a:lnTo>
                <a:lnTo>
                  <a:pt x="3017520" y="1097280"/>
                </a:lnTo>
                <a:lnTo>
                  <a:pt x="0" y="10972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220023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Romans developed advanced engineering techniques for roads, bridges, and urban planning.</a:t>
            </a:r>
            <a:endParaRPr lang="en-US" sz="1000" dirty="0"/>
          </a:p>
        </p:txBody>
      </p:sp>
      <p:sp>
        <p:nvSpPr>
          <p:cNvPr id="19" name="Text 17"/>
          <p:cNvSpPr/>
          <p:nvPr/>
        </p:nvSpPr>
        <p:spPr>
          <a:xfrm>
            <a:off x="634996" y="4595441"/>
            <a:ext cx="3017520" cy="309783"/>
          </a:xfrm>
          <a:custGeom>
            <a:avLst/>
            <a:gdLst/>
            <a:ahLst/>
            <a:cxnLst/>
            <a:rect l="l" t="t" r="r" b="b"/>
            <a:pathLst>
              <a:path w="3017520" h="309783">
                <a:moveTo>
                  <a:pt x="0" y="309783"/>
                </a:moveTo>
                <a:lnTo>
                  <a:pt x="0" y="0"/>
                </a:lnTo>
                <a:lnTo>
                  <a:pt x="3017520" y="0"/>
                </a:lnTo>
                <a:lnTo>
                  <a:pt x="3017520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b="1" dirty="0">
                <a:solidFill>
                  <a:srgbClr val="86008D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Technological Innovations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3911580" y="5011316"/>
            <a:ext cx="3017520" cy="1097280"/>
          </a:xfrm>
          <a:custGeom>
            <a:avLst/>
            <a:gdLst/>
            <a:ahLst/>
            <a:cxnLst/>
            <a:rect l="l" t="t" r="r" b="b"/>
            <a:pathLst>
              <a:path w="3017520" h="1097280">
                <a:moveTo>
                  <a:pt x="0" y="1097280"/>
                </a:moveTo>
                <a:lnTo>
                  <a:pt x="0" y="0"/>
                </a:lnTo>
                <a:lnTo>
                  <a:pt x="3017520" y="0"/>
                </a:lnTo>
                <a:lnTo>
                  <a:pt x="3017520" y="1097280"/>
                </a:lnTo>
                <a:lnTo>
                  <a:pt x="0" y="10972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220023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The Roman military was renowned for its disciplined legions and strategic warfare tactics.</a:t>
            </a:r>
            <a:endParaRPr lang="en-US" sz="1000" dirty="0"/>
          </a:p>
        </p:txBody>
      </p:sp>
      <p:sp>
        <p:nvSpPr>
          <p:cNvPr id="21" name="Text 19"/>
          <p:cNvSpPr/>
          <p:nvPr/>
        </p:nvSpPr>
        <p:spPr>
          <a:xfrm>
            <a:off x="3911579" y="4595441"/>
            <a:ext cx="3017520" cy="309783"/>
          </a:xfrm>
          <a:custGeom>
            <a:avLst/>
            <a:gdLst/>
            <a:ahLst/>
            <a:cxnLst/>
            <a:rect l="l" t="t" r="r" b="b"/>
            <a:pathLst>
              <a:path w="3017520" h="309783">
                <a:moveTo>
                  <a:pt x="0" y="309783"/>
                </a:moveTo>
                <a:lnTo>
                  <a:pt x="0" y="0"/>
                </a:lnTo>
                <a:lnTo>
                  <a:pt x="3017520" y="0"/>
                </a:lnTo>
                <a:lnTo>
                  <a:pt x="3017520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b="1" dirty="0">
                <a:solidFill>
                  <a:srgbClr val="86008D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Military Strategies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156253" y="4367728"/>
            <a:ext cx="0" cy="526835"/>
          </a:xfrm>
          <a:custGeom>
            <a:avLst/>
            <a:gdLst/>
            <a:ahLst/>
            <a:cxnLst/>
            <a:rect l="l" t="t" r="r" b="b"/>
            <a:pathLst>
              <a:path w="0" h="526835">
                <a:moveTo>
                  <a:pt x="0" y="0"/>
                </a:moveTo>
                <a:lnTo>
                  <a:pt x="0" y="526835"/>
                </a:lnTo>
              </a:path>
            </a:pathLst>
          </a:custGeom>
          <a:noFill/>
          <a:ln w="28575">
            <a:solidFill>
              <a:srgbClr val="86008D"/>
            </a:solidFill>
          </a:ln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8072007" y="4367728"/>
            <a:ext cx="0" cy="526835"/>
          </a:xfrm>
          <a:custGeom>
            <a:avLst/>
            <a:gdLst/>
            <a:ahLst/>
            <a:cxnLst/>
            <a:rect l="l" t="t" r="r" b="b"/>
            <a:pathLst>
              <a:path w="0" h="526835">
                <a:moveTo>
                  <a:pt x="0" y="0"/>
                </a:moveTo>
                <a:lnTo>
                  <a:pt x="0" y="526835"/>
                </a:lnTo>
              </a:path>
            </a:pathLst>
          </a:custGeom>
          <a:noFill/>
          <a:ln w="28575">
            <a:solidFill>
              <a:srgbClr val="86008D"/>
            </a:solidFill>
          </a:ln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5614131" y="4367728"/>
            <a:ext cx="0" cy="526835"/>
          </a:xfrm>
          <a:custGeom>
            <a:avLst/>
            <a:gdLst/>
            <a:ahLst/>
            <a:cxnLst/>
            <a:rect l="l" t="t" r="r" b="b"/>
            <a:pathLst>
              <a:path w="0" h="526835">
                <a:moveTo>
                  <a:pt x="0" y="0"/>
                </a:moveTo>
                <a:lnTo>
                  <a:pt x="0" y="526835"/>
                </a:lnTo>
              </a:path>
            </a:pathLst>
          </a:custGeom>
          <a:noFill/>
          <a:ln w="28575">
            <a:solidFill>
              <a:srgbClr val="86008D"/>
            </a:solidFill>
          </a:ln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10520045" y="4367728"/>
            <a:ext cx="0" cy="526835"/>
          </a:xfrm>
          <a:custGeom>
            <a:avLst/>
            <a:gdLst/>
            <a:ahLst/>
            <a:cxnLst/>
            <a:rect l="l" t="t" r="r" b="b"/>
            <a:pathLst>
              <a:path w="0" h="526835">
                <a:moveTo>
                  <a:pt x="0" y="0"/>
                </a:moveTo>
                <a:lnTo>
                  <a:pt x="0" y="526835"/>
                </a:lnTo>
              </a:path>
            </a:pathLst>
          </a:custGeom>
          <a:noFill/>
          <a:ln w="28575">
            <a:solidFill>
              <a:srgbClr val="86008D"/>
            </a:solidFill>
          </a:ln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 flipV="1">
            <a:off x="4383013" y="3376203"/>
            <a:ext cx="0" cy="565585"/>
          </a:xfrm>
          <a:custGeom>
            <a:avLst/>
            <a:gdLst/>
            <a:ahLst/>
            <a:cxnLst/>
            <a:rect l="l" t="t" r="r" b="b"/>
            <a:pathLst>
              <a:path w="0" h="565585">
                <a:moveTo>
                  <a:pt x="0" y="0"/>
                </a:moveTo>
                <a:lnTo>
                  <a:pt x="0" y="565585"/>
                </a:lnTo>
              </a:path>
            </a:pathLst>
          </a:custGeom>
          <a:noFill/>
          <a:ln w="28575">
            <a:solidFill>
              <a:srgbClr val="86008D"/>
            </a:solidFill>
          </a:ln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 flipV="1">
            <a:off x="9325828" y="3381323"/>
            <a:ext cx="0" cy="555347"/>
          </a:xfrm>
          <a:custGeom>
            <a:avLst/>
            <a:gdLst/>
            <a:ahLst/>
            <a:cxnLst/>
            <a:rect l="l" t="t" r="r" b="b"/>
            <a:pathLst>
              <a:path w="0" h="555347">
                <a:moveTo>
                  <a:pt x="0" y="0"/>
                </a:moveTo>
                <a:lnTo>
                  <a:pt x="0" y="555347"/>
                </a:lnTo>
              </a:path>
            </a:pathLst>
          </a:custGeom>
          <a:noFill/>
          <a:ln w="28575">
            <a:solidFill>
              <a:srgbClr val="86008D"/>
            </a:solidFill>
          </a:ln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 flipV="1">
            <a:off x="1911606" y="3376203"/>
            <a:ext cx="0" cy="565585"/>
          </a:xfrm>
          <a:custGeom>
            <a:avLst/>
            <a:gdLst/>
            <a:ahLst/>
            <a:cxnLst/>
            <a:rect l="l" t="t" r="r" b="b"/>
            <a:pathLst>
              <a:path w="0" h="565585">
                <a:moveTo>
                  <a:pt x="0" y="0"/>
                </a:moveTo>
                <a:lnTo>
                  <a:pt x="0" y="565585"/>
                </a:lnTo>
              </a:path>
            </a:pathLst>
          </a:custGeom>
          <a:noFill/>
          <a:ln w="28575">
            <a:solidFill>
              <a:srgbClr val="86008D"/>
            </a:solidFill>
          </a:ln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 flipV="1">
            <a:off x="6854421" y="3376203"/>
            <a:ext cx="0" cy="565585"/>
          </a:xfrm>
          <a:custGeom>
            <a:avLst/>
            <a:gdLst/>
            <a:ahLst/>
            <a:cxnLst/>
            <a:rect l="l" t="t" r="r" b="b"/>
            <a:pathLst>
              <a:path w="0" h="565585">
                <a:moveTo>
                  <a:pt x="0" y="0"/>
                </a:moveTo>
                <a:lnTo>
                  <a:pt x="0" y="565585"/>
                </a:lnTo>
              </a:path>
            </a:pathLst>
          </a:custGeom>
          <a:noFill/>
          <a:ln w="28575">
            <a:solidFill>
              <a:srgbClr val="86008D"/>
            </a:solidFill>
          </a:ln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9462107" y="3657309"/>
            <a:ext cx="1826464" cy="984739"/>
          </a:xfrm>
          <a:custGeom>
            <a:avLst/>
            <a:gdLst/>
            <a:ahLst/>
            <a:cxnLst/>
            <a:rect l="l" t="t" r="r" b="b"/>
            <a:pathLst>
              <a:path w="1826464" h="984739">
                <a:moveTo>
                  <a:pt x="1297293" y="0"/>
                </a:moveTo>
                <a:lnTo>
                  <a:pt x="0" y="0"/>
                </a:lnTo>
                <a:lnTo>
                  <a:pt x="0" y="984739"/>
                </a:lnTo>
                <a:lnTo>
                  <a:pt x="1297293" y="984739"/>
                </a:lnTo>
                <a:lnTo>
                  <a:pt x="1826464" y="492371"/>
                </a:lnTo>
                <a:lnTo>
                  <a:pt x="1297293" y="0"/>
                </a:lnTo>
              </a:path>
            </a:pathLst>
          </a:custGeom>
          <a:solidFill>
            <a:srgbClr val="86008D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1" name="Text 9"/>
          <p:cNvSpPr/>
          <p:nvPr/>
        </p:nvSpPr>
        <p:spPr>
          <a:xfrm>
            <a:off x="8243727" y="3657309"/>
            <a:ext cx="1826464" cy="984739"/>
          </a:xfrm>
          <a:custGeom>
            <a:avLst/>
            <a:gdLst/>
            <a:ahLst/>
            <a:cxnLst/>
            <a:rect l="l" t="t" r="r" b="b"/>
            <a:pathLst>
              <a:path w="1826464" h="984739">
                <a:moveTo>
                  <a:pt x="1297293" y="0"/>
                </a:moveTo>
                <a:lnTo>
                  <a:pt x="0" y="0"/>
                </a:lnTo>
                <a:lnTo>
                  <a:pt x="0" y="984739"/>
                </a:lnTo>
                <a:lnTo>
                  <a:pt x="1297293" y="984739"/>
                </a:lnTo>
                <a:lnTo>
                  <a:pt x="1826464" y="492371"/>
                </a:lnTo>
                <a:lnTo>
                  <a:pt x="1297293" y="0"/>
                </a:lnTo>
              </a:path>
            </a:pathLst>
          </a:custGeom>
          <a:solidFill>
            <a:srgbClr val="4300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>
            <a:off x="7005466" y="3657309"/>
            <a:ext cx="1826464" cy="984739"/>
          </a:xfrm>
          <a:custGeom>
            <a:avLst/>
            <a:gdLst/>
            <a:ahLst/>
            <a:cxnLst/>
            <a:rect l="l" t="t" r="r" b="b"/>
            <a:pathLst>
              <a:path w="1826464" h="984739">
                <a:moveTo>
                  <a:pt x="1297293" y="0"/>
                </a:moveTo>
                <a:lnTo>
                  <a:pt x="0" y="0"/>
                </a:lnTo>
                <a:lnTo>
                  <a:pt x="0" y="984739"/>
                </a:lnTo>
                <a:lnTo>
                  <a:pt x="1297293" y="984739"/>
                </a:lnTo>
                <a:lnTo>
                  <a:pt x="1826464" y="492371"/>
                </a:lnTo>
                <a:lnTo>
                  <a:pt x="1297293" y="0"/>
                </a:lnTo>
              </a:path>
            </a:pathLst>
          </a:custGeom>
          <a:solidFill>
            <a:srgbClr val="86008D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3" name="Text 11"/>
          <p:cNvSpPr/>
          <p:nvPr/>
        </p:nvSpPr>
        <p:spPr>
          <a:xfrm>
            <a:off x="5787086" y="3657309"/>
            <a:ext cx="1826464" cy="984739"/>
          </a:xfrm>
          <a:custGeom>
            <a:avLst/>
            <a:gdLst/>
            <a:ahLst/>
            <a:cxnLst/>
            <a:rect l="l" t="t" r="r" b="b"/>
            <a:pathLst>
              <a:path w="1826464" h="984739">
                <a:moveTo>
                  <a:pt x="1297293" y="0"/>
                </a:moveTo>
                <a:lnTo>
                  <a:pt x="0" y="0"/>
                </a:lnTo>
                <a:lnTo>
                  <a:pt x="0" y="984739"/>
                </a:lnTo>
                <a:lnTo>
                  <a:pt x="1297293" y="984739"/>
                </a:lnTo>
                <a:lnTo>
                  <a:pt x="1826464" y="492371"/>
                </a:lnTo>
                <a:lnTo>
                  <a:pt x="1297293" y="0"/>
                </a:lnTo>
              </a:path>
            </a:pathLst>
          </a:custGeom>
          <a:solidFill>
            <a:srgbClr val="4300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4568706" y="3657309"/>
            <a:ext cx="1826464" cy="984739"/>
          </a:xfrm>
          <a:custGeom>
            <a:avLst/>
            <a:gdLst/>
            <a:ahLst/>
            <a:cxnLst/>
            <a:rect l="l" t="t" r="r" b="b"/>
            <a:pathLst>
              <a:path w="1826464" h="984739">
                <a:moveTo>
                  <a:pt x="1297293" y="0"/>
                </a:moveTo>
                <a:lnTo>
                  <a:pt x="0" y="0"/>
                </a:lnTo>
                <a:lnTo>
                  <a:pt x="0" y="984739"/>
                </a:lnTo>
                <a:lnTo>
                  <a:pt x="1297293" y="984739"/>
                </a:lnTo>
                <a:lnTo>
                  <a:pt x="1826464" y="492371"/>
                </a:lnTo>
                <a:lnTo>
                  <a:pt x="1297293" y="0"/>
                </a:lnTo>
              </a:path>
            </a:pathLst>
          </a:custGeom>
          <a:solidFill>
            <a:srgbClr val="86008D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3289389" y="3657309"/>
            <a:ext cx="1826464" cy="984739"/>
          </a:xfrm>
          <a:custGeom>
            <a:avLst/>
            <a:gdLst/>
            <a:ahLst/>
            <a:cxnLst/>
            <a:rect l="l" t="t" r="r" b="b"/>
            <a:pathLst>
              <a:path w="1826464" h="984739">
                <a:moveTo>
                  <a:pt x="1297293" y="0"/>
                </a:moveTo>
                <a:lnTo>
                  <a:pt x="0" y="0"/>
                </a:lnTo>
                <a:lnTo>
                  <a:pt x="0" y="984739"/>
                </a:lnTo>
                <a:lnTo>
                  <a:pt x="1297293" y="984739"/>
                </a:lnTo>
                <a:lnTo>
                  <a:pt x="1826464" y="492371"/>
                </a:lnTo>
                <a:lnTo>
                  <a:pt x="1297293" y="0"/>
                </a:lnTo>
              </a:path>
            </a:pathLst>
          </a:custGeom>
          <a:solidFill>
            <a:srgbClr val="4300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6" name="Text 14"/>
          <p:cNvSpPr/>
          <p:nvPr/>
        </p:nvSpPr>
        <p:spPr>
          <a:xfrm>
            <a:off x="2071009" y="3657309"/>
            <a:ext cx="1826464" cy="984739"/>
          </a:xfrm>
          <a:custGeom>
            <a:avLst/>
            <a:gdLst/>
            <a:ahLst/>
            <a:cxnLst/>
            <a:rect l="l" t="t" r="r" b="b"/>
            <a:pathLst>
              <a:path w="1826464" h="984739">
                <a:moveTo>
                  <a:pt x="1297293" y="0"/>
                </a:moveTo>
                <a:lnTo>
                  <a:pt x="0" y="0"/>
                </a:lnTo>
                <a:lnTo>
                  <a:pt x="0" y="984739"/>
                </a:lnTo>
                <a:lnTo>
                  <a:pt x="1297293" y="984739"/>
                </a:lnTo>
                <a:lnTo>
                  <a:pt x="1826464" y="492371"/>
                </a:lnTo>
                <a:lnTo>
                  <a:pt x="1297293" y="0"/>
                </a:lnTo>
              </a:path>
            </a:pathLst>
          </a:custGeom>
          <a:solidFill>
            <a:srgbClr val="86008D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7" name="Text 15"/>
          <p:cNvSpPr/>
          <p:nvPr/>
        </p:nvSpPr>
        <p:spPr>
          <a:xfrm>
            <a:off x="852628" y="3657309"/>
            <a:ext cx="1826464" cy="984739"/>
          </a:xfrm>
          <a:custGeom>
            <a:avLst/>
            <a:gdLst/>
            <a:ahLst/>
            <a:cxnLst/>
            <a:rect l="l" t="t" r="r" b="b"/>
            <a:pathLst>
              <a:path w="1826464" h="984739">
                <a:moveTo>
                  <a:pt x="1297293" y="0"/>
                </a:moveTo>
                <a:lnTo>
                  <a:pt x="0" y="0"/>
                </a:lnTo>
                <a:lnTo>
                  <a:pt x="0" y="984739"/>
                </a:lnTo>
                <a:lnTo>
                  <a:pt x="1297293" y="984739"/>
                </a:lnTo>
                <a:lnTo>
                  <a:pt x="1826464" y="492371"/>
                </a:lnTo>
                <a:lnTo>
                  <a:pt x="1297293" y="0"/>
                </a:lnTo>
              </a:path>
            </a:pathLst>
          </a:custGeom>
          <a:solidFill>
            <a:srgbClr val="4300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8" name="Text 16"/>
          <p:cNvSpPr/>
          <p:nvPr/>
        </p:nvSpPr>
        <p:spPr>
          <a:xfrm>
            <a:off x="656143" y="529543"/>
            <a:ext cx="364069" cy="364020"/>
          </a:xfrm>
          <a:custGeom>
            <a:avLst/>
            <a:gdLst/>
            <a:ahLst/>
            <a:cxnLst/>
            <a:rect l="l" t="t" r="r" b="b"/>
            <a:pathLst>
              <a:path w="364069" h="364020">
                <a:moveTo>
                  <a:pt x="0" y="364020"/>
                </a:moveTo>
                <a:lnTo>
                  <a:pt x="0" y="0"/>
                </a:lnTo>
                <a:lnTo>
                  <a:pt x="364069" y="0"/>
                </a:lnTo>
                <a:lnTo>
                  <a:pt x="364069" y="364020"/>
                </a:lnTo>
                <a:lnTo>
                  <a:pt x="0" y="364020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774696" y="648062"/>
            <a:ext cx="123229" cy="123219"/>
          </a:xfrm>
          <a:custGeom>
            <a:avLst/>
            <a:gdLst/>
            <a:ahLst/>
            <a:cxnLst/>
            <a:rect l="l" t="t" r="r" b="b"/>
            <a:pathLst>
              <a:path w="123229" h="123219">
                <a:moveTo>
                  <a:pt x="0" y="123219"/>
                </a:moveTo>
                <a:lnTo>
                  <a:pt x="0" y="0"/>
                </a:lnTo>
                <a:lnTo>
                  <a:pt x="123229" y="0"/>
                </a:lnTo>
                <a:lnTo>
                  <a:pt x="123229" y="123219"/>
                </a:lnTo>
                <a:lnTo>
                  <a:pt x="0" y="123219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0" name="Text 18"/>
          <p:cNvSpPr/>
          <p:nvPr/>
        </p:nvSpPr>
        <p:spPr>
          <a:xfrm>
            <a:off x="634997" y="1012082"/>
            <a:ext cx="10956908" cy="914400"/>
          </a:xfrm>
          <a:custGeom>
            <a:avLst/>
            <a:gdLst/>
            <a:ahLst/>
            <a:cxnLst/>
            <a:rect l="l" t="t" r="r" b="b"/>
            <a:pathLst>
              <a:path w="10956908" h="914400">
                <a:moveTo>
                  <a:pt x="0" y="914400"/>
                </a:moveTo>
                <a:lnTo>
                  <a:pt x="0" y="0"/>
                </a:lnTo>
                <a:lnTo>
                  <a:pt x="10956908" y="0"/>
                </a:lnTo>
                <a:lnTo>
                  <a:pt x="10956908" y="914400"/>
                </a:lnTo>
                <a:lnTo>
                  <a:pt x="0" y="914400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2800" dirty="0">
                <a:solidFill>
                  <a:srgbClr val="86008D"/>
                </a:solidFill>
                <a:latin typeface="Sora Bold" pitchFamily="34" charset="0"/>
                <a:ea typeface="Sora Bold" pitchFamily="34" charset="-122"/>
                <a:cs typeface="Sora Bold" pitchFamily="34" charset="-120"/>
              </a:rPr>
              <a:t>Roman Empire Timeline</a:t>
            </a:r>
            <a:endParaRPr lang="en-US" sz="2800" dirty="0"/>
          </a:p>
        </p:txBody>
      </p:sp>
      <p:sp>
        <p:nvSpPr>
          <p:cNvPr id="21" name="Text 19"/>
          <p:cNvSpPr/>
          <p:nvPr/>
        </p:nvSpPr>
        <p:spPr>
          <a:xfrm>
            <a:off x="634996" y="6399658"/>
            <a:ext cx="1149354" cy="153888"/>
          </a:xfrm>
          <a:custGeom>
            <a:avLst/>
            <a:gdLst/>
            <a:ahLst/>
            <a:cxnLst/>
            <a:rect l="l" t="t" r="r" b="b"/>
            <a:pathLst>
              <a:path w="1149354" h="153888">
                <a:moveTo>
                  <a:pt x="0" y="153888"/>
                </a:moveTo>
                <a:lnTo>
                  <a:pt x="0" y="0"/>
                </a:lnTo>
                <a:lnTo>
                  <a:pt x="1149354" y="0"/>
                </a:lnTo>
                <a:lnTo>
                  <a:pt x="1149354" y="153888"/>
                </a:lnTo>
                <a:lnTo>
                  <a:pt x="0" y="153888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505"/>
              </a:spcBef>
              <a:buNone/>
            </a:pPr>
            <a:r>
              <a:rPr lang="en-US" sz="505" dirty="0">
                <a:solidFill>
                  <a:srgbClr val="86008D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Exploring the Legacy of the Mighty Roman Empire</a:t>
            </a:r>
            <a:endParaRPr lang="en-US" sz="505" dirty="0"/>
          </a:p>
        </p:txBody>
      </p:sp>
      <p:sp>
        <p:nvSpPr>
          <p:cNvPr id="22" name="Text 20"/>
          <p:cNvSpPr/>
          <p:nvPr/>
        </p:nvSpPr>
        <p:spPr>
          <a:xfrm>
            <a:off x="11028219" y="6303486"/>
            <a:ext cx="489192" cy="346234"/>
          </a:xfrm>
          <a:custGeom>
            <a:avLst/>
            <a:gdLst/>
            <a:ahLst/>
            <a:cxnLst/>
            <a:rect l="l" t="t" r="r" b="b"/>
            <a:pathLst>
              <a:path w="489192" h="346234">
                <a:moveTo>
                  <a:pt x="173117" y="346234"/>
                </a:moveTo>
                <a:cubicBezTo>
                  <a:pt x="77507" y="346234"/>
                  <a:pt x="0" y="268727"/>
                  <a:pt x="0" y="173117"/>
                </a:cubicBezTo>
                <a:lnTo>
                  <a:pt x="0" y="173117"/>
                </a:lnTo>
                <a:cubicBezTo>
                  <a:pt x="0" y="77507"/>
                  <a:pt x="77507" y="0"/>
                  <a:pt x="173117" y="0"/>
                </a:cubicBezTo>
                <a:lnTo>
                  <a:pt x="316075" y="0"/>
                </a:lnTo>
                <a:cubicBezTo>
                  <a:pt x="411685" y="0"/>
                  <a:pt x="489192" y="77507"/>
                  <a:pt x="489192" y="173117"/>
                </a:cubicBezTo>
                <a:lnTo>
                  <a:pt x="489192" y="173117"/>
                </a:lnTo>
                <a:cubicBezTo>
                  <a:pt x="489192" y="268727"/>
                  <a:pt x="411685" y="346234"/>
                  <a:pt x="316075" y="346234"/>
                </a:cubicBezTo>
                <a:lnTo>
                  <a:pt x="173117" y="346234"/>
                </a:lnTo>
              </a:path>
            </a:pathLst>
          </a:custGeom>
          <a:solidFill>
            <a:srgbClr val="FFFFFF"/>
          </a:solidFill>
          <a:ln w="9525">
            <a:solidFill>
              <a:srgbClr val="FCB5FF"/>
            </a:solidFill>
          </a:ln>
        </p:spPr>
        <p:txBody>
          <a:bodyPr wrap="square" lIns="137160" tIns="45720" rIns="137160" bIns="45720" rtlCol="0" anchor="ctr"/>
          <a:lstStyle/>
          <a:p>
            <a:pPr algn="ct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86008D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15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9515405" y="5109500"/>
            <a:ext cx="2011680" cy="914400"/>
          </a:xfrm>
          <a:custGeom>
            <a:avLst/>
            <a:gdLst/>
            <a:ahLst/>
            <a:cxnLst/>
            <a:rect l="l" t="t" r="r" b="b"/>
            <a:pathLst>
              <a:path w="2011680" h="914400">
                <a:moveTo>
                  <a:pt x="0" y="914400"/>
                </a:moveTo>
                <a:lnTo>
                  <a:pt x="0" y="0"/>
                </a:lnTo>
                <a:lnTo>
                  <a:pt x="2011680" y="0"/>
                </a:lnTo>
                <a:lnTo>
                  <a:pt x="2011680" y="914400"/>
                </a:lnTo>
                <a:lnTo>
                  <a:pt x="0" y="9144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10000"/>
              </a:lnSpc>
              <a:buNone/>
            </a:pPr>
            <a:r>
              <a:rPr lang="en-US" sz="1200" dirty="0">
                <a:solidFill>
                  <a:srgbClr val="220023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Edict of Milan grants religious tolerance to Christians.</a:t>
            </a:r>
            <a:endParaRPr lang="en-US" sz="1200" dirty="0"/>
          </a:p>
        </p:txBody>
      </p:sp>
      <p:sp>
        <p:nvSpPr>
          <p:cNvPr id="24" name="Text 22"/>
          <p:cNvSpPr/>
          <p:nvPr/>
        </p:nvSpPr>
        <p:spPr>
          <a:xfrm>
            <a:off x="10116097" y="3783918"/>
            <a:ext cx="914476" cy="731520"/>
          </a:xfrm>
          <a:custGeom>
            <a:avLst/>
            <a:gdLst/>
            <a:ahLst/>
            <a:cxnLst/>
            <a:rect l="l" t="t" r="r" b="b"/>
            <a:pathLst>
              <a:path w="914476" h="731520">
                <a:moveTo>
                  <a:pt x="0" y="731520"/>
                </a:moveTo>
                <a:lnTo>
                  <a:pt x="0" y="0"/>
                </a:lnTo>
                <a:lnTo>
                  <a:pt x="914476" y="0"/>
                </a:lnTo>
                <a:lnTo>
                  <a:pt x="914476" y="731520"/>
                </a:lnTo>
                <a:lnTo>
                  <a:pt x="0" y="73152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Sora Bold" pitchFamily="34" charset="0"/>
                <a:ea typeface="Sora Bold" pitchFamily="34" charset="-122"/>
                <a:cs typeface="Sora Bold" pitchFamily="34" charset="-120"/>
              </a:rPr>
              <a:t>313 AD</a:t>
            </a:r>
            <a:endParaRPr lang="en-US" sz="1600" dirty="0"/>
          </a:p>
        </p:txBody>
      </p:sp>
      <p:sp>
        <p:nvSpPr>
          <p:cNvPr id="25" name="Text 23"/>
          <p:cNvSpPr/>
          <p:nvPr/>
        </p:nvSpPr>
        <p:spPr>
          <a:xfrm>
            <a:off x="8321188" y="2291040"/>
            <a:ext cx="2011680" cy="914400"/>
          </a:xfrm>
          <a:custGeom>
            <a:avLst/>
            <a:gdLst/>
            <a:ahLst/>
            <a:cxnLst/>
            <a:rect l="l" t="t" r="r" b="b"/>
            <a:pathLst>
              <a:path w="2011680" h="914400">
                <a:moveTo>
                  <a:pt x="0" y="914400"/>
                </a:moveTo>
                <a:lnTo>
                  <a:pt x="0" y="0"/>
                </a:lnTo>
                <a:lnTo>
                  <a:pt x="2011680" y="0"/>
                </a:lnTo>
                <a:lnTo>
                  <a:pt x="2011680" y="914400"/>
                </a:lnTo>
                <a:lnTo>
                  <a:pt x="0" y="914400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ctr" marL="0" indent="0">
              <a:lnSpc>
                <a:spcPct val="110000"/>
              </a:lnSpc>
              <a:buNone/>
            </a:pPr>
            <a:r>
              <a:rPr lang="en-US" sz="1200" dirty="0">
                <a:solidFill>
                  <a:srgbClr val="220023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Rome reaches its greatest territorial extent under Emperor Trajan.</a:t>
            </a:r>
            <a:endParaRPr lang="en-US" sz="1200" dirty="0"/>
          </a:p>
        </p:txBody>
      </p:sp>
      <p:sp>
        <p:nvSpPr>
          <p:cNvPr id="26" name="Text 24"/>
          <p:cNvSpPr/>
          <p:nvPr/>
        </p:nvSpPr>
        <p:spPr>
          <a:xfrm>
            <a:off x="8868590" y="3783918"/>
            <a:ext cx="914476" cy="731520"/>
          </a:xfrm>
          <a:custGeom>
            <a:avLst/>
            <a:gdLst/>
            <a:ahLst/>
            <a:cxnLst/>
            <a:rect l="l" t="t" r="r" b="b"/>
            <a:pathLst>
              <a:path w="914476" h="731520">
                <a:moveTo>
                  <a:pt x="0" y="731520"/>
                </a:moveTo>
                <a:lnTo>
                  <a:pt x="0" y="0"/>
                </a:lnTo>
                <a:lnTo>
                  <a:pt x="914476" y="0"/>
                </a:lnTo>
                <a:lnTo>
                  <a:pt x="914476" y="731520"/>
                </a:lnTo>
                <a:lnTo>
                  <a:pt x="0" y="73152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Sora Bold" pitchFamily="34" charset="0"/>
                <a:ea typeface="Sora Bold" pitchFamily="34" charset="-122"/>
                <a:cs typeface="Sora Bold" pitchFamily="34" charset="-120"/>
              </a:rPr>
              <a:t>117 AD</a:t>
            </a:r>
            <a:endParaRPr lang="en-US" sz="1600" dirty="0"/>
          </a:p>
        </p:txBody>
      </p:sp>
      <p:sp>
        <p:nvSpPr>
          <p:cNvPr id="27" name="Text 25"/>
          <p:cNvSpPr/>
          <p:nvPr/>
        </p:nvSpPr>
        <p:spPr>
          <a:xfrm>
            <a:off x="7063255" y="5109500"/>
            <a:ext cx="2011680" cy="914400"/>
          </a:xfrm>
          <a:custGeom>
            <a:avLst/>
            <a:gdLst/>
            <a:ahLst/>
            <a:cxnLst/>
            <a:rect l="l" t="t" r="r" b="b"/>
            <a:pathLst>
              <a:path w="2011680" h="914400">
                <a:moveTo>
                  <a:pt x="0" y="914400"/>
                </a:moveTo>
                <a:lnTo>
                  <a:pt x="0" y="0"/>
                </a:lnTo>
                <a:lnTo>
                  <a:pt x="2011680" y="0"/>
                </a:lnTo>
                <a:lnTo>
                  <a:pt x="2011680" y="914400"/>
                </a:lnTo>
                <a:lnTo>
                  <a:pt x="0" y="9144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10000"/>
              </a:lnSpc>
              <a:buNone/>
            </a:pPr>
            <a:r>
              <a:rPr lang="en-US" sz="1200" dirty="0">
                <a:solidFill>
                  <a:srgbClr val="220023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Eruption of Mount Vesuvius, burying Pompeii and Herculaneum.</a:t>
            </a:r>
            <a:endParaRPr lang="en-US" sz="1200" dirty="0"/>
          </a:p>
        </p:txBody>
      </p:sp>
      <p:sp>
        <p:nvSpPr>
          <p:cNvPr id="28" name="Text 26"/>
          <p:cNvSpPr/>
          <p:nvPr/>
        </p:nvSpPr>
        <p:spPr>
          <a:xfrm>
            <a:off x="7674487" y="3783918"/>
            <a:ext cx="914476" cy="731520"/>
          </a:xfrm>
          <a:custGeom>
            <a:avLst/>
            <a:gdLst/>
            <a:ahLst/>
            <a:cxnLst/>
            <a:rect l="l" t="t" r="r" b="b"/>
            <a:pathLst>
              <a:path w="914476" h="731520">
                <a:moveTo>
                  <a:pt x="0" y="731520"/>
                </a:moveTo>
                <a:lnTo>
                  <a:pt x="0" y="0"/>
                </a:lnTo>
                <a:lnTo>
                  <a:pt x="914476" y="0"/>
                </a:lnTo>
                <a:lnTo>
                  <a:pt x="914476" y="731520"/>
                </a:lnTo>
                <a:lnTo>
                  <a:pt x="0" y="73152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Sora Bold" pitchFamily="34" charset="0"/>
                <a:ea typeface="Sora Bold" pitchFamily="34" charset="-122"/>
                <a:cs typeface="Sora Bold" pitchFamily="34" charset="-120"/>
              </a:rPr>
              <a:t>79 AD</a:t>
            </a:r>
            <a:endParaRPr lang="en-US" sz="1600" dirty="0"/>
          </a:p>
        </p:txBody>
      </p:sp>
      <p:sp>
        <p:nvSpPr>
          <p:cNvPr id="29" name="Text 27"/>
          <p:cNvSpPr/>
          <p:nvPr/>
        </p:nvSpPr>
        <p:spPr>
          <a:xfrm>
            <a:off x="5855608" y="2291040"/>
            <a:ext cx="2011680" cy="914400"/>
          </a:xfrm>
          <a:custGeom>
            <a:avLst/>
            <a:gdLst/>
            <a:ahLst/>
            <a:cxnLst/>
            <a:rect l="l" t="t" r="r" b="b"/>
            <a:pathLst>
              <a:path w="2011680" h="914400">
                <a:moveTo>
                  <a:pt x="0" y="914400"/>
                </a:moveTo>
                <a:lnTo>
                  <a:pt x="0" y="0"/>
                </a:lnTo>
                <a:lnTo>
                  <a:pt x="2011680" y="0"/>
                </a:lnTo>
                <a:lnTo>
                  <a:pt x="2011680" y="914400"/>
                </a:lnTo>
                <a:lnTo>
                  <a:pt x="0" y="914400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ctr" marL="0" indent="0">
              <a:lnSpc>
                <a:spcPct val="110000"/>
              </a:lnSpc>
              <a:buNone/>
            </a:pPr>
            <a:r>
              <a:rPr lang="en-US" sz="1200" dirty="0">
                <a:solidFill>
                  <a:srgbClr val="220023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Octavian becomes Augustus, the first Roman Emperor.</a:t>
            </a:r>
            <a:endParaRPr lang="en-US" sz="1200" dirty="0"/>
          </a:p>
        </p:txBody>
      </p:sp>
      <p:sp>
        <p:nvSpPr>
          <p:cNvPr id="30" name="Text 28"/>
          <p:cNvSpPr/>
          <p:nvPr/>
        </p:nvSpPr>
        <p:spPr>
          <a:xfrm>
            <a:off x="6404972" y="3783918"/>
            <a:ext cx="914476" cy="731520"/>
          </a:xfrm>
          <a:custGeom>
            <a:avLst/>
            <a:gdLst/>
            <a:ahLst/>
            <a:cxnLst/>
            <a:rect l="l" t="t" r="r" b="b"/>
            <a:pathLst>
              <a:path w="914476" h="731520">
                <a:moveTo>
                  <a:pt x="0" y="731520"/>
                </a:moveTo>
                <a:lnTo>
                  <a:pt x="0" y="0"/>
                </a:lnTo>
                <a:lnTo>
                  <a:pt x="914476" y="0"/>
                </a:lnTo>
                <a:lnTo>
                  <a:pt x="914476" y="731520"/>
                </a:lnTo>
                <a:lnTo>
                  <a:pt x="0" y="73152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Sora Bold" pitchFamily="34" charset="0"/>
                <a:ea typeface="Sora Bold" pitchFamily="34" charset="-122"/>
                <a:cs typeface="Sora Bold" pitchFamily="34" charset="-120"/>
              </a:rPr>
              <a:t>27 BC</a:t>
            </a:r>
            <a:endParaRPr lang="en-US" sz="1600" dirty="0"/>
          </a:p>
        </p:txBody>
      </p:sp>
      <p:sp>
        <p:nvSpPr>
          <p:cNvPr id="31" name="Text 29"/>
          <p:cNvSpPr/>
          <p:nvPr/>
        </p:nvSpPr>
        <p:spPr>
          <a:xfrm>
            <a:off x="4609491" y="5109500"/>
            <a:ext cx="2011680" cy="914400"/>
          </a:xfrm>
          <a:custGeom>
            <a:avLst/>
            <a:gdLst/>
            <a:ahLst/>
            <a:cxnLst/>
            <a:rect l="l" t="t" r="r" b="b"/>
            <a:pathLst>
              <a:path w="2011680" h="914400">
                <a:moveTo>
                  <a:pt x="0" y="914400"/>
                </a:moveTo>
                <a:lnTo>
                  <a:pt x="0" y="0"/>
                </a:lnTo>
                <a:lnTo>
                  <a:pt x="2011680" y="0"/>
                </a:lnTo>
                <a:lnTo>
                  <a:pt x="2011680" y="914400"/>
                </a:lnTo>
                <a:lnTo>
                  <a:pt x="0" y="9144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10000"/>
              </a:lnSpc>
              <a:buNone/>
            </a:pPr>
            <a:r>
              <a:rPr lang="en-US" sz="1200" dirty="0">
                <a:solidFill>
                  <a:srgbClr val="220023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Assassination of Julius Caesar.</a:t>
            </a:r>
            <a:endParaRPr lang="en-US" sz="1200" dirty="0"/>
          </a:p>
        </p:txBody>
      </p:sp>
      <p:sp>
        <p:nvSpPr>
          <p:cNvPr id="32" name="Text 30"/>
          <p:cNvSpPr/>
          <p:nvPr/>
        </p:nvSpPr>
        <p:spPr>
          <a:xfrm>
            <a:off x="5181524" y="3783918"/>
            <a:ext cx="914476" cy="731520"/>
          </a:xfrm>
          <a:custGeom>
            <a:avLst/>
            <a:gdLst/>
            <a:ahLst/>
            <a:cxnLst/>
            <a:rect l="l" t="t" r="r" b="b"/>
            <a:pathLst>
              <a:path w="914476" h="731520">
                <a:moveTo>
                  <a:pt x="0" y="731520"/>
                </a:moveTo>
                <a:lnTo>
                  <a:pt x="0" y="0"/>
                </a:lnTo>
                <a:lnTo>
                  <a:pt x="914476" y="0"/>
                </a:lnTo>
                <a:lnTo>
                  <a:pt x="914476" y="731520"/>
                </a:lnTo>
                <a:lnTo>
                  <a:pt x="0" y="73152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Sora Bold" pitchFamily="34" charset="0"/>
                <a:ea typeface="Sora Bold" pitchFamily="34" charset="-122"/>
                <a:cs typeface="Sora Bold" pitchFamily="34" charset="-120"/>
              </a:rPr>
              <a:t>44 BC</a:t>
            </a:r>
            <a:endParaRPr lang="en-US" sz="1600" dirty="0"/>
          </a:p>
        </p:txBody>
      </p:sp>
      <p:sp>
        <p:nvSpPr>
          <p:cNvPr id="33" name="Text 31"/>
          <p:cNvSpPr/>
          <p:nvPr/>
        </p:nvSpPr>
        <p:spPr>
          <a:xfrm>
            <a:off x="3378373" y="2291040"/>
            <a:ext cx="2011680" cy="914400"/>
          </a:xfrm>
          <a:custGeom>
            <a:avLst/>
            <a:gdLst/>
            <a:ahLst/>
            <a:cxnLst/>
            <a:rect l="l" t="t" r="r" b="b"/>
            <a:pathLst>
              <a:path w="2011680" h="914400">
                <a:moveTo>
                  <a:pt x="0" y="914400"/>
                </a:moveTo>
                <a:lnTo>
                  <a:pt x="0" y="0"/>
                </a:lnTo>
                <a:lnTo>
                  <a:pt x="2011680" y="0"/>
                </a:lnTo>
                <a:lnTo>
                  <a:pt x="2011680" y="914400"/>
                </a:lnTo>
                <a:lnTo>
                  <a:pt x="0" y="914400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ctr" marL="0" indent="0">
              <a:lnSpc>
                <a:spcPct val="110000"/>
              </a:lnSpc>
              <a:buNone/>
            </a:pPr>
            <a:r>
              <a:rPr lang="en-US" sz="1200" dirty="0">
                <a:solidFill>
                  <a:srgbClr val="220023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Rome conquers Greece, becoming a dominant power in the Mediterranean.</a:t>
            </a:r>
            <a:endParaRPr lang="en-US" sz="1200" dirty="0"/>
          </a:p>
        </p:txBody>
      </p:sp>
      <p:sp>
        <p:nvSpPr>
          <p:cNvPr id="34" name="Text 32"/>
          <p:cNvSpPr/>
          <p:nvPr/>
        </p:nvSpPr>
        <p:spPr>
          <a:xfrm>
            <a:off x="3925775" y="3783918"/>
            <a:ext cx="914476" cy="731520"/>
          </a:xfrm>
          <a:custGeom>
            <a:avLst/>
            <a:gdLst/>
            <a:ahLst/>
            <a:cxnLst/>
            <a:rect l="l" t="t" r="r" b="b"/>
            <a:pathLst>
              <a:path w="914476" h="731520">
                <a:moveTo>
                  <a:pt x="0" y="731520"/>
                </a:moveTo>
                <a:lnTo>
                  <a:pt x="0" y="0"/>
                </a:lnTo>
                <a:lnTo>
                  <a:pt x="914476" y="0"/>
                </a:lnTo>
                <a:lnTo>
                  <a:pt x="914476" y="731520"/>
                </a:lnTo>
                <a:lnTo>
                  <a:pt x="0" y="73152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Sora Bold" pitchFamily="34" charset="0"/>
                <a:ea typeface="Sora Bold" pitchFamily="34" charset="-122"/>
                <a:cs typeface="Sora Bold" pitchFamily="34" charset="-120"/>
              </a:rPr>
              <a:t>146 BC</a:t>
            </a:r>
            <a:endParaRPr lang="en-US" sz="1600" dirty="0"/>
          </a:p>
        </p:txBody>
      </p:sp>
      <p:sp>
        <p:nvSpPr>
          <p:cNvPr id="35" name="Text 33"/>
          <p:cNvSpPr/>
          <p:nvPr/>
        </p:nvSpPr>
        <p:spPr>
          <a:xfrm>
            <a:off x="2151613" y="5109500"/>
            <a:ext cx="2011680" cy="914400"/>
          </a:xfrm>
          <a:custGeom>
            <a:avLst/>
            <a:gdLst/>
            <a:ahLst/>
            <a:cxnLst/>
            <a:rect l="l" t="t" r="r" b="b"/>
            <a:pathLst>
              <a:path w="2011680" h="914400">
                <a:moveTo>
                  <a:pt x="0" y="914400"/>
                </a:moveTo>
                <a:lnTo>
                  <a:pt x="0" y="0"/>
                </a:lnTo>
                <a:lnTo>
                  <a:pt x="2011680" y="0"/>
                </a:lnTo>
                <a:lnTo>
                  <a:pt x="2011680" y="914400"/>
                </a:lnTo>
                <a:lnTo>
                  <a:pt x="0" y="9144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10000"/>
              </a:lnSpc>
              <a:buNone/>
            </a:pPr>
            <a:r>
              <a:rPr lang="en-US" sz="1200" dirty="0">
                <a:solidFill>
                  <a:srgbClr val="220023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Establishment of the Roman Republic.</a:t>
            </a:r>
            <a:endParaRPr lang="en-US" sz="1200" dirty="0"/>
          </a:p>
        </p:txBody>
      </p:sp>
      <p:sp>
        <p:nvSpPr>
          <p:cNvPr id="36" name="Text 34"/>
          <p:cNvSpPr/>
          <p:nvPr/>
        </p:nvSpPr>
        <p:spPr>
          <a:xfrm>
            <a:off x="2695854" y="3783918"/>
            <a:ext cx="914476" cy="731520"/>
          </a:xfrm>
          <a:custGeom>
            <a:avLst/>
            <a:gdLst/>
            <a:ahLst/>
            <a:cxnLst/>
            <a:rect l="l" t="t" r="r" b="b"/>
            <a:pathLst>
              <a:path w="914476" h="731520">
                <a:moveTo>
                  <a:pt x="0" y="731520"/>
                </a:moveTo>
                <a:lnTo>
                  <a:pt x="0" y="0"/>
                </a:lnTo>
                <a:lnTo>
                  <a:pt x="914476" y="0"/>
                </a:lnTo>
                <a:lnTo>
                  <a:pt x="914476" y="731520"/>
                </a:lnTo>
                <a:lnTo>
                  <a:pt x="0" y="73152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Sora Bold" pitchFamily="34" charset="0"/>
                <a:ea typeface="Sora Bold" pitchFamily="34" charset="-122"/>
                <a:cs typeface="Sora Bold" pitchFamily="34" charset="-120"/>
              </a:rPr>
              <a:t>509 BC</a:t>
            </a:r>
            <a:endParaRPr lang="en-US" sz="1600" dirty="0"/>
          </a:p>
        </p:txBody>
      </p:sp>
      <p:sp>
        <p:nvSpPr>
          <p:cNvPr id="37" name="Text 35"/>
          <p:cNvSpPr/>
          <p:nvPr/>
        </p:nvSpPr>
        <p:spPr>
          <a:xfrm>
            <a:off x="906966" y="2291040"/>
            <a:ext cx="2011680" cy="914400"/>
          </a:xfrm>
          <a:custGeom>
            <a:avLst/>
            <a:gdLst/>
            <a:ahLst/>
            <a:cxnLst/>
            <a:rect l="l" t="t" r="r" b="b"/>
            <a:pathLst>
              <a:path w="2011680" h="914400">
                <a:moveTo>
                  <a:pt x="0" y="914400"/>
                </a:moveTo>
                <a:lnTo>
                  <a:pt x="0" y="0"/>
                </a:lnTo>
                <a:lnTo>
                  <a:pt x="2011680" y="0"/>
                </a:lnTo>
                <a:lnTo>
                  <a:pt x="2011680" y="914400"/>
                </a:lnTo>
                <a:lnTo>
                  <a:pt x="0" y="914400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ctr" marL="0" indent="0">
              <a:lnSpc>
                <a:spcPct val="110000"/>
              </a:lnSpc>
              <a:buNone/>
            </a:pPr>
            <a:r>
              <a:rPr lang="en-US" sz="1200" dirty="0">
                <a:solidFill>
                  <a:srgbClr val="220023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Legendary founding of Rome by Romulus and Remus.</a:t>
            </a:r>
            <a:endParaRPr lang="en-US" sz="1200" dirty="0"/>
          </a:p>
        </p:txBody>
      </p:sp>
      <p:sp>
        <p:nvSpPr>
          <p:cNvPr id="38" name="Text 36"/>
          <p:cNvSpPr/>
          <p:nvPr/>
        </p:nvSpPr>
        <p:spPr>
          <a:xfrm>
            <a:off x="1440832" y="3783918"/>
            <a:ext cx="914476" cy="731520"/>
          </a:xfrm>
          <a:custGeom>
            <a:avLst/>
            <a:gdLst/>
            <a:ahLst/>
            <a:cxnLst/>
            <a:rect l="l" t="t" r="r" b="b"/>
            <a:pathLst>
              <a:path w="914476" h="731520">
                <a:moveTo>
                  <a:pt x="0" y="731520"/>
                </a:moveTo>
                <a:lnTo>
                  <a:pt x="0" y="0"/>
                </a:lnTo>
                <a:lnTo>
                  <a:pt x="914476" y="0"/>
                </a:lnTo>
                <a:lnTo>
                  <a:pt x="914476" y="731520"/>
                </a:lnTo>
                <a:lnTo>
                  <a:pt x="0" y="73152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Sora Bold" pitchFamily="34" charset="0"/>
                <a:ea typeface="Sora Bold" pitchFamily="34" charset="-122"/>
                <a:cs typeface="Sora Bold" pitchFamily="34" charset="-120"/>
              </a:rPr>
              <a:t>753 BC</a:t>
            </a:r>
            <a:endParaRPr lang="en-US" sz="1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6143" y="529543"/>
            <a:ext cx="364069" cy="364020"/>
          </a:xfrm>
          <a:custGeom>
            <a:avLst/>
            <a:gdLst/>
            <a:ahLst/>
            <a:cxnLst/>
            <a:rect l="l" t="t" r="r" b="b"/>
            <a:pathLst>
              <a:path w="364069" h="364020">
                <a:moveTo>
                  <a:pt x="0" y="364020"/>
                </a:moveTo>
                <a:lnTo>
                  <a:pt x="0" y="0"/>
                </a:lnTo>
                <a:lnTo>
                  <a:pt x="364069" y="0"/>
                </a:lnTo>
                <a:lnTo>
                  <a:pt x="364069" y="364020"/>
                </a:lnTo>
                <a:lnTo>
                  <a:pt x="0" y="364020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774696" y="648062"/>
            <a:ext cx="123229" cy="123219"/>
          </a:xfrm>
          <a:custGeom>
            <a:avLst/>
            <a:gdLst/>
            <a:ahLst/>
            <a:cxnLst/>
            <a:rect l="l" t="t" r="r" b="b"/>
            <a:pathLst>
              <a:path w="123229" h="123219">
                <a:moveTo>
                  <a:pt x="0" y="123219"/>
                </a:moveTo>
                <a:lnTo>
                  <a:pt x="0" y="0"/>
                </a:lnTo>
                <a:lnTo>
                  <a:pt x="123229" y="0"/>
                </a:lnTo>
                <a:lnTo>
                  <a:pt x="123229" y="123219"/>
                </a:lnTo>
                <a:lnTo>
                  <a:pt x="0" y="123219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634997" y="1012082"/>
            <a:ext cx="10956908" cy="914400"/>
          </a:xfrm>
          <a:custGeom>
            <a:avLst/>
            <a:gdLst/>
            <a:ahLst/>
            <a:cxnLst/>
            <a:rect l="l" t="t" r="r" b="b"/>
            <a:pathLst>
              <a:path w="10956908" h="914400">
                <a:moveTo>
                  <a:pt x="0" y="914400"/>
                </a:moveTo>
                <a:lnTo>
                  <a:pt x="0" y="0"/>
                </a:lnTo>
                <a:lnTo>
                  <a:pt x="10956908" y="0"/>
                </a:lnTo>
                <a:lnTo>
                  <a:pt x="10956908" y="914400"/>
                </a:lnTo>
                <a:lnTo>
                  <a:pt x="0" y="914400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2800" dirty="0">
                <a:solidFill>
                  <a:srgbClr val="86008D"/>
                </a:solidFill>
                <a:latin typeface="Sora Bold" pitchFamily="34" charset="0"/>
                <a:ea typeface="Sora Bold" pitchFamily="34" charset="-122"/>
                <a:cs typeface="Sora Bold" pitchFamily="34" charset="-120"/>
              </a:rPr>
              <a:t>Comparing Roman and Modern Life</a:t>
            </a:r>
            <a:endParaRPr lang="en-US" sz="2800" dirty="0"/>
          </a:p>
        </p:txBody>
      </p:sp>
      <p:sp>
        <p:nvSpPr>
          <p:cNvPr id="5" name="Text 3"/>
          <p:cNvSpPr/>
          <p:nvPr/>
        </p:nvSpPr>
        <p:spPr>
          <a:xfrm>
            <a:off x="634996" y="6399658"/>
            <a:ext cx="1149354" cy="153888"/>
          </a:xfrm>
          <a:custGeom>
            <a:avLst/>
            <a:gdLst/>
            <a:ahLst/>
            <a:cxnLst/>
            <a:rect l="l" t="t" r="r" b="b"/>
            <a:pathLst>
              <a:path w="1149354" h="153888">
                <a:moveTo>
                  <a:pt x="0" y="153888"/>
                </a:moveTo>
                <a:lnTo>
                  <a:pt x="0" y="0"/>
                </a:lnTo>
                <a:lnTo>
                  <a:pt x="1149354" y="0"/>
                </a:lnTo>
                <a:lnTo>
                  <a:pt x="1149354" y="153888"/>
                </a:lnTo>
                <a:lnTo>
                  <a:pt x="0" y="153888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505"/>
              </a:spcBef>
              <a:buNone/>
            </a:pPr>
            <a:r>
              <a:rPr lang="en-US" sz="505" dirty="0">
                <a:solidFill>
                  <a:srgbClr val="86008D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Exploring the Legacy of the Mighty Roman Empire</a:t>
            </a:r>
            <a:endParaRPr lang="en-US" sz="505" dirty="0"/>
          </a:p>
        </p:txBody>
      </p:sp>
      <p:sp>
        <p:nvSpPr>
          <p:cNvPr id="6" name="Text 4"/>
          <p:cNvSpPr/>
          <p:nvPr/>
        </p:nvSpPr>
        <p:spPr>
          <a:xfrm>
            <a:off x="11028219" y="6303486"/>
            <a:ext cx="489192" cy="346234"/>
          </a:xfrm>
          <a:custGeom>
            <a:avLst/>
            <a:gdLst/>
            <a:ahLst/>
            <a:cxnLst/>
            <a:rect l="l" t="t" r="r" b="b"/>
            <a:pathLst>
              <a:path w="489192" h="346234">
                <a:moveTo>
                  <a:pt x="173117" y="346234"/>
                </a:moveTo>
                <a:cubicBezTo>
                  <a:pt x="77507" y="346234"/>
                  <a:pt x="0" y="268727"/>
                  <a:pt x="0" y="173117"/>
                </a:cubicBezTo>
                <a:lnTo>
                  <a:pt x="0" y="173117"/>
                </a:lnTo>
                <a:cubicBezTo>
                  <a:pt x="0" y="77507"/>
                  <a:pt x="77507" y="0"/>
                  <a:pt x="173117" y="0"/>
                </a:cubicBezTo>
                <a:lnTo>
                  <a:pt x="316075" y="0"/>
                </a:lnTo>
                <a:cubicBezTo>
                  <a:pt x="411685" y="0"/>
                  <a:pt x="489192" y="77507"/>
                  <a:pt x="489192" y="173117"/>
                </a:cubicBezTo>
                <a:lnTo>
                  <a:pt x="489192" y="173117"/>
                </a:lnTo>
                <a:cubicBezTo>
                  <a:pt x="489192" y="268727"/>
                  <a:pt x="411685" y="346234"/>
                  <a:pt x="316075" y="346234"/>
                </a:cubicBezTo>
                <a:lnTo>
                  <a:pt x="173117" y="346234"/>
                </a:lnTo>
              </a:path>
            </a:pathLst>
          </a:custGeom>
          <a:solidFill>
            <a:srgbClr val="FFFFFF"/>
          </a:solidFill>
          <a:ln w="9525">
            <a:solidFill>
              <a:srgbClr val="FCB5FF"/>
            </a:solidFill>
          </a:ln>
        </p:spPr>
        <p:txBody>
          <a:bodyPr wrap="square" lIns="137160" tIns="45720" rIns="137160" bIns="45720" rtlCol="0" anchor="ctr"/>
          <a:lstStyle/>
          <a:p>
            <a:pPr algn="ct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86008D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16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6562705" y="3187183"/>
            <a:ext cx="5029200" cy="2926080"/>
          </a:xfrm>
          <a:custGeom>
            <a:avLst/>
            <a:gdLst/>
            <a:ahLst/>
            <a:cxnLst/>
            <a:rect l="l" t="t" r="r" b="b"/>
            <a:pathLst>
              <a:path w="5029200" h="2926080">
                <a:moveTo>
                  <a:pt x="0" y="2926080"/>
                </a:moveTo>
                <a:lnTo>
                  <a:pt x="0" y="0"/>
                </a:lnTo>
                <a:lnTo>
                  <a:pt x="5029200" y="0"/>
                </a:lnTo>
                <a:lnTo>
                  <a:pt x="5029200" y="2926080"/>
                </a:lnTo>
                <a:lnTo>
                  <a:pt x="0" y="29260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182880" indent="-182880">
              <a:lnSpc>
                <a:spcPct val="100000"/>
              </a:lnSpc>
              <a:buSzPct val="100000"/>
              <a:buFont typeface="Arial"/>
              <a:buChar char="•"/>
            </a:pPr>
            <a:r>
              <a:rPr lang="en-US" sz="1400" b="1" dirty="0">
                <a:solidFill>
                  <a:srgbClr val="220023"/>
                </a:solidFill>
                <a:latin typeface="Sora Bold" pitchFamily="34" charset="0"/>
                <a:ea typeface="Sora Bold" pitchFamily="34" charset="-122"/>
                <a:cs typeface="Sora Bold" pitchFamily="34" charset="-120"/>
              </a:rPr>
              <a:t>Roman: Used chariots and walked on Roman roads.</a:t>
            </a:r>
            <a:endParaRPr lang="en-US" sz="1400" dirty="0"/>
          </a:p>
          <a:p>
            <a:pPr algn="l" marL="182880" indent="-182880">
              <a:lnSpc>
                <a:spcPct val="100000"/>
              </a:lnSpc>
              <a:buSzPct val="100000"/>
              <a:buFont typeface="Arial"/>
              <a:buChar char="•"/>
            </a:pPr>
            <a:r>
              <a:rPr lang="en-US" sz="1400" b="1" dirty="0">
                <a:solidFill>
                  <a:srgbClr val="220023"/>
                </a:solidFill>
                <a:latin typeface="Sora Bold" pitchFamily="34" charset="0"/>
                <a:ea typeface="Sora Bold" pitchFamily="34" charset="-122"/>
                <a:cs typeface="Sora Bold" pitchFamily="34" charset="-120"/>
              </a:rPr>
              <a:t>Modern: Cars, buses, and trains for transportation.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6562705" y="2475042"/>
            <a:ext cx="5029200" cy="582287"/>
          </a:xfrm>
          <a:custGeom>
            <a:avLst/>
            <a:gdLst/>
            <a:ahLst/>
            <a:cxnLst/>
            <a:rect l="l" t="t" r="r" b="b"/>
            <a:pathLst>
              <a:path w="5029200" h="582287">
                <a:moveTo>
                  <a:pt x="104812" y="582287"/>
                </a:moveTo>
                <a:cubicBezTo>
                  <a:pt x="46926" y="582287"/>
                  <a:pt x="0" y="535361"/>
                  <a:pt x="0" y="477475"/>
                </a:cubicBezTo>
                <a:lnTo>
                  <a:pt x="0" y="104812"/>
                </a:lnTo>
                <a:cubicBezTo>
                  <a:pt x="0" y="46926"/>
                  <a:pt x="46926" y="0"/>
                  <a:pt x="104812" y="0"/>
                </a:cubicBezTo>
                <a:lnTo>
                  <a:pt x="4924388" y="0"/>
                </a:lnTo>
                <a:cubicBezTo>
                  <a:pt x="4982274" y="0"/>
                  <a:pt x="5029200" y="46926"/>
                  <a:pt x="5029200" y="104812"/>
                </a:cubicBezTo>
                <a:lnTo>
                  <a:pt x="5029200" y="477475"/>
                </a:lnTo>
                <a:cubicBezTo>
                  <a:pt x="5029200" y="535361"/>
                  <a:pt x="4982274" y="582287"/>
                  <a:pt x="4924388" y="582287"/>
                </a:cubicBezTo>
                <a:lnTo>
                  <a:pt x="104812" y="582287"/>
                </a:lnTo>
              </a:path>
            </a:pathLst>
          </a:custGeom>
          <a:solidFill>
            <a:srgbClr val="86008D"/>
          </a:solidFill>
          <a:ln/>
        </p:spPr>
        <p:txBody>
          <a:bodyPr wrap="square" lIns="0" tIns="137160" rIns="0" bIns="13716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Sora Bold" pitchFamily="34" charset="0"/>
                <a:ea typeface="Sora Bold" pitchFamily="34" charset="-122"/>
                <a:cs typeface="Sora Bold" pitchFamily="34" charset="-120"/>
              </a:rPr>
              <a:t>Transportation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634996" y="3187183"/>
            <a:ext cx="5029200" cy="2926080"/>
          </a:xfrm>
          <a:custGeom>
            <a:avLst/>
            <a:gdLst/>
            <a:ahLst/>
            <a:cxnLst/>
            <a:rect l="l" t="t" r="r" b="b"/>
            <a:pathLst>
              <a:path w="5029200" h="2926080">
                <a:moveTo>
                  <a:pt x="0" y="2926080"/>
                </a:moveTo>
                <a:lnTo>
                  <a:pt x="0" y="0"/>
                </a:lnTo>
                <a:lnTo>
                  <a:pt x="5029200" y="0"/>
                </a:lnTo>
                <a:lnTo>
                  <a:pt x="5029200" y="2926080"/>
                </a:lnTo>
                <a:lnTo>
                  <a:pt x="0" y="29260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182880" indent="-182880">
              <a:lnSpc>
                <a:spcPct val="100000"/>
              </a:lnSpc>
              <a:buSzPct val="100000"/>
              <a:buFont typeface="Arial"/>
              <a:buChar char="•"/>
            </a:pPr>
            <a:r>
              <a:rPr lang="en-US" sz="1400" b="1" dirty="0">
                <a:solidFill>
                  <a:srgbClr val="220023"/>
                </a:solidFill>
                <a:latin typeface="Sora Bold" pitchFamily="34" charset="0"/>
                <a:ea typeface="Sora Bold" pitchFamily="34" charset="-122"/>
                <a:cs typeface="Sora Bold" pitchFamily="34" charset="-120"/>
              </a:rPr>
              <a:t>Roman: Lived in villas or insulae.</a:t>
            </a:r>
            <a:endParaRPr lang="en-US" sz="1400" dirty="0"/>
          </a:p>
          <a:p>
            <a:pPr algn="l" marL="182880" indent="-182880">
              <a:lnSpc>
                <a:spcPct val="100000"/>
              </a:lnSpc>
              <a:buSzPct val="100000"/>
              <a:buFont typeface="Arial"/>
              <a:buChar char="•"/>
            </a:pPr>
            <a:r>
              <a:rPr lang="en-US" sz="1400" b="1" dirty="0">
                <a:solidFill>
                  <a:srgbClr val="220023"/>
                </a:solidFill>
                <a:latin typeface="Sora Bold" pitchFamily="34" charset="0"/>
                <a:ea typeface="Sora Bold" pitchFamily="34" charset="-122"/>
                <a:cs typeface="Sora Bold" pitchFamily="34" charset="-120"/>
              </a:rPr>
              <a:t>Modern: Houses or apartments with modern amenities.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634996" y="2475042"/>
            <a:ext cx="5029200" cy="582287"/>
          </a:xfrm>
          <a:custGeom>
            <a:avLst/>
            <a:gdLst/>
            <a:ahLst/>
            <a:cxnLst/>
            <a:rect l="l" t="t" r="r" b="b"/>
            <a:pathLst>
              <a:path w="5029200" h="582287">
                <a:moveTo>
                  <a:pt x="104812" y="582287"/>
                </a:moveTo>
                <a:cubicBezTo>
                  <a:pt x="46926" y="582287"/>
                  <a:pt x="0" y="535361"/>
                  <a:pt x="0" y="477475"/>
                </a:cubicBezTo>
                <a:lnTo>
                  <a:pt x="0" y="104812"/>
                </a:lnTo>
                <a:cubicBezTo>
                  <a:pt x="0" y="46926"/>
                  <a:pt x="46926" y="0"/>
                  <a:pt x="104812" y="0"/>
                </a:cubicBezTo>
                <a:lnTo>
                  <a:pt x="4924388" y="0"/>
                </a:lnTo>
                <a:cubicBezTo>
                  <a:pt x="4982274" y="0"/>
                  <a:pt x="5029200" y="46926"/>
                  <a:pt x="5029200" y="104812"/>
                </a:cubicBezTo>
                <a:lnTo>
                  <a:pt x="5029200" y="477475"/>
                </a:lnTo>
                <a:cubicBezTo>
                  <a:pt x="5029200" y="535361"/>
                  <a:pt x="4982274" y="582287"/>
                  <a:pt x="4924388" y="582287"/>
                </a:cubicBezTo>
                <a:lnTo>
                  <a:pt x="104812" y="582287"/>
                </a:lnTo>
              </a:path>
            </a:pathLst>
          </a:custGeom>
          <a:solidFill>
            <a:srgbClr val="86008D"/>
          </a:solidFill>
          <a:ln/>
        </p:spPr>
        <p:txBody>
          <a:bodyPr wrap="square" lIns="0" tIns="137160" rIns="0" bIns="13716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Sora Bold" pitchFamily="34" charset="0"/>
                <a:ea typeface="Sora Bold" pitchFamily="34" charset="-122"/>
                <a:cs typeface="Sora Bold" pitchFamily="34" charset="-120"/>
              </a:rPr>
              <a:t>Housing</a:t>
            </a:r>
            <a:endParaRPr lang="en-US" sz="1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0458459" y="447"/>
            <a:ext cx="1733541" cy="6857107"/>
          </a:xfrm>
          <a:custGeom>
            <a:avLst/>
            <a:gdLst/>
            <a:ahLst/>
            <a:cxnLst/>
            <a:rect l="l" t="t" r="r" b="b"/>
            <a:pathLst>
              <a:path w="1733541" h="6857107">
                <a:moveTo>
                  <a:pt x="0" y="6857107"/>
                </a:moveTo>
                <a:lnTo>
                  <a:pt x="0" y="0"/>
                </a:lnTo>
                <a:lnTo>
                  <a:pt x="1733541" y="0"/>
                </a:lnTo>
                <a:lnTo>
                  <a:pt x="1733541" y="6857107"/>
                </a:lnTo>
                <a:lnTo>
                  <a:pt x="0" y="6857107"/>
                </a:lnTo>
              </a:path>
            </a:pathLst>
          </a:custGeom>
          <a:solidFill>
            <a:srgbClr val="FCB5FF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656143" y="529543"/>
            <a:ext cx="364069" cy="364020"/>
          </a:xfrm>
          <a:custGeom>
            <a:avLst/>
            <a:gdLst/>
            <a:ahLst/>
            <a:cxnLst/>
            <a:rect l="l" t="t" r="r" b="b"/>
            <a:pathLst>
              <a:path w="364069" h="364020">
                <a:moveTo>
                  <a:pt x="0" y="364020"/>
                </a:moveTo>
                <a:lnTo>
                  <a:pt x="0" y="0"/>
                </a:lnTo>
                <a:lnTo>
                  <a:pt x="364069" y="0"/>
                </a:lnTo>
                <a:lnTo>
                  <a:pt x="364069" y="364020"/>
                </a:lnTo>
                <a:lnTo>
                  <a:pt x="0" y="364020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74696" y="648062"/>
            <a:ext cx="123229" cy="123219"/>
          </a:xfrm>
          <a:custGeom>
            <a:avLst/>
            <a:gdLst/>
            <a:ahLst/>
            <a:cxnLst/>
            <a:rect l="l" t="t" r="r" b="b"/>
            <a:pathLst>
              <a:path w="123229" h="123219">
                <a:moveTo>
                  <a:pt x="0" y="123219"/>
                </a:moveTo>
                <a:lnTo>
                  <a:pt x="0" y="0"/>
                </a:lnTo>
                <a:lnTo>
                  <a:pt x="123229" y="0"/>
                </a:lnTo>
                <a:lnTo>
                  <a:pt x="123229" y="123219"/>
                </a:lnTo>
                <a:lnTo>
                  <a:pt x="0" y="123219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634998" y="1422705"/>
            <a:ext cx="7674387" cy="969264"/>
          </a:xfrm>
          <a:custGeom>
            <a:avLst/>
            <a:gdLst/>
            <a:ahLst/>
            <a:cxnLst/>
            <a:rect l="l" t="t" r="r" b="b"/>
            <a:pathLst>
              <a:path w="7674387" h="969264">
                <a:moveTo>
                  <a:pt x="0" y="969264"/>
                </a:moveTo>
                <a:lnTo>
                  <a:pt x="0" y="0"/>
                </a:lnTo>
                <a:lnTo>
                  <a:pt x="7674387" y="0"/>
                </a:lnTo>
                <a:lnTo>
                  <a:pt x="7674387" y="969264"/>
                </a:lnTo>
                <a:lnTo>
                  <a:pt x="0" y="969264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2800" dirty="0">
                <a:solidFill>
                  <a:srgbClr val="86008D"/>
                </a:solidFill>
                <a:latin typeface="Sora Bold" pitchFamily="34" charset="0"/>
                <a:ea typeface="Sora Bold" pitchFamily="34" charset="-122"/>
                <a:cs typeface="Sora Bold" pitchFamily="34" charset="-120"/>
              </a:rPr>
              <a:t>Roman Empire Quiz Slide</a:t>
            </a:r>
            <a:endParaRPr lang="en-US" sz="2800" dirty="0"/>
          </a:p>
        </p:txBody>
      </p:sp>
      <p:sp>
        <p:nvSpPr>
          <p:cNvPr id="6" name="Text 4"/>
          <p:cNvSpPr/>
          <p:nvPr/>
        </p:nvSpPr>
        <p:spPr>
          <a:xfrm>
            <a:off x="8648689" y="1213139"/>
            <a:ext cx="3200383" cy="4431722"/>
          </a:xfrm>
          <a:custGeom>
            <a:avLst/>
            <a:gdLst/>
            <a:ahLst/>
            <a:cxnLst/>
            <a:rect l="l" t="t" r="r" b="b"/>
            <a:pathLst>
              <a:path w="3200383" h="4431722">
                <a:moveTo>
                  <a:pt x="406398" y="0"/>
                </a:moveTo>
                <a:lnTo>
                  <a:pt x="757945" y="0"/>
                </a:lnTo>
                <a:cubicBezTo>
                  <a:pt x="843155" y="0"/>
                  <a:pt x="926200" y="26778"/>
                  <a:pt x="995357" y="76548"/>
                </a:cubicBezTo>
                <a:lnTo>
                  <a:pt x="3031398" y="1541865"/>
                </a:lnTo>
                <a:cubicBezTo>
                  <a:pt x="3137499" y="1618227"/>
                  <a:pt x="3200383" y="1740956"/>
                  <a:pt x="3200383" y="1871667"/>
                </a:cubicBezTo>
                <a:lnTo>
                  <a:pt x="3200383" y="4025376"/>
                </a:lnTo>
                <a:cubicBezTo>
                  <a:pt x="3200383" y="4221742"/>
                  <a:pt x="3061076" y="4385577"/>
                  <a:pt x="2875888" y="4423468"/>
                </a:cubicBezTo>
                <a:lnTo>
                  <a:pt x="2793995" y="4431722"/>
                </a:lnTo>
                <a:lnTo>
                  <a:pt x="1219184" y="4431722"/>
                </a:lnTo>
                <a:lnTo>
                  <a:pt x="1137291" y="4423468"/>
                </a:lnTo>
                <a:cubicBezTo>
                  <a:pt x="952103" y="4385577"/>
                  <a:pt x="812796" y="4221742"/>
                  <a:pt x="812796" y="4025376"/>
                </a:cubicBezTo>
                <a:lnTo>
                  <a:pt x="812796" y="3574585"/>
                </a:lnTo>
                <a:cubicBezTo>
                  <a:pt x="812796" y="3350167"/>
                  <a:pt x="630845" y="3168238"/>
                  <a:pt x="406398" y="3168238"/>
                </a:cubicBezTo>
                <a:cubicBezTo>
                  <a:pt x="181951" y="3168238"/>
                  <a:pt x="0" y="2986308"/>
                  <a:pt x="0" y="2761891"/>
                </a:cubicBezTo>
                <a:lnTo>
                  <a:pt x="0" y="406347"/>
                </a:lnTo>
                <a:cubicBezTo>
                  <a:pt x="0" y="181928"/>
                  <a:pt x="181951" y="0"/>
                  <a:pt x="406398" y="0"/>
                </a:cubicBezTo>
                <a:lnTo>
                  <a:pt x="406398" y="0"/>
                </a:lnTo>
              </a:path>
            </a:pathLst>
          </a:custGeom>
          <a:blipFill>
            <a:blip r:embed="rId3"/>
            <a:srcRect l="29689" r="29689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11101675" y="6303486"/>
            <a:ext cx="455265" cy="346234"/>
          </a:xfrm>
          <a:custGeom>
            <a:avLst/>
            <a:gdLst/>
            <a:ahLst/>
            <a:cxnLst/>
            <a:rect l="l" t="t" r="r" b="b"/>
            <a:pathLst>
              <a:path w="455265" h="346234">
                <a:moveTo>
                  <a:pt x="173117" y="346234"/>
                </a:moveTo>
                <a:cubicBezTo>
                  <a:pt x="77507" y="346234"/>
                  <a:pt x="0" y="268727"/>
                  <a:pt x="0" y="173117"/>
                </a:cubicBezTo>
                <a:lnTo>
                  <a:pt x="0" y="173117"/>
                </a:lnTo>
                <a:cubicBezTo>
                  <a:pt x="0" y="77507"/>
                  <a:pt x="77507" y="0"/>
                  <a:pt x="173117" y="0"/>
                </a:cubicBezTo>
                <a:lnTo>
                  <a:pt x="282148" y="0"/>
                </a:lnTo>
                <a:cubicBezTo>
                  <a:pt x="377758" y="0"/>
                  <a:pt x="455265" y="77507"/>
                  <a:pt x="455265" y="173117"/>
                </a:cubicBezTo>
                <a:lnTo>
                  <a:pt x="455265" y="173117"/>
                </a:lnTo>
                <a:cubicBezTo>
                  <a:pt x="455265" y="268727"/>
                  <a:pt x="377758" y="346234"/>
                  <a:pt x="282148" y="346234"/>
                </a:cubicBezTo>
                <a:lnTo>
                  <a:pt x="173117" y="346234"/>
                </a:lnTo>
              </a:path>
            </a:pathLst>
          </a:custGeom>
          <a:solidFill>
            <a:srgbClr val="FFFFFF"/>
          </a:solidFill>
          <a:ln w="9525">
            <a:solidFill>
              <a:srgbClr val="FCB5FF"/>
            </a:solidFill>
          </a:ln>
        </p:spPr>
        <p:txBody>
          <a:bodyPr wrap="square" lIns="137160" tIns="45720" rIns="137160" bIns="45720" rtlCol="0" anchor="ctr"/>
          <a:lstStyle/>
          <a:p>
            <a:pPr algn="ct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86008D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17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634996" y="6399658"/>
            <a:ext cx="1149354" cy="153888"/>
          </a:xfrm>
          <a:custGeom>
            <a:avLst/>
            <a:gdLst/>
            <a:ahLst/>
            <a:cxnLst/>
            <a:rect l="l" t="t" r="r" b="b"/>
            <a:pathLst>
              <a:path w="1149354" h="153888">
                <a:moveTo>
                  <a:pt x="0" y="153888"/>
                </a:moveTo>
                <a:lnTo>
                  <a:pt x="0" y="0"/>
                </a:lnTo>
                <a:lnTo>
                  <a:pt x="1149354" y="0"/>
                </a:lnTo>
                <a:lnTo>
                  <a:pt x="1149354" y="153888"/>
                </a:lnTo>
                <a:lnTo>
                  <a:pt x="0" y="153888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505"/>
              </a:spcBef>
              <a:buNone/>
            </a:pPr>
            <a:r>
              <a:rPr lang="en-US" sz="505" dirty="0">
                <a:solidFill>
                  <a:srgbClr val="86008D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Exploring the Legacy of the Mighty Roman Empire</a:t>
            </a:r>
            <a:endParaRPr lang="en-US" sz="505" dirty="0"/>
          </a:p>
        </p:txBody>
      </p:sp>
      <p:sp>
        <p:nvSpPr>
          <p:cNvPr id="9" name="Text 7"/>
          <p:cNvSpPr/>
          <p:nvPr/>
        </p:nvSpPr>
        <p:spPr>
          <a:xfrm>
            <a:off x="633111" y="2679798"/>
            <a:ext cx="411480" cy="411480"/>
          </a:xfrm>
          <a:custGeom>
            <a:avLst/>
            <a:gdLst/>
            <a:ahLst/>
            <a:cxnLst/>
            <a:rect l="l" t="t" r="r" b="b"/>
            <a:pathLst>
              <a:path w="411480" h="411480">
                <a:moveTo>
                  <a:pt x="0" y="411480"/>
                </a:moveTo>
                <a:lnTo>
                  <a:pt x="0" y="0"/>
                </a:lnTo>
                <a:lnTo>
                  <a:pt x="411480" y="0"/>
                </a:lnTo>
                <a:lnTo>
                  <a:pt x="411480" y="411480"/>
                </a:lnTo>
                <a:lnTo>
                  <a:pt x="0" y="41148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1242708" y="3218689"/>
            <a:ext cx="7066677" cy="2643632"/>
          </a:xfrm>
          <a:custGeom>
            <a:avLst/>
            <a:gdLst/>
            <a:ahLst/>
            <a:cxnLst/>
            <a:rect l="l" t="t" r="r" b="b"/>
            <a:pathLst>
              <a:path w="7066677" h="2643632">
                <a:moveTo>
                  <a:pt x="0" y="2643632"/>
                </a:moveTo>
                <a:lnTo>
                  <a:pt x="0" y="0"/>
                </a:lnTo>
                <a:lnTo>
                  <a:pt x="7066677" y="0"/>
                </a:lnTo>
                <a:lnTo>
                  <a:pt x="7066677" y="2643632"/>
                </a:lnTo>
                <a:lnTo>
                  <a:pt x="0" y="2643632"/>
                </a:lnTo>
              </a:path>
            </a:pathLst>
          </a:custGeom>
          <a:noFill/>
          <a:ln/>
        </p:spPr>
        <p:txBody>
          <a:bodyPr wrap="square" lIns="0" tIns="46800" rIns="0" bIns="46800" rtlCol="0" anchor="t"/>
          <a:lstStyle/>
          <a:p>
            <a:pPr algn="l" marL="0" indent="0">
              <a:lnSpc>
                <a:spcPct val="110000"/>
              </a:lnSpc>
              <a:spcBef>
                <a:spcPts val="1266"/>
              </a:spcBef>
              <a:buNone/>
            </a:pPr>
            <a:r>
              <a:rPr lang="en-US" sz="1266" dirty="0">
                <a:solidFill>
                  <a:srgbClr val="220023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1. Who was the first Roman Emperor? - A) Julius Caesar - B) Augustus - C) Nero - D) Constantine</a:t>
            </a:r>
            <a:endParaRPr lang="en-US" sz="1266" dirty="0"/>
          </a:p>
          <a:p>
            <a:pPr algn="l" marL="0" indent="0">
              <a:lnSpc>
                <a:spcPct val="110000"/>
              </a:lnSpc>
              <a:spcBef>
                <a:spcPts val="1266"/>
              </a:spcBef>
              <a:buNone/>
            </a:pPr>
            <a:r>
              <a:rPr lang="en-US" sz="1266" dirty="0">
                <a:solidFill>
                  <a:srgbClr val="220023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2. What famous structure in Rome was used for gladiator contests and public spectacles? - A) Pantheon - B) Roman Forum - C) Colosseum - D) Circus Maximus</a:t>
            </a:r>
            <a:endParaRPr lang="en-US" sz="1266" dirty="0"/>
          </a:p>
          <a:p>
            <a:pPr algn="l" marL="0" indent="0">
              <a:lnSpc>
                <a:spcPct val="110000"/>
              </a:lnSpc>
              <a:spcBef>
                <a:spcPts val="1266"/>
              </a:spcBef>
              <a:buNone/>
            </a:pPr>
            <a:r>
              <a:rPr lang="en-US" sz="1266" dirty="0">
                <a:solidFill>
                  <a:srgbClr val="220023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3. Which Roman god was the ruler of the gods and the god of the sky and thunder? - A) Jupiter - B) Mars - C) Neptune - D) Apollo</a:t>
            </a:r>
            <a:endParaRPr lang="en-US" sz="1266" dirty="0"/>
          </a:p>
          <a:p>
            <a:pPr algn="l" marL="0" indent="0">
              <a:lnSpc>
                <a:spcPct val="110000"/>
              </a:lnSpc>
              <a:spcBef>
                <a:spcPts val="1266"/>
              </a:spcBef>
              <a:buNone/>
            </a:pPr>
            <a:r>
              <a:rPr lang="en-US" sz="1266" dirty="0">
                <a:solidFill>
                  <a:srgbClr val="220023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4. What was the name of the famous Roman road network that connected the empire? - A) Via Appia - B) Silk Road - C) Route 66 - D) Great Wall</a:t>
            </a:r>
            <a:endParaRPr lang="en-US" sz="1266" dirty="0"/>
          </a:p>
          <a:p>
            <a:pPr algn="l" marL="0" indent="0">
              <a:lnSpc>
                <a:spcPct val="110000"/>
              </a:lnSpc>
              <a:spcBef>
                <a:spcPts val="1266"/>
              </a:spcBef>
              <a:buNone/>
            </a:pPr>
            <a:r>
              <a:rPr lang="en-US" sz="1266" dirty="0">
                <a:solidFill>
                  <a:srgbClr val="220023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5. Which ancient civilization heavily influenced Roman art and culture? - A) Greek - B) Egyptian - C) Persian - D) Chinese</a:t>
            </a:r>
            <a:endParaRPr lang="en-US" sz="1266" dirty="0"/>
          </a:p>
        </p:txBody>
      </p:sp>
      <p:sp>
        <p:nvSpPr>
          <p:cNvPr id="11" name="Text 9"/>
          <p:cNvSpPr/>
          <p:nvPr/>
        </p:nvSpPr>
        <p:spPr>
          <a:xfrm>
            <a:off x="1242709" y="2679798"/>
            <a:ext cx="7066677" cy="406347"/>
          </a:xfrm>
          <a:custGeom>
            <a:avLst/>
            <a:gdLst/>
            <a:ahLst/>
            <a:cxnLst/>
            <a:rect l="l" t="t" r="r" b="b"/>
            <a:pathLst>
              <a:path w="7066677" h="406347">
                <a:moveTo>
                  <a:pt x="0" y="406347"/>
                </a:moveTo>
                <a:lnTo>
                  <a:pt x="0" y="0"/>
                </a:lnTo>
                <a:lnTo>
                  <a:pt x="7066677" y="0"/>
                </a:lnTo>
                <a:lnTo>
                  <a:pt x="7066677" y="406347"/>
                </a:lnTo>
                <a:lnTo>
                  <a:pt x="0" y="406347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86008D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Roman Empire Quiz</a:t>
            </a:r>
            <a:endParaRPr lang="en-US" sz="16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34996" y="3030597"/>
            <a:ext cx="2011680" cy="2834640"/>
          </a:xfrm>
          <a:custGeom>
            <a:avLst/>
            <a:gdLst/>
            <a:ahLst/>
            <a:cxnLst/>
            <a:rect l="l" t="t" r="r" b="b"/>
            <a:pathLst>
              <a:path w="2011680" h="2834640">
                <a:moveTo>
                  <a:pt x="187408" y="2834640"/>
                </a:moveTo>
                <a:cubicBezTo>
                  <a:pt x="83905" y="2834640"/>
                  <a:pt x="0" y="2750735"/>
                  <a:pt x="0" y="2647232"/>
                </a:cubicBezTo>
                <a:lnTo>
                  <a:pt x="0" y="187408"/>
                </a:lnTo>
                <a:cubicBezTo>
                  <a:pt x="0" y="83905"/>
                  <a:pt x="83905" y="0"/>
                  <a:pt x="187408" y="0"/>
                </a:cubicBezTo>
                <a:lnTo>
                  <a:pt x="1824272" y="0"/>
                </a:lnTo>
                <a:cubicBezTo>
                  <a:pt x="1927775" y="0"/>
                  <a:pt x="2011680" y="83905"/>
                  <a:pt x="2011680" y="187408"/>
                </a:cubicBezTo>
                <a:lnTo>
                  <a:pt x="2011680" y="2647232"/>
                </a:lnTo>
                <a:cubicBezTo>
                  <a:pt x="2011680" y="2750735"/>
                  <a:pt x="1927775" y="2834640"/>
                  <a:pt x="1824272" y="2834640"/>
                </a:cubicBezTo>
                <a:lnTo>
                  <a:pt x="187408" y="2834640"/>
                </a:lnTo>
              </a:path>
            </a:pathLst>
          </a:custGeom>
          <a:solidFill>
            <a:srgbClr val="4300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090128" y="3055994"/>
            <a:ext cx="2011680" cy="2834640"/>
          </a:xfrm>
          <a:custGeom>
            <a:avLst/>
            <a:gdLst/>
            <a:ahLst/>
            <a:cxnLst/>
            <a:rect l="l" t="t" r="r" b="b"/>
            <a:pathLst>
              <a:path w="2011680" h="2834640">
                <a:moveTo>
                  <a:pt x="187408" y="2834640"/>
                </a:moveTo>
                <a:cubicBezTo>
                  <a:pt x="83905" y="2834640"/>
                  <a:pt x="0" y="2750735"/>
                  <a:pt x="0" y="2647232"/>
                </a:cubicBezTo>
                <a:lnTo>
                  <a:pt x="0" y="187408"/>
                </a:lnTo>
                <a:cubicBezTo>
                  <a:pt x="0" y="83905"/>
                  <a:pt x="83905" y="0"/>
                  <a:pt x="187408" y="0"/>
                </a:cubicBezTo>
                <a:lnTo>
                  <a:pt x="1824272" y="0"/>
                </a:lnTo>
                <a:cubicBezTo>
                  <a:pt x="1927775" y="0"/>
                  <a:pt x="2011680" y="83905"/>
                  <a:pt x="2011680" y="187408"/>
                </a:cubicBezTo>
                <a:lnTo>
                  <a:pt x="2011680" y="2647232"/>
                </a:lnTo>
                <a:cubicBezTo>
                  <a:pt x="2011680" y="2750735"/>
                  <a:pt x="1927775" y="2834640"/>
                  <a:pt x="1824272" y="2834640"/>
                </a:cubicBezTo>
                <a:lnTo>
                  <a:pt x="187408" y="2834640"/>
                </a:lnTo>
              </a:path>
            </a:pathLst>
          </a:custGeom>
          <a:solidFill>
            <a:srgbClr val="4300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2862562" y="3055992"/>
            <a:ext cx="2011680" cy="2834640"/>
          </a:xfrm>
          <a:custGeom>
            <a:avLst/>
            <a:gdLst/>
            <a:ahLst/>
            <a:cxnLst/>
            <a:rect l="l" t="t" r="r" b="b"/>
            <a:pathLst>
              <a:path w="2011680" h="2834640">
                <a:moveTo>
                  <a:pt x="187408" y="2834640"/>
                </a:moveTo>
                <a:cubicBezTo>
                  <a:pt x="83905" y="2834640"/>
                  <a:pt x="0" y="2750735"/>
                  <a:pt x="0" y="2647232"/>
                </a:cubicBezTo>
                <a:lnTo>
                  <a:pt x="0" y="187408"/>
                </a:lnTo>
                <a:cubicBezTo>
                  <a:pt x="0" y="83905"/>
                  <a:pt x="83905" y="0"/>
                  <a:pt x="187408" y="0"/>
                </a:cubicBezTo>
                <a:lnTo>
                  <a:pt x="1824272" y="0"/>
                </a:lnTo>
                <a:cubicBezTo>
                  <a:pt x="1927775" y="0"/>
                  <a:pt x="2011680" y="83905"/>
                  <a:pt x="2011680" y="187408"/>
                </a:cubicBezTo>
                <a:lnTo>
                  <a:pt x="2011680" y="2647232"/>
                </a:lnTo>
                <a:cubicBezTo>
                  <a:pt x="2011680" y="2750735"/>
                  <a:pt x="1927775" y="2834640"/>
                  <a:pt x="1824272" y="2834640"/>
                </a:cubicBezTo>
                <a:lnTo>
                  <a:pt x="187408" y="2834640"/>
                </a:lnTo>
              </a:path>
            </a:pathLst>
          </a:custGeom>
          <a:solidFill>
            <a:srgbClr val="4300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7317694" y="3055994"/>
            <a:ext cx="2011680" cy="2834640"/>
          </a:xfrm>
          <a:custGeom>
            <a:avLst/>
            <a:gdLst/>
            <a:ahLst/>
            <a:cxnLst/>
            <a:rect l="l" t="t" r="r" b="b"/>
            <a:pathLst>
              <a:path w="2011680" h="2834640">
                <a:moveTo>
                  <a:pt x="187408" y="2834640"/>
                </a:moveTo>
                <a:cubicBezTo>
                  <a:pt x="83905" y="2834640"/>
                  <a:pt x="0" y="2750735"/>
                  <a:pt x="0" y="2647232"/>
                </a:cubicBezTo>
                <a:lnTo>
                  <a:pt x="0" y="187408"/>
                </a:lnTo>
                <a:cubicBezTo>
                  <a:pt x="0" y="83905"/>
                  <a:pt x="83905" y="0"/>
                  <a:pt x="187408" y="0"/>
                </a:cubicBezTo>
                <a:lnTo>
                  <a:pt x="1824272" y="0"/>
                </a:lnTo>
                <a:cubicBezTo>
                  <a:pt x="1927775" y="0"/>
                  <a:pt x="2011680" y="83905"/>
                  <a:pt x="2011680" y="187408"/>
                </a:cubicBezTo>
                <a:lnTo>
                  <a:pt x="2011680" y="2647232"/>
                </a:lnTo>
                <a:cubicBezTo>
                  <a:pt x="2011680" y="2750735"/>
                  <a:pt x="1927775" y="2834640"/>
                  <a:pt x="1824272" y="2834640"/>
                </a:cubicBezTo>
                <a:lnTo>
                  <a:pt x="187408" y="2834640"/>
                </a:lnTo>
              </a:path>
            </a:pathLst>
          </a:custGeom>
          <a:solidFill>
            <a:srgbClr val="4300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9545260" y="3055994"/>
            <a:ext cx="2011680" cy="2834640"/>
          </a:xfrm>
          <a:custGeom>
            <a:avLst/>
            <a:gdLst/>
            <a:ahLst/>
            <a:cxnLst/>
            <a:rect l="l" t="t" r="r" b="b"/>
            <a:pathLst>
              <a:path w="2011680" h="2834640">
                <a:moveTo>
                  <a:pt x="187408" y="2834640"/>
                </a:moveTo>
                <a:cubicBezTo>
                  <a:pt x="83905" y="2834640"/>
                  <a:pt x="0" y="2750735"/>
                  <a:pt x="0" y="2647232"/>
                </a:cubicBezTo>
                <a:lnTo>
                  <a:pt x="0" y="187408"/>
                </a:lnTo>
                <a:cubicBezTo>
                  <a:pt x="0" y="83905"/>
                  <a:pt x="83905" y="0"/>
                  <a:pt x="187408" y="0"/>
                </a:cubicBezTo>
                <a:lnTo>
                  <a:pt x="1824272" y="0"/>
                </a:lnTo>
                <a:cubicBezTo>
                  <a:pt x="1927775" y="0"/>
                  <a:pt x="2011680" y="83905"/>
                  <a:pt x="2011680" y="187408"/>
                </a:cubicBezTo>
                <a:lnTo>
                  <a:pt x="2011680" y="2647232"/>
                </a:lnTo>
                <a:cubicBezTo>
                  <a:pt x="2011680" y="2750735"/>
                  <a:pt x="1927775" y="2834640"/>
                  <a:pt x="1824272" y="2834640"/>
                </a:cubicBezTo>
                <a:lnTo>
                  <a:pt x="187408" y="2834640"/>
                </a:lnTo>
              </a:path>
            </a:pathLst>
          </a:custGeom>
          <a:solidFill>
            <a:srgbClr val="4300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656143" y="529543"/>
            <a:ext cx="364069" cy="364020"/>
          </a:xfrm>
          <a:custGeom>
            <a:avLst/>
            <a:gdLst/>
            <a:ahLst/>
            <a:cxnLst/>
            <a:rect l="l" t="t" r="r" b="b"/>
            <a:pathLst>
              <a:path w="364069" h="364020">
                <a:moveTo>
                  <a:pt x="0" y="364020"/>
                </a:moveTo>
                <a:lnTo>
                  <a:pt x="0" y="0"/>
                </a:lnTo>
                <a:lnTo>
                  <a:pt x="364069" y="0"/>
                </a:lnTo>
                <a:lnTo>
                  <a:pt x="364069" y="364020"/>
                </a:lnTo>
                <a:lnTo>
                  <a:pt x="0" y="364020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774696" y="648062"/>
            <a:ext cx="123229" cy="123219"/>
          </a:xfrm>
          <a:custGeom>
            <a:avLst/>
            <a:gdLst/>
            <a:ahLst/>
            <a:cxnLst/>
            <a:rect l="l" t="t" r="r" b="b"/>
            <a:pathLst>
              <a:path w="123229" h="123219">
                <a:moveTo>
                  <a:pt x="0" y="123219"/>
                </a:moveTo>
                <a:lnTo>
                  <a:pt x="0" y="0"/>
                </a:lnTo>
                <a:lnTo>
                  <a:pt x="123229" y="0"/>
                </a:lnTo>
                <a:lnTo>
                  <a:pt x="123229" y="123219"/>
                </a:lnTo>
                <a:lnTo>
                  <a:pt x="0" y="123219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1366516" y="2757645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7"/>
                  <a:pt x="122817" y="0"/>
                  <a:pt x="274320" y="0"/>
                </a:cubicBezTo>
                <a:cubicBezTo>
                  <a:pt x="425823" y="0"/>
                  <a:pt x="548640" y="122817"/>
                  <a:pt x="548640" y="274320"/>
                </a:cubicBezTo>
                <a:cubicBezTo>
                  <a:pt x="548640" y="425823"/>
                  <a:pt x="425823" y="548640"/>
                  <a:pt x="274320" y="548640"/>
                </a:cubicBezTo>
                <a:cubicBezTo>
                  <a:pt x="122817" y="548640"/>
                  <a:pt x="0" y="425823"/>
                  <a:pt x="0" y="274320"/>
                </a:cubicBezTo>
              </a:path>
            </a:pathLst>
          </a:custGeom>
          <a:solidFill>
            <a:srgbClr val="FCB5FF"/>
          </a:solidFill>
          <a:ln w="38100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200" b="1" dirty="0">
                <a:solidFill>
                  <a:srgbClr val="430047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01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3594082" y="2757645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7"/>
                  <a:pt x="122817" y="0"/>
                  <a:pt x="274320" y="0"/>
                </a:cubicBezTo>
                <a:cubicBezTo>
                  <a:pt x="425823" y="0"/>
                  <a:pt x="548640" y="122817"/>
                  <a:pt x="548640" y="274320"/>
                </a:cubicBezTo>
                <a:cubicBezTo>
                  <a:pt x="548640" y="425823"/>
                  <a:pt x="425823" y="548640"/>
                  <a:pt x="274320" y="548640"/>
                </a:cubicBezTo>
                <a:cubicBezTo>
                  <a:pt x="122817" y="548640"/>
                  <a:pt x="0" y="425823"/>
                  <a:pt x="0" y="274320"/>
                </a:cubicBezTo>
              </a:path>
            </a:pathLst>
          </a:custGeom>
          <a:solidFill>
            <a:srgbClr val="FCB5FF"/>
          </a:solidFill>
          <a:ln w="38100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200" b="1" dirty="0">
                <a:solidFill>
                  <a:srgbClr val="430047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02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5821648" y="2757645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7"/>
                  <a:pt x="122817" y="0"/>
                  <a:pt x="274320" y="0"/>
                </a:cubicBezTo>
                <a:cubicBezTo>
                  <a:pt x="425823" y="0"/>
                  <a:pt x="548640" y="122817"/>
                  <a:pt x="548640" y="274320"/>
                </a:cubicBezTo>
                <a:cubicBezTo>
                  <a:pt x="548640" y="425823"/>
                  <a:pt x="425823" y="548640"/>
                  <a:pt x="274320" y="548640"/>
                </a:cubicBezTo>
                <a:cubicBezTo>
                  <a:pt x="122817" y="548640"/>
                  <a:pt x="0" y="425823"/>
                  <a:pt x="0" y="274320"/>
                </a:cubicBezTo>
              </a:path>
            </a:pathLst>
          </a:custGeom>
          <a:solidFill>
            <a:srgbClr val="FCB5FF"/>
          </a:solidFill>
          <a:ln w="38100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200" b="1" dirty="0">
                <a:solidFill>
                  <a:srgbClr val="430047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03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8049214" y="2757645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7"/>
                  <a:pt x="122817" y="0"/>
                  <a:pt x="274320" y="0"/>
                </a:cubicBezTo>
                <a:cubicBezTo>
                  <a:pt x="425823" y="0"/>
                  <a:pt x="548640" y="122817"/>
                  <a:pt x="548640" y="274320"/>
                </a:cubicBezTo>
                <a:cubicBezTo>
                  <a:pt x="548640" y="425823"/>
                  <a:pt x="425823" y="548640"/>
                  <a:pt x="274320" y="548640"/>
                </a:cubicBezTo>
                <a:cubicBezTo>
                  <a:pt x="122817" y="548640"/>
                  <a:pt x="0" y="425823"/>
                  <a:pt x="0" y="274320"/>
                </a:cubicBezTo>
              </a:path>
            </a:pathLst>
          </a:custGeom>
          <a:solidFill>
            <a:srgbClr val="FCB5FF"/>
          </a:solidFill>
          <a:ln w="38100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200" b="1" dirty="0">
                <a:solidFill>
                  <a:srgbClr val="430047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04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10276780" y="2757645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7"/>
                  <a:pt x="122817" y="0"/>
                  <a:pt x="274320" y="0"/>
                </a:cubicBezTo>
                <a:cubicBezTo>
                  <a:pt x="425823" y="0"/>
                  <a:pt x="548640" y="122817"/>
                  <a:pt x="548640" y="274320"/>
                </a:cubicBezTo>
                <a:cubicBezTo>
                  <a:pt x="548640" y="425823"/>
                  <a:pt x="425823" y="548640"/>
                  <a:pt x="274320" y="548640"/>
                </a:cubicBezTo>
                <a:cubicBezTo>
                  <a:pt x="122817" y="548640"/>
                  <a:pt x="0" y="425823"/>
                  <a:pt x="0" y="274320"/>
                </a:cubicBezTo>
              </a:path>
            </a:pathLst>
          </a:custGeom>
          <a:solidFill>
            <a:srgbClr val="FCB5FF"/>
          </a:solidFill>
          <a:ln w="38100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200" b="1" dirty="0">
                <a:solidFill>
                  <a:srgbClr val="430047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05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11101675" y="6303486"/>
            <a:ext cx="455265" cy="346234"/>
          </a:xfrm>
          <a:custGeom>
            <a:avLst/>
            <a:gdLst/>
            <a:ahLst/>
            <a:cxnLst/>
            <a:rect l="l" t="t" r="r" b="b"/>
            <a:pathLst>
              <a:path w="455265" h="346234">
                <a:moveTo>
                  <a:pt x="173117" y="346234"/>
                </a:moveTo>
                <a:cubicBezTo>
                  <a:pt x="77507" y="346234"/>
                  <a:pt x="0" y="268727"/>
                  <a:pt x="0" y="173117"/>
                </a:cubicBezTo>
                <a:lnTo>
                  <a:pt x="0" y="173117"/>
                </a:lnTo>
                <a:cubicBezTo>
                  <a:pt x="0" y="77507"/>
                  <a:pt x="77507" y="0"/>
                  <a:pt x="173117" y="0"/>
                </a:cubicBezTo>
                <a:lnTo>
                  <a:pt x="282148" y="0"/>
                </a:lnTo>
                <a:cubicBezTo>
                  <a:pt x="377758" y="0"/>
                  <a:pt x="455265" y="77507"/>
                  <a:pt x="455265" y="173117"/>
                </a:cubicBezTo>
                <a:lnTo>
                  <a:pt x="455265" y="173117"/>
                </a:lnTo>
                <a:cubicBezTo>
                  <a:pt x="455265" y="268727"/>
                  <a:pt x="377758" y="346234"/>
                  <a:pt x="282148" y="346234"/>
                </a:cubicBezTo>
                <a:lnTo>
                  <a:pt x="173117" y="346234"/>
                </a:lnTo>
              </a:path>
            </a:pathLst>
          </a:custGeom>
          <a:solidFill>
            <a:srgbClr val="FFFFFF"/>
          </a:solidFill>
          <a:ln w="9525">
            <a:solidFill>
              <a:srgbClr val="FCB5FF"/>
            </a:solidFill>
          </a:ln>
        </p:spPr>
        <p:txBody>
          <a:bodyPr wrap="square" lIns="137160" tIns="45720" rIns="137160" bIns="45720" rtlCol="0" anchor="ctr"/>
          <a:lstStyle/>
          <a:p>
            <a:pPr algn="ct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86008D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18</a:t>
            </a:r>
            <a:endParaRPr lang="en-US" sz="1000" dirty="0"/>
          </a:p>
        </p:txBody>
      </p:sp>
      <p:sp>
        <p:nvSpPr>
          <p:cNvPr id="15" name="Text 13"/>
          <p:cNvSpPr/>
          <p:nvPr/>
        </p:nvSpPr>
        <p:spPr>
          <a:xfrm>
            <a:off x="634996" y="6399658"/>
            <a:ext cx="1149354" cy="153888"/>
          </a:xfrm>
          <a:custGeom>
            <a:avLst/>
            <a:gdLst/>
            <a:ahLst/>
            <a:cxnLst/>
            <a:rect l="l" t="t" r="r" b="b"/>
            <a:pathLst>
              <a:path w="1149354" h="153888">
                <a:moveTo>
                  <a:pt x="0" y="153888"/>
                </a:moveTo>
                <a:lnTo>
                  <a:pt x="0" y="0"/>
                </a:lnTo>
                <a:lnTo>
                  <a:pt x="1149354" y="0"/>
                </a:lnTo>
                <a:lnTo>
                  <a:pt x="1149354" y="153888"/>
                </a:lnTo>
                <a:lnTo>
                  <a:pt x="0" y="153888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505"/>
              </a:spcBef>
              <a:buNone/>
            </a:pPr>
            <a:r>
              <a:rPr lang="en-US" sz="505" dirty="0">
                <a:solidFill>
                  <a:srgbClr val="86008D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Exploring the Legacy of the Mighty Roman Empire</a:t>
            </a:r>
            <a:endParaRPr lang="en-US" sz="505" dirty="0"/>
          </a:p>
        </p:txBody>
      </p:sp>
      <p:sp>
        <p:nvSpPr>
          <p:cNvPr id="16" name="Text 14"/>
          <p:cNvSpPr/>
          <p:nvPr/>
        </p:nvSpPr>
        <p:spPr>
          <a:xfrm>
            <a:off x="634996" y="1012082"/>
            <a:ext cx="9779181" cy="1272738"/>
          </a:xfrm>
          <a:custGeom>
            <a:avLst/>
            <a:gdLst/>
            <a:ahLst/>
            <a:cxnLst/>
            <a:rect l="l" t="t" r="r" b="b"/>
            <a:pathLst>
              <a:path w="9779181" h="1272738">
                <a:moveTo>
                  <a:pt x="0" y="1272738"/>
                </a:moveTo>
                <a:lnTo>
                  <a:pt x="0" y="0"/>
                </a:lnTo>
                <a:lnTo>
                  <a:pt x="9779181" y="0"/>
                </a:lnTo>
                <a:lnTo>
                  <a:pt x="9779181" y="1272738"/>
                </a:lnTo>
                <a:lnTo>
                  <a:pt x="0" y="1272738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2800" dirty="0">
                <a:solidFill>
                  <a:srgbClr val="86008D"/>
                </a:solidFill>
                <a:latin typeface="Sora Bold" pitchFamily="34" charset="0"/>
                <a:ea typeface="Sora Bold" pitchFamily="34" charset="-122"/>
                <a:cs typeface="Sora Bold" pitchFamily="34" charset="-120"/>
              </a:rPr>
              <a:t>At-Home Learning Activities</a:t>
            </a:r>
            <a:endParaRPr lang="en-US" sz="2800" dirty="0"/>
          </a:p>
        </p:txBody>
      </p:sp>
      <p:sp>
        <p:nvSpPr>
          <p:cNvPr id="17" name="Text 15"/>
          <p:cNvSpPr/>
          <p:nvPr/>
        </p:nvSpPr>
        <p:spPr>
          <a:xfrm>
            <a:off x="9682420" y="4020093"/>
            <a:ext cx="1737360" cy="1645919"/>
          </a:xfrm>
          <a:custGeom>
            <a:avLst/>
            <a:gdLst/>
            <a:ahLst/>
            <a:cxnLst/>
            <a:rect l="l" t="t" r="r" b="b"/>
            <a:pathLst>
              <a:path w="1737360" h="1645919">
                <a:moveTo>
                  <a:pt x="0" y="1645919"/>
                </a:moveTo>
                <a:lnTo>
                  <a:pt x="0" y="0"/>
                </a:lnTo>
                <a:lnTo>
                  <a:pt x="1737360" y="0"/>
                </a:lnTo>
                <a:lnTo>
                  <a:pt x="1737360" y="1645919"/>
                </a:lnTo>
                <a:lnTo>
                  <a:pt x="0" y="1645919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40000"/>
              </a:lnSpc>
              <a:spcAft>
                <a:spcPts val="1000"/>
              </a:spcAft>
              <a:buNone/>
            </a:pPr>
            <a:r>
              <a:rPr lang="en-US" sz="1000" b="1" dirty="0">
                <a:solidFill>
                  <a:srgbClr val="FFFFFF"/>
                </a:solidFill>
                <a:latin typeface="Sora Bold" pitchFamily="34" charset="0"/>
                <a:ea typeface="Sora Bold" pitchFamily="34" charset="-122"/>
                <a:cs typeface="Sora Bold" pitchFamily="34" charset="-120"/>
              </a:rPr>
              <a:t>Prepare a simple Roman dish like "Moretum" (a herb and cheese spread) with adult supervision.</a:t>
            </a:r>
            <a:endParaRPr lang="en-US" sz="1000" dirty="0"/>
          </a:p>
          <a:p>
            <a:pPr algn="l" marL="0" indent="0">
              <a:lnSpc>
                <a:spcPct val="140000"/>
              </a:lnSpc>
              <a:spcAft>
                <a:spcPts val="1000"/>
              </a:spcAft>
              <a:buNone/>
            </a:pPr>
            <a:r>
              <a:rPr lang="en-US" sz="1000" b="1" dirty="0">
                <a:solidFill>
                  <a:srgbClr val="FFFFFF"/>
                </a:solidFill>
                <a:latin typeface="Sora Bold" pitchFamily="34" charset="0"/>
                <a:ea typeface="Sora Bold" pitchFamily="34" charset="-122"/>
                <a:cs typeface="Sora Bold" pitchFamily="34" charset="-120"/>
              </a:rPr>
              <a:t>Explore Roman culinary traditions and ingredients.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9682420" y="3541357"/>
            <a:ext cx="1737360" cy="365760"/>
          </a:xfrm>
          <a:custGeom>
            <a:avLst/>
            <a:gdLst/>
            <a:ahLst/>
            <a:cxnLst/>
            <a:rect l="l" t="t" r="r" b="b"/>
            <a:pathLst>
              <a:path w="1737360" h="365760">
                <a:moveTo>
                  <a:pt x="0" y="365760"/>
                </a:moveTo>
                <a:lnTo>
                  <a:pt x="0" y="0"/>
                </a:lnTo>
                <a:lnTo>
                  <a:pt x="1737360" y="0"/>
                </a:lnTo>
                <a:lnTo>
                  <a:pt x="173736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Sora Bold" pitchFamily="34" charset="0"/>
                <a:ea typeface="Sora Bold" pitchFamily="34" charset="-122"/>
                <a:cs typeface="Sora Bold" pitchFamily="34" charset="-120"/>
              </a:rPr>
              <a:t>Roman Recipe Cooking</a:t>
            </a:r>
            <a:endParaRPr lang="en-US" sz="1000" dirty="0"/>
          </a:p>
        </p:txBody>
      </p:sp>
      <p:sp>
        <p:nvSpPr>
          <p:cNvPr id="19" name="Text 17"/>
          <p:cNvSpPr/>
          <p:nvPr/>
        </p:nvSpPr>
        <p:spPr>
          <a:xfrm>
            <a:off x="7454854" y="4020093"/>
            <a:ext cx="1737360" cy="1645919"/>
          </a:xfrm>
          <a:custGeom>
            <a:avLst/>
            <a:gdLst/>
            <a:ahLst/>
            <a:cxnLst/>
            <a:rect l="l" t="t" r="r" b="b"/>
            <a:pathLst>
              <a:path w="1737360" h="1645919">
                <a:moveTo>
                  <a:pt x="0" y="1645919"/>
                </a:moveTo>
                <a:lnTo>
                  <a:pt x="0" y="0"/>
                </a:lnTo>
                <a:lnTo>
                  <a:pt x="1737360" y="0"/>
                </a:lnTo>
                <a:lnTo>
                  <a:pt x="1737360" y="1645919"/>
                </a:lnTo>
                <a:lnTo>
                  <a:pt x="0" y="1645919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40000"/>
              </a:lnSpc>
              <a:spcAft>
                <a:spcPts val="1000"/>
              </a:spcAft>
              <a:buNone/>
            </a:pPr>
            <a:r>
              <a:rPr lang="en-US" sz="1000" b="1" dirty="0">
                <a:solidFill>
                  <a:srgbClr val="FFFFFF"/>
                </a:solidFill>
                <a:latin typeface="Sora Bold" pitchFamily="34" charset="0"/>
                <a:ea typeface="Sora Bold" pitchFamily="34" charset="-122"/>
                <a:cs typeface="Sora Bold" pitchFamily="34" charset="-120"/>
              </a:rPr>
              <a:t>Use craft materials like cardboard and paper to construct a miniature version of the iconic Colosseum.</a:t>
            </a:r>
            <a:endParaRPr lang="en-US" sz="1000" dirty="0"/>
          </a:p>
          <a:p>
            <a:pPr algn="l" marL="0" indent="0">
              <a:lnSpc>
                <a:spcPct val="140000"/>
              </a:lnSpc>
              <a:spcAft>
                <a:spcPts val="1000"/>
              </a:spcAft>
              <a:buNone/>
            </a:pPr>
            <a:r>
              <a:rPr lang="en-US" sz="1000" b="1" dirty="0">
                <a:solidFill>
                  <a:srgbClr val="FFFFFF"/>
                </a:solidFill>
                <a:latin typeface="Sora Bold" pitchFamily="34" charset="0"/>
                <a:ea typeface="Sora Bold" pitchFamily="34" charset="-122"/>
                <a:cs typeface="Sora Bold" pitchFamily="34" charset="-120"/>
              </a:rPr>
              <a:t>Learn about the history of the Colosseum and its role in Roman entertainment.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7454854" y="3541357"/>
            <a:ext cx="1737360" cy="365760"/>
          </a:xfrm>
          <a:custGeom>
            <a:avLst/>
            <a:gdLst/>
            <a:ahLst/>
            <a:cxnLst/>
            <a:rect l="l" t="t" r="r" b="b"/>
            <a:pathLst>
              <a:path w="1737360" h="365760">
                <a:moveTo>
                  <a:pt x="0" y="365760"/>
                </a:moveTo>
                <a:lnTo>
                  <a:pt x="0" y="0"/>
                </a:lnTo>
                <a:lnTo>
                  <a:pt x="1737360" y="0"/>
                </a:lnTo>
                <a:lnTo>
                  <a:pt x="173736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Sora Bold" pitchFamily="34" charset="0"/>
                <a:ea typeface="Sora Bold" pitchFamily="34" charset="-122"/>
                <a:cs typeface="Sora Bold" pitchFamily="34" charset="-120"/>
              </a:rPr>
              <a:t>Build a Mini Colosseum</a:t>
            </a:r>
            <a:endParaRPr lang="en-US" sz="1000" dirty="0"/>
          </a:p>
        </p:txBody>
      </p:sp>
      <p:sp>
        <p:nvSpPr>
          <p:cNvPr id="21" name="Text 19"/>
          <p:cNvSpPr/>
          <p:nvPr/>
        </p:nvSpPr>
        <p:spPr>
          <a:xfrm>
            <a:off x="5227288" y="4020093"/>
            <a:ext cx="1737360" cy="1645919"/>
          </a:xfrm>
          <a:custGeom>
            <a:avLst/>
            <a:gdLst/>
            <a:ahLst/>
            <a:cxnLst/>
            <a:rect l="l" t="t" r="r" b="b"/>
            <a:pathLst>
              <a:path w="1737360" h="1645919">
                <a:moveTo>
                  <a:pt x="0" y="1645919"/>
                </a:moveTo>
                <a:lnTo>
                  <a:pt x="0" y="0"/>
                </a:lnTo>
                <a:lnTo>
                  <a:pt x="1737360" y="0"/>
                </a:lnTo>
                <a:lnTo>
                  <a:pt x="1737360" y="1645919"/>
                </a:lnTo>
                <a:lnTo>
                  <a:pt x="0" y="1645919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40000"/>
              </a:lnSpc>
              <a:spcAft>
                <a:spcPts val="1000"/>
              </a:spcAft>
              <a:buNone/>
            </a:pPr>
            <a:r>
              <a:rPr lang="en-US" sz="1000" b="1" dirty="0">
                <a:solidFill>
                  <a:srgbClr val="FFFFFF"/>
                </a:solidFill>
                <a:latin typeface="Sora Bold" pitchFamily="34" charset="0"/>
                <a:ea typeface="Sora Bold" pitchFamily="34" charset="-122"/>
                <a:cs typeface="Sora Bold" pitchFamily="34" charset="-120"/>
              </a:rPr>
              <a:t>Practice addition and subtraction using Roman numerals.</a:t>
            </a:r>
            <a:endParaRPr lang="en-US" sz="1000" dirty="0"/>
          </a:p>
          <a:p>
            <a:pPr algn="l" marL="0" indent="0">
              <a:lnSpc>
                <a:spcPct val="140000"/>
              </a:lnSpc>
              <a:spcAft>
                <a:spcPts val="1000"/>
              </a:spcAft>
              <a:buNone/>
            </a:pPr>
            <a:r>
              <a:rPr lang="en-US" sz="1000" b="1" dirty="0">
                <a:solidFill>
                  <a:srgbClr val="FFFFFF"/>
                </a:solidFill>
                <a:latin typeface="Sora Bold" pitchFamily="34" charset="0"/>
                <a:ea typeface="Sora Bold" pitchFamily="34" charset="-122"/>
                <a:cs typeface="Sora Bold" pitchFamily="34" charset="-120"/>
              </a:rPr>
              <a:t>Challenge family members to solve Roman numeral math problems together.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5227288" y="3541357"/>
            <a:ext cx="1737360" cy="365760"/>
          </a:xfrm>
          <a:custGeom>
            <a:avLst/>
            <a:gdLst/>
            <a:ahLst/>
            <a:cxnLst/>
            <a:rect l="l" t="t" r="r" b="b"/>
            <a:pathLst>
              <a:path w="1737360" h="365760">
                <a:moveTo>
                  <a:pt x="0" y="365760"/>
                </a:moveTo>
                <a:lnTo>
                  <a:pt x="0" y="0"/>
                </a:lnTo>
                <a:lnTo>
                  <a:pt x="1737360" y="0"/>
                </a:lnTo>
                <a:lnTo>
                  <a:pt x="173736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Sora Bold" pitchFamily="34" charset="0"/>
                <a:ea typeface="Sora Bold" pitchFamily="34" charset="-122"/>
                <a:cs typeface="Sora Bold" pitchFamily="34" charset="-120"/>
              </a:rPr>
              <a:t>Roman Numeral Math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2999722" y="4020093"/>
            <a:ext cx="1737360" cy="1645919"/>
          </a:xfrm>
          <a:custGeom>
            <a:avLst/>
            <a:gdLst/>
            <a:ahLst/>
            <a:cxnLst/>
            <a:rect l="l" t="t" r="r" b="b"/>
            <a:pathLst>
              <a:path w="1737360" h="1645919">
                <a:moveTo>
                  <a:pt x="0" y="1645919"/>
                </a:moveTo>
                <a:lnTo>
                  <a:pt x="0" y="0"/>
                </a:lnTo>
                <a:lnTo>
                  <a:pt x="1737360" y="0"/>
                </a:lnTo>
                <a:lnTo>
                  <a:pt x="1737360" y="1645919"/>
                </a:lnTo>
                <a:lnTo>
                  <a:pt x="0" y="1645919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40000"/>
              </a:lnSpc>
              <a:spcAft>
                <a:spcPts val="1000"/>
              </a:spcAft>
              <a:buNone/>
            </a:pPr>
            <a:r>
              <a:rPr lang="en-US" sz="1000" b="1" dirty="0">
                <a:solidFill>
                  <a:srgbClr val="FFFFFF"/>
                </a:solidFill>
                <a:latin typeface="Sora Bold" pitchFamily="34" charset="0"/>
                <a:ea typeface="Sora Bold" pitchFamily="34" charset="-122"/>
                <a:cs typeface="Sora Bold" pitchFamily="34" charset="-120"/>
              </a:rPr>
              <a:t>Dress up as a Roman citizen, soldier, or emperor using household items like sheets and belts.</a:t>
            </a:r>
            <a:endParaRPr lang="en-US" sz="1000" dirty="0"/>
          </a:p>
          <a:p>
            <a:pPr algn="l" marL="0" indent="0">
              <a:lnSpc>
                <a:spcPct val="140000"/>
              </a:lnSpc>
              <a:spcAft>
                <a:spcPts val="1000"/>
              </a:spcAft>
              <a:buNone/>
            </a:pPr>
            <a:r>
              <a:rPr lang="en-US" sz="1000" b="1" dirty="0">
                <a:solidFill>
                  <a:srgbClr val="FFFFFF"/>
                </a:solidFill>
                <a:latin typeface="Sora Bold" pitchFamily="34" charset="0"/>
                <a:ea typeface="Sora Bold" pitchFamily="34" charset="-122"/>
                <a:cs typeface="Sora Bold" pitchFamily="34" charset="-120"/>
              </a:rPr>
              <a:t>Act out scenes from daily Roman life for a fun learning experience.</a:t>
            </a:r>
            <a:endParaRPr lang="en-US" sz="1000" dirty="0"/>
          </a:p>
        </p:txBody>
      </p:sp>
      <p:sp>
        <p:nvSpPr>
          <p:cNvPr id="24" name="Text 22"/>
          <p:cNvSpPr/>
          <p:nvPr/>
        </p:nvSpPr>
        <p:spPr>
          <a:xfrm>
            <a:off x="2999722" y="3541357"/>
            <a:ext cx="1737360" cy="365760"/>
          </a:xfrm>
          <a:custGeom>
            <a:avLst/>
            <a:gdLst/>
            <a:ahLst/>
            <a:cxnLst/>
            <a:rect l="l" t="t" r="r" b="b"/>
            <a:pathLst>
              <a:path w="1737360" h="365760">
                <a:moveTo>
                  <a:pt x="0" y="365760"/>
                </a:moveTo>
                <a:lnTo>
                  <a:pt x="0" y="0"/>
                </a:lnTo>
                <a:lnTo>
                  <a:pt x="1737360" y="0"/>
                </a:lnTo>
                <a:lnTo>
                  <a:pt x="173736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Sora Bold" pitchFamily="34" charset="0"/>
                <a:ea typeface="Sora Bold" pitchFamily="34" charset="-122"/>
                <a:cs typeface="Sora Bold" pitchFamily="34" charset="-120"/>
              </a:rPr>
              <a:t>Roman Dress-Up Day</a:t>
            </a:r>
            <a:endParaRPr lang="en-US" sz="1000" dirty="0"/>
          </a:p>
        </p:txBody>
      </p:sp>
      <p:sp>
        <p:nvSpPr>
          <p:cNvPr id="25" name="Text 23"/>
          <p:cNvSpPr/>
          <p:nvPr/>
        </p:nvSpPr>
        <p:spPr>
          <a:xfrm>
            <a:off x="772156" y="4020092"/>
            <a:ext cx="1737360" cy="1645920"/>
          </a:xfrm>
          <a:custGeom>
            <a:avLst/>
            <a:gdLst/>
            <a:ahLst/>
            <a:cxnLst/>
            <a:rect l="l" t="t" r="r" b="b"/>
            <a:pathLst>
              <a:path w="1737360" h="1645920">
                <a:moveTo>
                  <a:pt x="0" y="1645920"/>
                </a:moveTo>
                <a:lnTo>
                  <a:pt x="0" y="0"/>
                </a:lnTo>
                <a:lnTo>
                  <a:pt x="1737360" y="0"/>
                </a:lnTo>
                <a:lnTo>
                  <a:pt x="1737360" y="1645920"/>
                </a:lnTo>
                <a:lnTo>
                  <a:pt x="0" y="164592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40000"/>
              </a:lnSpc>
              <a:spcAft>
                <a:spcPts val="1000"/>
              </a:spcAft>
              <a:buNone/>
            </a:pPr>
            <a:r>
              <a:rPr lang="en-US" sz="1000" b="1" dirty="0">
                <a:solidFill>
                  <a:srgbClr val="FFFFFF"/>
                </a:solidFill>
                <a:latin typeface="Sora Bold" pitchFamily="34" charset="0"/>
                <a:ea typeface="Sora Bold" pitchFamily="34" charset="-122"/>
                <a:cs typeface="Sora Bold" pitchFamily="34" charset="-120"/>
              </a:rPr>
              <a:t>Use colored pencils to mark key territories and cities on a map of the Roman Empire.</a:t>
            </a:r>
            <a:endParaRPr lang="en-US" sz="1000" dirty="0"/>
          </a:p>
          <a:p>
            <a:pPr algn="l" marL="0" indent="0">
              <a:lnSpc>
                <a:spcPct val="140000"/>
              </a:lnSpc>
              <a:spcAft>
                <a:spcPts val="1000"/>
              </a:spcAft>
              <a:buNone/>
            </a:pPr>
            <a:r>
              <a:rPr lang="en-US" sz="1000" b="1" dirty="0">
                <a:solidFill>
                  <a:srgbClr val="FFFFFF"/>
                </a:solidFill>
                <a:latin typeface="Sora Bold" pitchFamily="34" charset="0"/>
                <a:ea typeface="Sora Bold" pitchFamily="34" charset="-122"/>
                <a:cs typeface="Sora Bold" pitchFamily="34" charset="-120"/>
              </a:rPr>
              <a:t>Engage in discussions about the significance of these locations.</a:t>
            </a:r>
            <a:endParaRPr lang="en-US" sz="1000" dirty="0"/>
          </a:p>
        </p:txBody>
      </p:sp>
      <p:sp>
        <p:nvSpPr>
          <p:cNvPr id="26" name="Text 24"/>
          <p:cNvSpPr/>
          <p:nvPr/>
        </p:nvSpPr>
        <p:spPr>
          <a:xfrm>
            <a:off x="772156" y="3541357"/>
            <a:ext cx="1737360" cy="365760"/>
          </a:xfrm>
          <a:custGeom>
            <a:avLst/>
            <a:gdLst/>
            <a:ahLst/>
            <a:cxnLst/>
            <a:rect l="l" t="t" r="r" b="b"/>
            <a:pathLst>
              <a:path w="1737360" h="365760">
                <a:moveTo>
                  <a:pt x="0" y="365760"/>
                </a:moveTo>
                <a:lnTo>
                  <a:pt x="0" y="0"/>
                </a:lnTo>
                <a:lnTo>
                  <a:pt x="1737360" y="0"/>
                </a:lnTo>
                <a:lnTo>
                  <a:pt x="173736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Sora Bold" pitchFamily="34" charset="0"/>
                <a:ea typeface="Sora Bold" pitchFamily="34" charset="-122"/>
                <a:cs typeface="Sora Bold" pitchFamily="34" charset="-120"/>
              </a:rPr>
              <a:t>Create a Roman Empire Map</a:t>
            </a:r>
            <a:endParaRPr lang="en-US" sz="10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34996" y="3030597"/>
            <a:ext cx="2011680" cy="2834640"/>
          </a:xfrm>
          <a:custGeom>
            <a:avLst/>
            <a:gdLst/>
            <a:ahLst/>
            <a:cxnLst/>
            <a:rect l="l" t="t" r="r" b="b"/>
            <a:pathLst>
              <a:path w="2011680" h="2834640">
                <a:moveTo>
                  <a:pt x="187408" y="2834640"/>
                </a:moveTo>
                <a:cubicBezTo>
                  <a:pt x="83905" y="2834640"/>
                  <a:pt x="0" y="2750735"/>
                  <a:pt x="0" y="2647232"/>
                </a:cubicBezTo>
                <a:lnTo>
                  <a:pt x="0" y="187408"/>
                </a:lnTo>
                <a:cubicBezTo>
                  <a:pt x="0" y="83905"/>
                  <a:pt x="83905" y="0"/>
                  <a:pt x="187408" y="0"/>
                </a:cubicBezTo>
                <a:lnTo>
                  <a:pt x="1824272" y="0"/>
                </a:lnTo>
                <a:cubicBezTo>
                  <a:pt x="1927775" y="0"/>
                  <a:pt x="2011680" y="83905"/>
                  <a:pt x="2011680" y="187408"/>
                </a:cubicBezTo>
                <a:lnTo>
                  <a:pt x="2011680" y="2647232"/>
                </a:lnTo>
                <a:cubicBezTo>
                  <a:pt x="2011680" y="2750735"/>
                  <a:pt x="1927775" y="2834640"/>
                  <a:pt x="1824272" y="2834640"/>
                </a:cubicBezTo>
                <a:lnTo>
                  <a:pt x="187408" y="2834640"/>
                </a:lnTo>
              </a:path>
            </a:pathLst>
          </a:custGeom>
          <a:solidFill>
            <a:srgbClr val="4300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090128" y="3055994"/>
            <a:ext cx="2011680" cy="2834640"/>
          </a:xfrm>
          <a:custGeom>
            <a:avLst/>
            <a:gdLst/>
            <a:ahLst/>
            <a:cxnLst/>
            <a:rect l="l" t="t" r="r" b="b"/>
            <a:pathLst>
              <a:path w="2011680" h="2834640">
                <a:moveTo>
                  <a:pt x="187408" y="2834640"/>
                </a:moveTo>
                <a:cubicBezTo>
                  <a:pt x="83905" y="2834640"/>
                  <a:pt x="0" y="2750735"/>
                  <a:pt x="0" y="2647232"/>
                </a:cubicBezTo>
                <a:lnTo>
                  <a:pt x="0" y="187408"/>
                </a:lnTo>
                <a:cubicBezTo>
                  <a:pt x="0" y="83905"/>
                  <a:pt x="83905" y="0"/>
                  <a:pt x="187408" y="0"/>
                </a:cubicBezTo>
                <a:lnTo>
                  <a:pt x="1824272" y="0"/>
                </a:lnTo>
                <a:cubicBezTo>
                  <a:pt x="1927775" y="0"/>
                  <a:pt x="2011680" y="83905"/>
                  <a:pt x="2011680" y="187408"/>
                </a:cubicBezTo>
                <a:lnTo>
                  <a:pt x="2011680" y="2647232"/>
                </a:lnTo>
                <a:cubicBezTo>
                  <a:pt x="2011680" y="2750735"/>
                  <a:pt x="1927775" y="2834640"/>
                  <a:pt x="1824272" y="2834640"/>
                </a:cubicBezTo>
                <a:lnTo>
                  <a:pt x="187408" y="2834640"/>
                </a:lnTo>
              </a:path>
            </a:pathLst>
          </a:custGeom>
          <a:solidFill>
            <a:srgbClr val="4300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2862562" y="3055992"/>
            <a:ext cx="2011680" cy="2834640"/>
          </a:xfrm>
          <a:custGeom>
            <a:avLst/>
            <a:gdLst/>
            <a:ahLst/>
            <a:cxnLst/>
            <a:rect l="l" t="t" r="r" b="b"/>
            <a:pathLst>
              <a:path w="2011680" h="2834640">
                <a:moveTo>
                  <a:pt x="187408" y="2834640"/>
                </a:moveTo>
                <a:cubicBezTo>
                  <a:pt x="83905" y="2834640"/>
                  <a:pt x="0" y="2750735"/>
                  <a:pt x="0" y="2647232"/>
                </a:cubicBezTo>
                <a:lnTo>
                  <a:pt x="0" y="187408"/>
                </a:lnTo>
                <a:cubicBezTo>
                  <a:pt x="0" y="83905"/>
                  <a:pt x="83905" y="0"/>
                  <a:pt x="187408" y="0"/>
                </a:cubicBezTo>
                <a:lnTo>
                  <a:pt x="1824272" y="0"/>
                </a:lnTo>
                <a:cubicBezTo>
                  <a:pt x="1927775" y="0"/>
                  <a:pt x="2011680" y="83905"/>
                  <a:pt x="2011680" y="187408"/>
                </a:cubicBezTo>
                <a:lnTo>
                  <a:pt x="2011680" y="2647232"/>
                </a:lnTo>
                <a:cubicBezTo>
                  <a:pt x="2011680" y="2750735"/>
                  <a:pt x="1927775" y="2834640"/>
                  <a:pt x="1824272" y="2834640"/>
                </a:cubicBezTo>
                <a:lnTo>
                  <a:pt x="187408" y="2834640"/>
                </a:lnTo>
              </a:path>
            </a:pathLst>
          </a:custGeom>
          <a:solidFill>
            <a:srgbClr val="4300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7317694" y="3055994"/>
            <a:ext cx="2011680" cy="2834640"/>
          </a:xfrm>
          <a:custGeom>
            <a:avLst/>
            <a:gdLst/>
            <a:ahLst/>
            <a:cxnLst/>
            <a:rect l="l" t="t" r="r" b="b"/>
            <a:pathLst>
              <a:path w="2011680" h="2834640">
                <a:moveTo>
                  <a:pt x="187408" y="2834640"/>
                </a:moveTo>
                <a:cubicBezTo>
                  <a:pt x="83905" y="2834640"/>
                  <a:pt x="0" y="2750735"/>
                  <a:pt x="0" y="2647232"/>
                </a:cubicBezTo>
                <a:lnTo>
                  <a:pt x="0" y="187408"/>
                </a:lnTo>
                <a:cubicBezTo>
                  <a:pt x="0" y="83905"/>
                  <a:pt x="83905" y="0"/>
                  <a:pt x="187408" y="0"/>
                </a:cubicBezTo>
                <a:lnTo>
                  <a:pt x="1824272" y="0"/>
                </a:lnTo>
                <a:cubicBezTo>
                  <a:pt x="1927775" y="0"/>
                  <a:pt x="2011680" y="83905"/>
                  <a:pt x="2011680" y="187408"/>
                </a:cubicBezTo>
                <a:lnTo>
                  <a:pt x="2011680" y="2647232"/>
                </a:lnTo>
                <a:cubicBezTo>
                  <a:pt x="2011680" y="2750735"/>
                  <a:pt x="1927775" y="2834640"/>
                  <a:pt x="1824272" y="2834640"/>
                </a:cubicBezTo>
                <a:lnTo>
                  <a:pt x="187408" y="2834640"/>
                </a:lnTo>
              </a:path>
            </a:pathLst>
          </a:custGeom>
          <a:solidFill>
            <a:srgbClr val="4300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9545260" y="3055994"/>
            <a:ext cx="2011680" cy="2834640"/>
          </a:xfrm>
          <a:custGeom>
            <a:avLst/>
            <a:gdLst/>
            <a:ahLst/>
            <a:cxnLst/>
            <a:rect l="l" t="t" r="r" b="b"/>
            <a:pathLst>
              <a:path w="2011680" h="2834640">
                <a:moveTo>
                  <a:pt x="187408" y="2834640"/>
                </a:moveTo>
                <a:cubicBezTo>
                  <a:pt x="83905" y="2834640"/>
                  <a:pt x="0" y="2750735"/>
                  <a:pt x="0" y="2647232"/>
                </a:cubicBezTo>
                <a:lnTo>
                  <a:pt x="0" y="187408"/>
                </a:lnTo>
                <a:cubicBezTo>
                  <a:pt x="0" y="83905"/>
                  <a:pt x="83905" y="0"/>
                  <a:pt x="187408" y="0"/>
                </a:cubicBezTo>
                <a:lnTo>
                  <a:pt x="1824272" y="0"/>
                </a:lnTo>
                <a:cubicBezTo>
                  <a:pt x="1927775" y="0"/>
                  <a:pt x="2011680" y="83905"/>
                  <a:pt x="2011680" y="187408"/>
                </a:cubicBezTo>
                <a:lnTo>
                  <a:pt x="2011680" y="2647232"/>
                </a:lnTo>
                <a:cubicBezTo>
                  <a:pt x="2011680" y="2750735"/>
                  <a:pt x="1927775" y="2834640"/>
                  <a:pt x="1824272" y="2834640"/>
                </a:cubicBezTo>
                <a:lnTo>
                  <a:pt x="187408" y="2834640"/>
                </a:lnTo>
              </a:path>
            </a:pathLst>
          </a:custGeom>
          <a:solidFill>
            <a:srgbClr val="4300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656143" y="529543"/>
            <a:ext cx="364069" cy="364020"/>
          </a:xfrm>
          <a:custGeom>
            <a:avLst/>
            <a:gdLst/>
            <a:ahLst/>
            <a:cxnLst/>
            <a:rect l="l" t="t" r="r" b="b"/>
            <a:pathLst>
              <a:path w="364069" h="364020">
                <a:moveTo>
                  <a:pt x="0" y="364020"/>
                </a:moveTo>
                <a:lnTo>
                  <a:pt x="0" y="0"/>
                </a:lnTo>
                <a:lnTo>
                  <a:pt x="364069" y="0"/>
                </a:lnTo>
                <a:lnTo>
                  <a:pt x="364069" y="364020"/>
                </a:lnTo>
                <a:lnTo>
                  <a:pt x="0" y="364020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774696" y="648062"/>
            <a:ext cx="123229" cy="123219"/>
          </a:xfrm>
          <a:custGeom>
            <a:avLst/>
            <a:gdLst/>
            <a:ahLst/>
            <a:cxnLst/>
            <a:rect l="l" t="t" r="r" b="b"/>
            <a:pathLst>
              <a:path w="123229" h="123219">
                <a:moveTo>
                  <a:pt x="0" y="123219"/>
                </a:moveTo>
                <a:lnTo>
                  <a:pt x="0" y="0"/>
                </a:lnTo>
                <a:lnTo>
                  <a:pt x="123229" y="0"/>
                </a:lnTo>
                <a:lnTo>
                  <a:pt x="123229" y="123219"/>
                </a:lnTo>
                <a:lnTo>
                  <a:pt x="0" y="123219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1366516" y="2757645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7"/>
                  <a:pt x="122817" y="0"/>
                  <a:pt x="274320" y="0"/>
                </a:cubicBezTo>
                <a:cubicBezTo>
                  <a:pt x="425823" y="0"/>
                  <a:pt x="548640" y="122817"/>
                  <a:pt x="548640" y="274320"/>
                </a:cubicBezTo>
                <a:cubicBezTo>
                  <a:pt x="548640" y="425823"/>
                  <a:pt x="425823" y="548640"/>
                  <a:pt x="274320" y="548640"/>
                </a:cubicBezTo>
                <a:cubicBezTo>
                  <a:pt x="122817" y="548640"/>
                  <a:pt x="0" y="425823"/>
                  <a:pt x="0" y="274320"/>
                </a:cubicBezTo>
              </a:path>
            </a:pathLst>
          </a:custGeom>
          <a:solidFill>
            <a:srgbClr val="FCB5FF"/>
          </a:solidFill>
          <a:ln w="38100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200" b="1" dirty="0">
                <a:solidFill>
                  <a:srgbClr val="430047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01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3594082" y="2757645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7"/>
                  <a:pt x="122817" y="0"/>
                  <a:pt x="274320" y="0"/>
                </a:cubicBezTo>
                <a:cubicBezTo>
                  <a:pt x="425823" y="0"/>
                  <a:pt x="548640" y="122817"/>
                  <a:pt x="548640" y="274320"/>
                </a:cubicBezTo>
                <a:cubicBezTo>
                  <a:pt x="548640" y="425823"/>
                  <a:pt x="425823" y="548640"/>
                  <a:pt x="274320" y="548640"/>
                </a:cubicBezTo>
                <a:cubicBezTo>
                  <a:pt x="122817" y="548640"/>
                  <a:pt x="0" y="425823"/>
                  <a:pt x="0" y="274320"/>
                </a:cubicBezTo>
              </a:path>
            </a:pathLst>
          </a:custGeom>
          <a:solidFill>
            <a:srgbClr val="FCB5FF"/>
          </a:solidFill>
          <a:ln w="38100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200" b="1" dirty="0">
                <a:solidFill>
                  <a:srgbClr val="430047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02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5821648" y="2757645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7"/>
                  <a:pt x="122817" y="0"/>
                  <a:pt x="274320" y="0"/>
                </a:cubicBezTo>
                <a:cubicBezTo>
                  <a:pt x="425823" y="0"/>
                  <a:pt x="548640" y="122817"/>
                  <a:pt x="548640" y="274320"/>
                </a:cubicBezTo>
                <a:cubicBezTo>
                  <a:pt x="548640" y="425823"/>
                  <a:pt x="425823" y="548640"/>
                  <a:pt x="274320" y="548640"/>
                </a:cubicBezTo>
                <a:cubicBezTo>
                  <a:pt x="122817" y="548640"/>
                  <a:pt x="0" y="425823"/>
                  <a:pt x="0" y="274320"/>
                </a:cubicBezTo>
              </a:path>
            </a:pathLst>
          </a:custGeom>
          <a:solidFill>
            <a:srgbClr val="FCB5FF"/>
          </a:solidFill>
          <a:ln w="38100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200" b="1" dirty="0">
                <a:solidFill>
                  <a:srgbClr val="430047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03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8049214" y="2757645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7"/>
                  <a:pt x="122817" y="0"/>
                  <a:pt x="274320" y="0"/>
                </a:cubicBezTo>
                <a:cubicBezTo>
                  <a:pt x="425823" y="0"/>
                  <a:pt x="548640" y="122817"/>
                  <a:pt x="548640" y="274320"/>
                </a:cubicBezTo>
                <a:cubicBezTo>
                  <a:pt x="548640" y="425823"/>
                  <a:pt x="425823" y="548640"/>
                  <a:pt x="274320" y="548640"/>
                </a:cubicBezTo>
                <a:cubicBezTo>
                  <a:pt x="122817" y="548640"/>
                  <a:pt x="0" y="425823"/>
                  <a:pt x="0" y="274320"/>
                </a:cubicBezTo>
              </a:path>
            </a:pathLst>
          </a:custGeom>
          <a:solidFill>
            <a:srgbClr val="FCB5FF"/>
          </a:solidFill>
          <a:ln w="38100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200" b="1" dirty="0">
                <a:solidFill>
                  <a:srgbClr val="430047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04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10276780" y="2757645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7"/>
                  <a:pt x="122817" y="0"/>
                  <a:pt x="274320" y="0"/>
                </a:cubicBezTo>
                <a:cubicBezTo>
                  <a:pt x="425823" y="0"/>
                  <a:pt x="548640" y="122817"/>
                  <a:pt x="548640" y="274320"/>
                </a:cubicBezTo>
                <a:cubicBezTo>
                  <a:pt x="548640" y="425823"/>
                  <a:pt x="425823" y="548640"/>
                  <a:pt x="274320" y="548640"/>
                </a:cubicBezTo>
                <a:cubicBezTo>
                  <a:pt x="122817" y="548640"/>
                  <a:pt x="0" y="425823"/>
                  <a:pt x="0" y="274320"/>
                </a:cubicBezTo>
              </a:path>
            </a:pathLst>
          </a:custGeom>
          <a:solidFill>
            <a:srgbClr val="FCB5FF"/>
          </a:solidFill>
          <a:ln w="38100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200" b="1" dirty="0">
                <a:solidFill>
                  <a:srgbClr val="430047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05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11101675" y="6303486"/>
            <a:ext cx="455265" cy="346234"/>
          </a:xfrm>
          <a:custGeom>
            <a:avLst/>
            <a:gdLst/>
            <a:ahLst/>
            <a:cxnLst/>
            <a:rect l="l" t="t" r="r" b="b"/>
            <a:pathLst>
              <a:path w="455265" h="346234">
                <a:moveTo>
                  <a:pt x="173117" y="346234"/>
                </a:moveTo>
                <a:cubicBezTo>
                  <a:pt x="77507" y="346234"/>
                  <a:pt x="0" y="268727"/>
                  <a:pt x="0" y="173117"/>
                </a:cubicBezTo>
                <a:lnTo>
                  <a:pt x="0" y="173117"/>
                </a:lnTo>
                <a:cubicBezTo>
                  <a:pt x="0" y="77507"/>
                  <a:pt x="77507" y="0"/>
                  <a:pt x="173117" y="0"/>
                </a:cubicBezTo>
                <a:lnTo>
                  <a:pt x="282148" y="0"/>
                </a:lnTo>
                <a:cubicBezTo>
                  <a:pt x="377758" y="0"/>
                  <a:pt x="455265" y="77507"/>
                  <a:pt x="455265" y="173117"/>
                </a:cubicBezTo>
                <a:lnTo>
                  <a:pt x="455265" y="173117"/>
                </a:lnTo>
                <a:cubicBezTo>
                  <a:pt x="455265" y="268727"/>
                  <a:pt x="377758" y="346234"/>
                  <a:pt x="282148" y="346234"/>
                </a:cubicBezTo>
                <a:lnTo>
                  <a:pt x="173117" y="346234"/>
                </a:lnTo>
              </a:path>
            </a:pathLst>
          </a:custGeom>
          <a:solidFill>
            <a:srgbClr val="FFFFFF"/>
          </a:solidFill>
          <a:ln w="9525">
            <a:solidFill>
              <a:srgbClr val="FCB5FF"/>
            </a:solidFill>
          </a:ln>
        </p:spPr>
        <p:txBody>
          <a:bodyPr wrap="square" lIns="137160" tIns="45720" rIns="137160" bIns="45720" rtlCol="0" anchor="ctr"/>
          <a:lstStyle/>
          <a:p>
            <a:pPr algn="ct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86008D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19</a:t>
            </a:r>
            <a:endParaRPr lang="en-US" sz="1000" dirty="0"/>
          </a:p>
        </p:txBody>
      </p:sp>
      <p:sp>
        <p:nvSpPr>
          <p:cNvPr id="15" name="Text 13"/>
          <p:cNvSpPr/>
          <p:nvPr/>
        </p:nvSpPr>
        <p:spPr>
          <a:xfrm>
            <a:off x="634996" y="6399658"/>
            <a:ext cx="1149354" cy="153888"/>
          </a:xfrm>
          <a:custGeom>
            <a:avLst/>
            <a:gdLst/>
            <a:ahLst/>
            <a:cxnLst/>
            <a:rect l="l" t="t" r="r" b="b"/>
            <a:pathLst>
              <a:path w="1149354" h="153888">
                <a:moveTo>
                  <a:pt x="0" y="153888"/>
                </a:moveTo>
                <a:lnTo>
                  <a:pt x="0" y="0"/>
                </a:lnTo>
                <a:lnTo>
                  <a:pt x="1149354" y="0"/>
                </a:lnTo>
                <a:lnTo>
                  <a:pt x="1149354" y="153888"/>
                </a:lnTo>
                <a:lnTo>
                  <a:pt x="0" y="153888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505"/>
              </a:spcBef>
              <a:buNone/>
            </a:pPr>
            <a:r>
              <a:rPr lang="en-US" sz="505" dirty="0">
                <a:solidFill>
                  <a:srgbClr val="86008D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Exploring the Legacy of the Mighty Roman Empire</a:t>
            </a:r>
            <a:endParaRPr lang="en-US" sz="505" dirty="0"/>
          </a:p>
        </p:txBody>
      </p:sp>
      <p:sp>
        <p:nvSpPr>
          <p:cNvPr id="16" name="Text 14"/>
          <p:cNvSpPr/>
          <p:nvPr/>
        </p:nvSpPr>
        <p:spPr>
          <a:xfrm>
            <a:off x="634996" y="1012082"/>
            <a:ext cx="9779181" cy="1272738"/>
          </a:xfrm>
          <a:custGeom>
            <a:avLst/>
            <a:gdLst/>
            <a:ahLst/>
            <a:cxnLst/>
            <a:rect l="l" t="t" r="r" b="b"/>
            <a:pathLst>
              <a:path w="9779181" h="1272738">
                <a:moveTo>
                  <a:pt x="0" y="1272738"/>
                </a:moveTo>
                <a:lnTo>
                  <a:pt x="0" y="0"/>
                </a:lnTo>
                <a:lnTo>
                  <a:pt x="9779181" y="0"/>
                </a:lnTo>
                <a:lnTo>
                  <a:pt x="9779181" y="1272738"/>
                </a:lnTo>
                <a:lnTo>
                  <a:pt x="0" y="1272738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2800" dirty="0">
                <a:solidFill>
                  <a:srgbClr val="86008D"/>
                </a:solidFill>
                <a:latin typeface="Sora Bold" pitchFamily="34" charset="0"/>
                <a:ea typeface="Sora Bold" pitchFamily="34" charset="-122"/>
                <a:cs typeface="Sora Bold" pitchFamily="34" charset="-120"/>
              </a:rPr>
              <a:t>Dyslexia-Friendly Learning Tips</a:t>
            </a:r>
            <a:endParaRPr lang="en-US" sz="2800" dirty="0"/>
          </a:p>
        </p:txBody>
      </p:sp>
      <p:sp>
        <p:nvSpPr>
          <p:cNvPr id="17" name="Text 15"/>
          <p:cNvSpPr/>
          <p:nvPr/>
        </p:nvSpPr>
        <p:spPr>
          <a:xfrm>
            <a:off x="9682420" y="4020093"/>
            <a:ext cx="1737360" cy="1645919"/>
          </a:xfrm>
          <a:custGeom>
            <a:avLst/>
            <a:gdLst/>
            <a:ahLst/>
            <a:cxnLst/>
            <a:rect l="l" t="t" r="r" b="b"/>
            <a:pathLst>
              <a:path w="1737360" h="1645919">
                <a:moveTo>
                  <a:pt x="0" y="1645919"/>
                </a:moveTo>
                <a:lnTo>
                  <a:pt x="0" y="0"/>
                </a:lnTo>
                <a:lnTo>
                  <a:pt x="1737360" y="0"/>
                </a:lnTo>
                <a:lnTo>
                  <a:pt x="1737360" y="1645919"/>
                </a:lnTo>
                <a:lnTo>
                  <a:pt x="0" y="1645919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40000"/>
              </a:lnSpc>
              <a:spcAft>
                <a:spcPts val="1000"/>
              </a:spcAft>
              <a:buNone/>
            </a:pPr>
            <a:r>
              <a:rPr lang="en-US" sz="1000" b="1" dirty="0">
                <a:solidFill>
                  <a:srgbClr val="FFFFFF"/>
                </a:solidFill>
                <a:latin typeface="Sora Bold" pitchFamily="34" charset="0"/>
                <a:ea typeface="Sora Bold" pitchFamily="34" charset="-122"/>
                <a:cs typeface="Sora Bold" pitchFamily="34" charset="-120"/>
              </a:rPr>
              <a:t>Use color to organize information and highlight key points.</a:t>
            </a:r>
            <a:endParaRPr lang="en-US" sz="1000" dirty="0"/>
          </a:p>
          <a:p>
            <a:pPr algn="l" marL="0" indent="0">
              <a:lnSpc>
                <a:spcPct val="140000"/>
              </a:lnSpc>
              <a:spcAft>
                <a:spcPts val="1000"/>
              </a:spcAft>
              <a:buNone/>
            </a:pPr>
            <a:r>
              <a:rPr lang="en-US" sz="1000" b="1" dirty="0">
                <a:solidFill>
                  <a:srgbClr val="FFFFFF"/>
                </a:solidFill>
                <a:latin typeface="Sora Bold" pitchFamily="34" charset="0"/>
                <a:ea typeface="Sora Bold" pitchFamily="34" charset="-122"/>
                <a:cs typeface="Sora Bold" pitchFamily="34" charset="-120"/>
              </a:rPr>
              <a:t>Assign specific colors to different subjects or tasks.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9682420" y="3541357"/>
            <a:ext cx="1737360" cy="365760"/>
          </a:xfrm>
          <a:custGeom>
            <a:avLst/>
            <a:gdLst/>
            <a:ahLst/>
            <a:cxnLst/>
            <a:rect l="l" t="t" r="r" b="b"/>
            <a:pathLst>
              <a:path w="1737360" h="365760">
                <a:moveTo>
                  <a:pt x="0" y="365760"/>
                </a:moveTo>
                <a:lnTo>
                  <a:pt x="0" y="0"/>
                </a:lnTo>
                <a:lnTo>
                  <a:pt x="1737360" y="0"/>
                </a:lnTo>
                <a:lnTo>
                  <a:pt x="173736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Sora Bold" pitchFamily="34" charset="0"/>
                <a:ea typeface="Sora Bold" pitchFamily="34" charset="-122"/>
                <a:cs typeface="Sora Bold" pitchFamily="34" charset="-120"/>
              </a:rPr>
              <a:t>Utilize Color Coding</a:t>
            </a:r>
            <a:endParaRPr lang="en-US" sz="1000" dirty="0"/>
          </a:p>
        </p:txBody>
      </p:sp>
      <p:sp>
        <p:nvSpPr>
          <p:cNvPr id="19" name="Text 17"/>
          <p:cNvSpPr/>
          <p:nvPr/>
        </p:nvSpPr>
        <p:spPr>
          <a:xfrm>
            <a:off x="7454854" y="4020093"/>
            <a:ext cx="1737360" cy="1645919"/>
          </a:xfrm>
          <a:custGeom>
            <a:avLst/>
            <a:gdLst/>
            <a:ahLst/>
            <a:cxnLst/>
            <a:rect l="l" t="t" r="r" b="b"/>
            <a:pathLst>
              <a:path w="1737360" h="1645919">
                <a:moveTo>
                  <a:pt x="0" y="1645919"/>
                </a:moveTo>
                <a:lnTo>
                  <a:pt x="0" y="0"/>
                </a:lnTo>
                <a:lnTo>
                  <a:pt x="1737360" y="0"/>
                </a:lnTo>
                <a:lnTo>
                  <a:pt x="1737360" y="1645919"/>
                </a:lnTo>
                <a:lnTo>
                  <a:pt x="0" y="1645919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40000"/>
              </a:lnSpc>
              <a:spcAft>
                <a:spcPts val="1000"/>
              </a:spcAft>
              <a:buNone/>
            </a:pPr>
            <a:r>
              <a:rPr lang="en-US" sz="1000" b="1" dirty="0">
                <a:solidFill>
                  <a:srgbClr val="FFFFFF"/>
                </a:solidFill>
                <a:latin typeface="Sora Bold" pitchFamily="34" charset="0"/>
                <a:ea typeface="Sora Bold" pitchFamily="34" charset="-122"/>
                <a:cs typeface="Sora Bold" pitchFamily="34" charset="-120"/>
              </a:rPr>
              <a:t>Allow time for rest and movement to maintain focus.</a:t>
            </a:r>
            <a:endParaRPr lang="en-US" sz="1000" dirty="0"/>
          </a:p>
          <a:p>
            <a:pPr algn="l" marL="0" indent="0">
              <a:lnSpc>
                <a:spcPct val="140000"/>
              </a:lnSpc>
              <a:spcAft>
                <a:spcPts val="1000"/>
              </a:spcAft>
              <a:buNone/>
            </a:pPr>
            <a:r>
              <a:rPr lang="en-US" sz="1000" b="1" dirty="0">
                <a:solidFill>
                  <a:srgbClr val="FFFFFF"/>
                </a:solidFill>
                <a:latin typeface="Sora Bold" pitchFamily="34" charset="0"/>
                <a:ea typeface="Sora Bold" pitchFamily="34" charset="-122"/>
                <a:cs typeface="Sora Bold" pitchFamily="34" charset="-120"/>
              </a:rPr>
              <a:t>Include short physical activities or stretching exercises.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7454854" y="3541357"/>
            <a:ext cx="1737360" cy="365760"/>
          </a:xfrm>
          <a:custGeom>
            <a:avLst/>
            <a:gdLst/>
            <a:ahLst/>
            <a:cxnLst/>
            <a:rect l="l" t="t" r="r" b="b"/>
            <a:pathLst>
              <a:path w="1737360" h="365760">
                <a:moveTo>
                  <a:pt x="0" y="365760"/>
                </a:moveTo>
                <a:lnTo>
                  <a:pt x="0" y="0"/>
                </a:lnTo>
                <a:lnTo>
                  <a:pt x="1737360" y="0"/>
                </a:lnTo>
                <a:lnTo>
                  <a:pt x="173736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Sora Bold" pitchFamily="34" charset="0"/>
                <a:ea typeface="Sora Bold" pitchFamily="34" charset="-122"/>
                <a:cs typeface="Sora Bold" pitchFamily="34" charset="-120"/>
              </a:rPr>
              <a:t>Encourage Regular Breaks</a:t>
            </a:r>
            <a:endParaRPr lang="en-US" sz="1000" dirty="0"/>
          </a:p>
        </p:txBody>
      </p:sp>
      <p:sp>
        <p:nvSpPr>
          <p:cNvPr id="21" name="Text 19"/>
          <p:cNvSpPr/>
          <p:nvPr/>
        </p:nvSpPr>
        <p:spPr>
          <a:xfrm>
            <a:off x="5227288" y="4020093"/>
            <a:ext cx="1737360" cy="1645919"/>
          </a:xfrm>
          <a:custGeom>
            <a:avLst/>
            <a:gdLst/>
            <a:ahLst/>
            <a:cxnLst/>
            <a:rect l="l" t="t" r="r" b="b"/>
            <a:pathLst>
              <a:path w="1737360" h="1645919">
                <a:moveTo>
                  <a:pt x="0" y="1645919"/>
                </a:moveTo>
                <a:lnTo>
                  <a:pt x="0" y="0"/>
                </a:lnTo>
                <a:lnTo>
                  <a:pt x="1737360" y="0"/>
                </a:lnTo>
                <a:lnTo>
                  <a:pt x="1737360" y="1645919"/>
                </a:lnTo>
                <a:lnTo>
                  <a:pt x="0" y="1645919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40000"/>
              </a:lnSpc>
              <a:spcAft>
                <a:spcPts val="1000"/>
              </a:spcAft>
              <a:buNone/>
            </a:pPr>
            <a:r>
              <a:rPr lang="en-US" sz="1000" b="1" dirty="0">
                <a:solidFill>
                  <a:srgbClr val="FFFFFF"/>
                </a:solidFill>
                <a:latin typeface="Sora Bold" pitchFamily="34" charset="0"/>
                <a:ea typeface="Sora Bold" pitchFamily="34" charset="-122"/>
                <a:cs typeface="Sora Bold" pitchFamily="34" charset="-120"/>
              </a:rPr>
              <a:t>Use simple language and visual cues to enhance understanding.</a:t>
            </a:r>
            <a:endParaRPr lang="en-US" sz="1000" dirty="0"/>
          </a:p>
          <a:p>
            <a:pPr algn="l" marL="0" indent="0">
              <a:lnSpc>
                <a:spcPct val="140000"/>
              </a:lnSpc>
              <a:spcAft>
                <a:spcPts val="1000"/>
              </a:spcAft>
              <a:buNone/>
            </a:pPr>
            <a:r>
              <a:rPr lang="en-US" sz="1000" b="1" dirty="0">
                <a:solidFill>
                  <a:srgbClr val="FFFFFF"/>
                </a:solidFill>
                <a:latin typeface="Sora Bold" pitchFamily="34" charset="0"/>
                <a:ea typeface="Sora Bold" pitchFamily="34" charset="-122"/>
                <a:cs typeface="Sora Bold" pitchFamily="34" charset="-120"/>
              </a:rPr>
              <a:t>Offer verbal explanations alongside written instructions.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5227288" y="3541357"/>
            <a:ext cx="1737360" cy="365760"/>
          </a:xfrm>
          <a:custGeom>
            <a:avLst/>
            <a:gdLst/>
            <a:ahLst/>
            <a:cxnLst/>
            <a:rect l="l" t="t" r="r" b="b"/>
            <a:pathLst>
              <a:path w="1737360" h="365760">
                <a:moveTo>
                  <a:pt x="0" y="365760"/>
                </a:moveTo>
                <a:lnTo>
                  <a:pt x="0" y="0"/>
                </a:lnTo>
                <a:lnTo>
                  <a:pt x="1737360" y="0"/>
                </a:lnTo>
                <a:lnTo>
                  <a:pt x="173736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Sora Bold" pitchFamily="34" charset="0"/>
                <a:ea typeface="Sora Bold" pitchFamily="34" charset="-122"/>
                <a:cs typeface="Sora Bold" pitchFamily="34" charset="-120"/>
              </a:rPr>
              <a:t>Provide Clear Instructions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2999722" y="4020093"/>
            <a:ext cx="1737360" cy="1645919"/>
          </a:xfrm>
          <a:custGeom>
            <a:avLst/>
            <a:gdLst/>
            <a:ahLst/>
            <a:cxnLst/>
            <a:rect l="l" t="t" r="r" b="b"/>
            <a:pathLst>
              <a:path w="1737360" h="1645919">
                <a:moveTo>
                  <a:pt x="0" y="1645919"/>
                </a:moveTo>
                <a:lnTo>
                  <a:pt x="0" y="0"/>
                </a:lnTo>
                <a:lnTo>
                  <a:pt x="1737360" y="0"/>
                </a:lnTo>
                <a:lnTo>
                  <a:pt x="1737360" y="1645919"/>
                </a:lnTo>
                <a:lnTo>
                  <a:pt x="0" y="1645919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40000"/>
              </a:lnSpc>
              <a:spcAft>
                <a:spcPts val="1000"/>
              </a:spcAft>
              <a:buNone/>
            </a:pPr>
            <a:r>
              <a:rPr lang="en-US" sz="1000" b="1" dirty="0">
                <a:solidFill>
                  <a:srgbClr val="FFFFFF"/>
                </a:solidFill>
                <a:latin typeface="Sora Bold" pitchFamily="34" charset="0"/>
                <a:ea typeface="Sora Bold" pitchFamily="34" charset="-122"/>
                <a:cs typeface="Sora Bold" pitchFamily="34" charset="-120"/>
              </a:rPr>
              <a:t>Divide learning tasks into manageable chunks.</a:t>
            </a:r>
            <a:endParaRPr lang="en-US" sz="1000" dirty="0"/>
          </a:p>
          <a:p>
            <a:pPr algn="l" marL="0" indent="0">
              <a:lnSpc>
                <a:spcPct val="140000"/>
              </a:lnSpc>
              <a:spcAft>
                <a:spcPts val="1000"/>
              </a:spcAft>
              <a:buNone/>
            </a:pPr>
            <a:r>
              <a:rPr lang="en-US" sz="1000" b="1" dirty="0">
                <a:solidFill>
                  <a:srgbClr val="FFFFFF"/>
                </a:solidFill>
                <a:latin typeface="Sora Bold" pitchFamily="34" charset="0"/>
                <a:ea typeface="Sora Bold" pitchFamily="34" charset="-122"/>
                <a:cs typeface="Sora Bold" pitchFamily="34" charset="-120"/>
              </a:rPr>
              <a:t>Use visual aids and checklists to track progress.</a:t>
            </a:r>
            <a:endParaRPr lang="en-US" sz="1000" dirty="0"/>
          </a:p>
        </p:txBody>
      </p:sp>
      <p:sp>
        <p:nvSpPr>
          <p:cNvPr id="24" name="Text 22"/>
          <p:cNvSpPr/>
          <p:nvPr/>
        </p:nvSpPr>
        <p:spPr>
          <a:xfrm>
            <a:off x="2999722" y="3541357"/>
            <a:ext cx="1737360" cy="365760"/>
          </a:xfrm>
          <a:custGeom>
            <a:avLst/>
            <a:gdLst/>
            <a:ahLst/>
            <a:cxnLst/>
            <a:rect l="l" t="t" r="r" b="b"/>
            <a:pathLst>
              <a:path w="1737360" h="365760">
                <a:moveTo>
                  <a:pt x="0" y="365760"/>
                </a:moveTo>
                <a:lnTo>
                  <a:pt x="0" y="0"/>
                </a:lnTo>
                <a:lnTo>
                  <a:pt x="1737360" y="0"/>
                </a:lnTo>
                <a:lnTo>
                  <a:pt x="173736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Sora Bold" pitchFamily="34" charset="0"/>
                <a:ea typeface="Sora Bold" pitchFamily="34" charset="-122"/>
                <a:cs typeface="Sora Bold" pitchFamily="34" charset="-120"/>
              </a:rPr>
              <a:t>Break Tasks into Smaller Steps</a:t>
            </a:r>
            <a:endParaRPr lang="en-US" sz="1000" dirty="0"/>
          </a:p>
        </p:txBody>
      </p:sp>
      <p:sp>
        <p:nvSpPr>
          <p:cNvPr id="25" name="Text 23"/>
          <p:cNvSpPr/>
          <p:nvPr/>
        </p:nvSpPr>
        <p:spPr>
          <a:xfrm>
            <a:off x="772156" y="4020092"/>
            <a:ext cx="1737360" cy="1645920"/>
          </a:xfrm>
          <a:custGeom>
            <a:avLst/>
            <a:gdLst/>
            <a:ahLst/>
            <a:cxnLst/>
            <a:rect l="l" t="t" r="r" b="b"/>
            <a:pathLst>
              <a:path w="1737360" h="1645920">
                <a:moveTo>
                  <a:pt x="0" y="1645920"/>
                </a:moveTo>
                <a:lnTo>
                  <a:pt x="0" y="0"/>
                </a:lnTo>
                <a:lnTo>
                  <a:pt x="1737360" y="0"/>
                </a:lnTo>
                <a:lnTo>
                  <a:pt x="1737360" y="1645920"/>
                </a:lnTo>
                <a:lnTo>
                  <a:pt x="0" y="164592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40000"/>
              </a:lnSpc>
              <a:spcAft>
                <a:spcPts val="1000"/>
              </a:spcAft>
              <a:buNone/>
            </a:pPr>
            <a:r>
              <a:rPr lang="en-US" sz="1000" b="1" dirty="0">
                <a:solidFill>
                  <a:srgbClr val="FFFFFF"/>
                </a:solidFill>
                <a:latin typeface="Sora Bold" pitchFamily="34" charset="0"/>
                <a:ea typeface="Sora Bold" pitchFamily="34" charset="-122"/>
                <a:cs typeface="Sora Bold" pitchFamily="34" charset="-120"/>
              </a:rPr>
              <a:t>Engage multiple senses like sight, sound, and touch for better retention.</a:t>
            </a:r>
            <a:endParaRPr lang="en-US" sz="1000" dirty="0"/>
          </a:p>
          <a:p>
            <a:pPr algn="l" marL="0" indent="0">
              <a:lnSpc>
                <a:spcPct val="140000"/>
              </a:lnSpc>
              <a:spcAft>
                <a:spcPts val="1000"/>
              </a:spcAft>
              <a:buNone/>
            </a:pPr>
            <a:r>
              <a:rPr lang="en-US" sz="1000" b="1" dirty="0">
                <a:solidFill>
                  <a:srgbClr val="FFFFFF"/>
                </a:solidFill>
                <a:latin typeface="Sora Bold" pitchFamily="34" charset="0"/>
                <a:ea typeface="Sora Bold" pitchFamily="34" charset="-122"/>
                <a:cs typeface="Sora Bold" pitchFamily="34" charset="-120"/>
              </a:rPr>
              <a:t>Incorporate hands-on activities and interactive games.</a:t>
            </a:r>
            <a:endParaRPr lang="en-US" sz="1000" dirty="0"/>
          </a:p>
        </p:txBody>
      </p:sp>
      <p:sp>
        <p:nvSpPr>
          <p:cNvPr id="26" name="Text 24"/>
          <p:cNvSpPr/>
          <p:nvPr/>
        </p:nvSpPr>
        <p:spPr>
          <a:xfrm>
            <a:off x="772156" y="3541357"/>
            <a:ext cx="1737360" cy="365760"/>
          </a:xfrm>
          <a:custGeom>
            <a:avLst/>
            <a:gdLst/>
            <a:ahLst/>
            <a:cxnLst/>
            <a:rect l="l" t="t" r="r" b="b"/>
            <a:pathLst>
              <a:path w="1737360" h="365760">
                <a:moveTo>
                  <a:pt x="0" y="365760"/>
                </a:moveTo>
                <a:lnTo>
                  <a:pt x="0" y="0"/>
                </a:lnTo>
                <a:lnTo>
                  <a:pt x="1737360" y="0"/>
                </a:lnTo>
                <a:lnTo>
                  <a:pt x="173736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Sora Bold" pitchFamily="34" charset="0"/>
                <a:ea typeface="Sora Bold" pitchFamily="34" charset="-122"/>
                <a:cs typeface="Sora Bold" pitchFamily="34" charset="-120"/>
              </a:rPr>
              <a:t>Use Multisensory Learning</a:t>
            </a:r>
            <a:endParaRPr lang="en-US" sz="10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571520" y="-1"/>
            <a:ext cx="3620479" cy="3331255"/>
          </a:xfrm>
          <a:custGeom>
            <a:avLst/>
            <a:gdLst/>
            <a:ahLst/>
            <a:cxnLst/>
            <a:rect l="l" t="t" r="r" b="b"/>
            <a:pathLst>
              <a:path w="3620479" h="3331255">
                <a:moveTo>
                  <a:pt x="0" y="3331255"/>
                </a:moveTo>
                <a:lnTo>
                  <a:pt x="0" y="0"/>
                </a:lnTo>
                <a:lnTo>
                  <a:pt x="3620479" y="0"/>
                </a:lnTo>
                <a:lnTo>
                  <a:pt x="3620479" y="3331255"/>
                </a:lnTo>
                <a:lnTo>
                  <a:pt x="0" y="3331255"/>
                </a:lnTo>
              </a:path>
            </a:pathLst>
          </a:custGeom>
          <a:solidFill>
            <a:srgbClr val="FFFFFF">
              <a:alpha val="96078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656143" y="529543"/>
            <a:ext cx="364069" cy="364020"/>
          </a:xfrm>
          <a:custGeom>
            <a:avLst/>
            <a:gdLst/>
            <a:ahLst/>
            <a:cxnLst/>
            <a:rect l="l" t="t" r="r" b="b"/>
            <a:pathLst>
              <a:path w="364069" h="364020">
                <a:moveTo>
                  <a:pt x="0" y="364020"/>
                </a:moveTo>
                <a:lnTo>
                  <a:pt x="0" y="0"/>
                </a:lnTo>
                <a:lnTo>
                  <a:pt x="364069" y="0"/>
                </a:lnTo>
                <a:lnTo>
                  <a:pt x="364069" y="364020"/>
                </a:lnTo>
                <a:lnTo>
                  <a:pt x="0" y="364020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74696" y="648062"/>
            <a:ext cx="123229" cy="123219"/>
          </a:xfrm>
          <a:custGeom>
            <a:avLst/>
            <a:gdLst/>
            <a:ahLst/>
            <a:cxnLst/>
            <a:rect l="l" t="t" r="r" b="b"/>
            <a:pathLst>
              <a:path w="123229" h="123219">
                <a:moveTo>
                  <a:pt x="0" y="123219"/>
                </a:moveTo>
                <a:lnTo>
                  <a:pt x="0" y="0"/>
                </a:lnTo>
                <a:lnTo>
                  <a:pt x="123229" y="0"/>
                </a:lnTo>
                <a:lnTo>
                  <a:pt x="123229" y="123219"/>
                </a:lnTo>
                <a:lnTo>
                  <a:pt x="0" y="123219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10032949" y="529543"/>
            <a:ext cx="761996" cy="761901"/>
          </a:xfrm>
          <a:custGeom>
            <a:avLst/>
            <a:gdLst/>
            <a:ahLst/>
            <a:cxnLst/>
            <a:rect l="l" t="t" r="r" b="b"/>
            <a:pathLst>
              <a:path w="761996" h="761901">
                <a:moveTo>
                  <a:pt x="255999" y="761901"/>
                </a:moveTo>
                <a:cubicBezTo>
                  <a:pt x="114615" y="761901"/>
                  <a:pt x="0" y="647287"/>
                  <a:pt x="0" y="505902"/>
                </a:cubicBezTo>
                <a:lnTo>
                  <a:pt x="0" y="255999"/>
                </a:lnTo>
                <a:cubicBezTo>
                  <a:pt x="0" y="114615"/>
                  <a:pt x="114615" y="0"/>
                  <a:pt x="255999" y="0"/>
                </a:cubicBezTo>
                <a:lnTo>
                  <a:pt x="505997" y="0"/>
                </a:lnTo>
                <a:cubicBezTo>
                  <a:pt x="647381" y="0"/>
                  <a:pt x="761996" y="114615"/>
                  <a:pt x="761996" y="255999"/>
                </a:cubicBezTo>
                <a:lnTo>
                  <a:pt x="761996" y="505902"/>
                </a:lnTo>
                <a:cubicBezTo>
                  <a:pt x="761996" y="647287"/>
                  <a:pt x="647381" y="761901"/>
                  <a:pt x="505997" y="761901"/>
                </a:cubicBezTo>
                <a:lnTo>
                  <a:pt x="255999" y="761901"/>
                </a:lnTo>
              </a:path>
            </a:pathLst>
          </a:custGeom>
          <a:solidFill>
            <a:srgbClr val="FCB5FF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10794945" y="524703"/>
            <a:ext cx="761996" cy="761901"/>
          </a:xfrm>
          <a:custGeom>
            <a:avLst/>
            <a:gdLst/>
            <a:ahLst/>
            <a:cxnLst/>
            <a:rect l="l" t="t" r="r" b="b"/>
            <a:pathLst>
              <a:path w="761996" h="761901">
                <a:moveTo>
                  <a:pt x="255999" y="761901"/>
                </a:moveTo>
                <a:cubicBezTo>
                  <a:pt x="114615" y="761901"/>
                  <a:pt x="0" y="647287"/>
                  <a:pt x="0" y="505902"/>
                </a:cubicBezTo>
                <a:lnTo>
                  <a:pt x="0" y="255999"/>
                </a:lnTo>
                <a:cubicBezTo>
                  <a:pt x="0" y="114615"/>
                  <a:pt x="114615" y="0"/>
                  <a:pt x="255999" y="0"/>
                </a:cubicBezTo>
                <a:lnTo>
                  <a:pt x="505997" y="0"/>
                </a:lnTo>
                <a:cubicBezTo>
                  <a:pt x="647381" y="0"/>
                  <a:pt x="761996" y="114615"/>
                  <a:pt x="761996" y="255999"/>
                </a:cubicBezTo>
                <a:lnTo>
                  <a:pt x="761996" y="505902"/>
                </a:lnTo>
                <a:cubicBezTo>
                  <a:pt x="761996" y="647287"/>
                  <a:pt x="647381" y="761901"/>
                  <a:pt x="505997" y="761901"/>
                </a:cubicBezTo>
                <a:lnTo>
                  <a:pt x="255999" y="761901"/>
                </a:lnTo>
              </a:path>
            </a:pathLst>
          </a:custGeom>
          <a:solidFill>
            <a:srgbClr val="FCB5FF">
              <a:alpha val="50196"/>
            </a:srgbClr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9270965" y="529543"/>
            <a:ext cx="761996" cy="761901"/>
          </a:xfrm>
          <a:custGeom>
            <a:avLst/>
            <a:gdLst/>
            <a:ahLst/>
            <a:cxnLst/>
            <a:rect l="l" t="t" r="r" b="b"/>
            <a:pathLst>
              <a:path w="761996" h="761901">
                <a:moveTo>
                  <a:pt x="255999" y="761901"/>
                </a:moveTo>
                <a:cubicBezTo>
                  <a:pt x="114615" y="761901"/>
                  <a:pt x="0" y="647287"/>
                  <a:pt x="0" y="505902"/>
                </a:cubicBezTo>
                <a:lnTo>
                  <a:pt x="0" y="255999"/>
                </a:lnTo>
                <a:cubicBezTo>
                  <a:pt x="0" y="114615"/>
                  <a:pt x="114615" y="0"/>
                  <a:pt x="255999" y="0"/>
                </a:cubicBezTo>
                <a:lnTo>
                  <a:pt x="505997" y="0"/>
                </a:lnTo>
                <a:cubicBezTo>
                  <a:pt x="647381" y="0"/>
                  <a:pt x="761996" y="114615"/>
                  <a:pt x="761996" y="255999"/>
                </a:cubicBezTo>
                <a:lnTo>
                  <a:pt x="761996" y="505902"/>
                </a:lnTo>
                <a:cubicBezTo>
                  <a:pt x="761996" y="647287"/>
                  <a:pt x="647381" y="761901"/>
                  <a:pt x="505997" y="761901"/>
                </a:cubicBezTo>
                <a:lnTo>
                  <a:pt x="255999" y="761901"/>
                </a:lnTo>
              </a:path>
            </a:pathLst>
          </a:custGeom>
          <a:solidFill>
            <a:srgbClr val="86008D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 flipH="1" flipV="1">
            <a:off x="731519" y="2751708"/>
            <a:ext cx="202752" cy="274320"/>
          </a:xfrm>
          <a:custGeom>
            <a:avLst/>
            <a:gdLst/>
            <a:ahLst/>
            <a:cxnLst/>
            <a:rect l="l" t="t" r="r" b="b"/>
            <a:pathLst>
              <a:path w="202752" h="274320">
                <a:moveTo>
                  <a:pt x="0" y="274320"/>
                </a:moveTo>
                <a:lnTo>
                  <a:pt x="202752" y="274320"/>
                </a:lnTo>
                <a:lnTo>
                  <a:pt x="0" y="0"/>
                </a:lnTo>
                <a:lnTo>
                  <a:pt x="0" y="274320"/>
                </a:lnTo>
              </a:path>
            </a:pathLst>
          </a:custGeom>
          <a:solidFill>
            <a:srgbClr val="F222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 flipH="1" flipV="1">
            <a:off x="5795272" y="2751708"/>
            <a:ext cx="202752" cy="274320"/>
          </a:xfrm>
          <a:custGeom>
            <a:avLst/>
            <a:gdLst/>
            <a:ahLst/>
            <a:cxnLst/>
            <a:rect l="l" t="t" r="r" b="b"/>
            <a:pathLst>
              <a:path w="202752" h="274320">
                <a:moveTo>
                  <a:pt x="0" y="274320"/>
                </a:moveTo>
                <a:lnTo>
                  <a:pt x="202752" y="274320"/>
                </a:lnTo>
                <a:lnTo>
                  <a:pt x="0" y="0"/>
                </a:lnTo>
                <a:lnTo>
                  <a:pt x="0" y="274320"/>
                </a:lnTo>
              </a:path>
            </a:pathLst>
          </a:custGeom>
          <a:solidFill>
            <a:srgbClr val="F222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 flipH="1" flipV="1">
            <a:off x="731519" y="4809706"/>
            <a:ext cx="202752" cy="274320"/>
          </a:xfrm>
          <a:custGeom>
            <a:avLst/>
            <a:gdLst/>
            <a:ahLst/>
            <a:cxnLst/>
            <a:rect l="l" t="t" r="r" b="b"/>
            <a:pathLst>
              <a:path w="202752" h="274320">
                <a:moveTo>
                  <a:pt x="0" y="274320"/>
                </a:moveTo>
                <a:lnTo>
                  <a:pt x="202752" y="274320"/>
                </a:lnTo>
                <a:lnTo>
                  <a:pt x="0" y="0"/>
                </a:lnTo>
                <a:lnTo>
                  <a:pt x="0" y="274320"/>
                </a:lnTo>
              </a:path>
            </a:pathLst>
          </a:custGeom>
          <a:solidFill>
            <a:srgbClr val="F222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1" name="Text 9"/>
          <p:cNvSpPr/>
          <p:nvPr/>
        </p:nvSpPr>
        <p:spPr>
          <a:xfrm flipH="1" flipV="1">
            <a:off x="5795272" y="4809706"/>
            <a:ext cx="202752" cy="274320"/>
          </a:xfrm>
          <a:custGeom>
            <a:avLst/>
            <a:gdLst/>
            <a:ahLst/>
            <a:cxnLst/>
            <a:rect l="l" t="t" r="r" b="b"/>
            <a:pathLst>
              <a:path w="202752" h="274320">
                <a:moveTo>
                  <a:pt x="0" y="274320"/>
                </a:moveTo>
                <a:lnTo>
                  <a:pt x="202752" y="274320"/>
                </a:lnTo>
                <a:lnTo>
                  <a:pt x="0" y="0"/>
                </a:lnTo>
                <a:lnTo>
                  <a:pt x="0" y="274320"/>
                </a:lnTo>
              </a:path>
            </a:pathLst>
          </a:custGeom>
          <a:solidFill>
            <a:srgbClr val="F222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>
            <a:off x="634997" y="1012082"/>
            <a:ext cx="10956908" cy="914400"/>
          </a:xfrm>
          <a:custGeom>
            <a:avLst/>
            <a:gdLst/>
            <a:ahLst/>
            <a:cxnLst/>
            <a:rect l="l" t="t" r="r" b="b"/>
            <a:pathLst>
              <a:path w="10956908" h="914400">
                <a:moveTo>
                  <a:pt x="0" y="914400"/>
                </a:moveTo>
                <a:lnTo>
                  <a:pt x="0" y="0"/>
                </a:lnTo>
                <a:lnTo>
                  <a:pt x="10956908" y="0"/>
                </a:lnTo>
                <a:lnTo>
                  <a:pt x="10956908" y="914400"/>
                </a:lnTo>
                <a:lnTo>
                  <a:pt x="0" y="914400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2800" dirty="0">
                <a:solidFill>
                  <a:srgbClr val="86008D"/>
                </a:solidFill>
                <a:latin typeface="Sora Bold" pitchFamily="34" charset="0"/>
                <a:ea typeface="Sora Bold" pitchFamily="34" charset="-122"/>
                <a:cs typeface="Sora Bold" pitchFamily="34" charset="-120"/>
              </a:rPr>
              <a:t>Conclusion and Further Exploration</a:t>
            </a:r>
            <a:endParaRPr lang="en-US" sz="2800" dirty="0"/>
          </a:p>
        </p:txBody>
      </p:sp>
      <p:sp>
        <p:nvSpPr>
          <p:cNvPr id="13" name="Text 11"/>
          <p:cNvSpPr/>
          <p:nvPr/>
        </p:nvSpPr>
        <p:spPr>
          <a:xfrm>
            <a:off x="634996" y="6399658"/>
            <a:ext cx="1149354" cy="153888"/>
          </a:xfrm>
          <a:custGeom>
            <a:avLst/>
            <a:gdLst/>
            <a:ahLst/>
            <a:cxnLst/>
            <a:rect l="l" t="t" r="r" b="b"/>
            <a:pathLst>
              <a:path w="1149354" h="153888">
                <a:moveTo>
                  <a:pt x="0" y="153888"/>
                </a:moveTo>
                <a:lnTo>
                  <a:pt x="0" y="0"/>
                </a:lnTo>
                <a:lnTo>
                  <a:pt x="1149354" y="0"/>
                </a:lnTo>
                <a:lnTo>
                  <a:pt x="1149354" y="153888"/>
                </a:lnTo>
                <a:lnTo>
                  <a:pt x="0" y="153888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505"/>
              </a:spcBef>
              <a:buNone/>
            </a:pPr>
            <a:r>
              <a:rPr lang="en-US" sz="505" dirty="0">
                <a:solidFill>
                  <a:srgbClr val="86008D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Exploring the Legacy of the Mighty Roman Empire</a:t>
            </a:r>
            <a:endParaRPr lang="en-US" sz="505" dirty="0"/>
          </a:p>
        </p:txBody>
      </p:sp>
      <p:sp>
        <p:nvSpPr>
          <p:cNvPr id="14" name="Text 12"/>
          <p:cNvSpPr/>
          <p:nvPr/>
        </p:nvSpPr>
        <p:spPr>
          <a:xfrm>
            <a:off x="11028219" y="6303486"/>
            <a:ext cx="489192" cy="346234"/>
          </a:xfrm>
          <a:custGeom>
            <a:avLst/>
            <a:gdLst/>
            <a:ahLst/>
            <a:cxnLst/>
            <a:rect l="l" t="t" r="r" b="b"/>
            <a:pathLst>
              <a:path w="489192" h="346234">
                <a:moveTo>
                  <a:pt x="173117" y="346234"/>
                </a:moveTo>
                <a:cubicBezTo>
                  <a:pt x="77507" y="346234"/>
                  <a:pt x="0" y="268727"/>
                  <a:pt x="0" y="173117"/>
                </a:cubicBezTo>
                <a:lnTo>
                  <a:pt x="0" y="173117"/>
                </a:lnTo>
                <a:cubicBezTo>
                  <a:pt x="0" y="77507"/>
                  <a:pt x="77507" y="0"/>
                  <a:pt x="173117" y="0"/>
                </a:cubicBezTo>
                <a:lnTo>
                  <a:pt x="316075" y="0"/>
                </a:lnTo>
                <a:cubicBezTo>
                  <a:pt x="411685" y="0"/>
                  <a:pt x="489192" y="77507"/>
                  <a:pt x="489192" y="173117"/>
                </a:cubicBezTo>
                <a:lnTo>
                  <a:pt x="489192" y="173117"/>
                </a:lnTo>
                <a:cubicBezTo>
                  <a:pt x="489192" y="268727"/>
                  <a:pt x="411685" y="346234"/>
                  <a:pt x="316075" y="346234"/>
                </a:cubicBezTo>
                <a:lnTo>
                  <a:pt x="173117" y="346234"/>
                </a:lnTo>
              </a:path>
            </a:pathLst>
          </a:custGeom>
          <a:solidFill>
            <a:srgbClr val="FFFFFF"/>
          </a:solidFill>
          <a:ln w="9525">
            <a:solidFill>
              <a:srgbClr val="FCB5FF"/>
            </a:solidFill>
          </a:ln>
        </p:spPr>
        <p:txBody>
          <a:bodyPr wrap="square" lIns="137160" tIns="45720" rIns="137160" bIns="45720" rtlCol="0" anchor="ctr"/>
          <a:lstStyle/>
          <a:p>
            <a:pPr algn="ct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86008D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20</a:t>
            </a:r>
            <a:endParaRPr lang="en-US" sz="1000" dirty="0"/>
          </a:p>
        </p:txBody>
      </p:sp>
      <p:sp>
        <p:nvSpPr>
          <p:cNvPr id="15" name="Text 13"/>
          <p:cNvSpPr/>
          <p:nvPr/>
        </p:nvSpPr>
        <p:spPr>
          <a:xfrm>
            <a:off x="5990399" y="4499230"/>
            <a:ext cx="4389120" cy="1645920"/>
          </a:xfrm>
          <a:custGeom>
            <a:avLst/>
            <a:gdLst/>
            <a:ahLst/>
            <a:cxnLst/>
            <a:rect l="l" t="t" r="r" b="b"/>
            <a:pathLst>
              <a:path w="4389120" h="1645920">
                <a:moveTo>
                  <a:pt x="296266" y="1645920"/>
                </a:moveTo>
                <a:cubicBezTo>
                  <a:pt x="132643" y="1645920"/>
                  <a:pt x="0" y="1513277"/>
                  <a:pt x="0" y="1349654"/>
                </a:cubicBezTo>
                <a:lnTo>
                  <a:pt x="0" y="296266"/>
                </a:lnTo>
                <a:cubicBezTo>
                  <a:pt x="0" y="132643"/>
                  <a:pt x="132643" y="0"/>
                  <a:pt x="296266" y="0"/>
                </a:cubicBezTo>
                <a:lnTo>
                  <a:pt x="4092854" y="0"/>
                </a:lnTo>
                <a:cubicBezTo>
                  <a:pt x="4256477" y="0"/>
                  <a:pt x="4389120" y="132643"/>
                  <a:pt x="4389120" y="296266"/>
                </a:cubicBezTo>
                <a:lnTo>
                  <a:pt x="4389120" y="1349654"/>
                </a:lnTo>
                <a:cubicBezTo>
                  <a:pt x="4389120" y="1513277"/>
                  <a:pt x="4256477" y="1645920"/>
                  <a:pt x="4092854" y="1645920"/>
                </a:cubicBezTo>
                <a:lnTo>
                  <a:pt x="296266" y="1645920"/>
                </a:lnTo>
              </a:path>
            </a:pathLst>
          </a:custGeom>
          <a:solidFill>
            <a:srgbClr val="FFFFFF"/>
          </a:solidFill>
          <a:ln w="12700">
            <a:solidFill>
              <a:srgbClr val="FCB5FF"/>
            </a:solidFill>
          </a:ln>
        </p:spPr>
        <p:txBody>
          <a:bodyPr wrap="square" lIns="137160" tIns="457200" rIns="182880" bIns="0" rtlCol="0" anchor="t"/>
          <a:lstStyle/>
          <a:p>
            <a:pPr algn="l" marL="0" indent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220023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Remember, curiosity is the key to unlocking new worlds of knowledge. Keep asking questions, seeking answers, and embracing the joy of learning!</a:t>
            </a:r>
            <a:endParaRPr lang="en-US" sz="1100" dirty="0"/>
          </a:p>
        </p:txBody>
      </p:sp>
      <p:sp>
        <p:nvSpPr>
          <p:cNvPr id="16" name="Text 14"/>
          <p:cNvSpPr/>
          <p:nvPr/>
        </p:nvSpPr>
        <p:spPr>
          <a:xfrm>
            <a:off x="5795272" y="4330522"/>
            <a:ext cx="4389120" cy="548640"/>
          </a:xfrm>
          <a:custGeom>
            <a:avLst/>
            <a:gdLst/>
            <a:ahLst/>
            <a:cxnLst/>
            <a:rect l="l" t="t" r="r" b="b"/>
            <a:pathLst>
              <a:path w="4389120" h="548640">
                <a:moveTo>
                  <a:pt x="98755" y="548640"/>
                </a:moveTo>
                <a:cubicBezTo>
                  <a:pt x="44214" y="548640"/>
                  <a:pt x="0" y="504426"/>
                  <a:pt x="0" y="449885"/>
                </a:cubicBezTo>
                <a:lnTo>
                  <a:pt x="0" y="98755"/>
                </a:lnTo>
                <a:cubicBezTo>
                  <a:pt x="0" y="44214"/>
                  <a:pt x="44214" y="0"/>
                  <a:pt x="98755" y="0"/>
                </a:cubicBezTo>
                <a:lnTo>
                  <a:pt x="4290365" y="0"/>
                </a:lnTo>
                <a:cubicBezTo>
                  <a:pt x="4344906" y="0"/>
                  <a:pt x="4389120" y="44214"/>
                  <a:pt x="4389120" y="98755"/>
                </a:cubicBezTo>
                <a:lnTo>
                  <a:pt x="4389120" y="449885"/>
                </a:lnTo>
                <a:cubicBezTo>
                  <a:pt x="4389120" y="504426"/>
                  <a:pt x="4344906" y="548640"/>
                  <a:pt x="4290365" y="548640"/>
                </a:cubicBezTo>
                <a:lnTo>
                  <a:pt x="98755" y="548640"/>
                </a:lnTo>
              </a:path>
            </a:pathLst>
          </a:custGeom>
          <a:solidFill>
            <a:srgbClr val="430047"/>
          </a:solidFill>
          <a:ln/>
        </p:spPr>
        <p:txBody>
          <a:bodyPr wrap="square" lIns="182880" tIns="91440" rIns="182880" bIns="9144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Sora Bold" pitchFamily="34" charset="0"/>
                <a:ea typeface="Sora Bold" pitchFamily="34" charset="-122"/>
                <a:cs typeface="Sora Bold" pitchFamily="34" charset="-120"/>
              </a:rPr>
              <a:t>Inspiring, Motivational Message</a:t>
            </a:r>
            <a:endParaRPr lang="en-US" sz="1100" dirty="0"/>
          </a:p>
        </p:txBody>
      </p:sp>
      <p:sp>
        <p:nvSpPr>
          <p:cNvPr id="17" name="Text 15"/>
          <p:cNvSpPr/>
          <p:nvPr/>
        </p:nvSpPr>
        <p:spPr>
          <a:xfrm>
            <a:off x="932067" y="4499230"/>
            <a:ext cx="4389120" cy="1645920"/>
          </a:xfrm>
          <a:custGeom>
            <a:avLst/>
            <a:gdLst/>
            <a:ahLst/>
            <a:cxnLst/>
            <a:rect l="l" t="t" r="r" b="b"/>
            <a:pathLst>
              <a:path w="4389120" h="1645920">
                <a:moveTo>
                  <a:pt x="296266" y="1645920"/>
                </a:moveTo>
                <a:cubicBezTo>
                  <a:pt x="132643" y="1645920"/>
                  <a:pt x="0" y="1513277"/>
                  <a:pt x="0" y="1349654"/>
                </a:cubicBezTo>
                <a:lnTo>
                  <a:pt x="0" y="296266"/>
                </a:lnTo>
                <a:cubicBezTo>
                  <a:pt x="0" y="132643"/>
                  <a:pt x="132643" y="0"/>
                  <a:pt x="296266" y="0"/>
                </a:cubicBezTo>
                <a:lnTo>
                  <a:pt x="4092854" y="0"/>
                </a:lnTo>
                <a:cubicBezTo>
                  <a:pt x="4256477" y="0"/>
                  <a:pt x="4389120" y="132643"/>
                  <a:pt x="4389120" y="296266"/>
                </a:cubicBezTo>
                <a:lnTo>
                  <a:pt x="4389120" y="1349654"/>
                </a:lnTo>
                <a:cubicBezTo>
                  <a:pt x="4389120" y="1513277"/>
                  <a:pt x="4256477" y="1645920"/>
                  <a:pt x="4092854" y="1645920"/>
                </a:cubicBezTo>
                <a:lnTo>
                  <a:pt x="296266" y="1645920"/>
                </a:lnTo>
              </a:path>
            </a:pathLst>
          </a:custGeom>
          <a:solidFill>
            <a:srgbClr val="FFFFFF"/>
          </a:solidFill>
          <a:ln w="12700">
            <a:solidFill>
              <a:srgbClr val="FCB5FF"/>
            </a:solidFill>
          </a:ln>
        </p:spPr>
        <p:txBody>
          <a:bodyPr wrap="square" lIns="137160" tIns="457200" rIns="182880" bIns="0" rtlCol="0" anchor="t"/>
          <a:lstStyle/>
          <a:p>
            <a:pPr algn="l" marL="0" indent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220023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Check out books, documentaries, and online resources for more exciting adventures into the history of the Roman Empire.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31519" y="4330522"/>
            <a:ext cx="4389120" cy="548640"/>
          </a:xfrm>
          <a:custGeom>
            <a:avLst/>
            <a:gdLst/>
            <a:ahLst/>
            <a:cxnLst/>
            <a:rect l="l" t="t" r="r" b="b"/>
            <a:pathLst>
              <a:path w="4389120" h="548640">
                <a:moveTo>
                  <a:pt x="98755" y="548640"/>
                </a:moveTo>
                <a:cubicBezTo>
                  <a:pt x="44214" y="548640"/>
                  <a:pt x="0" y="504426"/>
                  <a:pt x="0" y="449885"/>
                </a:cubicBezTo>
                <a:lnTo>
                  <a:pt x="0" y="98755"/>
                </a:lnTo>
                <a:cubicBezTo>
                  <a:pt x="0" y="44214"/>
                  <a:pt x="44214" y="0"/>
                  <a:pt x="98755" y="0"/>
                </a:cubicBezTo>
                <a:lnTo>
                  <a:pt x="4290365" y="0"/>
                </a:lnTo>
                <a:cubicBezTo>
                  <a:pt x="4344906" y="0"/>
                  <a:pt x="4389120" y="44214"/>
                  <a:pt x="4389120" y="98755"/>
                </a:cubicBezTo>
                <a:lnTo>
                  <a:pt x="4389120" y="449885"/>
                </a:lnTo>
                <a:cubicBezTo>
                  <a:pt x="4389120" y="504426"/>
                  <a:pt x="4344906" y="548640"/>
                  <a:pt x="4290365" y="548640"/>
                </a:cubicBezTo>
                <a:lnTo>
                  <a:pt x="98755" y="548640"/>
                </a:lnTo>
              </a:path>
            </a:pathLst>
          </a:custGeom>
          <a:solidFill>
            <a:srgbClr val="430047"/>
          </a:solidFill>
          <a:ln/>
        </p:spPr>
        <p:txBody>
          <a:bodyPr wrap="square" lIns="182880" tIns="91440" rIns="182880" bIns="9144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Sora Bold" pitchFamily="34" charset="0"/>
                <a:ea typeface="Sora Bold" pitchFamily="34" charset="-122"/>
                <a:cs typeface="Sora Bold" pitchFamily="34" charset="-120"/>
              </a:rPr>
              <a:t>Additional Resources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5998021" y="2443941"/>
            <a:ext cx="4389120" cy="1645920"/>
          </a:xfrm>
          <a:custGeom>
            <a:avLst/>
            <a:gdLst/>
            <a:ahLst/>
            <a:cxnLst/>
            <a:rect l="l" t="t" r="r" b="b"/>
            <a:pathLst>
              <a:path w="4389120" h="1645920">
                <a:moveTo>
                  <a:pt x="296266" y="1645920"/>
                </a:moveTo>
                <a:cubicBezTo>
                  <a:pt x="132643" y="1645920"/>
                  <a:pt x="0" y="1513277"/>
                  <a:pt x="0" y="1349654"/>
                </a:cubicBezTo>
                <a:lnTo>
                  <a:pt x="0" y="296266"/>
                </a:lnTo>
                <a:cubicBezTo>
                  <a:pt x="0" y="132643"/>
                  <a:pt x="132643" y="0"/>
                  <a:pt x="296266" y="0"/>
                </a:cubicBezTo>
                <a:lnTo>
                  <a:pt x="4092854" y="0"/>
                </a:lnTo>
                <a:cubicBezTo>
                  <a:pt x="4256477" y="0"/>
                  <a:pt x="4389120" y="132643"/>
                  <a:pt x="4389120" y="296266"/>
                </a:cubicBezTo>
                <a:lnTo>
                  <a:pt x="4389120" y="1349654"/>
                </a:lnTo>
                <a:cubicBezTo>
                  <a:pt x="4389120" y="1513277"/>
                  <a:pt x="4256477" y="1645920"/>
                  <a:pt x="4092854" y="1645920"/>
                </a:cubicBezTo>
                <a:lnTo>
                  <a:pt x="296266" y="1645920"/>
                </a:lnTo>
              </a:path>
            </a:pathLst>
          </a:custGeom>
          <a:solidFill>
            <a:srgbClr val="FFFFFF"/>
          </a:solidFill>
          <a:ln w="12700">
            <a:solidFill>
              <a:srgbClr val="FCB5FF"/>
            </a:solidFill>
          </a:ln>
        </p:spPr>
        <p:txBody>
          <a:bodyPr wrap="square" lIns="137160" tIns="457200" rIns="182880" bIns="0" rtlCol="0" anchor="t"/>
          <a:lstStyle/>
          <a:p>
            <a:pPr algn="l" marL="0" indent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220023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Keep exploring the wonders of ancient history! Dive deeper into the legacy of the Roman Empire and discover how it continues to influence our world today.</a:t>
            </a:r>
            <a:endParaRPr lang="en-US" sz="1100" dirty="0"/>
          </a:p>
        </p:txBody>
      </p:sp>
      <p:sp>
        <p:nvSpPr>
          <p:cNvPr id="20" name="Text 18"/>
          <p:cNvSpPr/>
          <p:nvPr/>
        </p:nvSpPr>
        <p:spPr>
          <a:xfrm>
            <a:off x="5795272" y="2269744"/>
            <a:ext cx="4389120" cy="548640"/>
          </a:xfrm>
          <a:custGeom>
            <a:avLst/>
            <a:gdLst/>
            <a:ahLst/>
            <a:cxnLst/>
            <a:rect l="l" t="t" r="r" b="b"/>
            <a:pathLst>
              <a:path w="4389120" h="548640">
                <a:moveTo>
                  <a:pt x="98755" y="548640"/>
                </a:moveTo>
                <a:cubicBezTo>
                  <a:pt x="44214" y="548640"/>
                  <a:pt x="0" y="504426"/>
                  <a:pt x="0" y="449885"/>
                </a:cubicBezTo>
                <a:lnTo>
                  <a:pt x="0" y="98755"/>
                </a:lnTo>
                <a:cubicBezTo>
                  <a:pt x="0" y="44214"/>
                  <a:pt x="44214" y="0"/>
                  <a:pt x="98755" y="0"/>
                </a:cubicBezTo>
                <a:lnTo>
                  <a:pt x="4290365" y="0"/>
                </a:lnTo>
                <a:cubicBezTo>
                  <a:pt x="4344906" y="0"/>
                  <a:pt x="4389120" y="44214"/>
                  <a:pt x="4389120" y="98755"/>
                </a:cubicBezTo>
                <a:lnTo>
                  <a:pt x="4389120" y="449885"/>
                </a:lnTo>
                <a:cubicBezTo>
                  <a:pt x="4389120" y="504426"/>
                  <a:pt x="4344906" y="548640"/>
                  <a:pt x="4290365" y="548640"/>
                </a:cubicBezTo>
                <a:lnTo>
                  <a:pt x="98755" y="548640"/>
                </a:lnTo>
              </a:path>
            </a:pathLst>
          </a:custGeom>
          <a:solidFill>
            <a:srgbClr val="430047"/>
          </a:solidFill>
          <a:ln/>
        </p:spPr>
        <p:txBody>
          <a:bodyPr wrap="square" lIns="182880" tIns="91440" rIns="182880" bIns="9144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Sora Bold" pitchFamily="34" charset="0"/>
                <a:ea typeface="Sora Bold" pitchFamily="34" charset="-122"/>
                <a:cs typeface="Sora Bold" pitchFamily="34" charset="-120"/>
              </a:rPr>
              <a:t>Encouragement for Continued Curiosity</a:t>
            </a:r>
            <a:endParaRPr lang="en-US" sz="1100" dirty="0"/>
          </a:p>
        </p:txBody>
      </p:sp>
      <p:sp>
        <p:nvSpPr>
          <p:cNvPr id="21" name="Text 19"/>
          <p:cNvSpPr/>
          <p:nvPr/>
        </p:nvSpPr>
        <p:spPr>
          <a:xfrm>
            <a:off x="932067" y="2443941"/>
            <a:ext cx="4389120" cy="1645920"/>
          </a:xfrm>
          <a:custGeom>
            <a:avLst/>
            <a:gdLst/>
            <a:ahLst/>
            <a:cxnLst/>
            <a:rect l="l" t="t" r="r" b="b"/>
            <a:pathLst>
              <a:path w="4389120" h="1645920">
                <a:moveTo>
                  <a:pt x="296266" y="1645920"/>
                </a:moveTo>
                <a:cubicBezTo>
                  <a:pt x="132643" y="1645920"/>
                  <a:pt x="0" y="1513277"/>
                  <a:pt x="0" y="1349654"/>
                </a:cubicBezTo>
                <a:lnTo>
                  <a:pt x="0" y="296266"/>
                </a:lnTo>
                <a:cubicBezTo>
                  <a:pt x="0" y="132643"/>
                  <a:pt x="132643" y="0"/>
                  <a:pt x="296266" y="0"/>
                </a:cubicBezTo>
                <a:lnTo>
                  <a:pt x="4092854" y="0"/>
                </a:lnTo>
                <a:cubicBezTo>
                  <a:pt x="4256477" y="0"/>
                  <a:pt x="4389120" y="132643"/>
                  <a:pt x="4389120" y="296266"/>
                </a:cubicBezTo>
                <a:lnTo>
                  <a:pt x="4389120" y="1349654"/>
                </a:lnTo>
                <a:cubicBezTo>
                  <a:pt x="4389120" y="1513277"/>
                  <a:pt x="4256477" y="1645920"/>
                  <a:pt x="4092854" y="1645920"/>
                </a:cubicBezTo>
                <a:lnTo>
                  <a:pt x="296266" y="1645920"/>
                </a:lnTo>
              </a:path>
            </a:pathLst>
          </a:custGeom>
          <a:solidFill>
            <a:srgbClr val="FFFFFF"/>
          </a:solidFill>
          <a:ln w="12700">
            <a:solidFill>
              <a:srgbClr val="FCB5FF"/>
            </a:solidFill>
          </a:ln>
        </p:spPr>
        <p:txBody>
          <a:bodyPr wrap="square" lIns="137160" tIns="457200" rIns="182880" bIns="0" rtlCol="0" anchor="t"/>
          <a:lstStyle/>
          <a:p>
            <a:pPr algn="l" marL="0" indent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220023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We have journeyed through the fascinating world of the Roman Empire, learning about its vast territories, daily life, family structure, technology, military, architecture, language, gods, entertainment, food, clothing, achievements, and more.</a:t>
            </a:r>
            <a:endParaRPr lang="en-US" sz="1100" dirty="0"/>
          </a:p>
        </p:txBody>
      </p:sp>
      <p:sp>
        <p:nvSpPr>
          <p:cNvPr id="22" name="Text 20"/>
          <p:cNvSpPr/>
          <p:nvPr/>
        </p:nvSpPr>
        <p:spPr>
          <a:xfrm>
            <a:off x="731519" y="2275233"/>
            <a:ext cx="4389120" cy="548640"/>
          </a:xfrm>
          <a:custGeom>
            <a:avLst/>
            <a:gdLst/>
            <a:ahLst/>
            <a:cxnLst/>
            <a:rect l="l" t="t" r="r" b="b"/>
            <a:pathLst>
              <a:path w="4389120" h="548640">
                <a:moveTo>
                  <a:pt x="98755" y="548640"/>
                </a:moveTo>
                <a:cubicBezTo>
                  <a:pt x="44214" y="548640"/>
                  <a:pt x="0" y="504426"/>
                  <a:pt x="0" y="449885"/>
                </a:cubicBezTo>
                <a:lnTo>
                  <a:pt x="0" y="98755"/>
                </a:lnTo>
                <a:cubicBezTo>
                  <a:pt x="0" y="44214"/>
                  <a:pt x="44214" y="0"/>
                  <a:pt x="98755" y="0"/>
                </a:cubicBezTo>
                <a:lnTo>
                  <a:pt x="4290365" y="0"/>
                </a:lnTo>
                <a:cubicBezTo>
                  <a:pt x="4344906" y="0"/>
                  <a:pt x="4389120" y="44214"/>
                  <a:pt x="4389120" y="98755"/>
                </a:cubicBezTo>
                <a:lnTo>
                  <a:pt x="4389120" y="449885"/>
                </a:lnTo>
                <a:cubicBezTo>
                  <a:pt x="4389120" y="504426"/>
                  <a:pt x="4344906" y="548640"/>
                  <a:pt x="4290365" y="548640"/>
                </a:cubicBezTo>
                <a:lnTo>
                  <a:pt x="98755" y="548640"/>
                </a:lnTo>
              </a:path>
            </a:pathLst>
          </a:custGeom>
          <a:solidFill>
            <a:srgbClr val="430047"/>
          </a:solidFill>
          <a:ln/>
        </p:spPr>
        <p:txBody>
          <a:bodyPr wrap="square" lIns="182880" tIns="91440" rIns="182880" bIns="9144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Sora Bold" pitchFamily="34" charset="0"/>
                <a:ea typeface="Sora Bold" pitchFamily="34" charset="-122"/>
                <a:cs typeface="Sora Bold" pitchFamily="34" charset="-120"/>
              </a:rPr>
              <a:t>Recap of Key Learnings</a:t>
            </a:r>
            <a:endParaRPr lang="en-US" sz="1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23</Slides>
  <Notes>23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6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SlideSpeak</dc:creator>
  <cp:lastModifiedBy>SlideSpeak</cp:lastModifiedBy>
  <cp:revision>1</cp:revision>
  <dcterms:created xsi:type="dcterms:W3CDTF">2024-12-15T15:28:40Z</dcterms:created>
  <dcterms:modified xsi:type="dcterms:W3CDTF">2024-12-15T15:28:40Z</dcterms:modified>
</cp:coreProperties>
</file>