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53e33cdb85402c0427a54956114803a5f24b116c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7517e1f44a2a7809b9df2ed64281773775ac4172.png"/><Relationship Id="rId2" Type="http://schemas.openxmlformats.org/officeDocument/2006/relationships/image" Target="../media/b6ab9900df642c97c2d7a82481b2e8182894689f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7517e1f44a2a7809b9df2ed64281773775ac4172.png"/><Relationship Id="rId2" Type="http://schemas.openxmlformats.org/officeDocument/2006/relationships/image" Target="../media/b6ab9900df642c97c2d7a82481b2e8182894689f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974757a58c8e07982053cb4e6813431725672df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208fda5b3148b5e88a2e46f099bd4a69335d2a8b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4292a625fdc94550db1fbb6e2161411ee3e9d67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dc788fdde42daadb998d8c029359776ced74aef1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208fda5b3148b5e88a2e46f099bd4a69335d2a8b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208fda5b3148b5e88a2e46f099bd4a69335d2a8b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a5a5ea6ba768db3078948092bed6847532d3e4f8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e47fdd40227e0b4b7ea128dad3e5d77302e5f8d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208fda5b3148b5e88a2e46f099bd4a69335d2a8b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287c16115a1b1dd3c7bb85ae6c942d88bae81d4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29982dd963454940a196dbc0f89fbe59599ef5c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68" y="5950800"/>
                </a:moveTo>
                <a:cubicBezTo>
                  <a:pt x="81873" y="5950800"/>
                  <a:pt x="0" y="5868927"/>
                  <a:pt x="0" y="5767932"/>
                </a:cubicBezTo>
                <a:lnTo>
                  <a:pt x="0" y="182868"/>
                </a:lnTo>
                <a:cubicBezTo>
                  <a:pt x="0" y="81873"/>
                  <a:pt x="81873" y="0"/>
                  <a:pt x="182868" y="0"/>
                </a:cubicBezTo>
                <a:lnTo>
                  <a:pt x="11121132" y="0"/>
                </a:lnTo>
                <a:cubicBezTo>
                  <a:pt x="11222127" y="0"/>
                  <a:pt x="11304000" y="81873"/>
                  <a:pt x="11304000" y="182868"/>
                </a:cubicBezTo>
                <a:lnTo>
                  <a:pt x="11304000" y="5767932"/>
                </a:lnTo>
                <a:cubicBezTo>
                  <a:pt x="11304000" y="5868927"/>
                  <a:pt x="11222127" y="5950800"/>
                  <a:pt x="11121132" y="5950800"/>
                </a:cubicBezTo>
                <a:lnTo>
                  <a:pt x="182868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62800" y="3951979"/>
            <a:ext cx="10465200" cy="2015387"/>
          </a:xfrm>
          <a:custGeom>
            <a:avLst/>
            <a:gdLst/>
            <a:ahLst/>
            <a:cxnLst/>
            <a:rect l="l" t="t" r="r" b="b"/>
            <a:pathLst>
              <a:path w="10465200" h="2015387">
                <a:moveTo>
                  <a:pt x="0" y="2015387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2015387"/>
                </a:lnTo>
                <a:lnTo>
                  <a:pt x="0" y="2015387"/>
                </a:lnTo>
              </a:path>
            </a:pathLst>
          </a:custGeom>
          <a:noFill/>
          <a:ln/>
        </p:spPr>
        <p:txBody>
          <a:bodyPr wrap="square" lIns="90000" tIns="182880" rIns="90000" bIns="46800" rtlCol="0" anchor="t"/>
          <a:lstStyle/>
          <a:p>
            <a:pPr algn="ctr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Comprehensive Guide to Graphing, Analyzing, and Solving Linear Equations in Various Contexts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62800" y="864000"/>
            <a:ext cx="10465200" cy="3114613"/>
          </a:xfrm>
          <a:custGeom>
            <a:avLst/>
            <a:gdLst/>
            <a:ahLst/>
            <a:cxnLst/>
            <a:rect l="l" t="t" r="r" b="b"/>
            <a:pathLst>
              <a:path w="10465200" h="3114613">
                <a:moveTo>
                  <a:pt x="0" y="3114613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3114613"/>
                </a:lnTo>
                <a:lnTo>
                  <a:pt x="0" y="3114613"/>
                </a:lnTo>
              </a:path>
            </a:pathLst>
          </a:custGeom>
          <a:noFill/>
          <a:ln/>
        </p:spPr>
        <p:txBody>
          <a:bodyPr wrap="square" lIns="90000" tIns="46800" rIns="90000" bIns="36576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Linear Equations: Concepts, Applications, and Techniques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5410200" y="864000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1371600" h="1371600">
                <a:moveTo>
                  <a:pt x="0" y="1371600"/>
                </a:moveTo>
                <a:lnTo>
                  <a:pt x="0" y="0"/>
                </a:lnTo>
                <a:lnTo>
                  <a:pt x="1371600" y="0"/>
                </a:lnTo>
                <a:lnTo>
                  <a:pt x="1371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Introduction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Definition of Linear Equations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Graphing Linear Equations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Key Features of Linear Equations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X-Intercept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Y-Intercept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Axis Symmetry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Real-World Applications of Linear Equations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Graphing Linear Equations in Slope-Intercept Form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Graphing Linear Equations in Standard Form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Identifying Key Features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Practice Problems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Solutions to Practice Problems</a:t>
            </a:r>
            <a:endParaRPr lang="en-US" sz="1674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20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Common Errors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Tips and Tricks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Real-World Scenario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Graphing the Real-World Scenario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Identifying Key Features of the Real-World Scenario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Conclusion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Assessment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8077200" cy="640080"/>
          </a:xfrm>
          <a:custGeom>
            <a:avLst/>
            <a:gdLst/>
            <a:ahLst/>
            <a:cxnLst/>
            <a:rect l="l" t="t" r="r" b="b"/>
            <a:pathLst>
              <a:path w="8077200" h="640080">
                <a:moveTo>
                  <a:pt x="0" y="640080"/>
                </a:moveTo>
                <a:lnTo>
                  <a:pt x="0" y="0"/>
                </a:lnTo>
                <a:lnTo>
                  <a:pt x="8077200" y="0"/>
                </a:lnTo>
                <a:lnTo>
                  <a:pt x="80772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29703"/>
            <a:ext cx="7108305" cy="4572000"/>
          </a:xfrm>
          <a:custGeom>
            <a:avLst/>
            <a:gdLst/>
            <a:ahLst/>
            <a:cxnLst/>
            <a:rect l="l" t="t" r="r" b="b"/>
            <a:pathLst>
              <a:path w="7108305" h="4572000">
                <a:moveTo>
                  <a:pt x="139995" y="4572000"/>
                </a:moveTo>
                <a:cubicBezTo>
                  <a:pt x="62678" y="4572000"/>
                  <a:pt x="0" y="4509322"/>
                  <a:pt x="0" y="4432005"/>
                </a:cubicBezTo>
                <a:lnTo>
                  <a:pt x="0" y="139995"/>
                </a:lnTo>
                <a:cubicBezTo>
                  <a:pt x="0" y="62678"/>
                  <a:pt x="62678" y="0"/>
                  <a:pt x="139995" y="0"/>
                </a:cubicBezTo>
                <a:lnTo>
                  <a:pt x="6968310" y="0"/>
                </a:lnTo>
                <a:cubicBezTo>
                  <a:pt x="7045627" y="0"/>
                  <a:pt x="7108305" y="62678"/>
                  <a:pt x="7108305" y="139995"/>
                </a:cubicBezTo>
                <a:lnTo>
                  <a:pt x="7108305" y="4432005"/>
                </a:lnTo>
                <a:cubicBezTo>
                  <a:pt x="7108305" y="4509322"/>
                  <a:pt x="7045627" y="4572000"/>
                  <a:pt x="6968310" y="4572000"/>
                </a:cubicBezTo>
                <a:lnTo>
                  <a:pt x="139995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03400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137562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518222" y="6318000"/>
            <a:ext cx="5515777" cy="540000"/>
          </a:xfrm>
          <a:custGeom>
            <a:avLst/>
            <a:gdLst/>
            <a:ahLst/>
            <a:cxnLst/>
            <a:rect l="l" t="t" r="r" b="b"/>
            <a:pathLst>
              <a:path w="5515777" h="540000">
                <a:moveTo>
                  <a:pt x="0" y="540000"/>
                </a:moveTo>
                <a:lnTo>
                  <a:pt x="0" y="0"/>
                </a:lnTo>
                <a:lnTo>
                  <a:pt x="5515777" y="0"/>
                </a:lnTo>
                <a:lnTo>
                  <a:pt x="5515777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Linear Equations: Concepts, Applications, and Techniques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849086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48640" y="548639"/>
            <a:ext cx="7108304" cy="696501"/>
          </a:xfrm>
          <a:custGeom>
            <a:avLst/>
            <a:gdLst/>
            <a:ahLst/>
            <a:cxnLst/>
            <a:rect l="l" t="t" r="r" b="b"/>
            <a:pathLst>
              <a:path w="7108304" h="696501">
                <a:moveTo>
                  <a:pt x="0" y="696501"/>
                </a:moveTo>
                <a:lnTo>
                  <a:pt x="0" y="0"/>
                </a:lnTo>
                <a:lnTo>
                  <a:pt x="7108304" y="0"/>
                </a:lnTo>
                <a:lnTo>
                  <a:pt x="7108304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849087" y="2381453"/>
            <a:ext cx="6469127" cy="548640"/>
          </a:xfrm>
          <a:custGeom>
            <a:avLst/>
            <a:gdLst/>
            <a:ahLst/>
            <a:cxnLst/>
            <a:rect l="l" t="t" r="r" b="b"/>
            <a:pathLst>
              <a:path w="6469127" h="548640">
                <a:moveTo>
                  <a:pt x="0" y="548640"/>
                </a:moveTo>
                <a:lnTo>
                  <a:pt x="0" y="0"/>
                </a:lnTo>
                <a:lnTo>
                  <a:pt x="6469127" y="0"/>
                </a:lnTo>
                <a:lnTo>
                  <a:pt x="6469127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Welcome to the Lesson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49086" y="3064926"/>
            <a:ext cx="6469128" cy="2743200"/>
          </a:xfrm>
          <a:custGeom>
            <a:avLst/>
            <a:gdLst/>
            <a:ahLst/>
            <a:cxnLst/>
            <a:rect l="l" t="t" r="r" b="b"/>
            <a:pathLst>
              <a:path w="6469128" h="2743200">
                <a:moveTo>
                  <a:pt x="0" y="2743200"/>
                </a:moveTo>
                <a:lnTo>
                  <a:pt x="0" y="0"/>
                </a:lnTo>
                <a:lnTo>
                  <a:pt x="6469128" y="0"/>
                </a:lnTo>
                <a:lnTo>
                  <a:pt x="6469128" y="2743200"/>
                </a:lnTo>
                <a:lnTo>
                  <a:pt x="0" y="2743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304800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comprehensive lesson on graphing linear equations and identifying key features.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49086" y="1869893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077200" y="0"/>
            <a:ext cx="4114799" cy="6858000"/>
          </a:xfrm>
          <a:custGeom>
            <a:avLst/>
            <a:gdLst/>
            <a:ahLst/>
            <a:cxnLst/>
            <a:rect l="l" t="t" r="r" b="b"/>
            <a:pathLst>
              <a:path w="4114799" h="6858000">
                <a:moveTo>
                  <a:pt x="0" y="6858000"/>
                </a:moveTo>
                <a:lnTo>
                  <a:pt x="0" y="0"/>
                </a:lnTo>
                <a:lnTo>
                  <a:pt x="4114799" y="0"/>
                </a:lnTo>
                <a:lnTo>
                  <a:pt x="4114799" y="6858000"/>
                </a:lnTo>
                <a:lnTo>
                  <a:pt x="0" y="685800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2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8077200" cy="640080"/>
          </a:xfrm>
          <a:custGeom>
            <a:avLst/>
            <a:gdLst/>
            <a:ahLst/>
            <a:cxnLst/>
            <a:rect l="l" t="t" r="r" b="b"/>
            <a:pathLst>
              <a:path w="8077200" h="640080">
                <a:moveTo>
                  <a:pt x="0" y="640080"/>
                </a:moveTo>
                <a:lnTo>
                  <a:pt x="0" y="0"/>
                </a:lnTo>
                <a:lnTo>
                  <a:pt x="8077200" y="0"/>
                </a:lnTo>
                <a:lnTo>
                  <a:pt x="80772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85119"/>
            <a:ext cx="7108305" cy="4592162"/>
          </a:xfrm>
          <a:custGeom>
            <a:avLst/>
            <a:gdLst/>
            <a:ahLst/>
            <a:cxnLst/>
            <a:rect l="l" t="t" r="r" b="b"/>
            <a:pathLst>
              <a:path w="7108305" h="4592162">
                <a:moveTo>
                  <a:pt x="140612" y="4592162"/>
                </a:moveTo>
                <a:cubicBezTo>
                  <a:pt x="62954" y="4592162"/>
                  <a:pt x="0" y="4529208"/>
                  <a:pt x="0" y="4451550"/>
                </a:cubicBezTo>
                <a:lnTo>
                  <a:pt x="0" y="140612"/>
                </a:lnTo>
                <a:cubicBezTo>
                  <a:pt x="0" y="62954"/>
                  <a:pt x="62954" y="0"/>
                  <a:pt x="140612" y="0"/>
                </a:cubicBezTo>
                <a:lnTo>
                  <a:pt x="6967693" y="0"/>
                </a:lnTo>
                <a:cubicBezTo>
                  <a:pt x="7045351" y="0"/>
                  <a:pt x="7108305" y="62954"/>
                  <a:pt x="7108305" y="140612"/>
                </a:cubicBezTo>
                <a:lnTo>
                  <a:pt x="7108305" y="4451550"/>
                </a:lnTo>
                <a:cubicBezTo>
                  <a:pt x="7108305" y="4529208"/>
                  <a:pt x="7045351" y="4592162"/>
                  <a:pt x="6967693" y="4592162"/>
                </a:cubicBezTo>
                <a:lnTo>
                  <a:pt x="140612" y="459216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03400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137562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518222" y="6318000"/>
            <a:ext cx="5515777" cy="540000"/>
          </a:xfrm>
          <a:custGeom>
            <a:avLst/>
            <a:gdLst/>
            <a:ahLst/>
            <a:cxnLst/>
            <a:rect l="l" t="t" r="r" b="b"/>
            <a:pathLst>
              <a:path w="5515777" h="540000">
                <a:moveTo>
                  <a:pt x="0" y="540000"/>
                </a:moveTo>
                <a:lnTo>
                  <a:pt x="0" y="0"/>
                </a:lnTo>
                <a:lnTo>
                  <a:pt x="5515777" y="0"/>
                </a:lnTo>
                <a:lnTo>
                  <a:pt x="5515777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Linear Equations: Concepts, Applications, and Techniques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849086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077200" y="0"/>
            <a:ext cx="4114800" cy="6857998"/>
          </a:xfrm>
          <a:custGeom>
            <a:avLst/>
            <a:gdLst/>
            <a:ahLst/>
            <a:cxnLst/>
            <a:rect l="l" t="t" r="r" b="b"/>
            <a:pathLst>
              <a:path w="4114800" h="6857998">
                <a:moveTo>
                  <a:pt x="0" y="6857998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0008" r="300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7108304" cy="696501"/>
          </a:xfrm>
          <a:custGeom>
            <a:avLst/>
            <a:gdLst/>
            <a:ahLst/>
            <a:cxnLst/>
            <a:rect l="l" t="t" r="r" b="b"/>
            <a:pathLst>
              <a:path w="7108304" h="696501">
                <a:moveTo>
                  <a:pt x="0" y="696501"/>
                </a:moveTo>
                <a:lnTo>
                  <a:pt x="0" y="0"/>
                </a:lnTo>
                <a:lnTo>
                  <a:pt x="7108304" y="0"/>
                </a:lnTo>
                <a:lnTo>
                  <a:pt x="7108304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Linear Equations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49087" y="1925309"/>
            <a:ext cx="6469127" cy="548640"/>
          </a:xfrm>
          <a:custGeom>
            <a:avLst/>
            <a:gdLst/>
            <a:ahLst/>
            <a:cxnLst/>
            <a:rect l="l" t="t" r="r" b="b"/>
            <a:pathLst>
              <a:path w="6469127" h="548640">
                <a:moveTo>
                  <a:pt x="0" y="548640"/>
                </a:moveTo>
                <a:lnTo>
                  <a:pt x="0" y="0"/>
                </a:lnTo>
                <a:lnTo>
                  <a:pt x="6469127" y="0"/>
                </a:lnTo>
                <a:lnTo>
                  <a:pt x="6469127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Linear Equations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49086" y="2608782"/>
            <a:ext cx="6469128" cy="3291840"/>
          </a:xfrm>
          <a:custGeom>
            <a:avLst/>
            <a:gdLst/>
            <a:ahLst/>
            <a:cxnLst/>
            <a:rect l="l" t="t" r="r" b="b"/>
            <a:pathLst>
              <a:path w="6469128" h="3291840">
                <a:moveTo>
                  <a:pt x="0" y="3291840"/>
                </a:moveTo>
                <a:lnTo>
                  <a:pt x="0" y="0"/>
                </a:lnTo>
                <a:lnTo>
                  <a:pt x="6469128" y="0"/>
                </a:lnTo>
                <a:lnTo>
                  <a:pt x="6469128" y="3291840"/>
                </a:lnTo>
                <a:lnTo>
                  <a:pt x="0" y="32918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304800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What is a Linear Equation?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Standard Form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351521" y="2818812"/>
            <a:ext cx="3291841" cy="2743200"/>
          </a:xfrm>
          <a:custGeom>
            <a:avLst/>
            <a:gdLst/>
            <a:ahLst/>
            <a:cxnLst/>
            <a:rect l="l" t="t" r="r" b="b"/>
            <a:pathLst>
              <a:path w="3291841" h="2743200">
                <a:moveTo>
                  <a:pt x="0" y="2743200"/>
                </a:moveTo>
                <a:lnTo>
                  <a:pt x="0" y="0"/>
                </a:lnTo>
                <a:lnTo>
                  <a:pt x="3291841" y="0"/>
                </a:lnTo>
                <a:lnTo>
                  <a:pt x="3291841" y="2743200"/>
                </a:lnTo>
                <a:lnTo>
                  <a:pt x="0" y="274320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67000">
                <a:srgbClr val="f3ebff">
                  <a:alpha val="82000"/>
                </a:srgbClr>
              </a:gs>
              <a:gs pos="100000">
                <a:srgbClr val="ecf0ff">
                  <a:alpha val="100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27217" y="2818812"/>
            <a:ext cx="3291841" cy="2743200"/>
          </a:xfrm>
          <a:custGeom>
            <a:avLst/>
            <a:gdLst/>
            <a:ahLst/>
            <a:cxnLst/>
            <a:rect l="l" t="t" r="r" b="b"/>
            <a:pathLst>
              <a:path w="3291841" h="2743200">
                <a:moveTo>
                  <a:pt x="0" y="2743200"/>
                </a:moveTo>
                <a:lnTo>
                  <a:pt x="0" y="0"/>
                </a:lnTo>
                <a:lnTo>
                  <a:pt x="3291841" y="0"/>
                </a:lnTo>
                <a:lnTo>
                  <a:pt x="3291841" y="2743200"/>
                </a:lnTo>
                <a:lnTo>
                  <a:pt x="0" y="274320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67000">
                <a:srgbClr val="f3ebff">
                  <a:alpha val="82000"/>
                </a:srgbClr>
              </a:gs>
              <a:gs pos="100000">
                <a:srgbClr val="ecf0ff">
                  <a:alpha val="100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38" y="2818812"/>
            <a:ext cx="3291841" cy="2743200"/>
          </a:xfrm>
          <a:custGeom>
            <a:avLst/>
            <a:gdLst/>
            <a:ahLst/>
            <a:cxnLst/>
            <a:rect l="l" t="t" r="r" b="b"/>
            <a:pathLst>
              <a:path w="3291841" h="2743200">
                <a:moveTo>
                  <a:pt x="0" y="2743200"/>
                </a:moveTo>
                <a:lnTo>
                  <a:pt x="0" y="0"/>
                </a:lnTo>
                <a:lnTo>
                  <a:pt x="3291841" y="0"/>
                </a:lnTo>
                <a:lnTo>
                  <a:pt x="3291841" y="2743200"/>
                </a:lnTo>
                <a:lnTo>
                  <a:pt x="0" y="274320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67000">
                <a:srgbClr val="f3ebff">
                  <a:alpha val="82000"/>
                </a:srgbClr>
              </a:gs>
              <a:gs pos="100000">
                <a:srgbClr val="ecf0ff">
                  <a:alpha val="100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645919" y="1621452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548640"/>
                </a:moveTo>
                <a:cubicBezTo>
                  <a:pt x="0" y="245635"/>
                  <a:pt x="245635" y="0"/>
                  <a:pt x="548640" y="0"/>
                </a:cubicBezTo>
                <a:cubicBezTo>
                  <a:pt x="851645" y="0"/>
                  <a:pt x="1097280" y="245635"/>
                  <a:pt x="1097280" y="548640"/>
                </a:cubicBezTo>
                <a:cubicBezTo>
                  <a:pt x="1097280" y="851645"/>
                  <a:pt x="851645" y="1097280"/>
                  <a:pt x="548640" y="1097280"/>
                </a:cubicBezTo>
                <a:cubicBezTo>
                  <a:pt x="245635" y="1097280"/>
                  <a:pt x="0" y="851645"/>
                  <a:pt x="0" y="54864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2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542257" y="1621452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548640"/>
                </a:moveTo>
                <a:cubicBezTo>
                  <a:pt x="0" y="245635"/>
                  <a:pt x="245635" y="0"/>
                  <a:pt x="548640" y="0"/>
                </a:cubicBezTo>
                <a:cubicBezTo>
                  <a:pt x="851645" y="0"/>
                  <a:pt x="1097280" y="245635"/>
                  <a:pt x="1097280" y="548640"/>
                </a:cubicBezTo>
                <a:cubicBezTo>
                  <a:pt x="1097280" y="851645"/>
                  <a:pt x="851645" y="1097280"/>
                  <a:pt x="548640" y="1097280"/>
                </a:cubicBezTo>
                <a:cubicBezTo>
                  <a:pt x="245635" y="1097280"/>
                  <a:pt x="0" y="851645"/>
                  <a:pt x="0" y="54864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2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9448801" y="1621452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548640"/>
                </a:moveTo>
                <a:cubicBezTo>
                  <a:pt x="0" y="245635"/>
                  <a:pt x="245635" y="0"/>
                  <a:pt x="548640" y="0"/>
                </a:cubicBezTo>
                <a:cubicBezTo>
                  <a:pt x="851645" y="0"/>
                  <a:pt x="1097280" y="245635"/>
                  <a:pt x="1097280" y="548640"/>
                </a:cubicBezTo>
                <a:cubicBezTo>
                  <a:pt x="1097280" y="851645"/>
                  <a:pt x="851645" y="1097280"/>
                  <a:pt x="548640" y="1097280"/>
                </a:cubicBezTo>
                <a:cubicBezTo>
                  <a:pt x="245635" y="1097280"/>
                  <a:pt x="0" y="851645"/>
                  <a:pt x="0" y="54864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2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2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737359" y="171289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5633697" y="171289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9540241" y="171289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2743199" y="2170092"/>
            <a:ext cx="2799058" cy="0"/>
          </a:xfrm>
          <a:custGeom>
            <a:avLst/>
            <a:gdLst/>
            <a:ahLst/>
            <a:cxnLst/>
            <a:rect l="l" t="t" r="r" b="b"/>
            <a:pathLst>
              <a:path w="2799058" h="0">
                <a:moveTo>
                  <a:pt x="0" y="0"/>
                </a:moveTo>
                <a:lnTo>
                  <a:pt x="2799058" y="0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639537" y="2170092"/>
            <a:ext cx="2809264" cy="0"/>
          </a:xfrm>
          <a:custGeom>
            <a:avLst/>
            <a:gdLst/>
            <a:ahLst/>
            <a:cxnLst/>
            <a:rect l="l" t="t" r="r" b="b"/>
            <a:pathLst>
              <a:path w="2809264" h="0">
                <a:moveTo>
                  <a:pt x="0" y="0"/>
                </a:moveTo>
                <a:lnTo>
                  <a:pt x="2809264" y="0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803861" y="1970037"/>
            <a:ext cx="781396" cy="400110"/>
          </a:xfrm>
          <a:custGeom>
            <a:avLst/>
            <a:gdLst/>
            <a:ahLst/>
            <a:cxnLst/>
            <a:rect l="l" t="t" r="r" b="b"/>
            <a:pathLst>
              <a:path w="781396" h="400110">
                <a:moveTo>
                  <a:pt x="0" y="400110"/>
                </a:moveTo>
                <a:lnTo>
                  <a:pt x="0" y="0"/>
                </a:lnTo>
                <a:lnTo>
                  <a:pt x="781396" y="0"/>
                </a:lnTo>
                <a:lnTo>
                  <a:pt x="781396" y="400110"/>
                </a:lnTo>
                <a:lnTo>
                  <a:pt x="0" y="40011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700199" y="1970037"/>
            <a:ext cx="781396" cy="400110"/>
          </a:xfrm>
          <a:custGeom>
            <a:avLst/>
            <a:gdLst/>
            <a:ahLst/>
            <a:cxnLst/>
            <a:rect l="l" t="t" r="r" b="b"/>
            <a:pathLst>
              <a:path w="781396" h="400110">
                <a:moveTo>
                  <a:pt x="0" y="400110"/>
                </a:moveTo>
                <a:lnTo>
                  <a:pt x="0" y="0"/>
                </a:lnTo>
                <a:lnTo>
                  <a:pt x="781396" y="0"/>
                </a:lnTo>
                <a:lnTo>
                  <a:pt x="781396" y="400110"/>
                </a:lnTo>
                <a:lnTo>
                  <a:pt x="0" y="40011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9606743" y="1970037"/>
            <a:ext cx="781396" cy="400110"/>
          </a:xfrm>
          <a:custGeom>
            <a:avLst/>
            <a:gdLst/>
            <a:ahLst/>
            <a:cxnLst/>
            <a:rect l="l" t="t" r="r" b="b"/>
            <a:pathLst>
              <a:path w="781396" h="400110">
                <a:moveTo>
                  <a:pt x="0" y="400110"/>
                </a:moveTo>
                <a:lnTo>
                  <a:pt x="0" y="0"/>
                </a:lnTo>
                <a:lnTo>
                  <a:pt x="781396" y="0"/>
                </a:lnTo>
                <a:lnTo>
                  <a:pt x="781396" y="400110"/>
                </a:lnTo>
                <a:lnTo>
                  <a:pt x="0" y="40011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1310639" y="6318000"/>
            <a:ext cx="9871921" cy="540000"/>
          </a:xfrm>
          <a:custGeom>
            <a:avLst/>
            <a:gdLst/>
            <a:ahLst/>
            <a:cxnLst/>
            <a:rect l="l" t="t" r="r" b="b"/>
            <a:pathLst>
              <a:path w="9871921" h="540000">
                <a:moveTo>
                  <a:pt x="0" y="540000"/>
                </a:moveTo>
                <a:lnTo>
                  <a:pt x="0" y="0"/>
                </a:lnTo>
                <a:lnTo>
                  <a:pt x="9871921" y="0"/>
                </a:lnTo>
                <a:lnTo>
                  <a:pt x="9871921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Linear Equations: Concepts, Applications, and Techniques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Graphing Linear Equations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822959" y="3530400"/>
            <a:ext cx="2743200" cy="1336601"/>
          </a:xfrm>
          <a:custGeom>
            <a:avLst/>
            <a:gdLst/>
            <a:ahLst/>
            <a:cxnLst/>
            <a:rect l="l" t="t" r="r" b="b"/>
            <a:pathLst>
              <a:path w="2743200" h="1336601">
                <a:moveTo>
                  <a:pt x="0" y="1336601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Begin by selecting at least two points that satisfy the linear equation.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For example, if the equation is y = 2x + 3, you can choose x-values like 0 and 1 to find corresponding y-values.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548638" y="2947331"/>
            <a:ext cx="3291840" cy="411653"/>
          </a:xfrm>
          <a:custGeom>
            <a:avLst/>
            <a:gdLst/>
            <a:ahLst/>
            <a:cxnLst/>
            <a:rect l="l" t="t" r="r" b="b"/>
            <a:pathLst>
              <a:path w="3291840" h="411653">
                <a:moveTo>
                  <a:pt x="0" y="411653"/>
                </a:moveTo>
                <a:lnTo>
                  <a:pt x="0" y="0"/>
                </a:lnTo>
                <a:lnTo>
                  <a:pt x="3291840" y="0"/>
                </a:lnTo>
                <a:lnTo>
                  <a:pt x="3291840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5000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Plot Points on the Coordinate Plane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8586733" y="3530400"/>
            <a:ext cx="2743200" cy="1336601"/>
          </a:xfrm>
          <a:custGeom>
            <a:avLst/>
            <a:gdLst/>
            <a:ahLst/>
            <a:cxnLst/>
            <a:rect l="l" t="t" r="r" b="b"/>
            <a:pathLst>
              <a:path w="2743200" h="1336601">
                <a:moveTo>
                  <a:pt x="0" y="1336601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950"/>
              </a:spcAft>
              <a:buNone/>
            </a:pPr>
            <a:r>
              <a:rPr lang="en-US" sz="114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After plotting the points and calculating the slope, draw a straight line through the points.</a:t>
            </a:r>
            <a:endParaRPr lang="en-US" sz="1140" dirty="0"/>
          </a:p>
          <a:p>
            <a:pPr algn="ctr" marL="0" indent="0">
              <a:lnSpc>
                <a:spcPct val="116667"/>
              </a:lnSpc>
              <a:spcAft>
                <a:spcPts val="950"/>
              </a:spcAft>
              <a:buNone/>
            </a:pPr>
            <a:r>
              <a:rPr lang="en-US" sz="114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line represents the linear equation on the coordinate plane, illustrating the relationship between x and y.</a:t>
            </a:r>
            <a:endParaRPr lang="en-US" sz="1140" dirty="0"/>
          </a:p>
        </p:txBody>
      </p:sp>
      <p:sp>
        <p:nvSpPr>
          <p:cNvPr id="26" name="Text 24"/>
          <p:cNvSpPr/>
          <p:nvPr/>
        </p:nvSpPr>
        <p:spPr>
          <a:xfrm>
            <a:off x="8351520" y="2947331"/>
            <a:ext cx="3291841" cy="411653"/>
          </a:xfrm>
          <a:custGeom>
            <a:avLst/>
            <a:gdLst/>
            <a:ahLst/>
            <a:cxnLst/>
            <a:rect l="l" t="t" r="r" b="b"/>
            <a:pathLst>
              <a:path w="3291841" h="411653">
                <a:moveTo>
                  <a:pt x="0" y="411653"/>
                </a:moveTo>
                <a:lnTo>
                  <a:pt x="0" y="0"/>
                </a:lnTo>
                <a:lnTo>
                  <a:pt x="3291841" y="0"/>
                </a:lnTo>
                <a:lnTo>
                  <a:pt x="3291841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5000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Draw the Line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4724400" y="3530400"/>
            <a:ext cx="2743200" cy="1336601"/>
          </a:xfrm>
          <a:custGeom>
            <a:avLst/>
            <a:gdLst/>
            <a:ahLst/>
            <a:cxnLst/>
            <a:rect l="l" t="t" r="r" b="b"/>
            <a:pathLst>
              <a:path w="2743200" h="1336601">
                <a:moveTo>
                  <a:pt x="0" y="1336601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the formula for slope, m = (y2 - y1) / (x2 - x1), to determine the steepness of the line.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For the points (0, 3) and (1, 5), the slope would be m = (5 - 3) / (1 - 0) = 2.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4427217" y="2947331"/>
            <a:ext cx="3291841" cy="411653"/>
          </a:xfrm>
          <a:custGeom>
            <a:avLst/>
            <a:gdLst/>
            <a:ahLst/>
            <a:cxnLst/>
            <a:rect l="l" t="t" r="r" b="b"/>
            <a:pathLst>
              <a:path w="3291841" h="411653">
                <a:moveTo>
                  <a:pt x="0" y="411653"/>
                </a:moveTo>
                <a:lnTo>
                  <a:pt x="0" y="0"/>
                </a:lnTo>
                <a:lnTo>
                  <a:pt x="3291841" y="0"/>
                </a:lnTo>
                <a:lnTo>
                  <a:pt x="3291841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5000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Calculate the Slope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85" y="4663440"/>
                  <a:pt x="0" y="4618655"/>
                  <a:pt x="0" y="4563409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563409"/>
                </a:lnTo>
                <a:cubicBezTo>
                  <a:pt x="3566160" y="4618655"/>
                  <a:pt x="3521375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311667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85" y="4663440"/>
                  <a:pt x="0" y="4618655"/>
                  <a:pt x="0" y="4563409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563409"/>
                </a:lnTo>
                <a:cubicBezTo>
                  <a:pt x="3566160" y="4618655"/>
                  <a:pt x="3521375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4694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85" y="4663440"/>
                  <a:pt x="0" y="4618655"/>
                  <a:pt x="0" y="4563409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563409"/>
                </a:lnTo>
                <a:cubicBezTo>
                  <a:pt x="3566160" y="4618655"/>
                  <a:pt x="3521375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custGeom>
            <a:avLst/>
            <a:gdLst/>
            <a:ahLst/>
            <a:cxnLst/>
            <a:rect l="l" t="t" r="r" b="b"/>
            <a:pathLst>
              <a:path w="10414000" h="696501">
                <a:moveTo>
                  <a:pt x="0" y="696501"/>
                </a:moveTo>
                <a:lnTo>
                  <a:pt x="0" y="0"/>
                </a:lnTo>
                <a:lnTo>
                  <a:pt x="10414000" y="0"/>
                </a:lnTo>
                <a:lnTo>
                  <a:pt x="10414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Features of Linear Equations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280159" y="6318000"/>
            <a:ext cx="9902401" cy="540000"/>
          </a:xfrm>
          <a:custGeom>
            <a:avLst/>
            <a:gdLst/>
            <a:ahLst/>
            <a:cxnLst/>
            <a:rect l="l" t="t" r="r" b="b"/>
            <a:pathLst>
              <a:path w="9902401" h="540000">
                <a:moveTo>
                  <a:pt x="0" y="540000"/>
                </a:moveTo>
                <a:lnTo>
                  <a:pt x="0" y="0"/>
                </a:lnTo>
                <a:lnTo>
                  <a:pt x="9902401" y="0"/>
                </a:lnTo>
                <a:lnTo>
                  <a:pt x="9902401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Linear Equations: Concepts, Applications, and Techniques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303294" y="2259230"/>
            <a:ext cx="3108960" cy="3566160"/>
          </a:xfrm>
          <a:custGeom>
            <a:avLst/>
            <a:gdLst/>
            <a:ahLst/>
            <a:cxnLst/>
            <a:rect l="l" t="t" r="r" b="b"/>
            <a:pathLst>
              <a:path w="3108960" h="3566160">
                <a:moveTo>
                  <a:pt x="0" y="356616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566160"/>
                </a:lnTo>
                <a:lnTo>
                  <a:pt x="0" y="3566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Axis symmetry occurs when the line is symmetric about the x-axis or y-axis.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To determine axis symmetry, analyze the equation for conditions of symmetry.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8303294" y="1663759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Axis Symmetry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540267" y="2259230"/>
            <a:ext cx="3108960" cy="3566160"/>
          </a:xfrm>
          <a:custGeom>
            <a:avLst/>
            <a:gdLst/>
            <a:ahLst/>
            <a:cxnLst/>
            <a:rect l="l" t="t" r="r" b="b"/>
            <a:pathLst>
              <a:path w="3108960" h="3566160">
                <a:moveTo>
                  <a:pt x="0" y="356616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566160"/>
                </a:lnTo>
                <a:lnTo>
                  <a:pt x="0" y="3566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y-intercept is the point where the line crosses the y-axis.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To find the y-intercept, set x = 0 and solve for y.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540267" y="1663759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Y-Intercept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777240" y="2259230"/>
            <a:ext cx="3108960" cy="3566160"/>
          </a:xfrm>
          <a:custGeom>
            <a:avLst/>
            <a:gdLst/>
            <a:ahLst/>
            <a:cxnLst/>
            <a:rect l="l" t="t" r="r" b="b"/>
            <a:pathLst>
              <a:path w="3108960" h="3566160">
                <a:moveTo>
                  <a:pt x="0" y="356616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566160"/>
                </a:lnTo>
                <a:lnTo>
                  <a:pt x="0" y="3566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x-intercept is the point where the line crosses the x-axis.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To find the x-intercept, set y = 0 and solve for x.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777240" y="1663759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X-Intercept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91400" y="1628410"/>
            <a:ext cx="4206240" cy="4206240"/>
          </a:xfrm>
          <a:custGeom>
            <a:avLst/>
            <a:gdLst/>
            <a:ahLst/>
            <a:cxnLst/>
            <a:rect l="l" t="t" r="r" b="b"/>
            <a:pathLst>
              <a:path w="4206240" h="4206240">
                <a:moveTo>
                  <a:pt x="0" y="2103120"/>
                </a:moveTo>
                <a:cubicBezTo>
                  <a:pt x="0" y="941599"/>
                  <a:pt x="941599" y="0"/>
                  <a:pt x="2103120" y="0"/>
                </a:cubicBezTo>
                <a:cubicBezTo>
                  <a:pt x="3264641" y="0"/>
                  <a:pt x="4206240" y="941599"/>
                  <a:pt x="4206240" y="2103120"/>
                </a:cubicBezTo>
                <a:cubicBezTo>
                  <a:pt x="4206240" y="3264641"/>
                  <a:pt x="3264641" y="4206240"/>
                  <a:pt x="2103120" y="4206240"/>
                </a:cubicBezTo>
                <a:cubicBezTo>
                  <a:pt x="941599" y="4206240"/>
                  <a:pt x="0" y="3264641"/>
                  <a:pt x="0" y="2103120"/>
                </a:cubicBezTo>
              </a:path>
            </a:pathLst>
          </a:custGeom>
          <a:gradFill>
            <a:gsLst>
              <a:gs pos="0">
                <a:srgbClr val="f0e3ff">
                  <a:alpha val="100000"/>
                </a:srgbClr>
              </a:gs>
              <a:gs pos="100000">
                <a:srgbClr val="f9f5ff">
                  <a:alpha val="100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310639" y="6318000"/>
            <a:ext cx="9871921" cy="540000"/>
          </a:xfrm>
          <a:custGeom>
            <a:avLst/>
            <a:gdLst/>
            <a:ahLst/>
            <a:cxnLst/>
            <a:rect l="l" t="t" r="r" b="b"/>
            <a:pathLst>
              <a:path w="9871921" h="540000">
                <a:moveTo>
                  <a:pt x="0" y="540000"/>
                </a:moveTo>
                <a:lnTo>
                  <a:pt x="0" y="0"/>
                </a:lnTo>
                <a:lnTo>
                  <a:pt x="9871921" y="0"/>
                </a:lnTo>
                <a:lnTo>
                  <a:pt x="9871921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Linear Equations: Concepts, Applications, and Techniques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X-Intercept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548639" y="2688902"/>
            <a:ext cx="5659717" cy="2884334"/>
          </a:xfrm>
          <a:custGeom>
            <a:avLst/>
            <a:gdLst/>
            <a:ahLst/>
            <a:cxnLst/>
            <a:rect l="l" t="t" r="r" b="b"/>
            <a:pathLst>
              <a:path w="5659717" h="2884334">
                <a:moveTo>
                  <a:pt x="0" y="2884334"/>
                </a:moveTo>
                <a:lnTo>
                  <a:pt x="0" y="0"/>
                </a:lnTo>
                <a:lnTo>
                  <a:pt x="5659717" y="0"/>
                </a:lnTo>
                <a:lnTo>
                  <a:pt x="5659717" y="2884334"/>
                </a:lnTo>
                <a:lnTo>
                  <a:pt x="0" y="2884334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488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Definition of X-Intercept: The x-intercept is the point where the line crosses the x-axis.</a:t>
            </a:r>
            <a:endParaRPr lang="en-US" sz="1488" dirty="0"/>
          </a:p>
          <a:p>
            <a:pPr algn="l" marL="0" indent="0">
              <a:lnSpc>
                <a:spcPct val="120000"/>
              </a:lnSpc>
              <a:buNone/>
            </a:pPr>
            <a:r>
              <a:rPr lang="en-US" sz="1488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Finding the X-Intercept: To find the x-intercept, set y = 0 in the linear equation and solve for x.</a:t>
            </a:r>
            <a:endParaRPr lang="en-US" sz="1488" dirty="0"/>
          </a:p>
          <a:p>
            <a:pPr algn="l" marL="0" indent="0">
              <a:lnSpc>
                <a:spcPct val="120000"/>
              </a:lnSpc>
              <a:buNone/>
            </a:pPr>
            <a:r>
              <a:rPr lang="en-US" sz="1488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Graphical Representation: The x-intercept can be visually identified on a graph as the point where the line intersects the x-axis.</a:t>
            </a:r>
            <a:endParaRPr lang="en-US" sz="1488" dirty="0"/>
          </a:p>
          <a:p>
            <a:pPr algn="l" marL="0" indent="0">
              <a:lnSpc>
                <a:spcPct val="120000"/>
              </a:lnSpc>
              <a:buNone/>
            </a:pPr>
            <a:r>
              <a:rPr lang="en-US" sz="1488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Example: For the equation y = 2x + 4, setting y = 0 gives x = -2, so the x-intercept is (-2, 0).</a:t>
            </a:r>
            <a:endParaRPr lang="en-US" sz="1488" dirty="0"/>
          </a:p>
          <a:p>
            <a:pPr algn="l" marL="0" indent="0">
              <a:lnSpc>
                <a:spcPct val="120000"/>
              </a:lnSpc>
              <a:buNone/>
            </a:pPr>
            <a:r>
              <a:rPr lang="en-US" sz="1488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Importance in Linear Equations: Understanding the x-intercept helps in graphing linear equations and analyzing their behavior.</a:t>
            </a:r>
            <a:endParaRPr lang="en-US" sz="1488" dirty="0"/>
          </a:p>
        </p:txBody>
      </p:sp>
      <p:sp>
        <p:nvSpPr>
          <p:cNvPr id="9" name="Text 7"/>
          <p:cNvSpPr/>
          <p:nvPr/>
        </p:nvSpPr>
        <p:spPr>
          <a:xfrm>
            <a:off x="548639" y="1713251"/>
            <a:ext cx="5659717" cy="778879"/>
          </a:xfrm>
          <a:custGeom>
            <a:avLst/>
            <a:gdLst/>
            <a:ahLst/>
            <a:cxnLst/>
            <a:rect l="l" t="t" r="r" b="b"/>
            <a:pathLst>
              <a:path w="5659717" h="778879">
                <a:moveTo>
                  <a:pt x="0" y="778879"/>
                </a:moveTo>
                <a:lnTo>
                  <a:pt x="0" y="0"/>
                </a:lnTo>
                <a:lnTo>
                  <a:pt x="5659717" y="0"/>
                </a:lnTo>
                <a:lnTo>
                  <a:pt x="5659717" y="778879"/>
                </a:lnTo>
                <a:lnTo>
                  <a:pt x="0" y="77887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X-Intercept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8122920" y="2359930"/>
            <a:ext cx="2743200" cy="2743200"/>
          </a:xfrm>
          <a:custGeom>
            <a:avLst/>
            <a:gdLst/>
            <a:ahLst/>
            <a:cxnLst/>
            <a:rect l="l" t="t" r="r" b="b"/>
            <a:pathLst>
              <a:path w="2743200" h="2743200">
                <a:moveTo>
                  <a:pt x="0" y="27432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2743200"/>
                </a:lnTo>
                <a:lnTo>
                  <a:pt x="0" y="2743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8077200" cy="640080"/>
          </a:xfrm>
          <a:custGeom>
            <a:avLst/>
            <a:gdLst/>
            <a:ahLst/>
            <a:cxnLst/>
            <a:rect l="l" t="t" r="r" b="b"/>
            <a:pathLst>
              <a:path w="8077200" h="640080">
                <a:moveTo>
                  <a:pt x="0" y="640080"/>
                </a:moveTo>
                <a:lnTo>
                  <a:pt x="0" y="0"/>
                </a:lnTo>
                <a:lnTo>
                  <a:pt x="8077200" y="0"/>
                </a:lnTo>
                <a:lnTo>
                  <a:pt x="80772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85119"/>
            <a:ext cx="7108305" cy="4592162"/>
          </a:xfrm>
          <a:custGeom>
            <a:avLst/>
            <a:gdLst/>
            <a:ahLst/>
            <a:cxnLst/>
            <a:rect l="l" t="t" r="r" b="b"/>
            <a:pathLst>
              <a:path w="7108305" h="4592162">
                <a:moveTo>
                  <a:pt x="140612" y="4592162"/>
                </a:moveTo>
                <a:cubicBezTo>
                  <a:pt x="62954" y="4592162"/>
                  <a:pt x="0" y="4529208"/>
                  <a:pt x="0" y="4451550"/>
                </a:cubicBezTo>
                <a:lnTo>
                  <a:pt x="0" y="140612"/>
                </a:lnTo>
                <a:cubicBezTo>
                  <a:pt x="0" y="62954"/>
                  <a:pt x="62954" y="0"/>
                  <a:pt x="140612" y="0"/>
                </a:cubicBezTo>
                <a:lnTo>
                  <a:pt x="6967693" y="0"/>
                </a:lnTo>
                <a:cubicBezTo>
                  <a:pt x="7045351" y="0"/>
                  <a:pt x="7108305" y="62954"/>
                  <a:pt x="7108305" y="140612"/>
                </a:cubicBezTo>
                <a:lnTo>
                  <a:pt x="7108305" y="4451550"/>
                </a:lnTo>
                <a:cubicBezTo>
                  <a:pt x="7108305" y="4529208"/>
                  <a:pt x="7045351" y="4592162"/>
                  <a:pt x="6967693" y="4592162"/>
                </a:cubicBezTo>
                <a:lnTo>
                  <a:pt x="140612" y="459216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03400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137562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518222" y="6318000"/>
            <a:ext cx="5515777" cy="540000"/>
          </a:xfrm>
          <a:custGeom>
            <a:avLst/>
            <a:gdLst/>
            <a:ahLst/>
            <a:cxnLst/>
            <a:rect l="l" t="t" r="r" b="b"/>
            <a:pathLst>
              <a:path w="5515777" h="540000">
                <a:moveTo>
                  <a:pt x="0" y="540000"/>
                </a:moveTo>
                <a:lnTo>
                  <a:pt x="0" y="0"/>
                </a:lnTo>
                <a:lnTo>
                  <a:pt x="5515777" y="0"/>
                </a:lnTo>
                <a:lnTo>
                  <a:pt x="5515777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Linear Equations: Concepts, Applications, and Techniques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849086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077200" y="0"/>
            <a:ext cx="4114800" cy="6857998"/>
          </a:xfrm>
          <a:custGeom>
            <a:avLst/>
            <a:gdLst/>
            <a:ahLst/>
            <a:cxnLst/>
            <a:rect l="l" t="t" r="r" b="b"/>
            <a:pathLst>
              <a:path w="4114800" h="6857998">
                <a:moveTo>
                  <a:pt x="0" y="6857998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0125" r="3012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7108304" cy="696501"/>
          </a:xfrm>
          <a:custGeom>
            <a:avLst/>
            <a:gdLst/>
            <a:ahLst/>
            <a:cxnLst/>
            <a:rect l="l" t="t" r="r" b="b"/>
            <a:pathLst>
              <a:path w="7108304" h="696501">
                <a:moveTo>
                  <a:pt x="0" y="696501"/>
                </a:moveTo>
                <a:lnTo>
                  <a:pt x="0" y="0"/>
                </a:lnTo>
                <a:lnTo>
                  <a:pt x="7108304" y="0"/>
                </a:lnTo>
                <a:lnTo>
                  <a:pt x="7108304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Y-Intercept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49087" y="1925309"/>
            <a:ext cx="6469127" cy="548640"/>
          </a:xfrm>
          <a:custGeom>
            <a:avLst/>
            <a:gdLst/>
            <a:ahLst/>
            <a:cxnLst/>
            <a:rect l="l" t="t" r="r" b="b"/>
            <a:pathLst>
              <a:path w="6469127" h="548640">
                <a:moveTo>
                  <a:pt x="0" y="548640"/>
                </a:moveTo>
                <a:lnTo>
                  <a:pt x="0" y="0"/>
                </a:lnTo>
                <a:lnTo>
                  <a:pt x="6469127" y="0"/>
                </a:lnTo>
                <a:lnTo>
                  <a:pt x="6469127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Y-Intercept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49086" y="2608782"/>
            <a:ext cx="6469128" cy="3291840"/>
          </a:xfrm>
          <a:custGeom>
            <a:avLst/>
            <a:gdLst/>
            <a:ahLst/>
            <a:cxnLst/>
            <a:rect l="l" t="t" r="r" b="b"/>
            <a:pathLst>
              <a:path w="6469128" h="3291840">
                <a:moveTo>
                  <a:pt x="0" y="3291840"/>
                </a:moveTo>
                <a:lnTo>
                  <a:pt x="0" y="0"/>
                </a:lnTo>
                <a:lnTo>
                  <a:pt x="6469128" y="0"/>
                </a:lnTo>
                <a:lnTo>
                  <a:pt x="6469128" y="3291840"/>
                </a:lnTo>
                <a:lnTo>
                  <a:pt x="0" y="32918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304800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Definition of Y-Intercept: The y-intercept is the point where the line crosses the y-axis.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Finding the Y-Intercept: To find the y-intercept, set x = 0 in the linear equation and solve for 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Graphical Representation: On a graph, the y-intercept is represented as the point (0, y).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Importance in Linear Equations: The y-intercept helps in understanding the starting value of the dependent variable in real-world applications.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Example: For the equation y = 2x + 3, the y-intercept is 3, indicating the line crosses the y-axis at (0, 3).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8077200" cy="640080"/>
          </a:xfrm>
          <a:custGeom>
            <a:avLst/>
            <a:gdLst/>
            <a:ahLst/>
            <a:cxnLst/>
            <a:rect l="l" t="t" r="r" b="b"/>
            <a:pathLst>
              <a:path w="8077200" h="640080">
                <a:moveTo>
                  <a:pt x="0" y="640080"/>
                </a:moveTo>
                <a:lnTo>
                  <a:pt x="0" y="0"/>
                </a:lnTo>
                <a:lnTo>
                  <a:pt x="8077200" y="0"/>
                </a:lnTo>
                <a:lnTo>
                  <a:pt x="80772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29703"/>
            <a:ext cx="7108305" cy="4572000"/>
          </a:xfrm>
          <a:custGeom>
            <a:avLst/>
            <a:gdLst/>
            <a:ahLst/>
            <a:cxnLst/>
            <a:rect l="l" t="t" r="r" b="b"/>
            <a:pathLst>
              <a:path w="7108305" h="4572000">
                <a:moveTo>
                  <a:pt x="139995" y="4572000"/>
                </a:moveTo>
                <a:cubicBezTo>
                  <a:pt x="62678" y="4572000"/>
                  <a:pt x="0" y="4509322"/>
                  <a:pt x="0" y="4432005"/>
                </a:cubicBezTo>
                <a:lnTo>
                  <a:pt x="0" y="139995"/>
                </a:lnTo>
                <a:cubicBezTo>
                  <a:pt x="0" y="62678"/>
                  <a:pt x="62678" y="0"/>
                  <a:pt x="139995" y="0"/>
                </a:cubicBezTo>
                <a:lnTo>
                  <a:pt x="6968310" y="0"/>
                </a:lnTo>
                <a:cubicBezTo>
                  <a:pt x="7045627" y="0"/>
                  <a:pt x="7108305" y="62678"/>
                  <a:pt x="7108305" y="139995"/>
                </a:cubicBezTo>
                <a:lnTo>
                  <a:pt x="7108305" y="4432005"/>
                </a:lnTo>
                <a:cubicBezTo>
                  <a:pt x="7108305" y="4509322"/>
                  <a:pt x="7045627" y="4572000"/>
                  <a:pt x="6968310" y="4572000"/>
                </a:cubicBezTo>
                <a:lnTo>
                  <a:pt x="139995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03400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137562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518222" y="6318000"/>
            <a:ext cx="5515777" cy="540000"/>
          </a:xfrm>
          <a:custGeom>
            <a:avLst/>
            <a:gdLst/>
            <a:ahLst/>
            <a:cxnLst/>
            <a:rect l="l" t="t" r="r" b="b"/>
            <a:pathLst>
              <a:path w="5515777" h="540000">
                <a:moveTo>
                  <a:pt x="0" y="540000"/>
                </a:moveTo>
                <a:lnTo>
                  <a:pt x="0" y="0"/>
                </a:lnTo>
                <a:lnTo>
                  <a:pt x="5515777" y="0"/>
                </a:lnTo>
                <a:lnTo>
                  <a:pt x="5515777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Linear Equations: Concepts, Applications, and Techniques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849086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48640" y="548639"/>
            <a:ext cx="7108304" cy="696501"/>
          </a:xfrm>
          <a:custGeom>
            <a:avLst/>
            <a:gdLst/>
            <a:ahLst/>
            <a:cxnLst/>
            <a:rect l="l" t="t" r="r" b="b"/>
            <a:pathLst>
              <a:path w="7108304" h="696501">
                <a:moveTo>
                  <a:pt x="0" y="696501"/>
                </a:moveTo>
                <a:lnTo>
                  <a:pt x="0" y="0"/>
                </a:lnTo>
                <a:lnTo>
                  <a:pt x="7108304" y="0"/>
                </a:lnTo>
                <a:lnTo>
                  <a:pt x="7108304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Axis Symmetry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849087" y="2381453"/>
            <a:ext cx="6469127" cy="548640"/>
          </a:xfrm>
          <a:custGeom>
            <a:avLst/>
            <a:gdLst/>
            <a:ahLst/>
            <a:cxnLst/>
            <a:rect l="l" t="t" r="r" b="b"/>
            <a:pathLst>
              <a:path w="6469127" h="548640">
                <a:moveTo>
                  <a:pt x="0" y="548640"/>
                </a:moveTo>
                <a:lnTo>
                  <a:pt x="0" y="0"/>
                </a:lnTo>
                <a:lnTo>
                  <a:pt x="6469127" y="0"/>
                </a:lnTo>
                <a:lnTo>
                  <a:pt x="6469127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Axis Symmetry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49086" y="3064926"/>
            <a:ext cx="6469128" cy="2743200"/>
          </a:xfrm>
          <a:custGeom>
            <a:avLst/>
            <a:gdLst/>
            <a:ahLst/>
            <a:cxnLst/>
            <a:rect l="l" t="t" r="r" b="b"/>
            <a:pathLst>
              <a:path w="6469128" h="2743200">
                <a:moveTo>
                  <a:pt x="0" y="2743200"/>
                </a:moveTo>
                <a:lnTo>
                  <a:pt x="0" y="0"/>
                </a:lnTo>
                <a:lnTo>
                  <a:pt x="6469128" y="0"/>
                </a:lnTo>
                <a:lnTo>
                  <a:pt x="6469128" y="2743200"/>
                </a:lnTo>
                <a:lnTo>
                  <a:pt x="0" y="2743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304800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Definition of Axis Symmetry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Axis symmetry occurs when a line is symmetric about the x-axis or y-axis.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Determining Axis Symmetry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To determine axis symmetry, we can use the equations: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y = mx (symmetric about the x-axis)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49086" y="1869893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077200" y="0"/>
            <a:ext cx="4114799" cy="6858000"/>
          </a:xfrm>
          <a:custGeom>
            <a:avLst/>
            <a:gdLst/>
            <a:ahLst/>
            <a:cxnLst/>
            <a:rect l="l" t="t" r="r" b="b"/>
            <a:pathLst>
              <a:path w="4114799" h="6858000">
                <a:moveTo>
                  <a:pt x="0" y="6858000"/>
                </a:moveTo>
                <a:lnTo>
                  <a:pt x="0" y="0"/>
                </a:lnTo>
                <a:lnTo>
                  <a:pt x="4114799" y="0"/>
                </a:lnTo>
                <a:lnTo>
                  <a:pt x="4114799" y="6858000"/>
                </a:lnTo>
                <a:lnTo>
                  <a:pt x="0" y="685800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2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50375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459175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1186266" y="6318000"/>
            <a:ext cx="7164109" cy="540000"/>
          </a:xfrm>
          <a:custGeom>
            <a:avLst/>
            <a:gdLst/>
            <a:ahLst/>
            <a:cxnLst/>
            <a:rect l="l" t="t" r="r" b="b"/>
            <a:pathLst>
              <a:path w="7164109" h="540000">
                <a:moveTo>
                  <a:pt x="0" y="540000"/>
                </a:moveTo>
                <a:lnTo>
                  <a:pt x="0" y="0"/>
                </a:lnTo>
                <a:lnTo>
                  <a:pt x="7164109" y="0"/>
                </a:lnTo>
                <a:lnTo>
                  <a:pt x="7164109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Linear Equations: Concepts, Applications, and Techniques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542" r="3454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Applications of Linear Equations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31138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 fields like physics and chemistry, linear equations help describe relationships between variables.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Such as speed and time or concentration and reaction rate.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Scientific Phenomena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3507658" y="231138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Businesses utilize linear equations to model revenue and expenses.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Allowing for better budgeting and financial forecasting.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18015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Financial Transactions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702270" y="231138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Linear equations can be used to predict population changes over time.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Helping governments and organizations plan for resources and services.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702269" y="18015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Modeling Population Growth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351521" y="2818812"/>
            <a:ext cx="3291841" cy="2743200"/>
          </a:xfrm>
          <a:custGeom>
            <a:avLst/>
            <a:gdLst/>
            <a:ahLst/>
            <a:cxnLst/>
            <a:rect l="l" t="t" r="r" b="b"/>
            <a:pathLst>
              <a:path w="3291841" h="2743200">
                <a:moveTo>
                  <a:pt x="0" y="2743200"/>
                </a:moveTo>
                <a:lnTo>
                  <a:pt x="0" y="0"/>
                </a:lnTo>
                <a:lnTo>
                  <a:pt x="3291841" y="0"/>
                </a:lnTo>
                <a:lnTo>
                  <a:pt x="3291841" y="2743200"/>
                </a:lnTo>
                <a:lnTo>
                  <a:pt x="0" y="274320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67000">
                <a:srgbClr val="f3ebff">
                  <a:alpha val="82000"/>
                </a:srgbClr>
              </a:gs>
              <a:gs pos="100000">
                <a:srgbClr val="ecf0ff">
                  <a:alpha val="100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27217" y="2818812"/>
            <a:ext cx="3291841" cy="2743200"/>
          </a:xfrm>
          <a:custGeom>
            <a:avLst/>
            <a:gdLst/>
            <a:ahLst/>
            <a:cxnLst/>
            <a:rect l="l" t="t" r="r" b="b"/>
            <a:pathLst>
              <a:path w="3291841" h="2743200">
                <a:moveTo>
                  <a:pt x="0" y="2743200"/>
                </a:moveTo>
                <a:lnTo>
                  <a:pt x="0" y="0"/>
                </a:lnTo>
                <a:lnTo>
                  <a:pt x="3291841" y="0"/>
                </a:lnTo>
                <a:lnTo>
                  <a:pt x="3291841" y="2743200"/>
                </a:lnTo>
                <a:lnTo>
                  <a:pt x="0" y="274320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67000">
                <a:srgbClr val="f3ebff">
                  <a:alpha val="82000"/>
                </a:srgbClr>
              </a:gs>
              <a:gs pos="100000">
                <a:srgbClr val="ecf0ff">
                  <a:alpha val="100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38" y="2818812"/>
            <a:ext cx="3291841" cy="2743200"/>
          </a:xfrm>
          <a:custGeom>
            <a:avLst/>
            <a:gdLst/>
            <a:ahLst/>
            <a:cxnLst/>
            <a:rect l="l" t="t" r="r" b="b"/>
            <a:pathLst>
              <a:path w="3291841" h="2743200">
                <a:moveTo>
                  <a:pt x="0" y="2743200"/>
                </a:moveTo>
                <a:lnTo>
                  <a:pt x="0" y="0"/>
                </a:lnTo>
                <a:lnTo>
                  <a:pt x="3291841" y="0"/>
                </a:lnTo>
                <a:lnTo>
                  <a:pt x="3291841" y="2743200"/>
                </a:lnTo>
                <a:lnTo>
                  <a:pt x="0" y="274320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67000">
                <a:srgbClr val="f3ebff">
                  <a:alpha val="82000"/>
                </a:srgbClr>
              </a:gs>
              <a:gs pos="100000">
                <a:srgbClr val="ecf0ff">
                  <a:alpha val="100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645919" y="1621452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548640"/>
                </a:moveTo>
                <a:cubicBezTo>
                  <a:pt x="0" y="245635"/>
                  <a:pt x="245635" y="0"/>
                  <a:pt x="548640" y="0"/>
                </a:cubicBezTo>
                <a:cubicBezTo>
                  <a:pt x="851645" y="0"/>
                  <a:pt x="1097280" y="245635"/>
                  <a:pt x="1097280" y="548640"/>
                </a:cubicBezTo>
                <a:cubicBezTo>
                  <a:pt x="1097280" y="851645"/>
                  <a:pt x="851645" y="1097280"/>
                  <a:pt x="548640" y="1097280"/>
                </a:cubicBezTo>
                <a:cubicBezTo>
                  <a:pt x="245635" y="1097280"/>
                  <a:pt x="0" y="851645"/>
                  <a:pt x="0" y="54864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2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542257" y="1621452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548640"/>
                </a:moveTo>
                <a:cubicBezTo>
                  <a:pt x="0" y="245635"/>
                  <a:pt x="245635" y="0"/>
                  <a:pt x="548640" y="0"/>
                </a:cubicBezTo>
                <a:cubicBezTo>
                  <a:pt x="851645" y="0"/>
                  <a:pt x="1097280" y="245635"/>
                  <a:pt x="1097280" y="548640"/>
                </a:cubicBezTo>
                <a:cubicBezTo>
                  <a:pt x="1097280" y="851645"/>
                  <a:pt x="851645" y="1097280"/>
                  <a:pt x="548640" y="1097280"/>
                </a:cubicBezTo>
                <a:cubicBezTo>
                  <a:pt x="245635" y="1097280"/>
                  <a:pt x="0" y="851645"/>
                  <a:pt x="0" y="54864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2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9448801" y="1621452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548640"/>
                </a:moveTo>
                <a:cubicBezTo>
                  <a:pt x="0" y="245635"/>
                  <a:pt x="245635" y="0"/>
                  <a:pt x="548640" y="0"/>
                </a:cubicBezTo>
                <a:cubicBezTo>
                  <a:pt x="851645" y="0"/>
                  <a:pt x="1097280" y="245635"/>
                  <a:pt x="1097280" y="548640"/>
                </a:cubicBezTo>
                <a:cubicBezTo>
                  <a:pt x="1097280" y="851645"/>
                  <a:pt x="851645" y="1097280"/>
                  <a:pt x="548640" y="1097280"/>
                </a:cubicBezTo>
                <a:cubicBezTo>
                  <a:pt x="245635" y="1097280"/>
                  <a:pt x="0" y="851645"/>
                  <a:pt x="0" y="54864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2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2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737359" y="171289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5633697" y="171289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9540241" y="171289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2743199" y="2170092"/>
            <a:ext cx="2799058" cy="0"/>
          </a:xfrm>
          <a:custGeom>
            <a:avLst/>
            <a:gdLst/>
            <a:ahLst/>
            <a:cxnLst/>
            <a:rect l="l" t="t" r="r" b="b"/>
            <a:pathLst>
              <a:path w="2799058" h="0">
                <a:moveTo>
                  <a:pt x="0" y="0"/>
                </a:moveTo>
                <a:lnTo>
                  <a:pt x="2799058" y="0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639537" y="2170092"/>
            <a:ext cx="2809264" cy="0"/>
          </a:xfrm>
          <a:custGeom>
            <a:avLst/>
            <a:gdLst/>
            <a:ahLst/>
            <a:cxnLst/>
            <a:rect l="l" t="t" r="r" b="b"/>
            <a:pathLst>
              <a:path w="2809264" h="0">
                <a:moveTo>
                  <a:pt x="0" y="0"/>
                </a:moveTo>
                <a:lnTo>
                  <a:pt x="2809264" y="0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803861" y="1970037"/>
            <a:ext cx="781396" cy="400110"/>
          </a:xfrm>
          <a:custGeom>
            <a:avLst/>
            <a:gdLst/>
            <a:ahLst/>
            <a:cxnLst/>
            <a:rect l="l" t="t" r="r" b="b"/>
            <a:pathLst>
              <a:path w="781396" h="400110">
                <a:moveTo>
                  <a:pt x="0" y="400110"/>
                </a:moveTo>
                <a:lnTo>
                  <a:pt x="0" y="0"/>
                </a:lnTo>
                <a:lnTo>
                  <a:pt x="781396" y="0"/>
                </a:lnTo>
                <a:lnTo>
                  <a:pt x="781396" y="400110"/>
                </a:lnTo>
                <a:lnTo>
                  <a:pt x="0" y="40011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700199" y="1970037"/>
            <a:ext cx="781396" cy="400110"/>
          </a:xfrm>
          <a:custGeom>
            <a:avLst/>
            <a:gdLst/>
            <a:ahLst/>
            <a:cxnLst/>
            <a:rect l="l" t="t" r="r" b="b"/>
            <a:pathLst>
              <a:path w="781396" h="400110">
                <a:moveTo>
                  <a:pt x="0" y="400110"/>
                </a:moveTo>
                <a:lnTo>
                  <a:pt x="0" y="0"/>
                </a:lnTo>
                <a:lnTo>
                  <a:pt x="781396" y="0"/>
                </a:lnTo>
                <a:lnTo>
                  <a:pt x="781396" y="400110"/>
                </a:lnTo>
                <a:lnTo>
                  <a:pt x="0" y="40011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9606743" y="1970037"/>
            <a:ext cx="781396" cy="400110"/>
          </a:xfrm>
          <a:custGeom>
            <a:avLst/>
            <a:gdLst/>
            <a:ahLst/>
            <a:cxnLst/>
            <a:rect l="l" t="t" r="r" b="b"/>
            <a:pathLst>
              <a:path w="781396" h="400110">
                <a:moveTo>
                  <a:pt x="0" y="400110"/>
                </a:moveTo>
                <a:lnTo>
                  <a:pt x="0" y="0"/>
                </a:lnTo>
                <a:lnTo>
                  <a:pt x="781396" y="0"/>
                </a:lnTo>
                <a:lnTo>
                  <a:pt x="781396" y="400110"/>
                </a:lnTo>
                <a:lnTo>
                  <a:pt x="0" y="40011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1310639" y="6318000"/>
            <a:ext cx="9871921" cy="540000"/>
          </a:xfrm>
          <a:custGeom>
            <a:avLst/>
            <a:gdLst/>
            <a:ahLst/>
            <a:cxnLst/>
            <a:rect l="l" t="t" r="r" b="b"/>
            <a:pathLst>
              <a:path w="9871921" h="540000">
                <a:moveTo>
                  <a:pt x="0" y="540000"/>
                </a:moveTo>
                <a:lnTo>
                  <a:pt x="0" y="0"/>
                </a:lnTo>
                <a:lnTo>
                  <a:pt x="9871921" y="0"/>
                </a:lnTo>
                <a:lnTo>
                  <a:pt x="9871921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Linear Equations: Concepts, Applications, and Techniques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Graphing Linear Equations in Slope-Intercept Form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9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822959" y="3530400"/>
            <a:ext cx="2743200" cy="1336601"/>
          </a:xfrm>
          <a:custGeom>
            <a:avLst/>
            <a:gdLst/>
            <a:ahLst/>
            <a:cxnLst/>
            <a:rect l="l" t="t" r="r" b="b"/>
            <a:pathLst>
              <a:path w="2743200" h="1336601">
                <a:moveTo>
                  <a:pt x="0" y="1336601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Start by locating the y-intercept (b) in the equation y = mx + b.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is the point where the line crosses the y-axis, which can be plotted directly on the coordinate plane.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548638" y="2947331"/>
            <a:ext cx="3291840" cy="411653"/>
          </a:xfrm>
          <a:custGeom>
            <a:avLst/>
            <a:gdLst/>
            <a:ahLst/>
            <a:cxnLst/>
            <a:rect l="l" t="t" r="r" b="b"/>
            <a:pathLst>
              <a:path w="3291840" h="411653">
                <a:moveTo>
                  <a:pt x="0" y="411653"/>
                </a:moveTo>
                <a:lnTo>
                  <a:pt x="0" y="0"/>
                </a:lnTo>
                <a:lnTo>
                  <a:pt x="3291840" y="0"/>
                </a:lnTo>
                <a:lnTo>
                  <a:pt x="3291840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5000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Identify the Y-Intercept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8586733" y="3530400"/>
            <a:ext cx="2743200" cy="1336601"/>
          </a:xfrm>
          <a:custGeom>
            <a:avLst/>
            <a:gdLst/>
            <a:ahLst/>
            <a:cxnLst/>
            <a:rect l="l" t="t" r="r" b="b"/>
            <a:pathLst>
              <a:path w="2743200" h="1336601">
                <a:moveTo>
                  <a:pt x="0" y="1336601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From the y-intercept, use the slope to plot at least one more point.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For example, if the slope is 2, move up 2 units and right 1 unit from the y-intercept to find a second point.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8351520" y="2947331"/>
            <a:ext cx="3291841" cy="411653"/>
          </a:xfrm>
          <a:custGeom>
            <a:avLst/>
            <a:gdLst/>
            <a:ahLst/>
            <a:cxnLst/>
            <a:rect l="l" t="t" r="r" b="b"/>
            <a:pathLst>
              <a:path w="3291841" h="411653">
                <a:moveTo>
                  <a:pt x="0" y="411653"/>
                </a:moveTo>
                <a:lnTo>
                  <a:pt x="0" y="0"/>
                </a:lnTo>
                <a:lnTo>
                  <a:pt x="3291841" y="0"/>
                </a:lnTo>
                <a:lnTo>
                  <a:pt x="3291841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5000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Plot Additional Points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4724400" y="3530400"/>
            <a:ext cx="2743200" cy="1336601"/>
          </a:xfrm>
          <a:custGeom>
            <a:avLst/>
            <a:gdLst/>
            <a:ahLst/>
            <a:cxnLst/>
            <a:rect l="l" t="t" r="r" b="b"/>
            <a:pathLst>
              <a:path w="2743200" h="1336601">
                <a:moveTo>
                  <a:pt x="0" y="1336601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868"/>
              </a:spcAft>
              <a:buNone/>
            </a:pPr>
            <a:r>
              <a:rPr lang="en-US" sz="104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Next, identify the slope (m) from the equation.</a:t>
            </a:r>
            <a:endParaRPr lang="en-US" sz="1042" dirty="0"/>
          </a:p>
          <a:p>
            <a:pPr algn="ctr" marL="0" indent="0">
              <a:lnSpc>
                <a:spcPct val="116667"/>
              </a:lnSpc>
              <a:spcAft>
                <a:spcPts val="868"/>
              </a:spcAft>
              <a:buNone/>
            </a:pPr>
            <a:r>
              <a:rPr lang="en-US" sz="104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slope indicates the rise over run, meaning for every unit you move right (run), you move up or down (rise) according to the slope value.</a:t>
            </a:r>
            <a:endParaRPr lang="en-US" sz="1042" dirty="0"/>
          </a:p>
          <a:p>
            <a:pPr algn="ctr" marL="0" indent="0">
              <a:lnSpc>
                <a:spcPct val="116667"/>
              </a:lnSpc>
              <a:spcAft>
                <a:spcPts val="868"/>
              </a:spcAft>
              <a:buNone/>
            </a:pPr>
            <a:r>
              <a:rPr lang="en-US" sz="104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this to find additional points on the graph.</a:t>
            </a:r>
            <a:endParaRPr lang="en-US" sz="1042" dirty="0"/>
          </a:p>
        </p:txBody>
      </p:sp>
      <p:sp>
        <p:nvSpPr>
          <p:cNvPr id="28" name="Text 26"/>
          <p:cNvSpPr/>
          <p:nvPr/>
        </p:nvSpPr>
        <p:spPr>
          <a:xfrm>
            <a:off x="4427217" y="2947331"/>
            <a:ext cx="3291841" cy="411653"/>
          </a:xfrm>
          <a:custGeom>
            <a:avLst/>
            <a:gdLst/>
            <a:ahLst/>
            <a:cxnLst/>
            <a:rect l="l" t="t" r="r" b="b"/>
            <a:pathLst>
              <a:path w="3291841" h="411653">
                <a:moveTo>
                  <a:pt x="0" y="411653"/>
                </a:moveTo>
                <a:lnTo>
                  <a:pt x="0" y="0"/>
                </a:lnTo>
                <a:lnTo>
                  <a:pt x="3291841" y="0"/>
                </a:lnTo>
                <a:lnTo>
                  <a:pt x="3291841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5000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Determine the Slope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351521" y="2818812"/>
            <a:ext cx="3291841" cy="2743200"/>
          </a:xfrm>
          <a:custGeom>
            <a:avLst/>
            <a:gdLst/>
            <a:ahLst/>
            <a:cxnLst/>
            <a:rect l="l" t="t" r="r" b="b"/>
            <a:pathLst>
              <a:path w="3291841" h="2743200">
                <a:moveTo>
                  <a:pt x="0" y="2743200"/>
                </a:moveTo>
                <a:lnTo>
                  <a:pt x="0" y="0"/>
                </a:lnTo>
                <a:lnTo>
                  <a:pt x="3291841" y="0"/>
                </a:lnTo>
                <a:lnTo>
                  <a:pt x="3291841" y="2743200"/>
                </a:lnTo>
                <a:lnTo>
                  <a:pt x="0" y="274320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67000">
                <a:srgbClr val="f3ebff">
                  <a:alpha val="82000"/>
                </a:srgbClr>
              </a:gs>
              <a:gs pos="100000">
                <a:srgbClr val="ecf0ff">
                  <a:alpha val="100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27217" y="2818812"/>
            <a:ext cx="3291841" cy="2743200"/>
          </a:xfrm>
          <a:custGeom>
            <a:avLst/>
            <a:gdLst/>
            <a:ahLst/>
            <a:cxnLst/>
            <a:rect l="l" t="t" r="r" b="b"/>
            <a:pathLst>
              <a:path w="3291841" h="2743200">
                <a:moveTo>
                  <a:pt x="0" y="2743200"/>
                </a:moveTo>
                <a:lnTo>
                  <a:pt x="0" y="0"/>
                </a:lnTo>
                <a:lnTo>
                  <a:pt x="3291841" y="0"/>
                </a:lnTo>
                <a:lnTo>
                  <a:pt x="3291841" y="2743200"/>
                </a:lnTo>
                <a:lnTo>
                  <a:pt x="0" y="274320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67000">
                <a:srgbClr val="f3ebff">
                  <a:alpha val="82000"/>
                </a:srgbClr>
              </a:gs>
              <a:gs pos="100000">
                <a:srgbClr val="ecf0ff">
                  <a:alpha val="100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38" y="2818812"/>
            <a:ext cx="3291841" cy="2743200"/>
          </a:xfrm>
          <a:custGeom>
            <a:avLst/>
            <a:gdLst/>
            <a:ahLst/>
            <a:cxnLst/>
            <a:rect l="l" t="t" r="r" b="b"/>
            <a:pathLst>
              <a:path w="3291841" h="2743200">
                <a:moveTo>
                  <a:pt x="0" y="2743200"/>
                </a:moveTo>
                <a:lnTo>
                  <a:pt x="0" y="0"/>
                </a:lnTo>
                <a:lnTo>
                  <a:pt x="3291841" y="0"/>
                </a:lnTo>
                <a:lnTo>
                  <a:pt x="3291841" y="2743200"/>
                </a:lnTo>
                <a:lnTo>
                  <a:pt x="0" y="274320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67000">
                <a:srgbClr val="f3ebff">
                  <a:alpha val="82000"/>
                </a:srgbClr>
              </a:gs>
              <a:gs pos="100000">
                <a:srgbClr val="ecf0ff">
                  <a:alpha val="100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645919" y="1621452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548640"/>
                </a:moveTo>
                <a:cubicBezTo>
                  <a:pt x="0" y="245635"/>
                  <a:pt x="245635" y="0"/>
                  <a:pt x="548640" y="0"/>
                </a:cubicBezTo>
                <a:cubicBezTo>
                  <a:pt x="851645" y="0"/>
                  <a:pt x="1097280" y="245635"/>
                  <a:pt x="1097280" y="548640"/>
                </a:cubicBezTo>
                <a:cubicBezTo>
                  <a:pt x="1097280" y="851645"/>
                  <a:pt x="851645" y="1097280"/>
                  <a:pt x="548640" y="1097280"/>
                </a:cubicBezTo>
                <a:cubicBezTo>
                  <a:pt x="245635" y="1097280"/>
                  <a:pt x="0" y="851645"/>
                  <a:pt x="0" y="54864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2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542257" y="1621452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548640"/>
                </a:moveTo>
                <a:cubicBezTo>
                  <a:pt x="0" y="245635"/>
                  <a:pt x="245635" y="0"/>
                  <a:pt x="548640" y="0"/>
                </a:cubicBezTo>
                <a:cubicBezTo>
                  <a:pt x="851645" y="0"/>
                  <a:pt x="1097280" y="245635"/>
                  <a:pt x="1097280" y="548640"/>
                </a:cubicBezTo>
                <a:cubicBezTo>
                  <a:pt x="1097280" y="851645"/>
                  <a:pt x="851645" y="1097280"/>
                  <a:pt x="548640" y="1097280"/>
                </a:cubicBezTo>
                <a:cubicBezTo>
                  <a:pt x="245635" y="1097280"/>
                  <a:pt x="0" y="851645"/>
                  <a:pt x="0" y="54864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2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9448801" y="1621452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548640"/>
                </a:moveTo>
                <a:cubicBezTo>
                  <a:pt x="0" y="245635"/>
                  <a:pt x="245635" y="0"/>
                  <a:pt x="548640" y="0"/>
                </a:cubicBezTo>
                <a:cubicBezTo>
                  <a:pt x="851645" y="0"/>
                  <a:pt x="1097280" y="245635"/>
                  <a:pt x="1097280" y="548640"/>
                </a:cubicBezTo>
                <a:cubicBezTo>
                  <a:pt x="1097280" y="851645"/>
                  <a:pt x="851645" y="1097280"/>
                  <a:pt x="548640" y="1097280"/>
                </a:cubicBezTo>
                <a:cubicBezTo>
                  <a:pt x="245635" y="1097280"/>
                  <a:pt x="0" y="851645"/>
                  <a:pt x="0" y="54864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2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2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737359" y="171289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5633697" y="171289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9540241" y="171289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2743199" y="2170092"/>
            <a:ext cx="2799058" cy="0"/>
          </a:xfrm>
          <a:custGeom>
            <a:avLst/>
            <a:gdLst/>
            <a:ahLst/>
            <a:cxnLst/>
            <a:rect l="l" t="t" r="r" b="b"/>
            <a:pathLst>
              <a:path w="2799058" h="0">
                <a:moveTo>
                  <a:pt x="0" y="0"/>
                </a:moveTo>
                <a:lnTo>
                  <a:pt x="2799058" y="0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639537" y="2170092"/>
            <a:ext cx="2809264" cy="0"/>
          </a:xfrm>
          <a:custGeom>
            <a:avLst/>
            <a:gdLst/>
            <a:ahLst/>
            <a:cxnLst/>
            <a:rect l="l" t="t" r="r" b="b"/>
            <a:pathLst>
              <a:path w="2809264" h="0">
                <a:moveTo>
                  <a:pt x="0" y="0"/>
                </a:moveTo>
                <a:lnTo>
                  <a:pt x="2809264" y="0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803861" y="1970037"/>
            <a:ext cx="781396" cy="400110"/>
          </a:xfrm>
          <a:custGeom>
            <a:avLst/>
            <a:gdLst/>
            <a:ahLst/>
            <a:cxnLst/>
            <a:rect l="l" t="t" r="r" b="b"/>
            <a:pathLst>
              <a:path w="781396" h="400110">
                <a:moveTo>
                  <a:pt x="0" y="400110"/>
                </a:moveTo>
                <a:lnTo>
                  <a:pt x="0" y="0"/>
                </a:lnTo>
                <a:lnTo>
                  <a:pt x="781396" y="0"/>
                </a:lnTo>
                <a:lnTo>
                  <a:pt x="781396" y="400110"/>
                </a:lnTo>
                <a:lnTo>
                  <a:pt x="0" y="40011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700199" y="1970037"/>
            <a:ext cx="781396" cy="400110"/>
          </a:xfrm>
          <a:custGeom>
            <a:avLst/>
            <a:gdLst/>
            <a:ahLst/>
            <a:cxnLst/>
            <a:rect l="l" t="t" r="r" b="b"/>
            <a:pathLst>
              <a:path w="781396" h="400110">
                <a:moveTo>
                  <a:pt x="0" y="400110"/>
                </a:moveTo>
                <a:lnTo>
                  <a:pt x="0" y="0"/>
                </a:lnTo>
                <a:lnTo>
                  <a:pt x="781396" y="0"/>
                </a:lnTo>
                <a:lnTo>
                  <a:pt x="781396" y="400110"/>
                </a:lnTo>
                <a:lnTo>
                  <a:pt x="0" y="40011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9606743" y="1970037"/>
            <a:ext cx="781396" cy="400110"/>
          </a:xfrm>
          <a:custGeom>
            <a:avLst/>
            <a:gdLst/>
            <a:ahLst/>
            <a:cxnLst/>
            <a:rect l="l" t="t" r="r" b="b"/>
            <a:pathLst>
              <a:path w="781396" h="400110">
                <a:moveTo>
                  <a:pt x="0" y="400110"/>
                </a:moveTo>
                <a:lnTo>
                  <a:pt x="0" y="0"/>
                </a:lnTo>
                <a:lnTo>
                  <a:pt x="781396" y="0"/>
                </a:lnTo>
                <a:lnTo>
                  <a:pt x="781396" y="400110"/>
                </a:lnTo>
                <a:lnTo>
                  <a:pt x="0" y="40011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1310639" y="6318000"/>
            <a:ext cx="9871921" cy="540000"/>
          </a:xfrm>
          <a:custGeom>
            <a:avLst/>
            <a:gdLst/>
            <a:ahLst/>
            <a:cxnLst/>
            <a:rect l="l" t="t" r="r" b="b"/>
            <a:pathLst>
              <a:path w="9871921" h="540000">
                <a:moveTo>
                  <a:pt x="0" y="540000"/>
                </a:moveTo>
                <a:lnTo>
                  <a:pt x="0" y="0"/>
                </a:lnTo>
                <a:lnTo>
                  <a:pt x="9871921" y="0"/>
                </a:lnTo>
                <a:lnTo>
                  <a:pt x="9871921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Linear Equations: Concepts, Applications, and Techniques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Graphing Linear Equations in Standard Form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822959" y="3530400"/>
            <a:ext cx="2743200" cy="1336601"/>
          </a:xfrm>
          <a:custGeom>
            <a:avLst/>
            <a:gdLst/>
            <a:ahLst/>
            <a:cxnLst/>
            <a:rect l="l" t="t" r="r" b="b"/>
            <a:pathLst>
              <a:path w="2743200" h="1336601">
                <a:moveTo>
                  <a:pt x="0" y="1336601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838"/>
              </a:spcAft>
              <a:buNone/>
            </a:pPr>
            <a:r>
              <a:rPr lang="en-US" sz="1006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Start by determining the x-intercept and y-intercept of the linear equation in standard form (Ax + By = C).</a:t>
            </a:r>
            <a:endParaRPr lang="en-US" sz="1006" dirty="0"/>
          </a:p>
          <a:p>
            <a:pPr algn="ctr" marL="0" indent="0">
              <a:lnSpc>
                <a:spcPct val="116667"/>
              </a:lnSpc>
              <a:spcAft>
                <a:spcPts val="838"/>
              </a:spcAft>
              <a:buNone/>
            </a:pPr>
            <a:r>
              <a:rPr lang="en-US" sz="1006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To find the x-intercept, set y = 0 and solve for x.</a:t>
            </a:r>
            <a:endParaRPr lang="en-US" sz="1006" dirty="0"/>
          </a:p>
          <a:p>
            <a:pPr algn="ctr" marL="0" indent="0">
              <a:lnSpc>
                <a:spcPct val="116667"/>
              </a:lnSpc>
              <a:spcAft>
                <a:spcPts val="838"/>
              </a:spcAft>
              <a:buNone/>
            </a:pPr>
            <a:r>
              <a:rPr lang="en-US" sz="1006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To find the y-intercept, set x = 0 and solve for y.</a:t>
            </a:r>
            <a:endParaRPr lang="en-US" sz="1006" dirty="0"/>
          </a:p>
        </p:txBody>
      </p:sp>
      <p:sp>
        <p:nvSpPr>
          <p:cNvPr id="24" name="Text 22"/>
          <p:cNvSpPr/>
          <p:nvPr/>
        </p:nvSpPr>
        <p:spPr>
          <a:xfrm>
            <a:off x="548638" y="2947331"/>
            <a:ext cx="3291840" cy="411653"/>
          </a:xfrm>
          <a:custGeom>
            <a:avLst/>
            <a:gdLst/>
            <a:ahLst/>
            <a:cxnLst/>
            <a:rect l="l" t="t" r="r" b="b"/>
            <a:pathLst>
              <a:path w="3291840" h="411653">
                <a:moveTo>
                  <a:pt x="0" y="411653"/>
                </a:moveTo>
                <a:lnTo>
                  <a:pt x="0" y="0"/>
                </a:lnTo>
                <a:lnTo>
                  <a:pt x="3291840" y="0"/>
                </a:lnTo>
                <a:lnTo>
                  <a:pt x="3291840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5000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Identify the Intercepts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8586733" y="3530400"/>
            <a:ext cx="2743200" cy="1336601"/>
          </a:xfrm>
          <a:custGeom>
            <a:avLst/>
            <a:gdLst/>
            <a:ahLst/>
            <a:cxnLst/>
            <a:rect l="l" t="t" r="r" b="b"/>
            <a:pathLst>
              <a:path w="2743200" h="1336601">
                <a:moveTo>
                  <a:pt x="0" y="1336601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After plotting the intercepts, use a ruler to draw a straight line through the two points.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line represents the graph of the linear equation in standard form.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8351520" y="2947331"/>
            <a:ext cx="3291841" cy="411653"/>
          </a:xfrm>
          <a:custGeom>
            <a:avLst/>
            <a:gdLst/>
            <a:ahLst/>
            <a:cxnLst/>
            <a:rect l="l" t="t" r="r" b="b"/>
            <a:pathLst>
              <a:path w="3291841" h="411653">
                <a:moveTo>
                  <a:pt x="0" y="411653"/>
                </a:moveTo>
                <a:lnTo>
                  <a:pt x="0" y="0"/>
                </a:lnTo>
                <a:lnTo>
                  <a:pt x="3291841" y="0"/>
                </a:lnTo>
                <a:lnTo>
                  <a:pt x="3291841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5000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Draw the Line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4724400" y="3530400"/>
            <a:ext cx="2743200" cy="1336601"/>
          </a:xfrm>
          <a:custGeom>
            <a:avLst/>
            <a:gdLst/>
            <a:ahLst/>
            <a:cxnLst/>
            <a:rect l="l" t="t" r="r" b="b"/>
            <a:pathLst>
              <a:path w="2743200" h="1336601">
                <a:moveTo>
                  <a:pt x="0" y="1336601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966"/>
              </a:spcAft>
              <a:buNone/>
            </a:pPr>
            <a:r>
              <a:rPr lang="en-US" sz="1159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Once you have the x-intercept and y-intercept, plot these two points on the coordinate plane.</a:t>
            </a:r>
            <a:endParaRPr lang="en-US" sz="1159" dirty="0"/>
          </a:p>
          <a:p>
            <a:pPr algn="ctr" marL="0" indent="0">
              <a:lnSpc>
                <a:spcPct val="116667"/>
              </a:lnSpc>
              <a:spcAft>
                <a:spcPts val="966"/>
              </a:spcAft>
              <a:buNone/>
            </a:pPr>
            <a:r>
              <a:rPr lang="en-US" sz="1159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x-intercept will be on the x-axis, while the y-intercept will be on the y-axis.</a:t>
            </a:r>
            <a:endParaRPr lang="en-US" sz="1159" dirty="0"/>
          </a:p>
        </p:txBody>
      </p:sp>
      <p:sp>
        <p:nvSpPr>
          <p:cNvPr id="28" name="Text 26"/>
          <p:cNvSpPr/>
          <p:nvPr/>
        </p:nvSpPr>
        <p:spPr>
          <a:xfrm>
            <a:off x="4427217" y="2947331"/>
            <a:ext cx="3291841" cy="411653"/>
          </a:xfrm>
          <a:custGeom>
            <a:avLst/>
            <a:gdLst/>
            <a:ahLst/>
            <a:cxnLst/>
            <a:rect l="l" t="t" r="r" b="b"/>
            <a:pathLst>
              <a:path w="3291841" h="411653">
                <a:moveTo>
                  <a:pt x="0" y="411653"/>
                </a:moveTo>
                <a:lnTo>
                  <a:pt x="0" y="0"/>
                </a:lnTo>
                <a:lnTo>
                  <a:pt x="3291841" y="0"/>
                </a:lnTo>
                <a:lnTo>
                  <a:pt x="3291841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5000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Plot the Intercepts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50375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459175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1186266" y="6318000"/>
            <a:ext cx="7164109" cy="540000"/>
          </a:xfrm>
          <a:custGeom>
            <a:avLst/>
            <a:gdLst/>
            <a:ahLst/>
            <a:cxnLst/>
            <a:rect l="l" t="t" r="r" b="b"/>
            <a:pathLst>
              <a:path w="7164109" h="540000">
                <a:moveTo>
                  <a:pt x="0" y="540000"/>
                </a:moveTo>
                <a:lnTo>
                  <a:pt x="0" y="0"/>
                </a:lnTo>
                <a:lnTo>
                  <a:pt x="7164109" y="0"/>
                </a:lnTo>
                <a:lnTo>
                  <a:pt x="7164109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Linear Equations: Concepts, Applications, and Techniques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42673" r="4267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Identifying Key Features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31138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Assess if the line exhibits symmetry about the x-axis or y-axis by analyzing the equation's structure (e.g., y = mx or x = my).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Examining Axis Symmetry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3507658" y="231138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X-Intercept: Set y = 0 and solve for x to find where the line crosses the x-axis.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Y-Intercept: Set x = 0 and solve for y to find where the line crosses the y-axis.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18015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Finding the Intercepts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702270" y="231138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Determine the slope (m) and y-intercept (b) from the equation in slope-intercept form (y = mx + b).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702269" y="18015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Analyzing the Equation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85" y="4663440"/>
                  <a:pt x="0" y="4618655"/>
                  <a:pt x="0" y="4563409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563409"/>
                </a:lnTo>
                <a:cubicBezTo>
                  <a:pt x="3566160" y="4618655"/>
                  <a:pt x="3521375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311667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85" y="4663440"/>
                  <a:pt x="0" y="4618655"/>
                  <a:pt x="0" y="4563409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563409"/>
                </a:lnTo>
                <a:cubicBezTo>
                  <a:pt x="3566160" y="4618655"/>
                  <a:pt x="3521375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4694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85" y="4663440"/>
                  <a:pt x="0" y="4618655"/>
                  <a:pt x="0" y="4563409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563409"/>
                </a:lnTo>
                <a:cubicBezTo>
                  <a:pt x="3566160" y="4618655"/>
                  <a:pt x="3521375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custGeom>
            <a:avLst/>
            <a:gdLst/>
            <a:ahLst/>
            <a:cxnLst/>
            <a:rect l="l" t="t" r="r" b="b"/>
            <a:pathLst>
              <a:path w="10414000" h="696501">
                <a:moveTo>
                  <a:pt x="0" y="696501"/>
                </a:moveTo>
                <a:lnTo>
                  <a:pt x="0" y="0"/>
                </a:lnTo>
                <a:lnTo>
                  <a:pt x="10414000" y="0"/>
                </a:lnTo>
                <a:lnTo>
                  <a:pt x="10414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Practice Problems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280159" y="6318000"/>
            <a:ext cx="9902401" cy="540000"/>
          </a:xfrm>
          <a:custGeom>
            <a:avLst/>
            <a:gdLst/>
            <a:ahLst/>
            <a:cxnLst/>
            <a:rect l="l" t="t" r="r" b="b"/>
            <a:pathLst>
              <a:path w="9902401" h="540000">
                <a:moveTo>
                  <a:pt x="0" y="540000"/>
                </a:moveTo>
                <a:lnTo>
                  <a:pt x="0" y="0"/>
                </a:lnTo>
                <a:lnTo>
                  <a:pt x="9902401" y="0"/>
                </a:lnTo>
                <a:lnTo>
                  <a:pt x="9902401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Linear Equations: Concepts, Applications, and Techniques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303294" y="2259230"/>
            <a:ext cx="3108960" cy="3566160"/>
          </a:xfrm>
          <a:custGeom>
            <a:avLst/>
            <a:gdLst/>
            <a:ahLst/>
            <a:cxnLst/>
            <a:rect l="l" t="t" r="r" b="b"/>
            <a:pathLst>
              <a:path w="3108960" h="3566160">
                <a:moveTo>
                  <a:pt x="0" y="356616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566160"/>
                </a:lnTo>
                <a:lnTo>
                  <a:pt x="0" y="3566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Discuss how the key features relate to the graph's appearance.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Consider any patterns you notice among the equations.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8303294" y="1663759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 on Your Findings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540267" y="2259230"/>
            <a:ext cx="3108960" cy="3566160"/>
          </a:xfrm>
          <a:custGeom>
            <a:avLst/>
            <a:gdLst/>
            <a:ahLst/>
            <a:cxnLst/>
            <a:rect l="l" t="t" r="r" b="b"/>
            <a:pathLst>
              <a:path w="3108960" h="3566160">
                <a:moveTo>
                  <a:pt x="0" y="356616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566160"/>
                </a:lnTo>
                <a:lnTo>
                  <a:pt x="0" y="3566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Determine the x-intercept and y-intercept for each equation.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Analyze the slope and its impact on the graph's direction.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540267" y="1663759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Identify Key Features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777240" y="2259230"/>
            <a:ext cx="3108960" cy="3566160"/>
          </a:xfrm>
          <a:custGeom>
            <a:avLst/>
            <a:gdLst/>
            <a:ahLst/>
            <a:cxnLst/>
            <a:rect l="l" t="t" r="r" b="b"/>
            <a:pathLst>
              <a:path w="3108960" h="3566160">
                <a:moveTo>
                  <a:pt x="0" y="356616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566160"/>
                </a:lnTo>
                <a:lnTo>
                  <a:pt x="0" y="3566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y = 3x + 2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y = -2x + 5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y = 1/2x - 4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777240" y="1663759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Graph the Following Equations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85" y="4663440"/>
                  <a:pt x="0" y="4618655"/>
                  <a:pt x="0" y="4563409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563409"/>
                </a:lnTo>
                <a:cubicBezTo>
                  <a:pt x="3566160" y="4618655"/>
                  <a:pt x="3521375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311667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85" y="4663440"/>
                  <a:pt x="0" y="4618655"/>
                  <a:pt x="0" y="4563409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563409"/>
                </a:lnTo>
                <a:cubicBezTo>
                  <a:pt x="3566160" y="4618655"/>
                  <a:pt x="3521375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4694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85" y="4663440"/>
                  <a:pt x="0" y="4618655"/>
                  <a:pt x="0" y="4563409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563409"/>
                </a:lnTo>
                <a:cubicBezTo>
                  <a:pt x="3566160" y="4618655"/>
                  <a:pt x="3521375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custGeom>
            <a:avLst/>
            <a:gdLst/>
            <a:ahLst/>
            <a:cxnLst/>
            <a:rect l="l" t="t" r="r" b="b"/>
            <a:pathLst>
              <a:path w="10414000" h="696501">
                <a:moveTo>
                  <a:pt x="0" y="696501"/>
                </a:moveTo>
                <a:lnTo>
                  <a:pt x="0" y="0"/>
                </a:lnTo>
                <a:lnTo>
                  <a:pt x="10414000" y="0"/>
                </a:lnTo>
                <a:lnTo>
                  <a:pt x="10414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Solutions to Practice Problems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280159" y="6318000"/>
            <a:ext cx="9902401" cy="540000"/>
          </a:xfrm>
          <a:custGeom>
            <a:avLst/>
            <a:gdLst/>
            <a:ahLst/>
            <a:cxnLst/>
            <a:rect l="l" t="t" r="r" b="b"/>
            <a:pathLst>
              <a:path w="9902401" h="540000">
                <a:moveTo>
                  <a:pt x="0" y="540000"/>
                </a:moveTo>
                <a:lnTo>
                  <a:pt x="0" y="0"/>
                </a:lnTo>
                <a:lnTo>
                  <a:pt x="9902401" y="0"/>
                </a:lnTo>
                <a:lnTo>
                  <a:pt x="9902401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Linear Equations: Concepts, Applications, and Techniques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303294" y="2259230"/>
            <a:ext cx="3108960" cy="3566160"/>
          </a:xfrm>
          <a:custGeom>
            <a:avLst/>
            <a:gdLst/>
            <a:ahLst/>
            <a:cxnLst/>
            <a:rect l="l" t="t" r="r" b="b"/>
            <a:pathLst>
              <a:path w="3108960" h="3566160">
                <a:moveTo>
                  <a:pt x="0" y="356616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566160"/>
                </a:lnTo>
                <a:lnTo>
                  <a:pt x="0" y="3566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Double-check the signs of the slope and intercepts to avoid misrepresentation.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Ensure that the scale of the axes is consistent to accurately reflect the linear relationship.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8303294" y="1663759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Common Mistakes to Avoid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540267" y="2259230"/>
            <a:ext cx="3108960" cy="3566160"/>
          </a:xfrm>
          <a:custGeom>
            <a:avLst/>
            <a:gdLst/>
            <a:ahLst/>
            <a:cxnLst/>
            <a:rect l="l" t="t" r="r" b="b"/>
            <a:pathLst>
              <a:path w="3108960" h="3566160">
                <a:moveTo>
                  <a:pt x="0" y="356616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566160"/>
                </a:lnTo>
                <a:lnTo>
                  <a:pt x="0" y="3566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x-intercept and y-intercept should be clearly marked on the graph.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Verify that the calculated intercepts match the values derived from the equations.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540267" y="1663759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Identifying Key Features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777240" y="2259230"/>
            <a:ext cx="3108960" cy="3566160"/>
          </a:xfrm>
          <a:custGeom>
            <a:avLst/>
            <a:gdLst/>
            <a:ahLst/>
            <a:cxnLst/>
            <a:rect l="l" t="t" r="r" b="b"/>
            <a:pathLst>
              <a:path w="3108960" h="3566160">
                <a:moveTo>
                  <a:pt x="0" y="356616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566160"/>
                </a:lnTo>
                <a:lnTo>
                  <a:pt x="0" y="3566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plotted points for the equations should align with the calculated slope and y-intercept.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Ensure that the line drawn accurately represents the relationship defined by the equation.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777240" y="1663759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Graphing Linear Equations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85" y="4663440"/>
                  <a:pt x="0" y="4618655"/>
                  <a:pt x="0" y="4563409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563409"/>
                </a:lnTo>
                <a:cubicBezTo>
                  <a:pt x="3566160" y="4618655"/>
                  <a:pt x="3521375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311667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85" y="4663440"/>
                  <a:pt x="0" y="4618655"/>
                  <a:pt x="0" y="4563409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563409"/>
                </a:lnTo>
                <a:cubicBezTo>
                  <a:pt x="3566160" y="4618655"/>
                  <a:pt x="3521375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4694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85" y="4663440"/>
                  <a:pt x="0" y="4618655"/>
                  <a:pt x="0" y="4563409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563409"/>
                </a:lnTo>
                <a:cubicBezTo>
                  <a:pt x="3566160" y="4618655"/>
                  <a:pt x="3521375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custGeom>
            <a:avLst/>
            <a:gdLst/>
            <a:ahLst/>
            <a:cxnLst/>
            <a:rect l="l" t="t" r="r" b="b"/>
            <a:pathLst>
              <a:path w="10414000" h="696501">
                <a:moveTo>
                  <a:pt x="0" y="696501"/>
                </a:moveTo>
                <a:lnTo>
                  <a:pt x="0" y="0"/>
                </a:lnTo>
                <a:lnTo>
                  <a:pt x="10414000" y="0"/>
                </a:lnTo>
                <a:lnTo>
                  <a:pt x="10414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Common Errors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280159" y="6318000"/>
            <a:ext cx="9902401" cy="540000"/>
          </a:xfrm>
          <a:custGeom>
            <a:avLst/>
            <a:gdLst/>
            <a:ahLst/>
            <a:cxnLst/>
            <a:rect l="l" t="t" r="r" b="b"/>
            <a:pathLst>
              <a:path w="9902401" h="540000">
                <a:moveTo>
                  <a:pt x="0" y="540000"/>
                </a:moveTo>
                <a:lnTo>
                  <a:pt x="0" y="0"/>
                </a:lnTo>
                <a:lnTo>
                  <a:pt x="9902401" y="0"/>
                </a:lnTo>
                <a:lnTo>
                  <a:pt x="9902401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Linear Equations: Concepts, Applications, and Techniques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303294" y="2259230"/>
            <a:ext cx="3108960" cy="3566160"/>
          </a:xfrm>
          <a:custGeom>
            <a:avLst/>
            <a:gdLst/>
            <a:ahLst/>
            <a:cxnLst/>
            <a:rect l="l" t="t" r="r" b="b"/>
            <a:pathLst>
              <a:path w="3108960" h="3566160">
                <a:moveTo>
                  <a:pt x="0" y="356616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566160"/>
                </a:lnTo>
                <a:lnTo>
                  <a:pt x="0" y="3566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Double-check the locations of the x-intercept and y-intercept.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Misplacing these points can distort the overall representation of the linear equation on the graph.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8303294" y="1663759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Misplacing Key Features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540267" y="2259230"/>
            <a:ext cx="3108960" cy="3566160"/>
          </a:xfrm>
          <a:custGeom>
            <a:avLst/>
            <a:gdLst/>
            <a:ahLst/>
            <a:cxnLst/>
            <a:rect l="l" t="t" r="r" b="b"/>
            <a:pathLst>
              <a:path w="3108960" h="3566160">
                <a:moveTo>
                  <a:pt x="0" y="356616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566160"/>
                </a:lnTo>
                <a:lnTo>
                  <a:pt x="0" y="3566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Remember that the slope (m) represents the rate of change.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y-intercept (b) is the point where the line crosses the y-axis.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Mixing these up can result in inaccurate graphs.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540267" y="1663759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Confusing Slope and Y-Intercept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777240" y="2259230"/>
            <a:ext cx="3108960" cy="3566160"/>
          </a:xfrm>
          <a:custGeom>
            <a:avLst/>
            <a:gdLst/>
            <a:ahLst/>
            <a:cxnLst/>
            <a:rect l="l" t="t" r="r" b="b"/>
            <a:pathLst>
              <a:path w="3108960" h="3566160">
                <a:moveTo>
                  <a:pt x="0" y="356616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566160"/>
                </a:lnTo>
                <a:lnTo>
                  <a:pt x="0" y="3566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Ensure that the units of the variables are consistent when graphing.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Inconsistent units can lead to incorrect interpretations of the graph.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777240" y="1663759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Forgetting to Check Units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85" y="4663440"/>
                  <a:pt x="0" y="4618655"/>
                  <a:pt x="0" y="4563409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563409"/>
                </a:lnTo>
                <a:cubicBezTo>
                  <a:pt x="3566160" y="4618655"/>
                  <a:pt x="3521375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311667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85" y="4663440"/>
                  <a:pt x="0" y="4618655"/>
                  <a:pt x="0" y="4563409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563409"/>
                </a:lnTo>
                <a:cubicBezTo>
                  <a:pt x="3566160" y="4618655"/>
                  <a:pt x="3521375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4694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85" y="4663440"/>
                  <a:pt x="0" y="4618655"/>
                  <a:pt x="0" y="4563409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563409"/>
                </a:lnTo>
                <a:cubicBezTo>
                  <a:pt x="3566160" y="4618655"/>
                  <a:pt x="3521375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custGeom>
            <a:avLst/>
            <a:gdLst/>
            <a:ahLst/>
            <a:cxnLst/>
            <a:rect l="l" t="t" r="r" b="b"/>
            <a:pathLst>
              <a:path w="10414000" h="696501">
                <a:moveTo>
                  <a:pt x="0" y="696501"/>
                </a:moveTo>
                <a:lnTo>
                  <a:pt x="0" y="0"/>
                </a:lnTo>
                <a:lnTo>
                  <a:pt x="10414000" y="0"/>
                </a:lnTo>
                <a:lnTo>
                  <a:pt x="10414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Tips and Tricks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280159" y="6318000"/>
            <a:ext cx="9902401" cy="540000"/>
          </a:xfrm>
          <a:custGeom>
            <a:avLst/>
            <a:gdLst/>
            <a:ahLst/>
            <a:cxnLst/>
            <a:rect l="l" t="t" r="r" b="b"/>
            <a:pathLst>
              <a:path w="9902401" h="540000">
                <a:moveTo>
                  <a:pt x="0" y="540000"/>
                </a:moveTo>
                <a:lnTo>
                  <a:pt x="0" y="0"/>
                </a:lnTo>
                <a:lnTo>
                  <a:pt x="9902401" y="0"/>
                </a:lnTo>
                <a:lnTo>
                  <a:pt x="9902401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Linear Equations: Concepts, Applications, and Techniques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303294" y="2259230"/>
            <a:ext cx="3108960" cy="3566160"/>
          </a:xfrm>
          <a:custGeom>
            <a:avLst/>
            <a:gdLst/>
            <a:ahLst/>
            <a:cxnLst/>
            <a:rect l="l" t="t" r="r" b="b"/>
            <a:pathLst>
              <a:path w="3108960" h="3566160">
                <a:moveTo>
                  <a:pt x="0" y="356616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566160"/>
                </a:lnTo>
                <a:lnTo>
                  <a:pt x="0" y="3566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Clearly label the x-intercept and y-intercept on your graph to easily reference these key features when analyzing the equation.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8303294" y="1663759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Identify Key Features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540267" y="2259230"/>
            <a:ext cx="3108960" cy="3566160"/>
          </a:xfrm>
          <a:custGeom>
            <a:avLst/>
            <a:gdLst/>
            <a:ahLst/>
            <a:cxnLst/>
            <a:rect l="l" t="t" r="r" b="b"/>
            <a:pathLst>
              <a:path w="3108960" h="3566160">
                <a:moveTo>
                  <a:pt x="0" y="356616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566160"/>
                </a:lnTo>
                <a:lnTo>
                  <a:pt x="0" y="3566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After graphing, verify your points by substituting them back into the original equation to ensure they satisfy it.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540267" y="1663759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Check Your Work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777240" y="2259230"/>
            <a:ext cx="3108960" cy="3566160"/>
          </a:xfrm>
          <a:custGeom>
            <a:avLst/>
            <a:gdLst/>
            <a:ahLst/>
            <a:cxnLst/>
            <a:rect l="l" t="t" r="r" b="b"/>
            <a:pathLst>
              <a:path w="3108960" h="3566160">
                <a:moveTo>
                  <a:pt x="0" y="356616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566160"/>
                </a:lnTo>
                <a:lnTo>
                  <a:pt x="0" y="3566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graph paper or digital graphing tools to accurately plot points and visualize the linear equation.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777240" y="1663759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Utilize Visual Aids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50375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459175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1186266" y="6318000"/>
            <a:ext cx="7164109" cy="540000"/>
          </a:xfrm>
          <a:custGeom>
            <a:avLst/>
            <a:gdLst/>
            <a:ahLst/>
            <a:cxnLst/>
            <a:rect l="l" t="t" r="r" b="b"/>
            <a:pathLst>
              <a:path w="7164109" h="540000">
                <a:moveTo>
                  <a:pt x="0" y="540000"/>
                </a:moveTo>
                <a:lnTo>
                  <a:pt x="0" y="0"/>
                </a:lnTo>
                <a:lnTo>
                  <a:pt x="7164109" y="0"/>
                </a:lnTo>
                <a:lnTo>
                  <a:pt x="7164109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Linear Equations: Concepts, Applications, and Techniques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6255" r="3625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Scenario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31138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graph of this equation will show a straight line where: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slope (m) represents the daily rental rate, indicating how much the cost increases with each additional day.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y-intercept (b) represents the fixed fees, showing the starting cost before any days are added.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Graphing the Scenario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3507658" y="231138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Daily Rental Rate (r): The cost charged for each day the car is rented.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Fixed Fees (f): Any additional costs, such as insurance or taxes, that apply regardless of the rental duration.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18015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the Variables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702270" y="231138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cost of renting a car can be represented by a linear equation: C = d · r + f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where C is the total cost, d is the number of days rented, r is the daily rental rate, and f is any fixed fees.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702269" y="18015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Modeling Car Rental Costs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351521" y="2818812"/>
            <a:ext cx="3291841" cy="2743200"/>
          </a:xfrm>
          <a:custGeom>
            <a:avLst/>
            <a:gdLst/>
            <a:ahLst/>
            <a:cxnLst/>
            <a:rect l="l" t="t" r="r" b="b"/>
            <a:pathLst>
              <a:path w="3291841" h="2743200">
                <a:moveTo>
                  <a:pt x="0" y="2743200"/>
                </a:moveTo>
                <a:lnTo>
                  <a:pt x="0" y="0"/>
                </a:lnTo>
                <a:lnTo>
                  <a:pt x="3291841" y="0"/>
                </a:lnTo>
                <a:lnTo>
                  <a:pt x="3291841" y="2743200"/>
                </a:lnTo>
                <a:lnTo>
                  <a:pt x="0" y="274320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67000">
                <a:srgbClr val="f3ebff">
                  <a:alpha val="82000"/>
                </a:srgbClr>
              </a:gs>
              <a:gs pos="100000">
                <a:srgbClr val="ecf0ff">
                  <a:alpha val="100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27217" y="2818812"/>
            <a:ext cx="3291841" cy="2743200"/>
          </a:xfrm>
          <a:custGeom>
            <a:avLst/>
            <a:gdLst/>
            <a:ahLst/>
            <a:cxnLst/>
            <a:rect l="l" t="t" r="r" b="b"/>
            <a:pathLst>
              <a:path w="3291841" h="2743200">
                <a:moveTo>
                  <a:pt x="0" y="2743200"/>
                </a:moveTo>
                <a:lnTo>
                  <a:pt x="0" y="0"/>
                </a:lnTo>
                <a:lnTo>
                  <a:pt x="3291841" y="0"/>
                </a:lnTo>
                <a:lnTo>
                  <a:pt x="3291841" y="2743200"/>
                </a:lnTo>
                <a:lnTo>
                  <a:pt x="0" y="274320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67000">
                <a:srgbClr val="f3ebff">
                  <a:alpha val="82000"/>
                </a:srgbClr>
              </a:gs>
              <a:gs pos="100000">
                <a:srgbClr val="ecf0ff">
                  <a:alpha val="100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38" y="2818812"/>
            <a:ext cx="3291841" cy="2743200"/>
          </a:xfrm>
          <a:custGeom>
            <a:avLst/>
            <a:gdLst/>
            <a:ahLst/>
            <a:cxnLst/>
            <a:rect l="l" t="t" r="r" b="b"/>
            <a:pathLst>
              <a:path w="3291841" h="2743200">
                <a:moveTo>
                  <a:pt x="0" y="2743200"/>
                </a:moveTo>
                <a:lnTo>
                  <a:pt x="0" y="0"/>
                </a:lnTo>
                <a:lnTo>
                  <a:pt x="3291841" y="0"/>
                </a:lnTo>
                <a:lnTo>
                  <a:pt x="3291841" y="2743200"/>
                </a:lnTo>
                <a:lnTo>
                  <a:pt x="0" y="274320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67000">
                <a:srgbClr val="f3ebff">
                  <a:alpha val="82000"/>
                </a:srgbClr>
              </a:gs>
              <a:gs pos="100000">
                <a:srgbClr val="ecf0ff">
                  <a:alpha val="100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645919" y="1621452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548640"/>
                </a:moveTo>
                <a:cubicBezTo>
                  <a:pt x="0" y="245635"/>
                  <a:pt x="245635" y="0"/>
                  <a:pt x="548640" y="0"/>
                </a:cubicBezTo>
                <a:cubicBezTo>
                  <a:pt x="851645" y="0"/>
                  <a:pt x="1097280" y="245635"/>
                  <a:pt x="1097280" y="548640"/>
                </a:cubicBezTo>
                <a:cubicBezTo>
                  <a:pt x="1097280" y="851645"/>
                  <a:pt x="851645" y="1097280"/>
                  <a:pt x="548640" y="1097280"/>
                </a:cubicBezTo>
                <a:cubicBezTo>
                  <a:pt x="245635" y="1097280"/>
                  <a:pt x="0" y="851645"/>
                  <a:pt x="0" y="54864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2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542257" y="1621452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548640"/>
                </a:moveTo>
                <a:cubicBezTo>
                  <a:pt x="0" y="245635"/>
                  <a:pt x="245635" y="0"/>
                  <a:pt x="548640" y="0"/>
                </a:cubicBezTo>
                <a:cubicBezTo>
                  <a:pt x="851645" y="0"/>
                  <a:pt x="1097280" y="245635"/>
                  <a:pt x="1097280" y="548640"/>
                </a:cubicBezTo>
                <a:cubicBezTo>
                  <a:pt x="1097280" y="851645"/>
                  <a:pt x="851645" y="1097280"/>
                  <a:pt x="548640" y="1097280"/>
                </a:cubicBezTo>
                <a:cubicBezTo>
                  <a:pt x="245635" y="1097280"/>
                  <a:pt x="0" y="851645"/>
                  <a:pt x="0" y="54864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2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9448801" y="1621452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548640"/>
                </a:moveTo>
                <a:cubicBezTo>
                  <a:pt x="0" y="245635"/>
                  <a:pt x="245635" y="0"/>
                  <a:pt x="548640" y="0"/>
                </a:cubicBezTo>
                <a:cubicBezTo>
                  <a:pt x="851645" y="0"/>
                  <a:pt x="1097280" y="245635"/>
                  <a:pt x="1097280" y="548640"/>
                </a:cubicBezTo>
                <a:cubicBezTo>
                  <a:pt x="1097280" y="851645"/>
                  <a:pt x="851645" y="1097280"/>
                  <a:pt x="548640" y="1097280"/>
                </a:cubicBezTo>
                <a:cubicBezTo>
                  <a:pt x="245635" y="1097280"/>
                  <a:pt x="0" y="851645"/>
                  <a:pt x="0" y="54864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2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2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737359" y="171289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5633697" y="171289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9540241" y="171289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2743199" y="2170092"/>
            <a:ext cx="2799058" cy="0"/>
          </a:xfrm>
          <a:custGeom>
            <a:avLst/>
            <a:gdLst/>
            <a:ahLst/>
            <a:cxnLst/>
            <a:rect l="l" t="t" r="r" b="b"/>
            <a:pathLst>
              <a:path w="2799058" h="0">
                <a:moveTo>
                  <a:pt x="0" y="0"/>
                </a:moveTo>
                <a:lnTo>
                  <a:pt x="2799058" y="0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639537" y="2170092"/>
            <a:ext cx="2809264" cy="0"/>
          </a:xfrm>
          <a:custGeom>
            <a:avLst/>
            <a:gdLst/>
            <a:ahLst/>
            <a:cxnLst/>
            <a:rect l="l" t="t" r="r" b="b"/>
            <a:pathLst>
              <a:path w="2809264" h="0">
                <a:moveTo>
                  <a:pt x="0" y="0"/>
                </a:moveTo>
                <a:lnTo>
                  <a:pt x="2809264" y="0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803861" y="1970037"/>
            <a:ext cx="781396" cy="400110"/>
          </a:xfrm>
          <a:custGeom>
            <a:avLst/>
            <a:gdLst/>
            <a:ahLst/>
            <a:cxnLst/>
            <a:rect l="l" t="t" r="r" b="b"/>
            <a:pathLst>
              <a:path w="781396" h="400110">
                <a:moveTo>
                  <a:pt x="0" y="400110"/>
                </a:moveTo>
                <a:lnTo>
                  <a:pt x="0" y="0"/>
                </a:lnTo>
                <a:lnTo>
                  <a:pt x="781396" y="0"/>
                </a:lnTo>
                <a:lnTo>
                  <a:pt x="781396" y="400110"/>
                </a:lnTo>
                <a:lnTo>
                  <a:pt x="0" y="40011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700199" y="1970037"/>
            <a:ext cx="781396" cy="400110"/>
          </a:xfrm>
          <a:custGeom>
            <a:avLst/>
            <a:gdLst/>
            <a:ahLst/>
            <a:cxnLst/>
            <a:rect l="l" t="t" r="r" b="b"/>
            <a:pathLst>
              <a:path w="781396" h="400110">
                <a:moveTo>
                  <a:pt x="0" y="400110"/>
                </a:moveTo>
                <a:lnTo>
                  <a:pt x="0" y="0"/>
                </a:lnTo>
                <a:lnTo>
                  <a:pt x="781396" y="0"/>
                </a:lnTo>
                <a:lnTo>
                  <a:pt x="781396" y="400110"/>
                </a:lnTo>
                <a:lnTo>
                  <a:pt x="0" y="40011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9606743" y="1970037"/>
            <a:ext cx="781396" cy="400110"/>
          </a:xfrm>
          <a:custGeom>
            <a:avLst/>
            <a:gdLst/>
            <a:ahLst/>
            <a:cxnLst/>
            <a:rect l="l" t="t" r="r" b="b"/>
            <a:pathLst>
              <a:path w="781396" h="400110">
                <a:moveTo>
                  <a:pt x="0" y="400110"/>
                </a:moveTo>
                <a:lnTo>
                  <a:pt x="0" y="0"/>
                </a:lnTo>
                <a:lnTo>
                  <a:pt x="781396" y="0"/>
                </a:lnTo>
                <a:lnTo>
                  <a:pt x="781396" y="400110"/>
                </a:lnTo>
                <a:lnTo>
                  <a:pt x="0" y="40011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1310639" y="6318000"/>
            <a:ext cx="9871921" cy="540000"/>
          </a:xfrm>
          <a:custGeom>
            <a:avLst/>
            <a:gdLst/>
            <a:ahLst/>
            <a:cxnLst/>
            <a:rect l="l" t="t" r="r" b="b"/>
            <a:pathLst>
              <a:path w="9871921" h="540000">
                <a:moveTo>
                  <a:pt x="0" y="540000"/>
                </a:moveTo>
                <a:lnTo>
                  <a:pt x="0" y="0"/>
                </a:lnTo>
                <a:lnTo>
                  <a:pt x="9871921" y="0"/>
                </a:lnTo>
                <a:lnTo>
                  <a:pt x="9871921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Linear Equations: Concepts, Applications, and Techniques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Graphing the Real-World Scenario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17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822959" y="3530400"/>
            <a:ext cx="2743200" cy="1336601"/>
          </a:xfrm>
          <a:custGeom>
            <a:avLst/>
            <a:gdLst/>
            <a:ahLst/>
            <a:cxnLst/>
            <a:rect l="l" t="t" r="r" b="b"/>
            <a:pathLst>
              <a:path w="2743200" h="1336601">
                <a:moveTo>
                  <a:pt x="0" y="1336601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Begin by determining the variables in the scenario.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For example, in the car rental model, let y represent the total cost and x represent the number of days rented.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548638" y="2947331"/>
            <a:ext cx="3291840" cy="411653"/>
          </a:xfrm>
          <a:custGeom>
            <a:avLst/>
            <a:gdLst/>
            <a:ahLst/>
            <a:cxnLst/>
            <a:rect l="l" t="t" r="r" b="b"/>
            <a:pathLst>
              <a:path w="3291840" h="411653">
                <a:moveTo>
                  <a:pt x="0" y="411653"/>
                </a:moveTo>
                <a:lnTo>
                  <a:pt x="0" y="0"/>
                </a:lnTo>
                <a:lnTo>
                  <a:pt x="3291840" y="0"/>
                </a:lnTo>
                <a:lnTo>
                  <a:pt x="3291840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5000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Identify the Variables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8586733" y="3530400"/>
            <a:ext cx="2743200" cy="1336601"/>
          </a:xfrm>
          <a:custGeom>
            <a:avLst/>
            <a:gdLst/>
            <a:ahLst/>
            <a:cxnLst/>
            <a:rect l="l" t="t" r="r" b="b"/>
            <a:pathLst>
              <a:path w="2743200" h="1336601">
                <a:moveTo>
                  <a:pt x="0" y="1336601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950"/>
              </a:spcAft>
              <a:buNone/>
            </a:pPr>
            <a:r>
              <a:rPr lang="en-US" sz="114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Using the values of x and y, plot the points on a coordinate plane.</a:t>
            </a:r>
            <a:endParaRPr lang="en-US" sz="1140" dirty="0"/>
          </a:p>
          <a:p>
            <a:pPr algn="ctr" marL="0" indent="0">
              <a:lnSpc>
                <a:spcPct val="116667"/>
              </a:lnSpc>
              <a:spcAft>
                <a:spcPts val="950"/>
              </a:spcAft>
              <a:buNone/>
            </a:pPr>
            <a:r>
              <a:rPr lang="en-US" sz="114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Connect these points to form a straight line, which visually represents the relationship between the number of days rented and the total cost.</a:t>
            </a:r>
            <a:endParaRPr lang="en-US" sz="1140" dirty="0"/>
          </a:p>
        </p:txBody>
      </p:sp>
      <p:sp>
        <p:nvSpPr>
          <p:cNvPr id="26" name="Text 24"/>
          <p:cNvSpPr/>
          <p:nvPr/>
        </p:nvSpPr>
        <p:spPr>
          <a:xfrm>
            <a:off x="8351520" y="2947331"/>
            <a:ext cx="3291841" cy="411653"/>
          </a:xfrm>
          <a:custGeom>
            <a:avLst/>
            <a:gdLst/>
            <a:ahLst/>
            <a:cxnLst/>
            <a:rect l="l" t="t" r="r" b="b"/>
            <a:pathLst>
              <a:path w="3291841" h="411653">
                <a:moveTo>
                  <a:pt x="0" y="411653"/>
                </a:moveTo>
                <a:lnTo>
                  <a:pt x="0" y="0"/>
                </a:lnTo>
                <a:lnTo>
                  <a:pt x="3291841" y="0"/>
                </a:lnTo>
                <a:lnTo>
                  <a:pt x="3291841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5000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Plot the Points on a Graph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4724400" y="3530400"/>
            <a:ext cx="2743200" cy="1336601"/>
          </a:xfrm>
          <a:custGeom>
            <a:avLst/>
            <a:gdLst/>
            <a:ahLst/>
            <a:cxnLst/>
            <a:rect l="l" t="t" r="r" b="b"/>
            <a:pathLst>
              <a:path w="2743200" h="1336601">
                <a:moveTo>
                  <a:pt x="0" y="1336601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the equation y = mx + b to find the slope m (cost per day) and the y-intercept b (initial fee, if any).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will help in understanding how the cost changes with each additional day.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4427217" y="2947331"/>
            <a:ext cx="3291841" cy="411653"/>
          </a:xfrm>
          <a:custGeom>
            <a:avLst/>
            <a:gdLst/>
            <a:ahLst/>
            <a:cxnLst/>
            <a:rect l="l" t="t" r="r" b="b"/>
            <a:pathLst>
              <a:path w="3291841" h="411653">
                <a:moveTo>
                  <a:pt x="0" y="411653"/>
                </a:moveTo>
                <a:lnTo>
                  <a:pt x="0" y="0"/>
                </a:lnTo>
                <a:lnTo>
                  <a:pt x="3291841" y="0"/>
                </a:lnTo>
                <a:lnTo>
                  <a:pt x="3291841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5000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Determine the Slope and Y-Intercept</a:t>
            </a:r>
            <a:endParaRPr lang="en-US" sz="1397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50375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459175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1186266" y="6318000"/>
            <a:ext cx="7164109" cy="540000"/>
          </a:xfrm>
          <a:custGeom>
            <a:avLst/>
            <a:gdLst/>
            <a:ahLst/>
            <a:cxnLst/>
            <a:rect l="l" t="t" r="r" b="b"/>
            <a:pathLst>
              <a:path w="7164109" h="540000">
                <a:moveTo>
                  <a:pt x="0" y="540000"/>
                </a:moveTo>
                <a:lnTo>
                  <a:pt x="0" y="0"/>
                </a:lnTo>
                <a:lnTo>
                  <a:pt x="7164109" y="0"/>
                </a:lnTo>
                <a:lnTo>
                  <a:pt x="7164109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Linear Equations: Concepts, Applications, and Techniques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Identifying Key Features of the Real-World Scenario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31138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Relate the identified features back to the real-world scenario, such as understanding how changes in the number of days rented affect the total cost.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Interpreting Results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3507658" y="231138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Identify key points such as the x-intercept and y-intercept on the graph to visualize how the equation behaves in a real-world context.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18015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Examining the Graph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702270" y="231138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Determine the slope (m) and y-intercept (b) from the equation to understand the relationship between variables.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702269" y="18015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Analyzing the Equation</a:t>
            </a:r>
            <a:endParaRPr lang="en-US" sz="11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19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310639" y="6318000"/>
            <a:ext cx="9871921" cy="540000"/>
          </a:xfrm>
          <a:custGeom>
            <a:avLst/>
            <a:gdLst/>
            <a:ahLst/>
            <a:cxnLst/>
            <a:rect l="l" t="t" r="r" b="b"/>
            <a:pathLst>
              <a:path w="9871921" h="540000">
                <a:moveTo>
                  <a:pt x="0" y="540000"/>
                </a:moveTo>
                <a:lnTo>
                  <a:pt x="0" y="0"/>
                </a:lnTo>
                <a:lnTo>
                  <a:pt x="9871921" y="0"/>
                </a:lnTo>
                <a:lnTo>
                  <a:pt x="9871921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Linear Equations: Concepts, Applications, and Techniques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 flipH="1" flipV="1">
            <a:off x="548639" y="2406638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0" y="246937"/>
                </a:moveTo>
                <a:lnTo>
                  <a:pt x="201168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5901C4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 flipH="1" flipV="1">
            <a:off x="4288535" y="2406638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0" y="246937"/>
                </a:moveTo>
                <a:lnTo>
                  <a:pt x="201168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5901C4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 flipH="1" flipV="1">
            <a:off x="8028431" y="2406638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0" y="246937"/>
                </a:moveTo>
                <a:lnTo>
                  <a:pt x="201168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5901C4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229599" y="1925558"/>
            <a:ext cx="3291840" cy="3657600"/>
          </a:xfrm>
          <a:custGeom>
            <a:avLst/>
            <a:gdLst/>
            <a:ahLst/>
            <a:cxnLst/>
            <a:rect l="l" t="t" r="r" b="b"/>
            <a:pathLst>
              <a:path w="3291840" h="3657600">
                <a:moveTo>
                  <a:pt x="0" y="3657600"/>
                </a:moveTo>
                <a:lnTo>
                  <a:pt x="0" y="0"/>
                </a:lnTo>
                <a:lnTo>
                  <a:pt x="3291840" y="0"/>
                </a:lnTo>
                <a:lnTo>
                  <a:pt x="3291840" y="3657600"/>
                </a:lnTo>
                <a:lnTo>
                  <a:pt x="0" y="3657600"/>
                </a:lnTo>
              </a:path>
            </a:pathLst>
          </a:custGeom>
          <a:solidFill>
            <a:srgbClr val="FFFFFF"/>
          </a:solidFill>
          <a:ln w="9525">
            <a:solidFill>
              <a:srgbClr val="E4CEFF"/>
            </a:solidFill>
          </a:ln>
        </p:spPr>
        <p:txBody>
          <a:bodyPr wrap="square" lIns="182880" tIns="59436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concepts of linear equations are widely applicable in various fields, including economics, science, and engineering, demonstrating their relevance beyond the classroom.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027813" y="1677022"/>
            <a:ext cx="3291840" cy="731520"/>
          </a:xfrm>
          <a:custGeom>
            <a:avLst/>
            <a:gdLst/>
            <a:ahLst/>
            <a:cxnLst/>
            <a:rect l="l" t="t" r="r" b="b"/>
            <a:pathLst>
              <a:path w="3291840" h="731520">
                <a:moveTo>
                  <a:pt x="0" y="0"/>
                </a:moveTo>
                <a:lnTo>
                  <a:pt x="2926080" y="0"/>
                </a:lnTo>
                <a:lnTo>
                  <a:pt x="3291840" y="365760"/>
                </a:lnTo>
                <a:lnTo>
                  <a:pt x="2926080" y="731520"/>
                </a:lnTo>
                <a:lnTo>
                  <a:pt x="0" y="731520"/>
                </a:lnTo>
                <a:lnTo>
                  <a:pt x="0" y="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182880" tIns="91440" rIns="91440" bIns="9144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490012" y="1925558"/>
            <a:ext cx="3291840" cy="3657600"/>
          </a:xfrm>
          <a:custGeom>
            <a:avLst/>
            <a:gdLst/>
            <a:ahLst/>
            <a:cxnLst/>
            <a:rect l="l" t="t" r="r" b="b"/>
            <a:pathLst>
              <a:path w="3291840" h="3657600">
                <a:moveTo>
                  <a:pt x="0" y="3657600"/>
                </a:moveTo>
                <a:lnTo>
                  <a:pt x="0" y="0"/>
                </a:lnTo>
                <a:lnTo>
                  <a:pt x="3291840" y="0"/>
                </a:lnTo>
                <a:lnTo>
                  <a:pt x="3291840" y="3657600"/>
                </a:lnTo>
                <a:lnTo>
                  <a:pt x="0" y="3657600"/>
                </a:lnTo>
              </a:path>
            </a:pathLst>
          </a:custGeom>
          <a:solidFill>
            <a:srgbClr val="FFFFFF"/>
          </a:solidFill>
          <a:ln w="9525">
            <a:solidFill>
              <a:srgbClr val="E4CEFF"/>
            </a:solidFill>
          </a:ln>
        </p:spPr>
        <p:txBody>
          <a:bodyPr wrap="square" lIns="182880" tIns="59436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Identifying key features such as x-intercepts, y-intercepts, and axis symmetry is essential for understanding the behavior of linear equations.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288226" y="1677022"/>
            <a:ext cx="3291840" cy="731520"/>
          </a:xfrm>
          <a:custGeom>
            <a:avLst/>
            <a:gdLst/>
            <a:ahLst/>
            <a:cxnLst/>
            <a:rect l="l" t="t" r="r" b="b"/>
            <a:pathLst>
              <a:path w="3291840" h="731520">
                <a:moveTo>
                  <a:pt x="0" y="0"/>
                </a:moveTo>
                <a:lnTo>
                  <a:pt x="2926080" y="0"/>
                </a:lnTo>
                <a:lnTo>
                  <a:pt x="3291840" y="365760"/>
                </a:lnTo>
                <a:lnTo>
                  <a:pt x="2926080" y="731520"/>
                </a:lnTo>
                <a:lnTo>
                  <a:pt x="0" y="731520"/>
                </a:lnTo>
                <a:lnTo>
                  <a:pt x="0" y="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182880" tIns="91440" rIns="91440" bIns="9144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Features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750425" y="1925558"/>
            <a:ext cx="3291840" cy="3657600"/>
          </a:xfrm>
          <a:custGeom>
            <a:avLst/>
            <a:gdLst/>
            <a:ahLst/>
            <a:cxnLst/>
            <a:rect l="l" t="t" r="r" b="b"/>
            <a:pathLst>
              <a:path w="3291840" h="3657600">
                <a:moveTo>
                  <a:pt x="0" y="3657600"/>
                </a:moveTo>
                <a:lnTo>
                  <a:pt x="0" y="0"/>
                </a:lnTo>
                <a:lnTo>
                  <a:pt x="3291840" y="0"/>
                </a:lnTo>
                <a:lnTo>
                  <a:pt x="3291840" y="3657600"/>
                </a:lnTo>
                <a:lnTo>
                  <a:pt x="0" y="3657600"/>
                </a:lnTo>
              </a:path>
            </a:pathLst>
          </a:custGeom>
          <a:solidFill>
            <a:srgbClr val="FFFFFF"/>
          </a:solidFill>
          <a:ln w="9525">
            <a:solidFill>
              <a:srgbClr val="E4CEFF"/>
            </a:solidFill>
          </a:ln>
        </p:spPr>
        <p:txBody>
          <a:bodyPr wrap="square" lIns="182880" tIns="59436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Graphing linear equations is a fundamental skill in mathematics that helps visualize relationships between variables.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548639" y="1677022"/>
            <a:ext cx="3291840" cy="731520"/>
          </a:xfrm>
          <a:custGeom>
            <a:avLst/>
            <a:gdLst/>
            <a:ahLst/>
            <a:cxnLst/>
            <a:rect l="l" t="t" r="r" b="b"/>
            <a:pathLst>
              <a:path w="3291840" h="731520">
                <a:moveTo>
                  <a:pt x="0" y="0"/>
                </a:moveTo>
                <a:lnTo>
                  <a:pt x="2926080" y="0"/>
                </a:lnTo>
                <a:lnTo>
                  <a:pt x="3291840" y="365760"/>
                </a:lnTo>
                <a:lnTo>
                  <a:pt x="2926080" y="731520"/>
                </a:lnTo>
                <a:lnTo>
                  <a:pt x="0" y="731520"/>
                </a:lnTo>
                <a:lnTo>
                  <a:pt x="0" y="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182880" tIns="91440" rIns="91440" bIns="9144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Graphing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50375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459175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20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1186266" y="6318000"/>
            <a:ext cx="7164109" cy="540000"/>
          </a:xfrm>
          <a:custGeom>
            <a:avLst/>
            <a:gdLst/>
            <a:ahLst/>
            <a:cxnLst/>
            <a:rect l="l" t="t" r="r" b="b"/>
            <a:pathLst>
              <a:path w="7164109" h="540000">
                <a:moveTo>
                  <a:pt x="0" y="540000"/>
                </a:moveTo>
                <a:lnTo>
                  <a:pt x="0" y="0"/>
                </a:lnTo>
                <a:lnTo>
                  <a:pt x="7164109" y="0"/>
                </a:lnTo>
                <a:lnTo>
                  <a:pt x="7164109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Linear Equations: Concepts, Applications, and Techniques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5872" r="3587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31138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the quiz to apply what you've learned about real-world applications of linear equations.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Apply Concepts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3507658" y="231138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Assess your ability to identify x-intercepts, y-intercepts, and axis symmetry in linear equations.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18015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Identify Key Features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702270" y="231138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Take the quiz to measure your understanding of graphing linear equations.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702269" y="18015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Evaluate Your Knowledge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2025-02-03T22:42:08Z</dcterms:created>
  <dcterms:modified xsi:type="dcterms:W3CDTF">2025-02-03T22:42:08Z</dcterms:modified>
</cp:coreProperties>
</file>