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d108900438749be07fbae699829014c8b5631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17152a9dcc59c6ead6d60cbabe18c0697e49e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9375ec7ef5bb79aba9029a0604063bf71c422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28f179dd2fe89ddf97af5c26a9719b248b89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93693f50139f4f444987d25f7ab8c49294592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66d1b5dd0b5c23f05e43739fa95f318d987db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654a40da44701ac05e050265e4fc16e2d7a0f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 for 14-Year-Olds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Independent Readers through Targeted Support and Literary Analysis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as Small-Group Instruction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Goal of Guided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Reading Skills Development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Supportive Environment for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Analyzing Literary Elements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Complex Text Navigation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Critical Thinking Abilities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Targeted Support in Guided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Instruction Tailored to Student Needs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Becoming Independent Readers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Proficient Reading Strategies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Enhancing Reading Comprehension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Fluency Development in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SWOT Analysis of Guided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Benefits of Guided Reading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Reading Skills Enhancement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Literary Elements Analysis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15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is an instructional approach aimed at enhancing reading skills in students.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Guided Reading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Designed specifically for 14-year-old students to improve reading comprehension and critical thinking.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 Audience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a supportive setting for students to develop fluency and analytical abilities.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Structured Environment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 and analyze literary elements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Guided Reading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empower students to become independent and proficient readers through targeted support and instruction.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of the Lesson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involves small-group instruction.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 provides targeted support based on students' reading levels.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 Approach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skills for independent reading.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reading comprehension and critical thinking abilities.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of Guided Reading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literary elements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Guided Reading</a:t>
            </a:r>
            <a:endParaRPr lang="en-US" sz="154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literary elements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Guided Reading</a:t>
            </a:r>
            <a:endParaRPr lang="en-US" sz="154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5000" r="2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is a powerful instructional approach that helps students in middle and high school develop essential reading skills and strategies.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plan is designed to provide 14-year-old students with a structured and supportive environment to enhance their reading comprehension, fluency, and critical thinking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engaging in guided reading activities, students will learn to navigate complex texts, analyze literary elements, and deepen their understanding of the material.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366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 for 14-Year-Olds</a:t>
            </a:r>
            <a:endParaRPr lang="en-US" sz="3668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2876" y="0"/>
            <a:ext cx="8569124" cy="6858000"/>
          </a:xfrm>
          <a:custGeom>
            <a:avLst/>
            <a:gdLst/>
            <a:ahLst/>
            <a:cxnLst/>
            <a:rect l="l" t="t" r="r" b="b"/>
            <a:pathLst>
              <a:path w="8569124" h="6858000">
                <a:moveTo>
                  <a:pt x="0" y="6858000"/>
                </a:moveTo>
                <a:lnTo>
                  <a:pt x="0" y="0"/>
                </a:lnTo>
                <a:lnTo>
                  <a:pt x="8569124" y="0"/>
                </a:lnTo>
                <a:lnTo>
                  <a:pt x="856912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77684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277684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75010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77684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targeted support for students reading at a similar level.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Fosters a structured and supportive environment for enhanced learning.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69119" y="958525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168639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Limited to small-group instruction, may not cater to individual needs.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Requires additional planning and resources for implementation.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77684" y="431398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Allows for personalized instruction tailored to specific student needs.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Encourages collaboration and discussion among peers.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69119" y="3685474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68639" y="4317712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Potential for group dynamics to impact learning outcomes.</a:t>
            </a:r>
            <a:endParaRPr lang="en-US" sz="14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Requires ongoing assessment and adjustment to meet student needs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3538" y="3654087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6309360"/>
            <a:ext cx="6746406" cy="548640"/>
          </a:xfrm>
          <a:custGeom>
            <a:avLst/>
            <a:gdLst/>
            <a:ahLst/>
            <a:cxnLst/>
            <a:rect l="l" t="t" r="r" b="b"/>
            <a:pathLst>
              <a:path w="6746406" h="548640">
                <a:moveTo>
                  <a:pt x="0" y="548640"/>
                </a:moveTo>
                <a:lnTo>
                  <a:pt x="0" y="0"/>
                </a:lnTo>
                <a:lnTo>
                  <a:pt x="6746406" y="0"/>
                </a:lnTo>
                <a:lnTo>
                  <a:pt x="674640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175010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963538" y="958525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31519" y="1528510"/>
            <a:ext cx="2383681" cy="2259838"/>
          </a:xfrm>
          <a:custGeom>
            <a:avLst/>
            <a:gdLst/>
            <a:ahLst/>
            <a:cxnLst/>
            <a:rect l="l" t="t" r="r" b="b"/>
            <a:pathLst>
              <a:path w="2383681" h="2259838">
                <a:moveTo>
                  <a:pt x="0" y="2259838"/>
                </a:moveTo>
                <a:lnTo>
                  <a:pt x="0" y="0"/>
                </a:lnTo>
                <a:lnTo>
                  <a:pt x="2383681" y="0"/>
                </a:lnTo>
                <a:lnTo>
                  <a:pt x="2383681" y="2259838"/>
                </a:lnTo>
                <a:lnTo>
                  <a:pt x="0" y="22598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1"/>
              </a:spcBef>
              <a:buNone/>
            </a:pPr>
            <a:r>
              <a:rPr lang="en-US" sz="3644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 as Small-Group Instruction</a:t>
            </a:r>
            <a:endParaRPr lang="en-US" sz="36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667" r="31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involves small-group instruction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 provides tailored support to students reading at a similar level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Instruction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of Guided Reading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Equip 14-year-olds with skills and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Aim for students to become proficient, independent readers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Independence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2876" y="0"/>
            <a:ext cx="8569124" cy="6858000"/>
          </a:xfrm>
          <a:custGeom>
            <a:avLst/>
            <a:gdLst/>
            <a:ahLst/>
            <a:cxnLst/>
            <a:rect l="l" t="t" r="r" b="b"/>
            <a:pathLst>
              <a:path w="8569124" h="6858000">
                <a:moveTo>
                  <a:pt x="0" y="6858000"/>
                </a:moveTo>
                <a:lnTo>
                  <a:pt x="0" y="0"/>
                </a:lnTo>
                <a:lnTo>
                  <a:pt x="8569124" y="0"/>
                </a:lnTo>
                <a:lnTo>
                  <a:pt x="856912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77684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277684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75010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77684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Enhances reading comprehension, fluency, and critical thinking skills.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structured and supportive environment for 14-year-old students.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Allows for targeted support and instruction tailored to individual needs.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 and analyze literary elements effectively.</a:t>
            </a:r>
            <a:endParaRPr lang="en-US" sz="1042" dirty="0"/>
          </a:p>
        </p:txBody>
      </p:sp>
      <p:sp>
        <p:nvSpPr>
          <p:cNvPr id="7" name="Text 5"/>
          <p:cNvSpPr/>
          <p:nvPr/>
        </p:nvSpPr>
        <p:spPr>
          <a:xfrm>
            <a:off x="5069119" y="958525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168639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26"/>
              </a:spcBef>
              <a:buSzPct val="100000"/>
              <a:buFont typeface="Arial"/>
              <a:buChar char="•"/>
            </a:pPr>
            <a:r>
              <a:rPr lang="en-US" sz="1227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Requires small-group instruction, which may limit individual attention.</a:t>
            </a:r>
            <a:endParaRPr lang="en-US" sz="1227" dirty="0"/>
          </a:p>
          <a:p>
            <a:pPr algn="l" marL="171450" indent="-171450">
              <a:lnSpc>
                <a:spcPct val="100000"/>
              </a:lnSpc>
              <a:spcBef>
                <a:spcPts val="526"/>
              </a:spcBef>
              <a:buSzPct val="100000"/>
              <a:buFont typeface="Arial"/>
              <a:buChar char="•"/>
            </a:pPr>
            <a:r>
              <a:rPr lang="en-US" sz="1227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May not cater to students with vastly different reading levels within the same group.</a:t>
            </a:r>
            <a:endParaRPr lang="en-US" sz="1227" dirty="0"/>
          </a:p>
          <a:p>
            <a:pPr algn="l" marL="171450" indent="-171450">
              <a:lnSpc>
                <a:spcPct val="100000"/>
              </a:lnSpc>
              <a:spcBef>
                <a:spcPts val="526"/>
              </a:spcBef>
              <a:buSzPct val="100000"/>
              <a:buFont typeface="Arial"/>
              <a:buChar char="•"/>
            </a:pPr>
            <a:r>
              <a:rPr lang="en-US" sz="1227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Relies heavily on teacher guidance, potentially hindering independent reading skills development.</a:t>
            </a:r>
            <a:endParaRPr lang="en-US" sz="1227" dirty="0"/>
          </a:p>
        </p:txBody>
      </p:sp>
      <p:sp>
        <p:nvSpPr>
          <p:cNvPr id="9" name="Text 7"/>
          <p:cNvSpPr/>
          <p:nvPr/>
        </p:nvSpPr>
        <p:spPr>
          <a:xfrm>
            <a:off x="4277684" y="431398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37"/>
              </a:spcBef>
              <a:buSzPct val="100000"/>
              <a:buFont typeface="Arial"/>
              <a:buChar char="•"/>
            </a:pPr>
            <a:r>
              <a:rPr lang="en-US" sz="125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Opportunity to incorporate diverse reading materials to cater to various interests.</a:t>
            </a:r>
            <a:endParaRPr lang="en-US" sz="1252" dirty="0"/>
          </a:p>
          <a:p>
            <a:pPr algn="l" marL="171450" indent="-171450">
              <a:lnSpc>
                <a:spcPct val="100000"/>
              </a:lnSpc>
              <a:spcBef>
                <a:spcPts val="537"/>
              </a:spcBef>
              <a:buSzPct val="100000"/>
              <a:buFont typeface="Arial"/>
              <a:buChar char="•"/>
            </a:pPr>
            <a:r>
              <a:rPr lang="en-US" sz="125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Potential for collaborative learning and peer interaction during guided reading sessions.</a:t>
            </a:r>
            <a:endParaRPr lang="en-US" sz="1252" dirty="0"/>
          </a:p>
          <a:p>
            <a:pPr algn="l" marL="171450" indent="-171450">
              <a:lnSpc>
                <a:spcPct val="100000"/>
              </a:lnSpc>
              <a:spcBef>
                <a:spcPts val="537"/>
              </a:spcBef>
              <a:buSzPct val="100000"/>
              <a:buFont typeface="Arial"/>
              <a:buChar char="•"/>
            </a:pPr>
            <a:r>
              <a:rPr lang="en-US" sz="125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Room for incorporating technology to enhance reading experiences and engagement.</a:t>
            </a:r>
            <a:endParaRPr lang="en-US" sz="1252" dirty="0"/>
          </a:p>
        </p:txBody>
      </p:sp>
      <p:sp>
        <p:nvSpPr>
          <p:cNvPr id="10" name="Text 8"/>
          <p:cNvSpPr/>
          <p:nvPr/>
        </p:nvSpPr>
        <p:spPr>
          <a:xfrm>
            <a:off x="5069119" y="3685474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68639" y="4317712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11"/>
              </a:spcBef>
              <a:buSzPct val="100000"/>
              <a:buFont typeface="Arial"/>
              <a:buChar char="•"/>
            </a:pPr>
            <a:r>
              <a:rPr lang="en-US" sz="119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Risk of students becoming overly reliant on teacher guidance during reading activities.</a:t>
            </a:r>
            <a:endParaRPr lang="en-US" sz="1193" dirty="0"/>
          </a:p>
          <a:p>
            <a:pPr algn="l" marL="171450" indent="-171450">
              <a:lnSpc>
                <a:spcPct val="100000"/>
              </a:lnSpc>
              <a:spcBef>
                <a:spcPts val="511"/>
              </a:spcBef>
              <a:buSzPct val="100000"/>
              <a:buFont typeface="Arial"/>
              <a:buChar char="•"/>
            </a:pPr>
            <a:r>
              <a:rPr lang="en-US" sz="119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Possibility of limited time and resources impacting the effectiveness of guided reading sessions.</a:t>
            </a:r>
            <a:endParaRPr lang="en-US" sz="1193" dirty="0"/>
          </a:p>
          <a:p>
            <a:pPr algn="l" marL="171450" indent="-171450">
              <a:lnSpc>
                <a:spcPct val="100000"/>
              </a:lnSpc>
              <a:spcBef>
                <a:spcPts val="511"/>
              </a:spcBef>
              <a:buSzPct val="100000"/>
              <a:buFont typeface="Arial"/>
              <a:buChar char="•"/>
            </a:pPr>
            <a:r>
              <a:rPr lang="en-US" sz="119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External factors such as distractions or lack of interest that may hinder student engagement.</a:t>
            </a:r>
            <a:endParaRPr lang="en-US" sz="1193" dirty="0"/>
          </a:p>
        </p:txBody>
      </p:sp>
      <p:sp>
        <p:nvSpPr>
          <p:cNvPr id="12" name="Text 10"/>
          <p:cNvSpPr/>
          <p:nvPr/>
        </p:nvSpPr>
        <p:spPr>
          <a:xfrm>
            <a:off x="8963538" y="3654087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6309360"/>
            <a:ext cx="6746406" cy="548640"/>
          </a:xfrm>
          <a:custGeom>
            <a:avLst/>
            <a:gdLst/>
            <a:ahLst/>
            <a:cxnLst/>
            <a:rect l="l" t="t" r="r" b="b"/>
            <a:pathLst>
              <a:path w="6746406" h="548640">
                <a:moveTo>
                  <a:pt x="0" y="548640"/>
                </a:moveTo>
                <a:lnTo>
                  <a:pt x="0" y="0"/>
                </a:lnTo>
                <a:lnTo>
                  <a:pt x="6746406" y="0"/>
                </a:lnTo>
                <a:lnTo>
                  <a:pt x="674640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175010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963538" y="958525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31519" y="1528510"/>
            <a:ext cx="2383681" cy="2259838"/>
          </a:xfrm>
          <a:custGeom>
            <a:avLst/>
            <a:gdLst/>
            <a:ahLst/>
            <a:cxnLst/>
            <a:rect l="l" t="t" r="r" b="b"/>
            <a:pathLst>
              <a:path w="2383681" h="2259838">
                <a:moveTo>
                  <a:pt x="0" y="2259838"/>
                </a:moveTo>
                <a:lnTo>
                  <a:pt x="0" y="0"/>
                </a:lnTo>
                <a:lnTo>
                  <a:pt x="2383681" y="0"/>
                </a:lnTo>
                <a:lnTo>
                  <a:pt x="2383681" y="2259838"/>
                </a:lnTo>
                <a:lnTo>
                  <a:pt x="0" y="22598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Skills Development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7" r="3093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052"/>
              </a:spcBef>
              <a:buNone/>
            </a:pPr>
            <a:r>
              <a:rPr lang="en-US" sz="119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Setup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cozy reading corner with comfortable seating and good lighting.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Display a variety of age-appropriate books to cater to different interests and reading levels.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2052"/>
              </a:spcBef>
              <a:buNone/>
            </a:pPr>
            <a:r>
              <a:rPr lang="en-US" sz="119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Participation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 a culture of reading by discussing books, sharing recommendations, and celebrating reading achievements.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share their thoughts and interpretations of the texts in a non-judgmental environment.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2052"/>
              </a:spcBef>
              <a:buNone/>
            </a:pPr>
            <a:r>
              <a:rPr lang="en-US" sz="119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Individualized Support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one-on-one guidance and feedback to address specific reading challenges and enhance comprehension.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differentiated instruction to meet the diverse learning needs of students.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2052"/>
              </a:spcBef>
              <a:buNone/>
            </a:pPr>
            <a:r>
              <a:rPr lang="en-US" sz="119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digital tools and resources to engage students in interactive reading activities and enhance their understanding.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audiobooks, e-readers, and educational apps to cater to different learning styles.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2052"/>
              </a:spcBef>
              <a:buNone/>
            </a:pPr>
            <a:r>
              <a:rPr lang="en-US" sz="119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Confidence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Praise students for their efforts and improvements in reading skills to boost their confidence and motivation.</a:t>
            </a:r>
            <a:endParaRPr lang="en-US" sz="1197" dirty="0"/>
          </a:p>
          <a:p>
            <a:pPr algn="l" marL="0" indent="0">
              <a:lnSpc>
                <a:spcPct val="100000"/>
              </a:lnSpc>
              <a:spcBef>
                <a:spcPts val="1026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opportunities for students to showcase their reading progress through presentations or book reviews.</a:t>
            </a:r>
            <a:endParaRPr lang="en-US" sz="1197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872"/>
              </a:spcBef>
              <a:buNone/>
            </a:pPr>
            <a:r>
              <a:rPr lang="en-US" sz="348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Supportive Environment for Reading</a:t>
            </a:r>
            <a:endParaRPr lang="en-US" sz="3487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Small-group instructional approach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 works with students reading at a similar level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targeted support and instruction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Literary Elements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skills and strategies for independent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literary elements: plot, setting, characters, themes, symbolism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Deepen comprehension and critical thinking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Primary Goal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Text Structures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 students to identify different text structures such as cause and effect, compare and contrast, problem-solution, and chronological order.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Literary Devices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Introduce students to literary devices like symbolism, foreshadowing, imagery, and irony to deepen their understanding of the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Making Inferences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make inferences by connecting clues within the text to draw conclusions about characters, plot, and themes.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Expansion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 students expand their vocabulary by encountering new words in context and learning how to infer meaning from surrounding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Questions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Pose thought-provoking questions that require students to analyze, evaluate, and synthesize information from the text.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Complex Text Navigation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274"/>
              </a:spcBef>
              <a:buNone/>
            </a:pPr>
            <a:r>
              <a:rPr lang="en-US" sz="132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Texts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delve deeper into texts by questioning the author's purpose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bias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Evaluating evidence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2274"/>
              </a:spcBef>
              <a:buNone/>
            </a:pPr>
            <a:r>
              <a:rPr lang="en-US" sz="132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Making Inferences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 students to draw conclusions based on evidence from the text and their own knowledge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 their ability to read between the lines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2274"/>
              </a:spcBef>
              <a:buNone/>
            </a:pPr>
            <a:r>
              <a:rPr lang="en-US" sz="132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Arguments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 students in assessing the validity of arguments presented in texts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 them develop a critical eye for reasoning and logic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2274"/>
              </a:spcBef>
              <a:buNone/>
            </a:pPr>
            <a:r>
              <a:rPr lang="en-US" sz="132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Synthesizing Information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Support students in synthesizing information from multiple sources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 their own opinions and interpretations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2274"/>
              </a:spcBef>
              <a:buNone/>
            </a:pPr>
            <a:r>
              <a:rPr lang="en-US" sz="132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Problem-Solving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students in activities that require them to apply critical thinking skills</a:t>
            </a:r>
            <a:endParaRPr lang="en-US" sz="1326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1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Solve literary puzzles or analyze complex scenarios</a:t>
            </a:r>
            <a:endParaRPr lang="en-US" sz="1326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Abilities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initial assessments to determine students' reading levels and areas of need.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Support in Guided Reading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 small groups of students with similar reading abilities to provide targeted support.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Formation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differentiated instruction to address individual learning needs within each group.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Instructional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ongoing feedback and monitor progress to adjust instruction as needed.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Monitoring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developing reading comprehension, fluency, vocabulary, and critical thinking skills.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involves small-group instruction where the teacher works with students at similar reading levels to provide targeted support.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primary goal is to help students develop skills and strategies to become independent readers.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9"/>
              </a:spcBef>
              <a:buNone/>
            </a:pPr>
            <a:r>
              <a:rPr lang="en-US" sz="34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 Tailored to Student Needs</a:t>
            </a:r>
            <a:endParaRPr lang="en-US" sz="3435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2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Individualized support enhances comprehension and fluency.</a:t>
            </a:r>
            <a:endParaRPr lang="en-US" sz="1022" dirty="0"/>
          </a:p>
          <a:p>
            <a:pPr algn="l" marL="0" indent="0">
              <a:lnSpc>
                <a:spcPct val="100000"/>
              </a:lnSpc>
              <a:spcBef>
                <a:spcPts val="1022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receive personalized guidance to address specific reading challenges.</a:t>
            </a:r>
            <a:endParaRPr lang="en-US" sz="1022" dirty="0"/>
          </a:p>
          <a:p>
            <a:pPr algn="l" marL="0" indent="0">
              <a:lnSpc>
                <a:spcPct val="100000"/>
              </a:lnSpc>
              <a:spcBef>
                <a:spcPts val="1022"/>
              </a:spcBef>
              <a:buNone/>
            </a:pPr>
            <a:r>
              <a:rPr lang="en-US" sz="102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Tailored instruction fosters a deeper understanding of complex texts.</a:t>
            </a:r>
            <a:endParaRPr lang="en-US" sz="1022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Tailored Instruction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pre-assessments to identify student needs.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varied reading materials to cater to diverse interests and abilities.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scaffolded support to gradually increase reading independence.</a:t>
            </a:r>
            <a:endParaRPr lang="en-US" sz="1154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Differentiated Learning</a:t>
            </a:r>
            <a:endParaRPr lang="en-US" sz="1556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4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Improved reading proficiency leads to academic success.</a:t>
            </a:r>
            <a:endParaRPr lang="en-US" sz="1074" dirty="0"/>
          </a:p>
          <a:p>
            <a:pPr algn="l" marL="0" indent="0">
              <a:lnSpc>
                <a:spcPct val="100000"/>
              </a:lnSpc>
              <a:spcBef>
                <a:spcPts val="1074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Enhanced critical thinking skills prepare students for future challenges.</a:t>
            </a:r>
            <a:endParaRPr lang="en-US" sz="1074" dirty="0"/>
          </a:p>
          <a:p>
            <a:pPr algn="l" marL="0" indent="0">
              <a:lnSpc>
                <a:spcPct val="100000"/>
              </a:lnSpc>
              <a:spcBef>
                <a:spcPts val="1074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Personalized instruction fosters a love for reading and lifelong learning.</a:t>
            </a:r>
            <a:endParaRPr lang="en-US" sz="1074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Student Growth</a:t>
            </a:r>
            <a:endParaRPr lang="en-US" sz="15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Small-group instruction tailored to students' reading levels.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targeted support for individual needs.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Reading Approach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Becoming Independent Readers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essential skills for independent reading.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reading comprehension and critical thinking abilities.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of Guided Reading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connect new information with what they already know.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Activate Prior Knowledge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Proficient Reading Strategies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 students to make predictions about the text based on titles, headings, and visuals.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Predict and Preview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 students to create mental images while reading to enhance comprehension.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Visualize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ask questions before, during, and after reading to deepen understanding.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Ask Questions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 students to summarize key points to reinforce comprehension and retention.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Summarize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375" r="343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Guided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is a small-group instructional approach tailored to students reading at a similar level.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of Guided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primary aim is to equip students with skills and strategies for independent and proficient reading.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Guided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Enhances reading comprehension, fluency, and critical thinking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 and analyze literary elements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Supportive Environment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a structured and supportive setting for 14-year-olds to deepen their understanding of reading material.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Skills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Encourages students to engage with texts, ask questions, and make connections to improve overall comprehension.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55"/>
              </a:spcBef>
              <a:buNone/>
            </a:pPr>
            <a:r>
              <a:rPr lang="en-US" sz="381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Reading Comprehension</a:t>
            </a:r>
            <a:endParaRPr lang="en-US" sz="3819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read a passage multiple times to improve their reading speed and accuracy.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Repeated Reading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Fluency Development in Reading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Demonstrate fluent reading to students, emphasizing intonation, pacing, and expression.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audiobooks or recordings for students to listen to while following along in the text to enhance fluency.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Audio Support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 students to group words together in meaningful phrases to improve their reading flow.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Phrasing Practice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constructive feedback on students' reading fluency and guide them in reflecting on their progress.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Reflection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2876" y="0"/>
            <a:ext cx="8569124" cy="6858000"/>
          </a:xfrm>
          <a:custGeom>
            <a:avLst/>
            <a:gdLst/>
            <a:ahLst/>
            <a:cxnLst/>
            <a:rect l="l" t="t" r="r" b="b"/>
            <a:pathLst>
              <a:path w="8569124" h="6858000">
                <a:moveTo>
                  <a:pt x="0" y="6858000"/>
                </a:moveTo>
                <a:lnTo>
                  <a:pt x="0" y="0"/>
                </a:lnTo>
                <a:lnTo>
                  <a:pt x="8569124" y="0"/>
                </a:lnTo>
                <a:lnTo>
                  <a:pt x="856912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77684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277684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75010" y="7615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77684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Enhances reading comprehension, fluency, and critical thinking skills.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structured and supportive environment for 14-year-old students.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Allows for targeted support and instruction tailored to specific needs.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students navigate complex texts and analyze literary elements effectively.</a:t>
            </a:r>
            <a:endParaRPr lang="en-US" sz="1042" dirty="0"/>
          </a:p>
        </p:txBody>
      </p:sp>
      <p:sp>
        <p:nvSpPr>
          <p:cNvPr id="7" name="Text 5"/>
          <p:cNvSpPr/>
          <p:nvPr/>
        </p:nvSpPr>
        <p:spPr>
          <a:xfrm>
            <a:off x="5069119" y="958525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168639" y="1592000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Requires significant teacher preparation and planning.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Limited individualized attention within a group setting.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Challenges in managing diverse reading levels within the same group.</a:t>
            </a:r>
            <a:endParaRPr lang="en-US" sz="1042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Potential for students to become overly reliant on teacher guidance.</a:t>
            </a:r>
            <a:endParaRPr lang="en-US" sz="1042" dirty="0"/>
          </a:p>
        </p:txBody>
      </p:sp>
      <p:sp>
        <p:nvSpPr>
          <p:cNvPr id="9" name="Text 7"/>
          <p:cNvSpPr/>
          <p:nvPr/>
        </p:nvSpPr>
        <p:spPr>
          <a:xfrm>
            <a:off x="4277684" y="431398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Integration of technology for interactive reading experiences.</a:t>
            </a:r>
            <a:endParaRPr lang="en-US" sz="1043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Collaboration with parents to reinforce reading strategies at home.</a:t>
            </a:r>
            <a:endParaRPr lang="en-US" sz="1043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Incorporation of diverse reading materials to cater to varied interests.</a:t>
            </a:r>
            <a:endParaRPr lang="en-US" sz="1043" dirty="0"/>
          </a:p>
          <a:p>
            <a:pPr algn="l" marL="171450" indent="-171450">
              <a:lnSpc>
                <a:spcPct val="100000"/>
              </a:lnSpc>
              <a:spcBef>
                <a:spcPts val="447"/>
              </a:spcBef>
              <a:buSzPct val="100000"/>
              <a:buFont typeface="Arial"/>
              <a:buChar char="•"/>
            </a:pPr>
            <a:r>
              <a:rPr lang="en-US" sz="104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Professional development opportunities for teachers to enhance guided reading practices.</a:t>
            </a:r>
            <a:endParaRPr lang="en-US" sz="1043" dirty="0"/>
          </a:p>
        </p:txBody>
      </p:sp>
      <p:sp>
        <p:nvSpPr>
          <p:cNvPr id="10" name="Text 8"/>
          <p:cNvSpPr/>
          <p:nvPr/>
        </p:nvSpPr>
        <p:spPr>
          <a:xfrm>
            <a:off x="5069119" y="3685474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68639" y="4317712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02"/>
              </a:spcBef>
              <a:buSzPct val="100000"/>
              <a:buFont typeface="Arial"/>
              <a:buChar char="•"/>
            </a:pPr>
            <a:r>
              <a:rPr lang="en-US" sz="117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Time constraints within the school curriculum.</a:t>
            </a:r>
            <a:endParaRPr lang="en-US" sz="1171" dirty="0"/>
          </a:p>
          <a:p>
            <a:pPr algn="l" marL="171450" indent="-171450">
              <a:lnSpc>
                <a:spcPct val="100000"/>
              </a:lnSpc>
              <a:spcBef>
                <a:spcPts val="502"/>
              </a:spcBef>
              <a:buSzPct val="100000"/>
              <a:buFont typeface="Arial"/>
              <a:buChar char="•"/>
            </a:pPr>
            <a:r>
              <a:rPr lang="en-US" sz="117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Limited resources for acquiring a wide range of reading materials.</a:t>
            </a:r>
            <a:endParaRPr lang="en-US" sz="1171" dirty="0"/>
          </a:p>
          <a:p>
            <a:pPr algn="l" marL="171450" indent="-171450">
              <a:lnSpc>
                <a:spcPct val="100000"/>
              </a:lnSpc>
              <a:spcBef>
                <a:spcPts val="502"/>
              </a:spcBef>
              <a:buSzPct val="100000"/>
              <a:buFont typeface="Arial"/>
              <a:buChar char="•"/>
            </a:pPr>
            <a:r>
              <a:rPr lang="en-US" sz="117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Potential resistance from students who prefer independent reading.</a:t>
            </a:r>
            <a:endParaRPr lang="en-US" sz="1171" dirty="0"/>
          </a:p>
          <a:p>
            <a:pPr algn="l" marL="171450" indent="-171450">
              <a:lnSpc>
                <a:spcPct val="100000"/>
              </a:lnSpc>
              <a:spcBef>
                <a:spcPts val="502"/>
              </a:spcBef>
              <a:buSzPct val="100000"/>
              <a:buFont typeface="Arial"/>
              <a:buChar char="•"/>
            </a:pPr>
            <a:r>
              <a:rPr lang="en-US" sz="117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External factors impacting student engagement and motivation levels.</a:t>
            </a:r>
            <a:endParaRPr lang="en-US" sz="1171" dirty="0"/>
          </a:p>
        </p:txBody>
      </p:sp>
      <p:sp>
        <p:nvSpPr>
          <p:cNvPr id="12" name="Text 10"/>
          <p:cNvSpPr/>
          <p:nvPr/>
        </p:nvSpPr>
        <p:spPr>
          <a:xfrm>
            <a:off x="8963538" y="3654087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6309360"/>
            <a:ext cx="6746406" cy="548640"/>
          </a:xfrm>
          <a:custGeom>
            <a:avLst/>
            <a:gdLst/>
            <a:ahLst/>
            <a:cxnLst/>
            <a:rect l="l" t="t" r="r" b="b"/>
            <a:pathLst>
              <a:path w="6746406" h="548640">
                <a:moveTo>
                  <a:pt x="0" y="548640"/>
                </a:moveTo>
                <a:lnTo>
                  <a:pt x="0" y="0"/>
                </a:lnTo>
                <a:lnTo>
                  <a:pt x="6746406" y="0"/>
                </a:lnTo>
                <a:lnTo>
                  <a:pt x="674640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175010" y="34879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963538" y="958525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31519" y="1528510"/>
            <a:ext cx="2383681" cy="2259838"/>
          </a:xfrm>
          <a:custGeom>
            <a:avLst/>
            <a:gdLst/>
            <a:ahLst/>
            <a:cxnLst/>
            <a:rect l="l" t="t" r="r" b="b"/>
            <a:pathLst>
              <a:path w="2383681" h="2259838">
                <a:moveTo>
                  <a:pt x="0" y="2259838"/>
                </a:moveTo>
                <a:lnTo>
                  <a:pt x="0" y="0"/>
                </a:lnTo>
                <a:lnTo>
                  <a:pt x="2383681" y="0"/>
                </a:lnTo>
                <a:lnTo>
                  <a:pt x="2383681" y="2259838"/>
                </a:lnTo>
                <a:lnTo>
                  <a:pt x="0" y="22598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0"/>
              </a:spcBef>
              <a:buNone/>
            </a:pPr>
            <a:r>
              <a:rPr lang="en-US" sz="379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SWOT Analysis of Guided Reading</a:t>
            </a:r>
            <a:endParaRPr lang="en-US" sz="3799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provides structured support to help 14-year-olds improve their understanding of texts.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Enhanced Reading Comprehension</a:t>
            </a:r>
            <a:endParaRPr lang="en-US" sz="1336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Guided Reading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Through guided reading activities, students can enhance their reading speed and accuracy.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Improved Reading Fluency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in guided reading helps students analyze texts, infer meaning, and make connections.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Development of Critical Thinking Skills</a:t>
            </a:r>
            <a:endParaRPr lang="en-US" sz="1327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in guided reading helps students analyze texts, infer meaning, and make connections.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Development of Critical Thinking Skills</a:t>
            </a:r>
            <a:endParaRPr lang="en-US" sz="1327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Guided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is a small-group instructional approach tailored to students reading at a similar level.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Independence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primary goal is to equip students with skills and strategies for independent reading.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Comprehension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engage in activities to navigate complex texts and analyze literary elements.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Critical Thinking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deepens students' understanding of the material through critical thinking exercises.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Support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Teachers provide personalized support to address the specific needs of each student group.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Skills Enhancement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how the characters in the text are portrayed and developed throughout the story.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Characterization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Elements Analysis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Reading for 14-Year-Olds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Examine the time and place in which the story takes place and how it impacts the plot and characters.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Break down the story into its key components such as exposition, rising action, climax, falling action, and resolution.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Plot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central themes or messages conveyed in the text and explore how they are developed.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 Identification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use of symbols in the text and their deeper meanings or significance.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Symbolism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2024-11-07T21:01:02Z</dcterms:created>
  <dcterms:modified xsi:type="dcterms:W3CDTF">2024-11-07T21:01:02Z</dcterms:modified>
</cp:coreProperties>
</file>