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2f8b9371668cbf79bfeb03d4a859c80ea6c8c96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6de96b82cb92904a8b714289f8491fa8790066d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164e6904c9b6916a3d8135c71973a7ab811f46b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01c58a8c6b828d0b653fb7cb1680a32467b2ad2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055143528cad9842c7f5a280b25ecaad659273a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21a9add17137d1ac1234aad51f6cad000b4636a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c6ee93663cd0b4dcc85b0027efa692813bab8f7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6ea918871bc619699bac003226d6545ceba89ee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c5c4554163bd18de30ddf1d1bfa348e9d402c3d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b244d152f80cf4b320506e68344678db6ff3b28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adf6977ee2253bfe94a052426c44a5e03057fba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484b9bf7eb904bf2e617f84672dc20e94c321ed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5861efa7cfbeeb368b6b2afc96bf047b4630fdf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a1e37777c9f824bb9887b4064853cad8c4c2cd0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bba7e00a2377b1aa1355e025829c5856561b572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a4559d2095eeda71ff7293d856bf864457e1a37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1643241935b390b6db1ddfa3062c5e6dd180307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50722ea576df32af0008c608787c442b46bab7b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c7e5a9423354f50bb4698fe03352d08d4bd342f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0197" r="-6019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252686"/>
            <a:ext cx="6176629" cy="171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Concepts, Applications, and Implications Across Disciplines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864000"/>
            <a:ext cx="6176629" cy="311461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the World of Matrices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Matrices!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is a Matrix?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Rows and Columns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Index Notation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Matrix Operations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Real-World Applications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Matrix Structure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Matrices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Matrix Notation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Matrix Applications in Computer Science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Matrix Applications in Physics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Matrix Applications in Engineering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Key Takeaways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 Resources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Thoughts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Assessment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 and Final Thoughts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the World of Matrices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1155" r="-11115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Welcome to Matrices!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Matrices are utilized in fields such as computer graphics, data analysis, physics, and engineering.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Their applications span across various domains, showcasing their versatility.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 of Matrices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358765" y="1656374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40030" y="125730"/>
                </a:moveTo>
                <a:lnTo>
                  <a:pt x="240030" y="320040"/>
                </a:lnTo>
                <a:cubicBezTo>
                  <a:pt x="240030" y="326327"/>
                  <a:pt x="234887" y="331470"/>
                  <a:pt x="228599" y="331470"/>
                </a:cubicBezTo>
                <a:lnTo>
                  <a:pt x="45718" y="331470"/>
                </a:lnTo>
                <a:cubicBezTo>
                  <a:pt x="39431" y="331470"/>
                  <a:pt x="34287" y="326327"/>
                  <a:pt x="34287" y="320040"/>
                </a:cubicBezTo>
                <a:lnTo>
                  <a:pt x="34287" y="125730"/>
                </a:lnTo>
                <a:lnTo>
                  <a:pt x="240030" y="125730"/>
                </a:lnTo>
                <a:moveTo>
                  <a:pt x="240030" y="91440"/>
                </a:moveTo>
                <a:lnTo>
                  <a:pt x="34290" y="91440"/>
                </a:lnTo>
                <a:lnTo>
                  <a:pt x="34290" y="45720"/>
                </a:lnTo>
                <a:cubicBezTo>
                  <a:pt x="34290" y="39433"/>
                  <a:pt x="39433" y="34290"/>
                  <a:pt x="45721" y="34290"/>
                </a:cubicBezTo>
                <a:lnTo>
                  <a:pt x="228602" y="34290"/>
                </a:lnTo>
                <a:cubicBezTo>
                  <a:pt x="234889" y="34290"/>
                  <a:pt x="240033" y="39433"/>
                  <a:pt x="240033" y="45720"/>
                </a:cubicBezTo>
                <a:lnTo>
                  <a:pt x="240030" y="91440"/>
                </a:lnTo>
                <a:moveTo>
                  <a:pt x="274320" y="91440"/>
                </a:moveTo>
                <a:lnTo>
                  <a:pt x="274320" y="45720"/>
                </a:lnTo>
                <a:cubicBezTo>
                  <a:pt x="274320" y="20501"/>
                  <a:pt x="253817" y="0"/>
                  <a:pt x="228599" y="0"/>
                </a:cubicBezTo>
                <a:lnTo>
                  <a:pt x="45718" y="0"/>
                </a:lnTo>
                <a:cubicBezTo>
                  <a:pt x="20500" y="0"/>
                  <a:pt x="-3" y="20501"/>
                  <a:pt x="-3" y="45720"/>
                </a:cubicBezTo>
                <a:lnTo>
                  <a:pt x="-3" y="91440"/>
                </a:lnTo>
                <a:lnTo>
                  <a:pt x="-3" y="108587"/>
                </a:lnTo>
                <a:lnTo>
                  <a:pt x="-3" y="125734"/>
                </a:lnTo>
                <a:lnTo>
                  <a:pt x="-3" y="320044"/>
                </a:lnTo>
                <a:cubicBezTo>
                  <a:pt x="-3" y="345263"/>
                  <a:pt x="20500" y="365764"/>
                  <a:pt x="45718" y="365764"/>
                </a:cubicBezTo>
                <a:lnTo>
                  <a:pt x="228599" y="365764"/>
                </a:lnTo>
                <a:cubicBezTo>
                  <a:pt x="253817" y="365764"/>
                  <a:pt x="274320" y="345263"/>
                  <a:pt x="274320" y="320044"/>
                </a:cubicBezTo>
                <a:lnTo>
                  <a:pt x="274320" y="125734"/>
                </a:lnTo>
                <a:lnTo>
                  <a:pt x="274320" y="108590"/>
                </a:lnTo>
                <a:lnTo>
                  <a:pt x="274320" y="91440"/>
                </a:lnTo>
                <a:moveTo>
                  <a:pt x="57149" y="165737"/>
                </a:moveTo>
                <a:cubicBezTo>
                  <a:pt x="57149" y="175206"/>
                  <a:pt x="64824" y="182884"/>
                  <a:pt x="74294" y="182884"/>
                </a:cubicBezTo>
                <a:cubicBezTo>
                  <a:pt x="83764" y="182884"/>
                  <a:pt x="91439" y="175206"/>
                  <a:pt x="91439" y="165740"/>
                </a:cubicBezTo>
                <a:cubicBezTo>
                  <a:pt x="91439" y="156271"/>
                  <a:pt x="83764" y="148597"/>
                  <a:pt x="74294" y="148597"/>
                </a:cubicBezTo>
                <a:cubicBezTo>
                  <a:pt x="64824" y="148597"/>
                  <a:pt x="57149" y="156275"/>
                  <a:pt x="57149" y="165744"/>
                </a:cubicBezTo>
                <a:lnTo>
                  <a:pt x="57149" y="165737"/>
                </a:lnTo>
                <a:moveTo>
                  <a:pt x="74294" y="211457"/>
                </a:moveTo>
                <a:cubicBezTo>
                  <a:pt x="64824" y="211457"/>
                  <a:pt x="57149" y="219134"/>
                  <a:pt x="57149" y="228604"/>
                </a:cubicBezTo>
                <a:cubicBezTo>
                  <a:pt x="57149" y="238073"/>
                  <a:pt x="64824" y="245750"/>
                  <a:pt x="74294" y="245750"/>
                </a:cubicBezTo>
                <a:cubicBezTo>
                  <a:pt x="83764" y="245750"/>
                  <a:pt x="91439" y="238073"/>
                  <a:pt x="91439" y="228607"/>
                </a:cubicBezTo>
                <a:cubicBezTo>
                  <a:pt x="91439" y="219138"/>
                  <a:pt x="83764" y="211464"/>
                  <a:pt x="74294" y="211464"/>
                </a:cubicBezTo>
                <a:lnTo>
                  <a:pt x="74294" y="211457"/>
                </a:lnTo>
                <a:moveTo>
                  <a:pt x="57149" y="291467"/>
                </a:moveTo>
                <a:cubicBezTo>
                  <a:pt x="57149" y="300969"/>
                  <a:pt x="64792" y="308614"/>
                  <a:pt x="74294" y="308614"/>
                </a:cubicBezTo>
                <a:lnTo>
                  <a:pt x="137160" y="308614"/>
                </a:lnTo>
                <a:cubicBezTo>
                  <a:pt x="146662" y="308614"/>
                  <a:pt x="154305" y="300969"/>
                  <a:pt x="154305" y="291470"/>
                </a:cubicBezTo>
                <a:cubicBezTo>
                  <a:pt x="154305" y="281968"/>
                  <a:pt x="146662" y="274327"/>
                  <a:pt x="137160" y="274327"/>
                </a:cubicBezTo>
                <a:lnTo>
                  <a:pt x="74294" y="274327"/>
                </a:lnTo>
                <a:cubicBezTo>
                  <a:pt x="64792" y="274327"/>
                  <a:pt x="57149" y="281972"/>
                  <a:pt x="57149" y="291474"/>
                </a:cubicBezTo>
                <a:lnTo>
                  <a:pt x="57149" y="291467"/>
                </a:lnTo>
                <a:moveTo>
                  <a:pt x="137160" y="148590"/>
                </a:moveTo>
                <a:cubicBezTo>
                  <a:pt x="127690" y="148590"/>
                  <a:pt x="120015" y="156267"/>
                  <a:pt x="120015" y="165737"/>
                </a:cubicBezTo>
                <a:cubicBezTo>
                  <a:pt x="120015" y="175206"/>
                  <a:pt x="127690" y="182884"/>
                  <a:pt x="137160" y="182884"/>
                </a:cubicBezTo>
                <a:cubicBezTo>
                  <a:pt x="146630" y="182884"/>
                  <a:pt x="154305" y="175206"/>
                  <a:pt x="154305" y="165740"/>
                </a:cubicBezTo>
                <a:cubicBezTo>
                  <a:pt x="154305" y="156271"/>
                  <a:pt x="146630" y="148597"/>
                  <a:pt x="137160" y="148597"/>
                </a:cubicBezTo>
                <a:lnTo>
                  <a:pt x="137160" y="148590"/>
                </a:lnTo>
                <a:moveTo>
                  <a:pt x="120015" y="228600"/>
                </a:moveTo>
                <a:cubicBezTo>
                  <a:pt x="120015" y="238070"/>
                  <a:pt x="127690" y="245747"/>
                  <a:pt x="137160" y="245747"/>
                </a:cubicBezTo>
                <a:cubicBezTo>
                  <a:pt x="146630" y="245747"/>
                  <a:pt x="154305" y="238069"/>
                  <a:pt x="154305" y="228604"/>
                </a:cubicBezTo>
                <a:cubicBezTo>
                  <a:pt x="154305" y="219134"/>
                  <a:pt x="146630" y="211460"/>
                  <a:pt x="137160" y="211460"/>
                </a:cubicBezTo>
                <a:cubicBezTo>
                  <a:pt x="127690" y="211460"/>
                  <a:pt x="120015" y="219138"/>
                  <a:pt x="120015" y="228607"/>
                </a:cubicBezTo>
                <a:lnTo>
                  <a:pt x="120015" y="228600"/>
                </a:lnTo>
                <a:moveTo>
                  <a:pt x="200026" y="148590"/>
                </a:moveTo>
                <a:cubicBezTo>
                  <a:pt x="190556" y="148590"/>
                  <a:pt x="182881" y="156267"/>
                  <a:pt x="182881" y="165737"/>
                </a:cubicBezTo>
                <a:cubicBezTo>
                  <a:pt x="182881" y="175206"/>
                  <a:pt x="190556" y="182884"/>
                  <a:pt x="200026" y="182884"/>
                </a:cubicBezTo>
                <a:cubicBezTo>
                  <a:pt x="209496" y="182884"/>
                  <a:pt x="217171" y="175206"/>
                  <a:pt x="217171" y="165740"/>
                </a:cubicBezTo>
                <a:cubicBezTo>
                  <a:pt x="217171" y="156271"/>
                  <a:pt x="209496" y="148597"/>
                  <a:pt x="200026" y="148597"/>
                </a:cubicBezTo>
                <a:lnTo>
                  <a:pt x="200026" y="148590"/>
                </a:lnTo>
                <a:moveTo>
                  <a:pt x="182881" y="228600"/>
                </a:moveTo>
                <a:cubicBezTo>
                  <a:pt x="182881" y="238070"/>
                  <a:pt x="190556" y="245747"/>
                  <a:pt x="200026" y="245747"/>
                </a:cubicBezTo>
                <a:cubicBezTo>
                  <a:pt x="209496" y="245747"/>
                  <a:pt x="217171" y="238069"/>
                  <a:pt x="217171" y="228604"/>
                </a:cubicBezTo>
                <a:cubicBezTo>
                  <a:pt x="217171" y="219134"/>
                  <a:pt x="209496" y="211460"/>
                  <a:pt x="200026" y="211460"/>
                </a:cubicBezTo>
                <a:cubicBezTo>
                  <a:pt x="190556" y="211460"/>
                  <a:pt x="182881" y="219138"/>
                  <a:pt x="182881" y="228607"/>
                </a:cubicBezTo>
                <a:lnTo>
                  <a:pt x="182881" y="228600"/>
                </a:lnTo>
                <a:moveTo>
                  <a:pt x="200026" y="274320"/>
                </a:moveTo>
                <a:cubicBezTo>
                  <a:pt x="190556" y="274320"/>
                  <a:pt x="182881" y="281997"/>
                  <a:pt x="182881" y="291467"/>
                </a:cubicBezTo>
                <a:cubicBezTo>
                  <a:pt x="182881" y="300936"/>
                  <a:pt x="190556" y="308614"/>
                  <a:pt x="200026" y="308614"/>
                </a:cubicBezTo>
                <a:cubicBezTo>
                  <a:pt x="209496" y="308614"/>
                  <a:pt x="217171" y="300936"/>
                  <a:pt x="217171" y="291470"/>
                </a:cubicBezTo>
                <a:cubicBezTo>
                  <a:pt x="217171" y="282001"/>
                  <a:pt x="209496" y="274327"/>
                  <a:pt x="200026" y="274327"/>
                </a:cubicBezTo>
                <a:lnTo>
                  <a:pt x="200026" y="27432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Matrices are essential for solving systems of linear equations.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form a fundamental concept in the study of linear algebra.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Matrices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3507657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71846" y="32659"/>
                </a:moveTo>
                <a:lnTo>
                  <a:pt x="71846" y="71846"/>
                </a:lnTo>
                <a:lnTo>
                  <a:pt x="32659" y="71846"/>
                </a:lnTo>
                <a:lnTo>
                  <a:pt x="32659" y="32659"/>
                </a:lnTo>
                <a:lnTo>
                  <a:pt x="71846" y="32659"/>
                </a:lnTo>
                <a:moveTo>
                  <a:pt x="32659" y="0"/>
                </a:moveTo>
                <a:cubicBezTo>
                  <a:pt x="14616" y="0"/>
                  <a:pt x="0" y="14616"/>
                  <a:pt x="0" y="32659"/>
                </a:cubicBezTo>
                <a:lnTo>
                  <a:pt x="0" y="71846"/>
                </a:lnTo>
                <a:cubicBezTo>
                  <a:pt x="0" y="89889"/>
                  <a:pt x="14616" y="104505"/>
                  <a:pt x="32659" y="104505"/>
                </a:cubicBezTo>
                <a:lnTo>
                  <a:pt x="71846" y="104505"/>
                </a:lnTo>
                <a:cubicBezTo>
                  <a:pt x="89889" y="104505"/>
                  <a:pt x="104505" y="89889"/>
                  <a:pt x="104505" y="71846"/>
                </a:cubicBezTo>
                <a:lnTo>
                  <a:pt x="104505" y="32659"/>
                </a:lnTo>
                <a:cubicBezTo>
                  <a:pt x="104505" y="14616"/>
                  <a:pt x="89889" y="0"/>
                  <a:pt x="71846" y="0"/>
                </a:cubicBezTo>
                <a:lnTo>
                  <a:pt x="32659" y="0"/>
                </a:lnTo>
                <a:moveTo>
                  <a:pt x="71846" y="163286"/>
                </a:moveTo>
                <a:lnTo>
                  <a:pt x="71846" y="202474"/>
                </a:lnTo>
                <a:lnTo>
                  <a:pt x="32659" y="202474"/>
                </a:lnTo>
                <a:lnTo>
                  <a:pt x="32659" y="163286"/>
                </a:lnTo>
                <a:lnTo>
                  <a:pt x="71846" y="163286"/>
                </a:lnTo>
                <a:moveTo>
                  <a:pt x="32659" y="130628"/>
                </a:moveTo>
                <a:cubicBezTo>
                  <a:pt x="14616" y="130628"/>
                  <a:pt x="0" y="145243"/>
                  <a:pt x="0" y="163286"/>
                </a:cubicBezTo>
                <a:lnTo>
                  <a:pt x="0" y="202474"/>
                </a:lnTo>
                <a:cubicBezTo>
                  <a:pt x="0" y="220517"/>
                  <a:pt x="14616" y="235133"/>
                  <a:pt x="32659" y="235133"/>
                </a:cubicBezTo>
                <a:lnTo>
                  <a:pt x="71846" y="235133"/>
                </a:lnTo>
                <a:cubicBezTo>
                  <a:pt x="89889" y="235133"/>
                  <a:pt x="104505" y="220517"/>
                  <a:pt x="104505" y="202474"/>
                </a:cubicBezTo>
                <a:lnTo>
                  <a:pt x="104505" y="163286"/>
                </a:lnTo>
                <a:cubicBezTo>
                  <a:pt x="104505" y="145243"/>
                  <a:pt x="89889" y="130628"/>
                  <a:pt x="71846" y="130628"/>
                </a:cubicBezTo>
                <a:lnTo>
                  <a:pt x="32659" y="130628"/>
                </a:lnTo>
                <a:moveTo>
                  <a:pt x="32659" y="293914"/>
                </a:moveTo>
                <a:lnTo>
                  <a:pt x="71846" y="293914"/>
                </a:lnTo>
                <a:lnTo>
                  <a:pt x="71846" y="333101"/>
                </a:lnTo>
                <a:lnTo>
                  <a:pt x="32659" y="333101"/>
                </a:lnTo>
                <a:lnTo>
                  <a:pt x="32659" y="293914"/>
                </a:lnTo>
                <a:moveTo>
                  <a:pt x="0" y="293914"/>
                </a:moveTo>
                <a:lnTo>
                  <a:pt x="0" y="333101"/>
                </a:lnTo>
                <a:cubicBezTo>
                  <a:pt x="0" y="351144"/>
                  <a:pt x="14616" y="365760"/>
                  <a:pt x="32659" y="365760"/>
                </a:cubicBezTo>
                <a:lnTo>
                  <a:pt x="71846" y="365760"/>
                </a:lnTo>
                <a:cubicBezTo>
                  <a:pt x="89889" y="365760"/>
                  <a:pt x="104505" y="351144"/>
                  <a:pt x="104505" y="333101"/>
                </a:cubicBezTo>
                <a:lnTo>
                  <a:pt x="104505" y="293914"/>
                </a:lnTo>
                <a:cubicBezTo>
                  <a:pt x="104505" y="275871"/>
                  <a:pt x="89889" y="261255"/>
                  <a:pt x="71846" y="261255"/>
                </a:cubicBezTo>
                <a:lnTo>
                  <a:pt x="32659" y="261255"/>
                </a:lnTo>
                <a:cubicBezTo>
                  <a:pt x="14616" y="261255"/>
                  <a:pt x="0" y="275871"/>
                  <a:pt x="0" y="293914"/>
                </a:cubicBezTo>
                <a:lnTo>
                  <a:pt x="0" y="293914"/>
                </a:lnTo>
                <a:moveTo>
                  <a:pt x="202474" y="32659"/>
                </a:moveTo>
                <a:lnTo>
                  <a:pt x="202474" y="71846"/>
                </a:lnTo>
                <a:lnTo>
                  <a:pt x="163286" y="71846"/>
                </a:lnTo>
                <a:lnTo>
                  <a:pt x="163286" y="32659"/>
                </a:lnTo>
                <a:lnTo>
                  <a:pt x="202474" y="32659"/>
                </a:lnTo>
                <a:moveTo>
                  <a:pt x="163286" y="0"/>
                </a:moveTo>
                <a:cubicBezTo>
                  <a:pt x="145243" y="0"/>
                  <a:pt x="130627" y="14616"/>
                  <a:pt x="130627" y="32659"/>
                </a:cubicBezTo>
                <a:lnTo>
                  <a:pt x="130627" y="71846"/>
                </a:lnTo>
                <a:cubicBezTo>
                  <a:pt x="130627" y="89889"/>
                  <a:pt x="145243" y="104505"/>
                  <a:pt x="163286" y="104505"/>
                </a:cubicBezTo>
                <a:lnTo>
                  <a:pt x="202474" y="104505"/>
                </a:lnTo>
                <a:cubicBezTo>
                  <a:pt x="220517" y="104505"/>
                  <a:pt x="235133" y="89889"/>
                  <a:pt x="235133" y="71846"/>
                </a:cubicBezTo>
                <a:lnTo>
                  <a:pt x="235133" y="32659"/>
                </a:lnTo>
                <a:cubicBezTo>
                  <a:pt x="235133" y="14616"/>
                  <a:pt x="220517" y="0"/>
                  <a:pt x="202474" y="0"/>
                </a:cubicBezTo>
                <a:lnTo>
                  <a:pt x="163286" y="0"/>
                </a:lnTo>
                <a:moveTo>
                  <a:pt x="163286" y="163286"/>
                </a:moveTo>
                <a:lnTo>
                  <a:pt x="202474" y="163286"/>
                </a:lnTo>
                <a:lnTo>
                  <a:pt x="202474" y="202474"/>
                </a:lnTo>
                <a:lnTo>
                  <a:pt x="163286" y="202474"/>
                </a:lnTo>
                <a:lnTo>
                  <a:pt x="163286" y="163286"/>
                </a:lnTo>
                <a:moveTo>
                  <a:pt x="130628" y="163286"/>
                </a:moveTo>
                <a:lnTo>
                  <a:pt x="130628" y="202474"/>
                </a:lnTo>
                <a:cubicBezTo>
                  <a:pt x="130628" y="220517"/>
                  <a:pt x="145243" y="235133"/>
                  <a:pt x="163286" y="235133"/>
                </a:cubicBezTo>
                <a:lnTo>
                  <a:pt x="202474" y="235133"/>
                </a:lnTo>
                <a:cubicBezTo>
                  <a:pt x="220517" y="235133"/>
                  <a:pt x="235133" y="220517"/>
                  <a:pt x="235133" y="202474"/>
                </a:cubicBezTo>
                <a:lnTo>
                  <a:pt x="235133" y="163286"/>
                </a:lnTo>
                <a:cubicBezTo>
                  <a:pt x="235133" y="145243"/>
                  <a:pt x="220517" y="130627"/>
                  <a:pt x="202474" y="130627"/>
                </a:cubicBezTo>
                <a:lnTo>
                  <a:pt x="163286" y="130627"/>
                </a:lnTo>
                <a:cubicBezTo>
                  <a:pt x="145243" y="130627"/>
                  <a:pt x="130628" y="145243"/>
                  <a:pt x="130628" y="163286"/>
                </a:cubicBezTo>
                <a:moveTo>
                  <a:pt x="202474" y="293914"/>
                </a:moveTo>
                <a:lnTo>
                  <a:pt x="202474" y="333101"/>
                </a:lnTo>
                <a:lnTo>
                  <a:pt x="163286" y="333101"/>
                </a:lnTo>
                <a:lnTo>
                  <a:pt x="163286" y="293914"/>
                </a:lnTo>
                <a:lnTo>
                  <a:pt x="202474" y="293914"/>
                </a:lnTo>
                <a:moveTo>
                  <a:pt x="163286" y="261259"/>
                </a:moveTo>
                <a:cubicBezTo>
                  <a:pt x="145243" y="261259"/>
                  <a:pt x="130627" y="275874"/>
                  <a:pt x="130627" y="293917"/>
                </a:cubicBezTo>
                <a:lnTo>
                  <a:pt x="130627" y="333105"/>
                </a:lnTo>
                <a:cubicBezTo>
                  <a:pt x="130627" y="351148"/>
                  <a:pt x="145243" y="365764"/>
                  <a:pt x="163286" y="365764"/>
                </a:cubicBezTo>
                <a:lnTo>
                  <a:pt x="202474" y="365764"/>
                </a:lnTo>
                <a:cubicBezTo>
                  <a:pt x="220517" y="365764"/>
                  <a:pt x="235133" y="351148"/>
                  <a:pt x="235133" y="333105"/>
                </a:cubicBezTo>
                <a:lnTo>
                  <a:pt x="235133" y="293917"/>
                </a:lnTo>
                <a:cubicBezTo>
                  <a:pt x="235133" y="275875"/>
                  <a:pt x="220517" y="261259"/>
                  <a:pt x="202474" y="261259"/>
                </a:cubicBezTo>
                <a:lnTo>
                  <a:pt x="163286" y="261259"/>
                </a:lnTo>
                <a:moveTo>
                  <a:pt x="293914" y="32659"/>
                </a:moveTo>
                <a:lnTo>
                  <a:pt x="333101" y="32659"/>
                </a:lnTo>
                <a:lnTo>
                  <a:pt x="333101" y="71846"/>
                </a:lnTo>
                <a:lnTo>
                  <a:pt x="293914" y="71846"/>
                </a:lnTo>
                <a:lnTo>
                  <a:pt x="293914" y="32659"/>
                </a:lnTo>
                <a:moveTo>
                  <a:pt x="261259" y="32659"/>
                </a:moveTo>
                <a:lnTo>
                  <a:pt x="261259" y="71846"/>
                </a:lnTo>
                <a:cubicBezTo>
                  <a:pt x="261259" y="89889"/>
                  <a:pt x="275874" y="104505"/>
                  <a:pt x="293917" y="104505"/>
                </a:cubicBezTo>
                <a:lnTo>
                  <a:pt x="333105" y="104505"/>
                </a:lnTo>
                <a:cubicBezTo>
                  <a:pt x="351148" y="104505"/>
                  <a:pt x="365764" y="89889"/>
                  <a:pt x="365764" y="71846"/>
                </a:cubicBezTo>
                <a:lnTo>
                  <a:pt x="365764" y="32659"/>
                </a:lnTo>
                <a:cubicBezTo>
                  <a:pt x="365764" y="14616"/>
                  <a:pt x="351148" y="0"/>
                  <a:pt x="333105" y="0"/>
                </a:cubicBezTo>
                <a:lnTo>
                  <a:pt x="293917" y="0"/>
                </a:lnTo>
                <a:cubicBezTo>
                  <a:pt x="275875" y="0"/>
                  <a:pt x="261259" y="14616"/>
                  <a:pt x="261259" y="32659"/>
                </a:cubicBezTo>
                <a:lnTo>
                  <a:pt x="261259" y="32659"/>
                </a:lnTo>
                <a:moveTo>
                  <a:pt x="333101" y="163286"/>
                </a:moveTo>
                <a:lnTo>
                  <a:pt x="333101" y="202474"/>
                </a:lnTo>
                <a:lnTo>
                  <a:pt x="293914" y="202474"/>
                </a:lnTo>
                <a:lnTo>
                  <a:pt x="293914" y="163286"/>
                </a:lnTo>
                <a:lnTo>
                  <a:pt x="333101" y="163286"/>
                </a:lnTo>
                <a:moveTo>
                  <a:pt x="293914" y="130628"/>
                </a:moveTo>
                <a:cubicBezTo>
                  <a:pt x="275871" y="130628"/>
                  <a:pt x="261255" y="145243"/>
                  <a:pt x="261255" y="163286"/>
                </a:cubicBezTo>
                <a:lnTo>
                  <a:pt x="261255" y="202474"/>
                </a:lnTo>
                <a:cubicBezTo>
                  <a:pt x="261255" y="220517"/>
                  <a:pt x="275871" y="235133"/>
                  <a:pt x="293914" y="235133"/>
                </a:cubicBezTo>
                <a:lnTo>
                  <a:pt x="333101" y="235133"/>
                </a:lnTo>
                <a:cubicBezTo>
                  <a:pt x="351144" y="235133"/>
                  <a:pt x="365760" y="220517"/>
                  <a:pt x="365760" y="202474"/>
                </a:cubicBezTo>
                <a:lnTo>
                  <a:pt x="365760" y="163286"/>
                </a:lnTo>
                <a:cubicBezTo>
                  <a:pt x="365760" y="145243"/>
                  <a:pt x="351144" y="130628"/>
                  <a:pt x="333101" y="130628"/>
                </a:cubicBezTo>
                <a:lnTo>
                  <a:pt x="293914" y="130628"/>
                </a:lnTo>
                <a:moveTo>
                  <a:pt x="293914" y="293914"/>
                </a:moveTo>
                <a:lnTo>
                  <a:pt x="333101" y="293914"/>
                </a:lnTo>
                <a:lnTo>
                  <a:pt x="333101" y="333101"/>
                </a:lnTo>
                <a:lnTo>
                  <a:pt x="293914" y="333101"/>
                </a:lnTo>
                <a:lnTo>
                  <a:pt x="293914" y="293914"/>
                </a:lnTo>
                <a:moveTo>
                  <a:pt x="261259" y="293914"/>
                </a:moveTo>
                <a:lnTo>
                  <a:pt x="261259" y="333101"/>
                </a:lnTo>
                <a:cubicBezTo>
                  <a:pt x="261259" y="351144"/>
                  <a:pt x="275874" y="365760"/>
                  <a:pt x="293917" y="365760"/>
                </a:cubicBezTo>
                <a:lnTo>
                  <a:pt x="333105" y="365760"/>
                </a:lnTo>
                <a:cubicBezTo>
                  <a:pt x="351148" y="365760"/>
                  <a:pt x="365764" y="351144"/>
                  <a:pt x="365764" y="333101"/>
                </a:cubicBezTo>
                <a:lnTo>
                  <a:pt x="365764" y="293914"/>
                </a:lnTo>
                <a:cubicBezTo>
                  <a:pt x="365764" y="275871"/>
                  <a:pt x="351148" y="261255"/>
                  <a:pt x="333105" y="261255"/>
                </a:cubicBezTo>
                <a:lnTo>
                  <a:pt x="293917" y="261255"/>
                </a:lnTo>
                <a:cubicBezTo>
                  <a:pt x="275875" y="261255"/>
                  <a:pt x="261259" y="275871"/>
                  <a:pt x="261259" y="293914"/>
                </a:cubicBezTo>
                <a:lnTo>
                  <a:pt x="261259" y="293914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matrix is a rectangular array of numbers, symbols, or expressions.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elements are arranged systematically in rows and columns.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Matrices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702269" y="1679234"/>
            <a:ext cx="365760" cy="320040"/>
          </a:xfrm>
          <a:custGeom>
            <a:avLst/>
            <a:gdLst/>
            <a:ahLst/>
            <a:cxnLst/>
            <a:rect l="l" t="t" r="r" b="b"/>
            <a:pathLst>
              <a:path w="365760" h="320040">
                <a:moveTo>
                  <a:pt x="34290" y="165736"/>
                </a:moveTo>
                <a:lnTo>
                  <a:pt x="34290" y="91442"/>
                </a:lnTo>
                <a:lnTo>
                  <a:pt x="165737" y="91442"/>
                </a:lnTo>
                <a:lnTo>
                  <a:pt x="165737" y="165736"/>
                </a:lnTo>
                <a:lnTo>
                  <a:pt x="34290" y="165736"/>
                </a:lnTo>
                <a:moveTo>
                  <a:pt x="34290" y="200025"/>
                </a:moveTo>
                <a:lnTo>
                  <a:pt x="165737" y="200025"/>
                </a:lnTo>
                <a:lnTo>
                  <a:pt x="165737" y="285751"/>
                </a:lnTo>
                <a:lnTo>
                  <a:pt x="45724" y="285751"/>
                </a:lnTo>
                <a:cubicBezTo>
                  <a:pt x="39436" y="285751"/>
                  <a:pt x="34294" y="280608"/>
                  <a:pt x="34294" y="274322"/>
                </a:cubicBezTo>
                <a:lnTo>
                  <a:pt x="34290" y="200025"/>
                </a:lnTo>
                <a:moveTo>
                  <a:pt x="200027" y="285751"/>
                </a:moveTo>
                <a:lnTo>
                  <a:pt x="200027" y="200025"/>
                </a:lnTo>
                <a:lnTo>
                  <a:pt x="331474" y="200025"/>
                </a:lnTo>
                <a:lnTo>
                  <a:pt x="331474" y="274319"/>
                </a:lnTo>
                <a:cubicBezTo>
                  <a:pt x="331474" y="280605"/>
                  <a:pt x="326331" y="285748"/>
                  <a:pt x="320044" y="285748"/>
                </a:cubicBezTo>
                <a:lnTo>
                  <a:pt x="200027" y="285751"/>
                </a:lnTo>
                <a:moveTo>
                  <a:pt x="331470" y="165736"/>
                </a:moveTo>
                <a:lnTo>
                  <a:pt x="200027" y="165736"/>
                </a:lnTo>
                <a:lnTo>
                  <a:pt x="200027" y="91442"/>
                </a:lnTo>
                <a:lnTo>
                  <a:pt x="331474" y="91442"/>
                </a:lnTo>
                <a:lnTo>
                  <a:pt x="331470" y="165736"/>
                </a:lnTo>
                <a:moveTo>
                  <a:pt x="45720" y="0"/>
                </a:moveTo>
                <a:cubicBezTo>
                  <a:pt x="20501" y="0"/>
                  <a:pt x="0" y="20502"/>
                  <a:pt x="0" y="45721"/>
                </a:cubicBezTo>
                <a:lnTo>
                  <a:pt x="0" y="274322"/>
                </a:lnTo>
                <a:cubicBezTo>
                  <a:pt x="0" y="299538"/>
                  <a:pt x="20501" y="320043"/>
                  <a:pt x="45720" y="320043"/>
                </a:cubicBezTo>
                <a:lnTo>
                  <a:pt x="320040" y="320043"/>
                </a:lnTo>
                <a:cubicBezTo>
                  <a:pt x="345259" y="320043"/>
                  <a:pt x="365760" y="299541"/>
                  <a:pt x="365760" y="274322"/>
                </a:cubicBezTo>
                <a:lnTo>
                  <a:pt x="365760" y="45721"/>
                </a:lnTo>
                <a:cubicBezTo>
                  <a:pt x="365760" y="20505"/>
                  <a:pt x="345259" y="0"/>
                  <a:pt x="320040" y="0"/>
                </a:cubicBezTo>
                <a:lnTo>
                  <a:pt x="45720" y="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31887" r="-13188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is a Matrix?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matrix is a rectangular array of numbers, symbols, or expressions.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are arranged systematically in rows and columns.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a Matrix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Matrices can represent data, such as the number of students in each grade level.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showcases their utility in organizing and analyzing information.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 of Matrix Usage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structure of a matrix includes rows, columns, and elements.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components define the organization and functionality of matrices.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Components of a Matrix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Index notation is a method to identify specific elements within a matrix.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provides a systematic way to reference and manipulate matrix data.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Index Notation in Matrices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the World of Matrices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37683" r="-13768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Rows and columns are fundamental for identifying specific elements in a matrix.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also vital for performing various matrix operations effectively.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Significance of Rows and Columns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507658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Columns represent the vertical arrangement of elements within a matrix.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play a crucial role in structuring and accessing matrix data.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Columns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02270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Rows represent the horizontal arrangement of elements within a matrix.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essential for organizing data in a structured manner.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Rows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Rows and Columns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the World of Matrices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Index Notation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Index notation is used to locate specific elements in a matrix and to perform matrix operations.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essential for mathematical computations and data organization.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Index Notation</a:t>
            </a:r>
            <a:endParaRPr lang="en-US" sz="1388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element in the second row and third column of a matrix would be denoted as (2,3).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notation helps in pinpointing exact positions within a matrix.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 of Index Notation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Index notation is a way of identifying specific elements in a matrix using row and column numbers.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provides a systematic method to reference matrix components.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Index Notation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the World of Matrices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00397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9942" r="-11994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Matrix Operations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2138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 involves combining two matrices by adding their corresponding elements.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operation is fundamental in linear algebra and has applications in various fields.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82138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Matrix Addition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98190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Subtraction entails taking two matrices and subtracting their corresponding elements.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used in scenarios where differences between datasets are analyzed.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98190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Matrix Subtraction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2138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Multiplication of matrices can be element-wise or involve dot products depending on the context.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operation is crucial for transformations and modeling in mathematics and computer science.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82138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Matrix Multiplication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8190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Matrix operations are essential for solving systems of linear equations efficiently.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also play a key role in data analysis, enabling insights and predictions.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98190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Significance of Matrix Operations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the World of Matrices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46762" r="-14676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the World of Matrices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48639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48639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Matrices are used to design and optimize systems, such as bridges and buildings.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structural integrity and efficiency in engineering projects.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Engineering Design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Physics Applications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28"/>
              </a:spcBef>
              <a:buNone/>
            </a:pPr>
            <a:r>
              <a:rPr lang="en-US" sz="1299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Matrices are used to describe the motion of objects and to solve systems of linear equations.</a:t>
            </a:r>
            <a:endParaRPr lang="en-US" sz="1299" dirty="0"/>
          </a:p>
          <a:p>
            <a:pPr algn="l" marL="0" indent="0">
              <a:lnSpc>
                <a:spcPct val="90000"/>
              </a:lnSpc>
              <a:spcBef>
                <a:spcPts val="928"/>
              </a:spcBef>
              <a:buNone/>
            </a:pPr>
            <a:r>
              <a:rPr lang="en-US" sz="1299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play a crucial role in modeling and understanding physical phenomena.</a:t>
            </a:r>
            <a:endParaRPr lang="en-US" sz="1299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Data Analysis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Matrices are used to solve systems of linear equations and to perform data analysis.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enables the extraction of meaningful insights from complex datasets.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Computer Graphics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Matrices are used to perform transformations, such as rotations and scaling.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operations are fundamental in rendering and manipulating graphical objects.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40741" r="-14074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Matrix Structure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the World of Matrices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Matrix Structure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Matrix structure is essential for performing matrix operations.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also used to solve systems of linear equations efficiently.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Types of Matrices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There are various types of matrices, including square, rectangular, and diagonal matrices.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Each type has unique properties and applications in mathematical computations.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Matrix Structure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Matrix structure refers to the arrangement of elements in a matrix.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provides a systematic way to organize data in rows and columns.</a:t>
            </a:r>
            <a:endParaRPr lang="en-US" sz="125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the World of Matrices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Matrices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303294" y="2661673"/>
            <a:ext cx="3108960" cy="3121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matrices is used to represent data and to perform matrix operations.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highlights the importance of matrices in various fields.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8303294" y="2074208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Significance of Matrices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8303294" y="1652075"/>
            <a:ext cx="365760" cy="320040"/>
          </a:xfrm>
          <a:custGeom>
            <a:avLst/>
            <a:gdLst/>
            <a:ahLst/>
            <a:cxnLst/>
            <a:rect l="l" t="t" r="r" b="b"/>
            <a:pathLst>
              <a:path w="365760" h="320040">
                <a:moveTo>
                  <a:pt x="297180" y="34289"/>
                </a:moveTo>
                <a:cubicBezTo>
                  <a:pt x="303467" y="34289"/>
                  <a:pt x="308610" y="39432"/>
                  <a:pt x="308610" y="45718"/>
                </a:cubicBezTo>
                <a:cubicBezTo>
                  <a:pt x="308610" y="52003"/>
                  <a:pt x="303467" y="57146"/>
                  <a:pt x="297180" y="57146"/>
                </a:cubicBezTo>
                <a:lnTo>
                  <a:pt x="68580" y="57146"/>
                </a:lnTo>
                <a:cubicBezTo>
                  <a:pt x="62293" y="57146"/>
                  <a:pt x="57150" y="52003"/>
                  <a:pt x="57150" y="45718"/>
                </a:cubicBezTo>
                <a:cubicBezTo>
                  <a:pt x="57150" y="39432"/>
                  <a:pt x="62293" y="34289"/>
                  <a:pt x="68580" y="34289"/>
                </a:cubicBezTo>
                <a:lnTo>
                  <a:pt x="297180" y="34289"/>
                </a:lnTo>
                <a:moveTo>
                  <a:pt x="68580" y="0"/>
                </a:moveTo>
                <a:cubicBezTo>
                  <a:pt x="43361" y="0"/>
                  <a:pt x="22860" y="20502"/>
                  <a:pt x="22860" y="45721"/>
                </a:cubicBezTo>
                <a:cubicBezTo>
                  <a:pt x="22860" y="70937"/>
                  <a:pt x="43361" y="91442"/>
                  <a:pt x="68580" y="91442"/>
                </a:cubicBezTo>
                <a:lnTo>
                  <a:pt x="165737" y="91442"/>
                </a:lnTo>
                <a:lnTo>
                  <a:pt x="165737" y="102871"/>
                </a:lnTo>
                <a:lnTo>
                  <a:pt x="158663" y="109943"/>
                </a:lnTo>
                <a:lnTo>
                  <a:pt x="138590" y="130016"/>
                </a:lnTo>
                <a:lnTo>
                  <a:pt x="131447" y="137160"/>
                </a:lnTo>
                <a:lnTo>
                  <a:pt x="91444" y="137160"/>
                </a:lnTo>
                <a:cubicBezTo>
                  <a:pt x="56726" y="137160"/>
                  <a:pt x="28580" y="165307"/>
                  <a:pt x="28580" y="200025"/>
                </a:cubicBezTo>
                <a:lnTo>
                  <a:pt x="28580" y="228601"/>
                </a:lnTo>
                <a:lnTo>
                  <a:pt x="22867" y="228601"/>
                </a:lnTo>
                <a:cubicBezTo>
                  <a:pt x="10223" y="228601"/>
                  <a:pt x="7" y="238817"/>
                  <a:pt x="7" y="251462"/>
                </a:cubicBezTo>
                <a:lnTo>
                  <a:pt x="7" y="297183"/>
                </a:lnTo>
                <a:cubicBezTo>
                  <a:pt x="7" y="309828"/>
                  <a:pt x="10223" y="320043"/>
                  <a:pt x="22867" y="320043"/>
                </a:cubicBezTo>
                <a:lnTo>
                  <a:pt x="68587" y="320043"/>
                </a:lnTo>
                <a:cubicBezTo>
                  <a:pt x="81232" y="320043"/>
                  <a:pt x="91447" y="309828"/>
                  <a:pt x="91447" y="297183"/>
                </a:cubicBezTo>
                <a:lnTo>
                  <a:pt x="91447" y="251462"/>
                </a:lnTo>
                <a:cubicBezTo>
                  <a:pt x="91447" y="238817"/>
                  <a:pt x="81232" y="228601"/>
                  <a:pt x="68587" y="228601"/>
                </a:cubicBezTo>
                <a:lnTo>
                  <a:pt x="62874" y="228601"/>
                </a:lnTo>
                <a:lnTo>
                  <a:pt x="62874" y="200025"/>
                </a:lnTo>
                <a:cubicBezTo>
                  <a:pt x="62874" y="184238"/>
                  <a:pt x="75661" y="171449"/>
                  <a:pt x="91451" y="171449"/>
                </a:cubicBezTo>
                <a:lnTo>
                  <a:pt x="131458" y="171449"/>
                </a:lnTo>
                <a:lnTo>
                  <a:pt x="138532" y="178522"/>
                </a:lnTo>
                <a:lnTo>
                  <a:pt x="158604" y="198595"/>
                </a:lnTo>
                <a:lnTo>
                  <a:pt x="165748" y="205738"/>
                </a:lnTo>
                <a:lnTo>
                  <a:pt x="165748" y="228598"/>
                </a:lnTo>
                <a:lnTo>
                  <a:pt x="160034" y="228598"/>
                </a:lnTo>
                <a:cubicBezTo>
                  <a:pt x="147390" y="228598"/>
                  <a:pt x="137174" y="238814"/>
                  <a:pt x="137174" y="251459"/>
                </a:cubicBezTo>
                <a:lnTo>
                  <a:pt x="137174" y="297180"/>
                </a:lnTo>
                <a:cubicBezTo>
                  <a:pt x="137174" y="309825"/>
                  <a:pt x="147390" y="320040"/>
                  <a:pt x="160034" y="320040"/>
                </a:cubicBezTo>
                <a:lnTo>
                  <a:pt x="205754" y="320040"/>
                </a:lnTo>
                <a:cubicBezTo>
                  <a:pt x="218399" y="320040"/>
                  <a:pt x="228614" y="309825"/>
                  <a:pt x="228614" y="297180"/>
                </a:cubicBezTo>
                <a:lnTo>
                  <a:pt x="228614" y="251459"/>
                </a:lnTo>
                <a:cubicBezTo>
                  <a:pt x="228614" y="238814"/>
                  <a:pt x="218399" y="228598"/>
                  <a:pt x="205754" y="228598"/>
                </a:cubicBezTo>
                <a:lnTo>
                  <a:pt x="200041" y="228598"/>
                </a:lnTo>
                <a:lnTo>
                  <a:pt x="200041" y="205738"/>
                </a:lnTo>
                <a:lnTo>
                  <a:pt x="207115" y="198665"/>
                </a:lnTo>
                <a:lnTo>
                  <a:pt x="227188" y="178592"/>
                </a:lnTo>
                <a:lnTo>
                  <a:pt x="234331" y="171449"/>
                </a:lnTo>
                <a:lnTo>
                  <a:pt x="274338" y="171449"/>
                </a:lnTo>
                <a:cubicBezTo>
                  <a:pt x="290124" y="171449"/>
                  <a:pt x="302915" y="184238"/>
                  <a:pt x="302915" y="200025"/>
                </a:cubicBezTo>
                <a:lnTo>
                  <a:pt x="302915" y="228601"/>
                </a:lnTo>
                <a:lnTo>
                  <a:pt x="297202" y="228601"/>
                </a:lnTo>
                <a:cubicBezTo>
                  <a:pt x="284557" y="228601"/>
                  <a:pt x="274342" y="238817"/>
                  <a:pt x="274342" y="251462"/>
                </a:cubicBezTo>
                <a:lnTo>
                  <a:pt x="274342" y="297183"/>
                </a:lnTo>
                <a:cubicBezTo>
                  <a:pt x="274342" y="309828"/>
                  <a:pt x="284557" y="320043"/>
                  <a:pt x="297202" y="320043"/>
                </a:cubicBezTo>
                <a:lnTo>
                  <a:pt x="342922" y="320043"/>
                </a:lnTo>
                <a:cubicBezTo>
                  <a:pt x="355566" y="320043"/>
                  <a:pt x="365782" y="309828"/>
                  <a:pt x="365782" y="297183"/>
                </a:cubicBezTo>
                <a:lnTo>
                  <a:pt x="365782" y="251462"/>
                </a:lnTo>
                <a:cubicBezTo>
                  <a:pt x="365782" y="238817"/>
                  <a:pt x="355566" y="228601"/>
                  <a:pt x="342922" y="228601"/>
                </a:cubicBezTo>
                <a:lnTo>
                  <a:pt x="337209" y="228601"/>
                </a:lnTo>
                <a:lnTo>
                  <a:pt x="337209" y="200025"/>
                </a:lnTo>
                <a:cubicBezTo>
                  <a:pt x="337209" y="165307"/>
                  <a:pt x="309063" y="137160"/>
                  <a:pt x="274345" y="137160"/>
                </a:cubicBezTo>
                <a:lnTo>
                  <a:pt x="234342" y="137160"/>
                </a:lnTo>
                <a:lnTo>
                  <a:pt x="227268" y="130087"/>
                </a:lnTo>
                <a:lnTo>
                  <a:pt x="207195" y="110014"/>
                </a:lnTo>
                <a:lnTo>
                  <a:pt x="200052" y="102871"/>
                </a:lnTo>
                <a:lnTo>
                  <a:pt x="200052" y="91442"/>
                </a:lnTo>
                <a:lnTo>
                  <a:pt x="297209" y="91442"/>
                </a:lnTo>
                <a:cubicBezTo>
                  <a:pt x="322428" y="91442"/>
                  <a:pt x="342929" y="70940"/>
                  <a:pt x="342929" y="45721"/>
                </a:cubicBezTo>
                <a:cubicBezTo>
                  <a:pt x="342929" y="20505"/>
                  <a:pt x="322428" y="0"/>
                  <a:pt x="297209" y="0"/>
                </a:cubicBezTo>
                <a:lnTo>
                  <a:pt x="68580" y="0"/>
                </a:lnTo>
                <a:moveTo>
                  <a:pt x="34290" y="285751"/>
                </a:moveTo>
                <a:lnTo>
                  <a:pt x="34290" y="262890"/>
                </a:lnTo>
                <a:lnTo>
                  <a:pt x="57150" y="262890"/>
                </a:lnTo>
                <a:lnTo>
                  <a:pt x="57150" y="285751"/>
                </a:lnTo>
                <a:lnTo>
                  <a:pt x="34290" y="285751"/>
                </a:lnTo>
                <a:moveTo>
                  <a:pt x="171450" y="285751"/>
                </a:moveTo>
                <a:lnTo>
                  <a:pt x="171450" y="262890"/>
                </a:lnTo>
                <a:lnTo>
                  <a:pt x="194310" y="262890"/>
                </a:lnTo>
                <a:lnTo>
                  <a:pt x="194310" y="285751"/>
                </a:lnTo>
                <a:lnTo>
                  <a:pt x="171450" y="285751"/>
                </a:lnTo>
                <a:moveTo>
                  <a:pt x="308610" y="285751"/>
                </a:moveTo>
                <a:lnTo>
                  <a:pt x="308610" y="262890"/>
                </a:lnTo>
                <a:lnTo>
                  <a:pt x="331470" y="262890"/>
                </a:lnTo>
                <a:lnTo>
                  <a:pt x="331470" y="285751"/>
                </a:lnTo>
                <a:lnTo>
                  <a:pt x="308610" y="285751"/>
                </a:lnTo>
                <a:moveTo>
                  <a:pt x="162807" y="154304"/>
                </a:moveTo>
                <a:lnTo>
                  <a:pt x="182880" y="134231"/>
                </a:lnTo>
                <a:lnTo>
                  <a:pt x="202953" y="154304"/>
                </a:lnTo>
                <a:lnTo>
                  <a:pt x="182880" y="174377"/>
                </a:lnTo>
                <a:lnTo>
                  <a:pt x="162807" y="154304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0267" y="2661673"/>
            <a:ext cx="3108960" cy="3121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3x4 matrix using numbers or symbols.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demonstrates the practical application of matrix creation.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540267" y="2074208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 of a Matrix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540267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71846" y="32659"/>
                </a:moveTo>
                <a:lnTo>
                  <a:pt x="71846" y="71846"/>
                </a:lnTo>
                <a:lnTo>
                  <a:pt x="32659" y="71846"/>
                </a:lnTo>
                <a:lnTo>
                  <a:pt x="32659" y="32659"/>
                </a:lnTo>
                <a:lnTo>
                  <a:pt x="71846" y="32659"/>
                </a:lnTo>
                <a:moveTo>
                  <a:pt x="32659" y="0"/>
                </a:moveTo>
                <a:cubicBezTo>
                  <a:pt x="14616" y="0"/>
                  <a:pt x="0" y="14616"/>
                  <a:pt x="0" y="32659"/>
                </a:cubicBezTo>
                <a:lnTo>
                  <a:pt x="0" y="71846"/>
                </a:lnTo>
                <a:cubicBezTo>
                  <a:pt x="0" y="89889"/>
                  <a:pt x="14616" y="104505"/>
                  <a:pt x="32659" y="104505"/>
                </a:cubicBezTo>
                <a:lnTo>
                  <a:pt x="71846" y="104505"/>
                </a:lnTo>
                <a:cubicBezTo>
                  <a:pt x="89889" y="104505"/>
                  <a:pt x="104505" y="89889"/>
                  <a:pt x="104505" y="71846"/>
                </a:cubicBezTo>
                <a:lnTo>
                  <a:pt x="104505" y="32659"/>
                </a:lnTo>
                <a:cubicBezTo>
                  <a:pt x="104505" y="14616"/>
                  <a:pt x="89889" y="0"/>
                  <a:pt x="71846" y="0"/>
                </a:cubicBezTo>
                <a:lnTo>
                  <a:pt x="32659" y="0"/>
                </a:lnTo>
                <a:moveTo>
                  <a:pt x="71846" y="163286"/>
                </a:moveTo>
                <a:lnTo>
                  <a:pt x="71846" y="202474"/>
                </a:lnTo>
                <a:lnTo>
                  <a:pt x="32659" y="202474"/>
                </a:lnTo>
                <a:lnTo>
                  <a:pt x="32659" y="163286"/>
                </a:lnTo>
                <a:lnTo>
                  <a:pt x="71846" y="163286"/>
                </a:lnTo>
                <a:moveTo>
                  <a:pt x="32659" y="130628"/>
                </a:moveTo>
                <a:cubicBezTo>
                  <a:pt x="14616" y="130628"/>
                  <a:pt x="0" y="145243"/>
                  <a:pt x="0" y="163286"/>
                </a:cubicBezTo>
                <a:lnTo>
                  <a:pt x="0" y="202474"/>
                </a:lnTo>
                <a:cubicBezTo>
                  <a:pt x="0" y="220517"/>
                  <a:pt x="14616" y="235133"/>
                  <a:pt x="32659" y="235133"/>
                </a:cubicBezTo>
                <a:lnTo>
                  <a:pt x="71846" y="235133"/>
                </a:lnTo>
                <a:cubicBezTo>
                  <a:pt x="89889" y="235133"/>
                  <a:pt x="104505" y="220517"/>
                  <a:pt x="104505" y="202474"/>
                </a:cubicBezTo>
                <a:lnTo>
                  <a:pt x="104505" y="163286"/>
                </a:lnTo>
                <a:cubicBezTo>
                  <a:pt x="104505" y="145243"/>
                  <a:pt x="89889" y="130628"/>
                  <a:pt x="71846" y="130628"/>
                </a:cubicBezTo>
                <a:lnTo>
                  <a:pt x="32659" y="130628"/>
                </a:lnTo>
                <a:moveTo>
                  <a:pt x="32659" y="293914"/>
                </a:moveTo>
                <a:lnTo>
                  <a:pt x="71846" y="293914"/>
                </a:lnTo>
                <a:lnTo>
                  <a:pt x="71846" y="333101"/>
                </a:lnTo>
                <a:lnTo>
                  <a:pt x="32659" y="333101"/>
                </a:lnTo>
                <a:lnTo>
                  <a:pt x="32659" y="293914"/>
                </a:lnTo>
                <a:moveTo>
                  <a:pt x="0" y="293914"/>
                </a:moveTo>
                <a:lnTo>
                  <a:pt x="0" y="333101"/>
                </a:lnTo>
                <a:cubicBezTo>
                  <a:pt x="0" y="351144"/>
                  <a:pt x="14616" y="365760"/>
                  <a:pt x="32659" y="365760"/>
                </a:cubicBezTo>
                <a:lnTo>
                  <a:pt x="71846" y="365760"/>
                </a:lnTo>
                <a:cubicBezTo>
                  <a:pt x="89889" y="365760"/>
                  <a:pt x="104505" y="351144"/>
                  <a:pt x="104505" y="333101"/>
                </a:cubicBezTo>
                <a:lnTo>
                  <a:pt x="104505" y="293914"/>
                </a:lnTo>
                <a:cubicBezTo>
                  <a:pt x="104505" y="275871"/>
                  <a:pt x="89889" y="261255"/>
                  <a:pt x="71846" y="261255"/>
                </a:cubicBezTo>
                <a:lnTo>
                  <a:pt x="32659" y="261255"/>
                </a:lnTo>
                <a:cubicBezTo>
                  <a:pt x="14616" y="261255"/>
                  <a:pt x="0" y="275871"/>
                  <a:pt x="0" y="293914"/>
                </a:cubicBezTo>
                <a:lnTo>
                  <a:pt x="0" y="293914"/>
                </a:lnTo>
                <a:moveTo>
                  <a:pt x="202474" y="32659"/>
                </a:moveTo>
                <a:lnTo>
                  <a:pt x="202474" y="71846"/>
                </a:lnTo>
                <a:lnTo>
                  <a:pt x="163286" y="71846"/>
                </a:lnTo>
                <a:lnTo>
                  <a:pt x="163286" y="32659"/>
                </a:lnTo>
                <a:lnTo>
                  <a:pt x="202474" y="32659"/>
                </a:lnTo>
                <a:moveTo>
                  <a:pt x="163286" y="0"/>
                </a:moveTo>
                <a:cubicBezTo>
                  <a:pt x="145243" y="0"/>
                  <a:pt x="130627" y="14616"/>
                  <a:pt x="130627" y="32659"/>
                </a:cubicBezTo>
                <a:lnTo>
                  <a:pt x="130627" y="71846"/>
                </a:lnTo>
                <a:cubicBezTo>
                  <a:pt x="130627" y="89889"/>
                  <a:pt x="145243" y="104505"/>
                  <a:pt x="163286" y="104505"/>
                </a:cubicBezTo>
                <a:lnTo>
                  <a:pt x="202474" y="104505"/>
                </a:lnTo>
                <a:cubicBezTo>
                  <a:pt x="220517" y="104505"/>
                  <a:pt x="235133" y="89889"/>
                  <a:pt x="235133" y="71846"/>
                </a:cubicBezTo>
                <a:lnTo>
                  <a:pt x="235133" y="32659"/>
                </a:lnTo>
                <a:cubicBezTo>
                  <a:pt x="235133" y="14616"/>
                  <a:pt x="220517" y="0"/>
                  <a:pt x="202474" y="0"/>
                </a:cubicBezTo>
                <a:lnTo>
                  <a:pt x="163286" y="0"/>
                </a:lnTo>
                <a:moveTo>
                  <a:pt x="163286" y="163286"/>
                </a:moveTo>
                <a:lnTo>
                  <a:pt x="202474" y="163286"/>
                </a:lnTo>
                <a:lnTo>
                  <a:pt x="202474" y="202474"/>
                </a:lnTo>
                <a:lnTo>
                  <a:pt x="163286" y="202474"/>
                </a:lnTo>
                <a:lnTo>
                  <a:pt x="163286" y="163286"/>
                </a:lnTo>
                <a:moveTo>
                  <a:pt x="130628" y="163286"/>
                </a:moveTo>
                <a:lnTo>
                  <a:pt x="130628" y="202474"/>
                </a:lnTo>
                <a:cubicBezTo>
                  <a:pt x="130628" y="220517"/>
                  <a:pt x="145243" y="235133"/>
                  <a:pt x="163286" y="235133"/>
                </a:cubicBezTo>
                <a:lnTo>
                  <a:pt x="202474" y="235133"/>
                </a:lnTo>
                <a:cubicBezTo>
                  <a:pt x="220517" y="235133"/>
                  <a:pt x="235133" y="220517"/>
                  <a:pt x="235133" y="202474"/>
                </a:cubicBezTo>
                <a:lnTo>
                  <a:pt x="235133" y="163286"/>
                </a:lnTo>
                <a:cubicBezTo>
                  <a:pt x="235133" y="145243"/>
                  <a:pt x="220517" y="130627"/>
                  <a:pt x="202474" y="130627"/>
                </a:cubicBezTo>
                <a:lnTo>
                  <a:pt x="163286" y="130627"/>
                </a:lnTo>
                <a:cubicBezTo>
                  <a:pt x="145243" y="130627"/>
                  <a:pt x="130628" y="145243"/>
                  <a:pt x="130628" y="163286"/>
                </a:cubicBezTo>
                <a:moveTo>
                  <a:pt x="202474" y="293914"/>
                </a:moveTo>
                <a:lnTo>
                  <a:pt x="202474" y="333101"/>
                </a:lnTo>
                <a:lnTo>
                  <a:pt x="163286" y="333101"/>
                </a:lnTo>
                <a:lnTo>
                  <a:pt x="163286" y="293914"/>
                </a:lnTo>
                <a:lnTo>
                  <a:pt x="202474" y="293914"/>
                </a:lnTo>
                <a:moveTo>
                  <a:pt x="163286" y="261259"/>
                </a:moveTo>
                <a:cubicBezTo>
                  <a:pt x="145243" y="261259"/>
                  <a:pt x="130627" y="275874"/>
                  <a:pt x="130627" y="293917"/>
                </a:cubicBezTo>
                <a:lnTo>
                  <a:pt x="130627" y="333105"/>
                </a:lnTo>
                <a:cubicBezTo>
                  <a:pt x="130627" y="351148"/>
                  <a:pt x="145243" y="365764"/>
                  <a:pt x="163286" y="365764"/>
                </a:cubicBezTo>
                <a:lnTo>
                  <a:pt x="202474" y="365764"/>
                </a:lnTo>
                <a:cubicBezTo>
                  <a:pt x="220517" y="365764"/>
                  <a:pt x="235133" y="351148"/>
                  <a:pt x="235133" y="333105"/>
                </a:cubicBezTo>
                <a:lnTo>
                  <a:pt x="235133" y="293917"/>
                </a:lnTo>
                <a:cubicBezTo>
                  <a:pt x="235133" y="275875"/>
                  <a:pt x="220517" y="261259"/>
                  <a:pt x="202474" y="261259"/>
                </a:cubicBezTo>
                <a:lnTo>
                  <a:pt x="163286" y="261259"/>
                </a:lnTo>
                <a:moveTo>
                  <a:pt x="293914" y="32659"/>
                </a:moveTo>
                <a:lnTo>
                  <a:pt x="333101" y="32659"/>
                </a:lnTo>
                <a:lnTo>
                  <a:pt x="333101" y="71846"/>
                </a:lnTo>
                <a:lnTo>
                  <a:pt x="293914" y="71846"/>
                </a:lnTo>
                <a:lnTo>
                  <a:pt x="293914" y="32659"/>
                </a:lnTo>
                <a:moveTo>
                  <a:pt x="261259" y="32659"/>
                </a:moveTo>
                <a:lnTo>
                  <a:pt x="261259" y="71846"/>
                </a:lnTo>
                <a:cubicBezTo>
                  <a:pt x="261259" y="89889"/>
                  <a:pt x="275874" y="104505"/>
                  <a:pt x="293917" y="104505"/>
                </a:cubicBezTo>
                <a:lnTo>
                  <a:pt x="333105" y="104505"/>
                </a:lnTo>
                <a:cubicBezTo>
                  <a:pt x="351148" y="104505"/>
                  <a:pt x="365764" y="89889"/>
                  <a:pt x="365764" y="71846"/>
                </a:cubicBezTo>
                <a:lnTo>
                  <a:pt x="365764" y="32659"/>
                </a:lnTo>
                <a:cubicBezTo>
                  <a:pt x="365764" y="14616"/>
                  <a:pt x="351148" y="0"/>
                  <a:pt x="333105" y="0"/>
                </a:cubicBezTo>
                <a:lnTo>
                  <a:pt x="293917" y="0"/>
                </a:lnTo>
                <a:cubicBezTo>
                  <a:pt x="275875" y="0"/>
                  <a:pt x="261259" y="14616"/>
                  <a:pt x="261259" y="32659"/>
                </a:cubicBezTo>
                <a:lnTo>
                  <a:pt x="261259" y="32659"/>
                </a:lnTo>
                <a:moveTo>
                  <a:pt x="333101" y="163286"/>
                </a:moveTo>
                <a:lnTo>
                  <a:pt x="333101" y="202474"/>
                </a:lnTo>
                <a:lnTo>
                  <a:pt x="293914" y="202474"/>
                </a:lnTo>
                <a:lnTo>
                  <a:pt x="293914" y="163286"/>
                </a:lnTo>
                <a:lnTo>
                  <a:pt x="333101" y="163286"/>
                </a:lnTo>
                <a:moveTo>
                  <a:pt x="293914" y="130628"/>
                </a:moveTo>
                <a:cubicBezTo>
                  <a:pt x="275871" y="130628"/>
                  <a:pt x="261255" y="145243"/>
                  <a:pt x="261255" y="163286"/>
                </a:cubicBezTo>
                <a:lnTo>
                  <a:pt x="261255" y="202474"/>
                </a:lnTo>
                <a:cubicBezTo>
                  <a:pt x="261255" y="220517"/>
                  <a:pt x="275871" y="235133"/>
                  <a:pt x="293914" y="235133"/>
                </a:cubicBezTo>
                <a:lnTo>
                  <a:pt x="333101" y="235133"/>
                </a:lnTo>
                <a:cubicBezTo>
                  <a:pt x="351144" y="235133"/>
                  <a:pt x="365760" y="220517"/>
                  <a:pt x="365760" y="202474"/>
                </a:cubicBezTo>
                <a:lnTo>
                  <a:pt x="365760" y="163286"/>
                </a:lnTo>
                <a:cubicBezTo>
                  <a:pt x="365760" y="145243"/>
                  <a:pt x="351144" y="130628"/>
                  <a:pt x="333101" y="130628"/>
                </a:cubicBezTo>
                <a:lnTo>
                  <a:pt x="293914" y="130628"/>
                </a:lnTo>
                <a:moveTo>
                  <a:pt x="293914" y="293914"/>
                </a:moveTo>
                <a:lnTo>
                  <a:pt x="333101" y="293914"/>
                </a:lnTo>
                <a:lnTo>
                  <a:pt x="333101" y="333101"/>
                </a:lnTo>
                <a:lnTo>
                  <a:pt x="293914" y="333101"/>
                </a:lnTo>
                <a:lnTo>
                  <a:pt x="293914" y="293914"/>
                </a:lnTo>
                <a:moveTo>
                  <a:pt x="261259" y="293914"/>
                </a:moveTo>
                <a:lnTo>
                  <a:pt x="261259" y="333101"/>
                </a:lnTo>
                <a:cubicBezTo>
                  <a:pt x="261259" y="351144"/>
                  <a:pt x="275874" y="365760"/>
                  <a:pt x="293917" y="365760"/>
                </a:cubicBezTo>
                <a:lnTo>
                  <a:pt x="333105" y="365760"/>
                </a:lnTo>
                <a:cubicBezTo>
                  <a:pt x="351148" y="365760"/>
                  <a:pt x="365764" y="351144"/>
                  <a:pt x="365764" y="333101"/>
                </a:cubicBezTo>
                <a:lnTo>
                  <a:pt x="365764" y="293914"/>
                </a:lnTo>
                <a:cubicBezTo>
                  <a:pt x="365764" y="275871"/>
                  <a:pt x="351148" y="261255"/>
                  <a:pt x="333105" y="261255"/>
                </a:cubicBezTo>
                <a:lnTo>
                  <a:pt x="293917" y="261255"/>
                </a:lnTo>
                <a:cubicBezTo>
                  <a:pt x="275875" y="261255"/>
                  <a:pt x="261259" y="275871"/>
                  <a:pt x="261259" y="293914"/>
                </a:cubicBezTo>
                <a:lnTo>
                  <a:pt x="261259" y="293914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77240" y="2661673"/>
            <a:ext cx="3108960" cy="3121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matrix by arranging elements in rows and columns.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is the foundational step in understanding matrix structures.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77240" y="2074208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Matrix Creation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777240" y="1652075"/>
            <a:ext cx="365760" cy="320040"/>
          </a:xfrm>
          <a:custGeom>
            <a:avLst/>
            <a:gdLst/>
            <a:ahLst/>
            <a:cxnLst/>
            <a:rect l="l" t="t" r="r" b="b"/>
            <a:pathLst>
              <a:path w="365760" h="320040">
                <a:moveTo>
                  <a:pt x="34290" y="165736"/>
                </a:moveTo>
                <a:lnTo>
                  <a:pt x="34290" y="91442"/>
                </a:lnTo>
                <a:lnTo>
                  <a:pt x="165737" y="91442"/>
                </a:lnTo>
                <a:lnTo>
                  <a:pt x="165737" y="165736"/>
                </a:lnTo>
                <a:lnTo>
                  <a:pt x="34290" y="165736"/>
                </a:lnTo>
                <a:moveTo>
                  <a:pt x="34290" y="200025"/>
                </a:moveTo>
                <a:lnTo>
                  <a:pt x="165737" y="200025"/>
                </a:lnTo>
                <a:lnTo>
                  <a:pt x="165737" y="285751"/>
                </a:lnTo>
                <a:lnTo>
                  <a:pt x="45724" y="285751"/>
                </a:lnTo>
                <a:cubicBezTo>
                  <a:pt x="39436" y="285751"/>
                  <a:pt x="34294" y="280608"/>
                  <a:pt x="34294" y="274322"/>
                </a:cubicBezTo>
                <a:lnTo>
                  <a:pt x="34290" y="200025"/>
                </a:lnTo>
                <a:moveTo>
                  <a:pt x="200027" y="285751"/>
                </a:moveTo>
                <a:lnTo>
                  <a:pt x="200027" y="200025"/>
                </a:lnTo>
                <a:lnTo>
                  <a:pt x="331474" y="200025"/>
                </a:lnTo>
                <a:lnTo>
                  <a:pt x="331474" y="274319"/>
                </a:lnTo>
                <a:cubicBezTo>
                  <a:pt x="331474" y="280605"/>
                  <a:pt x="326331" y="285748"/>
                  <a:pt x="320044" y="285748"/>
                </a:cubicBezTo>
                <a:lnTo>
                  <a:pt x="200027" y="285751"/>
                </a:lnTo>
                <a:moveTo>
                  <a:pt x="331470" y="165736"/>
                </a:moveTo>
                <a:lnTo>
                  <a:pt x="200027" y="165736"/>
                </a:lnTo>
                <a:lnTo>
                  <a:pt x="200027" y="91442"/>
                </a:lnTo>
                <a:lnTo>
                  <a:pt x="331474" y="91442"/>
                </a:lnTo>
                <a:lnTo>
                  <a:pt x="331470" y="165736"/>
                </a:lnTo>
                <a:moveTo>
                  <a:pt x="45720" y="0"/>
                </a:moveTo>
                <a:cubicBezTo>
                  <a:pt x="20501" y="0"/>
                  <a:pt x="0" y="20502"/>
                  <a:pt x="0" y="45721"/>
                </a:cubicBezTo>
                <a:lnTo>
                  <a:pt x="0" y="274322"/>
                </a:lnTo>
                <a:cubicBezTo>
                  <a:pt x="0" y="299538"/>
                  <a:pt x="20501" y="320043"/>
                  <a:pt x="45720" y="320043"/>
                </a:cubicBezTo>
                <a:lnTo>
                  <a:pt x="320040" y="320043"/>
                </a:lnTo>
                <a:cubicBezTo>
                  <a:pt x="345259" y="320043"/>
                  <a:pt x="365760" y="299541"/>
                  <a:pt x="365760" y="274322"/>
                </a:cubicBezTo>
                <a:lnTo>
                  <a:pt x="365760" y="45721"/>
                </a:lnTo>
                <a:cubicBezTo>
                  <a:pt x="365760" y="20505"/>
                  <a:pt x="345259" y="0"/>
                  <a:pt x="320040" y="0"/>
                </a:cubicBezTo>
                <a:lnTo>
                  <a:pt x="45720" y="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the World of Matrices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2857" r="-928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Matrix Notation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Matrix Notation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78"/>
              </a:spcBef>
              <a:buNone/>
            </a:pPr>
            <a:r>
              <a:rPr lang="en-US" sz="1229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Matrix notation is used to locate specific elements in a matrix and to perform matrix operations.</a:t>
            </a:r>
            <a:endParaRPr lang="en-US" sz="1229" dirty="0"/>
          </a:p>
          <a:p>
            <a:pPr algn="l" marL="0" indent="0">
              <a:lnSpc>
                <a:spcPct val="90000"/>
              </a:lnSpc>
              <a:spcBef>
                <a:spcPts val="878"/>
              </a:spcBef>
              <a:buNone/>
            </a:pPr>
            <a:r>
              <a:rPr lang="en-US" sz="1229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fundamental in various applications such as linear algebra, computer science, and engineering.</a:t>
            </a:r>
            <a:endParaRPr lang="en-US" sz="1229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 of Matrix Notation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element in the second row and third column of a matrix would be denoted as (2,3).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notation helps in pinpointing specific elements for operations or analysis.</a:t>
            </a:r>
            <a:endParaRPr lang="en-US" sz="1251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Matrix Notation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36"/>
              </a:spcBef>
              <a:buNone/>
            </a:pPr>
            <a:r>
              <a:rPr lang="en-US" sz="117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Matrix notation refers to the way elements are represented in a matrix.</a:t>
            </a:r>
            <a:endParaRPr lang="en-US" sz="1171" dirty="0"/>
          </a:p>
          <a:p>
            <a:pPr algn="l" marL="0" indent="0">
              <a:lnSpc>
                <a:spcPct val="90000"/>
              </a:lnSpc>
              <a:spcBef>
                <a:spcPts val="836"/>
              </a:spcBef>
              <a:buNone/>
            </a:pPr>
            <a:r>
              <a:rPr lang="en-US" sz="117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provides a systematic method to identify and work with individual elements within a matrix structure.</a:t>
            </a:r>
            <a:endParaRPr lang="en-US" sz="117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the World of Matrices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Matrix Applications in Computer Science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20533" b="-120533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894921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821680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821680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762836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762836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36956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Matrices are essential in training and testing machine learning models.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help in organizing and processing data efficiently for algorithm development.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436957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Machine Learning Model Training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02999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Matrices are utilized to solve systems of linear equations.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also play a crucial role in performing data analysis tasks.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502999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Data Analysis Techniques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69042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Matrices are used to perform transformations in computer graphics.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include operations such as rotations, scaling, and translations.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69042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66"/>
              </a:spcBef>
              <a:buNone/>
            </a:pPr>
            <a:r>
              <a:rPr lang="en-US" sz="1546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Computer Graphics Transformations</a:t>
            </a:r>
            <a:endParaRPr lang="en-US" sz="1546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Matrices play a crucial role in describing the behavior of particles at the quantum level.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fundamental in the mathematical formulation of quantum theories.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Quantum Mechanics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507658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Matrices are utilized to represent the forces and energies acting on an object.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application aids in understanding and calculating physical interactions.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Forces and Energies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02270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Matrices are used to describe the motion of objects.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instrumental in solving systems of linear equations related to physical movements.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Motion of Objects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Matrix Applications in Physics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the World of Matrices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54577" r="-1545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Matrices are used to control and optimize systems, such as robotics and automation.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enable precise adjustments and efficient operation of complex systems.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Control Systems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507658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Matrices are used to analyze the structural integrity of buildings and bridges.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application ensures safety and reliability in engineering projects.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Structural Analysis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02270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Matrices are used to design and optimize systems, such as bridges and buildings.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provide a mathematical framework for modeling and improving structural designs.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Design and Optimization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Matrix Applications in Engineering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the World of Matrices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0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9" y="4663440"/>
                  <a:pt x="0" y="4617505"/>
                  <a:pt x="0" y="4560844"/>
                </a:cubicBezTo>
                <a:lnTo>
                  <a:pt x="0" y="102596"/>
                </a:lnTo>
                <a:cubicBezTo>
                  <a:pt x="0" y="45935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35"/>
                  <a:pt x="3657600" y="102596"/>
                </a:cubicBezTo>
                <a:lnTo>
                  <a:pt x="3657600" y="4560844"/>
                </a:lnTo>
                <a:cubicBezTo>
                  <a:pt x="3657600" y="4617505"/>
                  <a:pt x="3611661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58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9" y="4663440"/>
                  <a:pt x="0" y="4617505"/>
                  <a:pt x="0" y="4560844"/>
                </a:cubicBezTo>
                <a:lnTo>
                  <a:pt x="0" y="102596"/>
                </a:lnTo>
                <a:cubicBezTo>
                  <a:pt x="0" y="45935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35"/>
                  <a:pt x="3657600" y="102596"/>
                </a:cubicBezTo>
                <a:lnTo>
                  <a:pt x="3657600" y="4560844"/>
                </a:lnTo>
                <a:cubicBezTo>
                  <a:pt x="3657600" y="4617505"/>
                  <a:pt x="3611661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14358" y="2363586"/>
            <a:ext cx="32004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Matrices have numerous applications in computer science, physics, and engineering.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essential tools in various fields for solving complex problems.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8214358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314460" y="2363586"/>
            <a:ext cx="32004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Matrices are a fundamental concept in linear algebra.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used to solve systems of linear equations and perform data analysis.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314460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Summary of Matrices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the World of Matrices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Matrices are widely used in computer science, physics, and engineering.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Their applications extend to numerous other fields, showcasing their versatility.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Applications in Various Fields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507658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Matrices play a crucial role in solving systems of linear equations.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also essential tools in performing data analysis.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Matrices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02270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matrix is a rectangular array of numbers, symbols, or expressions.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elements are arranged systematically in rows and columns.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a Matrix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the World of Matrices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5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14358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Explore real-world applications of matrices to deepen understanding and appreciation.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Investigate how matrices are utilized in various fields such as engineering, computer science, and economics.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8214358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221980" y="1632479"/>
            <a:ext cx="365760" cy="256032"/>
          </a:xfrm>
          <a:custGeom>
            <a:avLst/>
            <a:gdLst/>
            <a:ahLst/>
            <a:cxnLst/>
            <a:rect l="l" t="t" r="r" b="b"/>
            <a:pathLst>
              <a:path w="365760" h="256032">
                <a:moveTo>
                  <a:pt x="219456" y="27431"/>
                </a:moveTo>
                <a:cubicBezTo>
                  <a:pt x="224485" y="27431"/>
                  <a:pt x="228600" y="31546"/>
                  <a:pt x="228600" y="36574"/>
                </a:cubicBezTo>
                <a:lnTo>
                  <a:pt x="228600" y="164590"/>
                </a:lnTo>
                <a:cubicBezTo>
                  <a:pt x="228600" y="169619"/>
                  <a:pt x="224485" y="173733"/>
                  <a:pt x="219456" y="173733"/>
                </a:cubicBezTo>
                <a:lnTo>
                  <a:pt x="160762" y="173733"/>
                </a:lnTo>
                <a:lnTo>
                  <a:pt x="150876" y="173733"/>
                </a:lnTo>
                <a:lnTo>
                  <a:pt x="105156" y="173733"/>
                </a:lnTo>
                <a:lnTo>
                  <a:pt x="95270" y="173733"/>
                </a:lnTo>
                <a:lnTo>
                  <a:pt x="36576" y="173733"/>
                </a:lnTo>
                <a:cubicBezTo>
                  <a:pt x="31547" y="173733"/>
                  <a:pt x="27432" y="169619"/>
                  <a:pt x="27432" y="164590"/>
                </a:cubicBezTo>
                <a:lnTo>
                  <a:pt x="27432" y="36574"/>
                </a:lnTo>
                <a:cubicBezTo>
                  <a:pt x="27432" y="31546"/>
                  <a:pt x="31547" y="27431"/>
                  <a:pt x="36576" y="27431"/>
                </a:cubicBezTo>
                <a:lnTo>
                  <a:pt x="219456" y="27431"/>
                </a:lnTo>
                <a:moveTo>
                  <a:pt x="36576" y="201167"/>
                </a:moveTo>
                <a:lnTo>
                  <a:pt x="86126" y="201167"/>
                </a:lnTo>
                <a:lnTo>
                  <a:pt x="76982" y="228598"/>
                </a:lnTo>
                <a:lnTo>
                  <a:pt x="50292" y="228598"/>
                </a:lnTo>
                <a:cubicBezTo>
                  <a:pt x="42692" y="228598"/>
                  <a:pt x="36576" y="234712"/>
                  <a:pt x="36576" y="242314"/>
                </a:cubicBezTo>
                <a:cubicBezTo>
                  <a:pt x="36576" y="249915"/>
                  <a:pt x="42692" y="256029"/>
                  <a:pt x="50292" y="256029"/>
                </a:cubicBezTo>
                <a:lnTo>
                  <a:pt x="67838" y="256029"/>
                </a:lnTo>
                <a:lnTo>
                  <a:pt x="86868" y="256029"/>
                </a:lnTo>
                <a:lnTo>
                  <a:pt x="169164" y="256029"/>
                </a:lnTo>
                <a:lnTo>
                  <a:pt x="188194" y="256029"/>
                </a:lnTo>
                <a:lnTo>
                  <a:pt x="205740" y="256029"/>
                </a:lnTo>
                <a:cubicBezTo>
                  <a:pt x="213340" y="256029"/>
                  <a:pt x="219456" y="249915"/>
                  <a:pt x="219456" y="242314"/>
                </a:cubicBezTo>
                <a:cubicBezTo>
                  <a:pt x="219456" y="234712"/>
                  <a:pt x="213340" y="228598"/>
                  <a:pt x="205740" y="228598"/>
                </a:cubicBezTo>
                <a:lnTo>
                  <a:pt x="179050" y="228598"/>
                </a:lnTo>
                <a:lnTo>
                  <a:pt x="169906" y="201167"/>
                </a:lnTo>
                <a:lnTo>
                  <a:pt x="219456" y="201167"/>
                </a:lnTo>
                <a:cubicBezTo>
                  <a:pt x="239631" y="201167"/>
                  <a:pt x="256032" y="184765"/>
                  <a:pt x="256032" y="164590"/>
                </a:cubicBezTo>
                <a:lnTo>
                  <a:pt x="256032" y="36574"/>
                </a:lnTo>
                <a:cubicBezTo>
                  <a:pt x="256032" y="16401"/>
                  <a:pt x="239631" y="-3"/>
                  <a:pt x="219456" y="-3"/>
                </a:cubicBezTo>
                <a:lnTo>
                  <a:pt x="36576" y="-3"/>
                </a:lnTo>
                <a:cubicBezTo>
                  <a:pt x="16401" y="-3"/>
                  <a:pt x="0" y="16399"/>
                  <a:pt x="0" y="36574"/>
                </a:cubicBezTo>
                <a:lnTo>
                  <a:pt x="0" y="164590"/>
                </a:lnTo>
                <a:cubicBezTo>
                  <a:pt x="0" y="184763"/>
                  <a:pt x="16401" y="201167"/>
                  <a:pt x="36576" y="201167"/>
                </a:cubicBezTo>
                <a:lnTo>
                  <a:pt x="36576" y="201167"/>
                </a:lnTo>
                <a:moveTo>
                  <a:pt x="105898" y="228601"/>
                </a:moveTo>
                <a:lnTo>
                  <a:pt x="115042" y="201170"/>
                </a:lnTo>
                <a:lnTo>
                  <a:pt x="140990" y="201170"/>
                </a:lnTo>
                <a:lnTo>
                  <a:pt x="150134" y="228601"/>
                </a:lnTo>
                <a:lnTo>
                  <a:pt x="105898" y="228601"/>
                </a:lnTo>
                <a:moveTo>
                  <a:pt x="301752" y="27431"/>
                </a:moveTo>
                <a:lnTo>
                  <a:pt x="338328" y="27431"/>
                </a:lnTo>
                <a:lnTo>
                  <a:pt x="338328" y="45720"/>
                </a:lnTo>
                <a:lnTo>
                  <a:pt x="301752" y="45720"/>
                </a:lnTo>
                <a:lnTo>
                  <a:pt x="301752" y="27431"/>
                </a:lnTo>
                <a:moveTo>
                  <a:pt x="301752" y="73151"/>
                </a:moveTo>
                <a:lnTo>
                  <a:pt x="338328" y="73151"/>
                </a:lnTo>
                <a:lnTo>
                  <a:pt x="338328" y="91439"/>
                </a:lnTo>
                <a:lnTo>
                  <a:pt x="301752" y="91439"/>
                </a:lnTo>
                <a:lnTo>
                  <a:pt x="301752" y="73151"/>
                </a:lnTo>
                <a:moveTo>
                  <a:pt x="338328" y="118873"/>
                </a:moveTo>
                <a:lnTo>
                  <a:pt x="338328" y="228601"/>
                </a:lnTo>
                <a:lnTo>
                  <a:pt x="301752" y="228601"/>
                </a:lnTo>
                <a:lnTo>
                  <a:pt x="301752" y="118873"/>
                </a:lnTo>
                <a:lnTo>
                  <a:pt x="338328" y="118873"/>
                </a:lnTo>
                <a:moveTo>
                  <a:pt x="274320" y="27431"/>
                </a:moveTo>
                <a:lnTo>
                  <a:pt x="274320" y="228598"/>
                </a:lnTo>
                <a:cubicBezTo>
                  <a:pt x="274320" y="243742"/>
                  <a:pt x="286606" y="256029"/>
                  <a:pt x="301752" y="256029"/>
                </a:cubicBezTo>
                <a:lnTo>
                  <a:pt x="338328" y="256029"/>
                </a:lnTo>
                <a:cubicBezTo>
                  <a:pt x="353474" y="256029"/>
                  <a:pt x="365760" y="243742"/>
                  <a:pt x="365760" y="228598"/>
                </a:cubicBezTo>
                <a:lnTo>
                  <a:pt x="365760" y="27431"/>
                </a:lnTo>
                <a:cubicBezTo>
                  <a:pt x="365760" y="12287"/>
                  <a:pt x="353474" y="0"/>
                  <a:pt x="338328" y="0"/>
                </a:cubicBezTo>
                <a:lnTo>
                  <a:pt x="301752" y="0"/>
                </a:lnTo>
                <a:cubicBezTo>
                  <a:pt x="286606" y="0"/>
                  <a:pt x="274320" y="12287"/>
                  <a:pt x="274320" y="27431"/>
                </a:cubicBezTo>
                <a:lnTo>
                  <a:pt x="274320" y="27431"/>
                </a:lnTo>
                <a:moveTo>
                  <a:pt x="320040" y="187451"/>
                </a:moveTo>
                <a:cubicBezTo>
                  <a:pt x="327615" y="187451"/>
                  <a:pt x="333756" y="181312"/>
                  <a:pt x="333756" y="173736"/>
                </a:cubicBezTo>
                <a:cubicBezTo>
                  <a:pt x="333756" y="166160"/>
                  <a:pt x="327615" y="160020"/>
                  <a:pt x="320040" y="160020"/>
                </a:cubicBezTo>
                <a:cubicBezTo>
                  <a:pt x="312465" y="160020"/>
                  <a:pt x="306324" y="166160"/>
                  <a:pt x="306324" y="173736"/>
                </a:cubicBezTo>
                <a:cubicBezTo>
                  <a:pt x="306324" y="181312"/>
                  <a:pt x="312465" y="187451"/>
                  <a:pt x="320040" y="187451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4460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Practice creating and manipulating matrices to develop problem-solving skills.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Engage in exercises to enhance proficiency in matrix operations and applications.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314460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Matrix Practice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314460" y="15776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71846" y="32659"/>
                </a:moveTo>
                <a:lnTo>
                  <a:pt x="71846" y="71846"/>
                </a:lnTo>
                <a:lnTo>
                  <a:pt x="32659" y="71846"/>
                </a:lnTo>
                <a:lnTo>
                  <a:pt x="32659" y="32659"/>
                </a:lnTo>
                <a:lnTo>
                  <a:pt x="71846" y="32659"/>
                </a:lnTo>
                <a:moveTo>
                  <a:pt x="32659" y="0"/>
                </a:moveTo>
                <a:cubicBezTo>
                  <a:pt x="14616" y="0"/>
                  <a:pt x="0" y="14616"/>
                  <a:pt x="0" y="32659"/>
                </a:cubicBezTo>
                <a:lnTo>
                  <a:pt x="0" y="71846"/>
                </a:lnTo>
                <a:cubicBezTo>
                  <a:pt x="0" y="89889"/>
                  <a:pt x="14616" y="104505"/>
                  <a:pt x="32659" y="104505"/>
                </a:cubicBezTo>
                <a:lnTo>
                  <a:pt x="71846" y="104505"/>
                </a:lnTo>
                <a:cubicBezTo>
                  <a:pt x="89889" y="104505"/>
                  <a:pt x="104505" y="89889"/>
                  <a:pt x="104505" y="71846"/>
                </a:cubicBezTo>
                <a:lnTo>
                  <a:pt x="104505" y="32659"/>
                </a:lnTo>
                <a:cubicBezTo>
                  <a:pt x="104505" y="14616"/>
                  <a:pt x="89889" y="0"/>
                  <a:pt x="71846" y="0"/>
                </a:cubicBezTo>
                <a:lnTo>
                  <a:pt x="32659" y="0"/>
                </a:lnTo>
                <a:moveTo>
                  <a:pt x="71846" y="163286"/>
                </a:moveTo>
                <a:lnTo>
                  <a:pt x="71846" y="202474"/>
                </a:lnTo>
                <a:lnTo>
                  <a:pt x="32659" y="202474"/>
                </a:lnTo>
                <a:lnTo>
                  <a:pt x="32659" y="163286"/>
                </a:lnTo>
                <a:lnTo>
                  <a:pt x="71846" y="163286"/>
                </a:lnTo>
                <a:moveTo>
                  <a:pt x="32659" y="130628"/>
                </a:moveTo>
                <a:cubicBezTo>
                  <a:pt x="14616" y="130628"/>
                  <a:pt x="0" y="145243"/>
                  <a:pt x="0" y="163286"/>
                </a:cubicBezTo>
                <a:lnTo>
                  <a:pt x="0" y="202474"/>
                </a:lnTo>
                <a:cubicBezTo>
                  <a:pt x="0" y="220517"/>
                  <a:pt x="14616" y="235133"/>
                  <a:pt x="32659" y="235133"/>
                </a:cubicBezTo>
                <a:lnTo>
                  <a:pt x="71846" y="235133"/>
                </a:lnTo>
                <a:cubicBezTo>
                  <a:pt x="89889" y="235133"/>
                  <a:pt x="104505" y="220517"/>
                  <a:pt x="104505" y="202474"/>
                </a:cubicBezTo>
                <a:lnTo>
                  <a:pt x="104505" y="163286"/>
                </a:lnTo>
                <a:cubicBezTo>
                  <a:pt x="104505" y="145243"/>
                  <a:pt x="89889" y="130628"/>
                  <a:pt x="71846" y="130628"/>
                </a:cubicBezTo>
                <a:lnTo>
                  <a:pt x="32659" y="130628"/>
                </a:lnTo>
                <a:moveTo>
                  <a:pt x="32659" y="293914"/>
                </a:moveTo>
                <a:lnTo>
                  <a:pt x="71846" y="293914"/>
                </a:lnTo>
                <a:lnTo>
                  <a:pt x="71846" y="333101"/>
                </a:lnTo>
                <a:lnTo>
                  <a:pt x="32659" y="333101"/>
                </a:lnTo>
                <a:lnTo>
                  <a:pt x="32659" y="293914"/>
                </a:lnTo>
                <a:moveTo>
                  <a:pt x="0" y="293914"/>
                </a:moveTo>
                <a:lnTo>
                  <a:pt x="0" y="333101"/>
                </a:lnTo>
                <a:cubicBezTo>
                  <a:pt x="0" y="351144"/>
                  <a:pt x="14616" y="365760"/>
                  <a:pt x="32659" y="365760"/>
                </a:cubicBezTo>
                <a:lnTo>
                  <a:pt x="71846" y="365760"/>
                </a:lnTo>
                <a:cubicBezTo>
                  <a:pt x="89889" y="365760"/>
                  <a:pt x="104505" y="351144"/>
                  <a:pt x="104505" y="333101"/>
                </a:cubicBezTo>
                <a:lnTo>
                  <a:pt x="104505" y="293914"/>
                </a:lnTo>
                <a:cubicBezTo>
                  <a:pt x="104505" y="275871"/>
                  <a:pt x="89889" y="261255"/>
                  <a:pt x="71846" y="261255"/>
                </a:cubicBezTo>
                <a:lnTo>
                  <a:pt x="32659" y="261255"/>
                </a:lnTo>
                <a:cubicBezTo>
                  <a:pt x="14616" y="261255"/>
                  <a:pt x="0" y="275871"/>
                  <a:pt x="0" y="293914"/>
                </a:cubicBezTo>
                <a:lnTo>
                  <a:pt x="0" y="293914"/>
                </a:lnTo>
                <a:moveTo>
                  <a:pt x="202474" y="32659"/>
                </a:moveTo>
                <a:lnTo>
                  <a:pt x="202474" y="71846"/>
                </a:lnTo>
                <a:lnTo>
                  <a:pt x="163286" y="71846"/>
                </a:lnTo>
                <a:lnTo>
                  <a:pt x="163286" y="32659"/>
                </a:lnTo>
                <a:lnTo>
                  <a:pt x="202474" y="32659"/>
                </a:lnTo>
                <a:moveTo>
                  <a:pt x="163286" y="0"/>
                </a:moveTo>
                <a:cubicBezTo>
                  <a:pt x="145243" y="0"/>
                  <a:pt x="130627" y="14616"/>
                  <a:pt x="130627" y="32659"/>
                </a:cubicBezTo>
                <a:lnTo>
                  <a:pt x="130627" y="71846"/>
                </a:lnTo>
                <a:cubicBezTo>
                  <a:pt x="130627" y="89889"/>
                  <a:pt x="145243" y="104505"/>
                  <a:pt x="163286" y="104505"/>
                </a:cubicBezTo>
                <a:lnTo>
                  <a:pt x="202474" y="104505"/>
                </a:lnTo>
                <a:cubicBezTo>
                  <a:pt x="220517" y="104505"/>
                  <a:pt x="235133" y="89889"/>
                  <a:pt x="235133" y="71846"/>
                </a:cubicBezTo>
                <a:lnTo>
                  <a:pt x="235133" y="32659"/>
                </a:lnTo>
                <a:cubicBezTo>
                  <a:pt x="235133" y="14616"/>
                  <a:pt x="220517" y="0"/>
                  <a:pt x="202474" y="0"/>
                </a:cubicBezTo>
                <a:lnTo>
                  <a:pt x="163286" y="0"/>
                </a:lnTo>
                <a:moveTo>
                  <a:pt x="163286" y="163286"/>
                </a:moveTo>
                <a:lnTo>
                  <a:pt x="202474" y="163286"/>
                </a:lnTo>
                <a:lnTo>
                  <a:pt x="202474" y="202474"/>
                </a:lnTo>
                <a:lnTo>
                  <a:pt x="163286" y="202474"/>
                </a:lnTo>
                <a:lnTo>
                  <a:pt x="163286" y="163286"/>
                </a:lnTo>
                <a:moveTo>
                  <a:pt x="130628" y="163286"/>
                </a:moveTo>
                <a:lnTo>
                  <a:pt x="130628" y="202474"/>
                </a:lnTo>
                <a:cubicBezTo>
                  <a:pt x="130628" y="220517"/>
                  <a:pt x="145243" y="235133"/>
                  <a:pt x="163286" y="235133"/>
                </a:cubicBezTo>
                <a:lnTo>
                  <a:pt x="202474" y="235133"/>
                </a:lnTo>
                <a:cubicBezTo>
                  <a:pt x="220517" y="235133"/>
                  <a:pt x="235133" y="220517"/>
                  <a:pt x="235133" y="202474"/>
                </a:cubicBezTo>
                <a:lnTo>
                  <a:pt x="235133" y="163286"/>
                </a:lnTo>
                <a:cubicBezTo>
                  <a:pt x="235133" y="145243"/>
                  <a:pt x="220517" y="130627"/>
                  <a:pt x="202474" y="130627"/>
                </a:cubicBezTo>
                <a:lnTo>
                  <a:pt x="163286" y="130627"/>
                </a:lnTo>
                <a:cubicBezTo>
                  <a:pt x="145243" y="130627"/>
                  <a:pt x="130628" y="145243"/>
                  <a:pt x="130628" y="163286"/>
                </a:cubicBezTo>
                <a:moveTo>
                  <a:pt x="202474" y="293914"/>
                </a:moveTo>
                <a:lnTo>
                  <a:pt x="202474" y="333101"/>
                </a:lnTo>
                <a:lnTo>
                  <a:pt x="163286" y="333101"/>
                </a:lnTo>
                <a:lnTo>
                  <a:pt x="163286" y="293914"/>
                </a:lnTo>
                <a:lnTo>
                  <a:pt x="202474" y="293914"/>
                </a:lnTo>
                <a:moveTo>
                  <a:pt x="163286" y="261259"/>
                </a:moveTo>
                <a:cubicBezTo>
                  <a:pt x="145243" y="261259"/>
                  <a:pt x="130627" y="275874"/>
                  <a:pt x="130627" y="293917"/>
                </a:cubicBezTo>
                <a:lnTo>
                  <a:pt x="130627" y="333105"/>
                </a:lnTo>
                <a:cubicBezTo>
                  <a:pt x="130627" y="351148"/>
                  <a:pt x="145243" y="365764"/>
                  <a:pt x="163286" y="365764"/>
                </a:cubicBezTo>
                <a:lnTo>
                  <a:pt x="202474" y="365764"/>
                </a:lnTo>
                <a:cubicBezTo>
                  <a:pt x="220517" y="365764"/>
                  <a:pt x="235133" y="351148"/>
                  <a:pt x="235133" y="333105"/>
                </a:cubicBezTo>
                <a:lnTo>
                  <a:pt x="235133" y="293917"/>
                </a:lnTo>
                <a:cubicBezTo>
                  <a:pt x="235133" y="275875"/>
                  <a:pt x="220517" y="261259"/>
                  <a:pt x="202474" y="261259"/>
                </a:cubicBezTo>
                <a:lnTo>
                  <a:pt x="163286" y="261259"/>
                </a:lnTo>
                <a:moveTo>
                  <a:pt x="293914" y="32659"/>
                </a:moveTo>
                <a:lnTo>
                  <a:pt x="333101" y="32659"/>
                </a:lnTo>
                <a:lnTo>
                  <a:pt x="333101" y="71846"/>
                </a:lnTo>
                <a:lnTo>
                  <a:pt x="293914" y="71846"/>
                </a:lnTo>
                <a:lnTo>
                  <a:pt x="293914" y="32659"/>
                </a:lnTo>
                <a:moveTo>
                  <a:pt x="261259" y="32659"/>
                </a:moveTo>
                <a:lnTo>
                  <a:pt x="261259" y="71846"/>
                </a:lnTo>
                <a:cubicBezTo>
                  <a:pt x="261259" y="89889"/>
                  <a:pt x="275874" y="104505"/>
                  <a:pt x="293917" y="104505"/>
                </a:cubicBezTo>
                <a:lnTo>
                  <a:pt x="333105" y="104505"/>
                </a:lnTo>
                <a:cubicBezTo>
                  <a:pt x="351148" y="104505"/>
                  <a:pt x="365764" y="89889"/>
                  <a:pt x="365764" y="71846"/>
                </a:cubicBezTo>
                <a:lnTo>
                  <a:pt x="365764" y="32659"/>
                </a:lnTo>
                <a:cubicBezTo>
                  <a:pt x="365764" y="14616"/>
                  <a:pt x="351148" y="0"/>
                  <a:pt x="333105" y="0"/>
                </a:cubicBezTo>
                <a:lnTo>
                  <a:pt x="293917" y="0"/>
                </a:lnTo>
                <a:cubicBezTo>
                  <a:pt x="275875" y="0"/>
                  <a:pt x="261259" y="14616"/>
                  <a:pt x="261259" y="32659"/>
                </a:cubicBezTo>
                <a:lnTo>
                  <a:pt x="261259" y="32659"/>
                </a:lnTo>
                <a:moveTo>
                  <a:pt x="333101" y="163286"/>
                </a:moveTo>
                <a:lnTo>
                  <a:pt x="333101" y="202474"/>
                </a:lnTo>
                <a:lnTo>
                  <a:pt x="293914" y="202474"/>
                </a:lnTo>
                <a:lnTo>
                  <a:pt x="293914" y="163286"/>
                </a:lnTo>
                <a:lnTo>
                  <a:pt x="333101" y="163286"/>
                </a:lnTo>
                <a:moveTo>
                  <a:pt x="293914" y="130628"/>
                </a:moveTo>
                <a:cubicBezTo>
                  <a:pt x="275871" y="130628"/>
                  <a:pt x="261255" y="145243"/>
                  <a:pt x="261255" y="163286"/>
                </a:cubicBezTo>
                <a:lnTo>
                  <a:pt x="261255" y="202474"/>
                </a:lnTo>
                <a:cubicBezTo>
                  <a:pt x="261255" y="220517"/>
                  <a:pt x="275871" y="235133"/>
                  <a:pt x="293914" y="235133"/>
                </a:cubicBezTo>
                <a:lnTo>
                  <a:pt x="333101" y="235133"/>
                </a:lnTo>
                <a:cubicBezTo>
                  <a:pt x="351144" y="235133"/>
                  <a:pt x="365760" y="220517"/>
                  <a:pt x="365760" y="202474"/>
                </a:cubicBezTo>
                <a:lnTo>
                  <a:pt x="365760" y="163286"/>
                </a:lnTo>
                <a:cubicBezTo>
                  <a:pt x="365760" y="145243"/>
                  <a:pt x="351144" y="130628"/>
                  <a:pt x="333101" y="130628"/>
                </a:cubicBezTo>
                <a:lnTo>
                  <a:pt x="293914" y="130628"/>
                </a:lnTo>
                <a:moveTo>
                  <a:pt x="293914" y="293914"/>
                </a:moveTo>
                <a:lnTo>
                  <a:pt x="333101" y="293914"/>
                </a:lnTo>
                <a:lnTo>
                  <a:pt x="333101" y="333101"/>
                </a:lnTo>
                <a:lnTo>
                  <a:pt x="293914" y="333101"/>
                </a:lnTo>
                <a:lnTo>
                  <a:pt x="293914" y="293914"/>
                </a:lnTo>
                <a:moveTo>
                  <a:pt x="261259" y="293914"/>
                </a:moveTo>
                <a:lnTo>
                  <a:pt x="261259" y="333101"/>
                </a:lnTo>
                <a:cubicBezTo>
                  <a:pt x="261259" y="351144"/>
                  <a:pt x="275874" y="365760"/>
                  <a:pt x="293917" y="365760"/>
                </a:cubicBezTo>
                <a:lnTo>
                  <a:pt x="333105" y="365760"/>
                </a:lnTo>
                <a:cubicBezTo>
                  <a:pt x="351148" y="365760"/>
                  <a:pt x="365764" y="351144"/>
                  <a:pt x="365764" y="333101"/>
                </a:cubicBezTo>
                <a:lnTo>
                  <a:pt x="365764" y="293914"/>
                </a:lnTo>
                <a:cubicBezTo>
                  <a:pt x="365764" y="275871"/>
                  <a:pt x="351148" y="261255"/>
                  <a:pt x="333105" y="261255"/>
                </a:cubicBezTo>
                <a:lnTo>
                  <a:pt x="293917" y="261255"/>
                </a:lnTo>
                <a:cubicBezTo>
                  <a:pt x="275875" y="261255"/>
                  <a:pt x="261259" y="275871"/>
                  <a:pt x="261259" y="293914"/>
                </a:cubicBezTo>
                <a:lnTo>
                  <a:pt x="261259" y="293914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the World of Matrices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MATLAB and Python are powerful tools for performing matrix operations and linear algebra computations.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software packages provide functionalities that are widely used in academic and professional settings.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Software Tools for Matrix Operations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333459" y="1656374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40030" y="125730"/>
                </a:moveTo>
                <a:lnTo>
                  <a:pt x="240030" y="320040"/>
                </a:lnTo>
                <a:cubicBezTo>
                  <a:pt x="240030" y="326327"/>
                  <a:pt x="234887" y="331470"/>
                  <a:pt x="228599" y="331470"/>
                </a:cubicBezTo>
                <a:lnTo>
                  <a:pt x="45718" y="331470"/>
                </a:lnTo>
                <a:cubicBezTo>
                  <a:pt x="39431" y="331470"/>
                  <a:pt x="34287" y="326327"/>
                  <a:pt x="34287" y="320040"/>
                </a:cubicBezTo>
                <a:lnTo>
                  <a:pt x="34287" y="125730"/>
                </a:lnTo>
                <a:lnTo>
                  <a:pt x="240030" y="125730"/>
                </a:lnTo>
                <a:moveTo>
                  <a:pt x="240030" y="91440"/>
                </a:moveTo>
                <a:lnTo>
                  <a:pt x="34290" y="91440"/>
                </a:lnTo>
                <a:lnTo>
                  <a:pt x="34290" y="45720"/>
                </a:lnTo>
                <a:cubicBezTo>
                  <a:pt x="34290" y="39433"/>
                  <a:pt x="39433" y="34290"/>
                  <a:pt x="45721" y="34290"/>
                </a:cubicBezTo>
                <a:lnTo>
                  <a:pt x="228602" y="34290"/>
                </a:lnTo>
                <a:cubicBezTo>
                  <a:pt x="234889" y="34290"/>
                  <a:pt x="240033" y="39433"/>
                  <a:pt x="240033" y="45720"/>
                </a:cubicBezTo>
                <a:lnTo>
                  <a:pt x="240030" y="91440"/>
                </a:lnTo>
                <a:moveTo>
                  <a:pt x="274320" y="91440"/>
                </a:moveTo>
                <a:lnTo>
                  <a:pt x="274320" y="45720"/>
                </a:lnTo>
                <a:cubicBezTo>
                  <a:pt x="274320" y="20501"/>
                  <a:pt x="253817" y="0"/>
                  <a:pt x="228599" y="0"/>
                </a:cubicBezTo>
                <a:lnTo>
                  <a:pt x="45718" y="0"/>
                </a:lnTo>
                <a:cubicBezTo>
                  <a:pt x="20500" y="0"/>
                  <a:pt x="-3" y="20501"/>
                  <a:pt x="-3" y="45720"/>
                </a:cubicBezTo>
                <a:lnTo>
                  <a:pt x="-3" y="91440"/>
                </a:lnTo>
                <a:lnTo>
                  <a:pt x="-3" y="108587"/>
                </a:lnTo>
                <a:lnTo>
                  <a:pt x="-3" y="125734"/>
                </a:lnTo>
                <a:lnTo>
                  <a:pt x="-3" y="320044"/>
                </a:lnTo>
                <a:cubicBezTo>
                  <a:pt x="-3" y="345263"/>
                  <a:pt x="20500" y="365764"/>
                  <a:pt x="45718" y="365764"/>
                </a:cubicBezTo>
                <a:lnTo>
                  <a:pt x="228599" y="365764"/>
                </a:lnTo>
                <a:cubicBezTo>
                  <a:pt x="253817" y="365764"/>
                  <a:pt x="274320" y="345263"/>
                  <a:pt x="274320" y="320044"/>
                </a:cubicBezTo>
                <a:lnTo>
                  <a:pt x="274320" y="125734"/>
                </a:lnTo>
                <a:lnTo>
                  <a:pt x="274320" y="108590"/>
                </a:lnTo>
                <a:lnTo>
                  <a:pt x="274320" y="91440"/>
                </a:lnTo>
                <a:moveTo>
                  <a:pt x="57149" y="165737"/>
                </a:moveTo>
                <a:cubicBezTo>
                  <a:pt x="57149" y="175206"/>
                  <a:pt x="64824" y="182884"/>
                  <a:pt x="74294" y="182884"/>
                </a:cubicBezTo>
                <a:cubicBezTo>
                  <a:pt x="83764" y="182884"/>
                  <a:pt x="91439" y="175206"/>
                  <a:pt x="91439" y="165740"/>
                </a:cubicBezTo>
                <a:cubicBezTo>
                  <a:pt x="91439" y="156271"/>
                  <a:pt x="83764" y="148597"/>
                  <a:pt x="74294" y="148597"/>
                </a:cubicBezTo>
                <a:cubicBezTo>
                  <a:pt x="64824" y="148597"/>
                  <a:pt x="57149" y="156275"/>
                  <a:pt x="57149" y="165744"/>
                </a:cubicBezTo>
                <a:lnTo>
                  <a:pt x="57149" y="165737"/>
                </a:lnTo>
                <a:moveTo>
                  <a:pt x="74294" y="211457"/>
                </a:moveTo>
                <a:cubicBezTo>
                  <a:pt x="64824" y="211457"/>
                  <a:pt x="57149" y="219134"/>
                  <a:pt x="57149" y="228604"/>
                </a:cubicBezTo>
                <a:cubicBezTo>
                  <a:pt x="57149" y="238073"/>
                  <a:pt x="64824" y="245750"/>
                  <a:pt x="74294" y="245750"/>
                </a:cubicBezTo>
                <a:cubicBezTo>
                  <a:pt x="83764" y="245750"/>
                  <a:pt x="91439" y="238073"/>
                  <a:pt x="91439" y="228607"/>
                </a:cubicBezTo>
                <a:cubicBezTo>
                  <a:pt x="91439" y="219138"/>
                  <a:pt x="83764" y="211464"/>
                  <a:pt x="74294" y="211464"/>
                </a:cubicBezTo>
                <a:lnTo>
                  <a:pt x="74294" y="211457"/>
                </a:lnTo>
                <a:moveTo>
                  <a:pt x="57149" y="291467"/>
                </a:moveTo>
                <a:cubicBezTo>
                  <a:pt x="57149" y="300969"/>
                  <a:pt x="64792" y="308614"/>
                  <a:pt x="74294" y="308614"/>
                </a:cubicBezTo>
                <a:lnTo>
                  <a:pt x="137160" y="308614"/>
                </a:lnTo>
                <a:cubicBezTo>
                  <a:pt x="146662" y="308614"/>
                  <a:pt x="154305" y="300969"/>
                  <a:pt x="154305" y="291470"/>
                </a:cubicBezTo>
                <a:cubicBezTo>
                  <a:pt x="154305" y="281968"/>
                  <a:pt x="146662" y="274327"/>
                  <a:pt x="137160" y="274327"/>
                </a:cubicBezTo>
                <a:lnTo>
                  <a:pt x="74294" y="274327"/>
                </a:lnTo>
                <a:cubicBezTo>
                  <a:pt x="64792" y="274327"/>
                  <a:pt x="57149" y="281972"/>
                  <a:pt x="57149" y="291474"/>
                </a:cubicBezTo>
                <a:lnTo>
                  <a:pt x="57149" y="291467"/>
                </a:lnTo>
                <a:moveTo>
                  <a:pt x="137160" y="148590"/>
                </a:moveTo>
                <a:cubicBezTo>
                  <a:pt x="127690" y="148590"/>
                  <a:pt x="120015" y="156267"/>
                  <a:pt x="120015" y="165737"/>
                </a:cubicBezTo>
                <a:cubicBezTo>
                  <a:pt x="120015" y="175206"/>
                  <a:pt x="127690" y="182884"/>
                  <a:pt x="137160" y="182884"/>
                </a:cubicBezTo>
                <a:cubicBezTo>
                  <a:pt x="146630" y="182884"/>
                  <a:pt x="154305" y="175206"/>
                  <a:pt x="154305" y="165740"/>
                </a:cubicBezTo>
                <a:cubicBezTo>
                  <a:pt x="154305" y="156271"/>
                  <a:pt x="146630" y="148597"/>
                  <a:pt x="137160" y="148597"/>
                </a:cubicBezTo>
                <a:lnTo>
                  <a:pt x="137160" y="148590"/>
                </a:lnTo>
                <a:moveTo>
                  <a:pt x="120015" y="228600"/>
                </a:moveTo>
                <a:cubicBezTo>
                  <a:pt x="120015" y="238070"/>
                  <a:pt x="127690" y="245747"/>
                  <a:pt x="137160" y="245747"/>
                </a:cubicBezTo>
                <a:cubicBezTo>
                  <a:pt x="146630" y="245747"/>
                  <a:pt x="154305" y="238069"/>
                  <a:pt x="154305" y="228604"/>
                </a:cubicBezTo>
                <a:cubicBezTo>
                  <a:pt x="154305" y="219134"/>
                  <a:pt x="146630" y="211460"/>
                  <a:pt x="137160" y="211460"/>
                </a:cubicBezTo>
                <a:cubicBezTo>
                  <a:pt x="127690" y="211460"/>
                  <a:pt x="120015" y="219138"/>
                  <a:pt x="120015" y="228607"/>
                </a:cubicBezTo>
                <a:lnTo>
                  <a:pt x="120015" y="228600"/>
                </a:lnTo>
                <a:moveTo>
                  <a:pt x="200026" y="148590"/>
                </a:moveTo>
                <a:cubicBezTo>
                  <a:pt x="190556" y="148590"/>
                  <a:pt x="182881" y="156267"/>
                  <a:pt x="182881" y="165737"/>
                </a:cubicBezTo>
                <a:cubicBezTo>
                  <a:pt x="182881" y="175206"/>
                  <a:pt x="190556" y="182884"/>
                  <a:pt x="200026" y="182884"/>
                </a:cubicBezTo>
                <a:cubicBezTo>
                  <a:pt x="209496" y="182884"/>
                  <a:pt x="217171" y="175206"/>
                  <a:pt x="217171" y="165740"/>
                </a:cubicBezTo>
                <a:cubicBezTo>
                  <a:pt x="217171" y="156271"/>
                  <a:pt x="209496" y="148597"/>
                  <a:pt x="200026" y="148597"/>
                </a:cubicBezTo>
                <a:lnTo>
                  <a:pt x="200026" y="148590"/>
                </a:lnTo>
                <a:moveTo>
                  <a:pt x="182881" y="228600"/>
                </a:moveTo>
                <a:cubicBezTo>
                  <a:pt x="182881" y="238070"/>
                  <a:pt x="190556" y="245747"/>
                  <a:pt x="200026" y="245747"/>
                </a:cubicBezTo>
                <a:cubicBezTo>
                  <a:pt x="209496" y="245747"/>
                  <a:pt x="217171" y="238069"/>
                  <a:pt x="217171" y="228604"/>
                </a:cubicBezTo>
                <a:cubicBezTo>
                  <a:pt x="217171" y="219134"/>
                  <a:pt x="209496" y="211460"/>
                  <a:pt x="200026" y="211460"/>
                </a:cubicBezTo>
                <a:cubicBezTo>
                  <a:pt x="190556" y="211460"/>
                  <a:pt x="182881" y="219138"/>
                  <a:pt x="182881" y="228607"/>
                </a:cubicBezTo>
                <a:lnTo>
                  <a:pt x="182881" y="228600"/>
                </a:lnTo>
                <a:moveTo>
                  <a:pt x="200026" y="274320"/>
                </a:moveTo>
                <a:cubicBezTo>
                  <a:pt x="190556" y="274320"/>
                  <a:pt x="182881" y="281997"/>
                  <a:pt x="182881" y="291467"/>
                </a:cubicBezTo>
                <a:cubicBezTo>
                  <a:pt x="182881" y="300936"/>
                  <a:pt x="190556" y="308614"/>
                  <a:pt x="200026" y="308614"/>
                </a:cubicBezTo>
                <a:cubicBezTo>
                  <a:pt x="209496" y="308614"/>
                  <a:pt x="217171" y="300936"/>
                  <a:pt x="217171" y="291470"/>
                </a:cubicBezTo>
                <a:cubicBezTo>
                  <a:pt x="217171" y="282001"/>
                  <a:pt x="209496" y="274327"/>
                  <a:pt x="200026" y="274327"/>
                </a:cubicBezTo>
                <a:lnTo>
                  <a:pt x="200026" y="27432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Khan Academy and MIT OpenCourseWare offer free resources for studying linear algebra.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platforms include video lectures, exercises, and additional materials to enhance understanding.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Learning Platforms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82351" y="1711238"/>
            <a:ext cx="365760" cy="256032"/>
          </a:xfrm>
          <a:custGeom>
            <a:avLst/>
            <a:gdLst/>
            <a:ahLst/>
            <a:cxnLst/>
            <a:rect l="l" t="t" r="r" b="b"/>
            <a:pathLst>
              <a:path w="365760" h="256032">
                <a:moveTo>
                  <a:pt x="292608" y="27431"/>
                </a:moveTo>
                <a:lnTo>
                  <a:pt x="73152" y="27431"/>
                </a:lnTo>
                <a:cubicBezTo>
                  <a:pt x="68123" y="27431"/>
                  <a:pt x="64008" y="31546"/>
                  <a:pt x="64008" y="36574"/>
                </a:cubicBezTo>
                <a:lnTo>
                  <a:pt x="64008" y="164590"/>
                </a:lnTo>
                <a:lnTo>
                  <a:pt x="36576" y="164590"/>
                </a:lnTo>
                <a:lnTo>
                  <a:pt x="36576" y="36574"/>
                </a:lnTo>
                <a:cubicBezTo>
                  <a:pt x="36576" y="16401"/>
                  <a:pt x="52977" y="-3"/>
                  <a:pt x="73152" y="-3"/>
                </a:cubicBezTo>
                <a:lnTo>
                  <a:pt x="292608" y="-3"/>
                </a:lnTo>
                <a:cubicBezTo>
                  <a:pt x="312783" y="-3"/>
                  <a:pt x="329184" y="16399"/>
                  <a:pt x="329184" y="36574"/>
                </a:cubicBezTo>
                <a:lnTo>
                  <a:pt x="329184" y="164590"/>
                </a:lnTo>
                <a:lnTo>
                  <a:pt x="301752" y="164590"/>
                </a:lnTo>
                <a:lnTo>
                  <a:pt x="301752" y="36574"/>
                </a:lnTo>
                <a:cubicBezTo>
                  <a:pt x="301752" y="31546"/>
                  <a:pt x="297637" y="27431"/>
                  <a:pt x="292608" y="27431"/>
                </a:cubicBezTo>
                <a:lnTo>
                  <a:pt x="292608" y="27431"/>
                </a:lnTo>
                <a:moveTo>
                  <a:pt x="54864" y="228601"/>
                </a:moveTo>
                <a:lnTo>
                  <a:pt x="310896" y="228601"/>
                </a:lnTo>
                <a:cubicBezTo>
                  <a:pt x="322842" y="228601"/>
                  <a:pt x="333014" y="220943"/>
                  <a:pt x="336784" y="210312"/>
                </a:cubicBezTo>
                <a:lnTo>
                  <a:pt x="28976" y="210312"/>
                </a:lnTo>
                <a:cubicBezTo>
                  <a:pt x="32746" y="220943"/>
                  <a:pt x="42918" y="228601"/>
                  <a:pt x="54864" y="228601"/>
                </a:cubicBezTo>
                <a:lnTo>
                  <a:pt x="54864" y="228601"/>
                </a:lnTo>
                <a:moveTo>
                  <a:pt x="0" y="201167"/>
                </a:moveTo>
                <a:cubicBezTo>
                  <a:pt x="0" y="191051"/>
                  <a:pt x="8171" y="182878"/>
                  <a:pt x="18288" y="182878"/>
                </a:cubicBezTo>
                <a:lnTo>
                  <a:pt x="347472" y="182878"/>
                </a:lnTo>
                <a:cubicBezTo>
                  <a:pt x="357589" y="182878"/>
                  <a:pt x="365760" y="191051"/>
                  <a:pt x="365760" y="201167"/>
                </a:cubicBezTo>
                <a:cubicBezTo>
                  <a:pt x="365760" y="231455"/>
                  <a:pt x="341185" y="256032"/>
                  <a:pt x="310896" y="256032"/>
                </a:cubicBezTo>
                <a:lnTo>
                  <a:pt x="54864" y="256032"/>
                </a:lnTo>
                <a:cubicBezTo>
                  <a:pt x="24575" y="256032"/>
                  <a:pt x="0" y="231458"/>
                  <a:pt x="0" y="201167"/>
                </a:cubicBezTo>
                <a:lnTo>
                  <a:pt x="0" y="20116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Linear algebra textbooks, such as 'Linear Algebra and Its Applications' by Gilbert Strang, are essential for understanding the subject.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books provide comprehensive explanations and examples to aid learning.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Recommended Textbooks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3699823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the World of Matrices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5344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48538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the World of Matrices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191738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3440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3027" r="-9302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677138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With practice and exploration, you can develop a deep understanding of matrices and their applications.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knowledge can be applied in various fields such as engineering, computer science, and economics.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677138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Applications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77240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Matrices are a powerful tool for solving systems of linear equations and performing data analysis.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provide a structured way to handle and manipulate data efficiently.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77240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Matrices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40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</a:t>
            </a:r>
            <a:endParaRPr lang="en-US" sz="2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5344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4853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3440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677138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Complete a project that applies matrices to a real-world problem.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Demonstrate your understanding through practical implementation.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677138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Project Application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696190" y="1577615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77240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Take a quiz to assess your understanding of matrices.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Explore their applications through targeted questions.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77240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Quiz Assessment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42569" y="1577615"/>
            <a:ext cx="235102" cy="365760"/>
          </a:xfrm>
          <a:custGeom>
            <a:avLst/>
            <a:gdLst/>
            <a:ahLst/>
            <a:cxnLst/>
            <a:rect l="l" t="t" r="r" b="b"/>
            <a:pathLst>
              <a:path w="235102" h="365760">
                <a:moveTo>
                  <a:pt x="39196" y="104446"/>
                </a:moveTo>
                <a:cubicBezTo>
                  <a:pt x="39196" y="68353"/>
                  <a:pt x="68431" y="39118"/>
                  <a:pt x="104524" y="39118"/>
                </a:cubicBezTo>
                <a:lnTo>
                  <a:pt x="130656" y="39118"/>
                </a:lnTo>
                <a:cubicBezTo>
                  <a:pt x="166751" y="39118"/>
                  <a:pt x="195984" y="68353"/>
                  <a:pt x="195984" y="104446"/>
                </a:cubicBezTo>
                <a:lnTo>
                  <a:pt x="195984" y="108203"/>
                </a:lnTo>
                <a:cubicBezTo>
                  <a:pt x="195984" y="127884"/>
                  <a:pt x="186185" y="146256"/>
                  <a:pt x="169770" y="157120"/>
                </a:cubicBezTo>
                <a:lnTo>
                  <a:pt x="127061" y="185620"/>
                </a:lnTo>
                <a:cubicBezTo>
                  <a:pt x="108932" y="197704"/>
                  <a:pt x="97991" y="218121"/>
                  <a:pt x="97991" y="240004"/>
                </a:cubicBezTo>
                <a:lnTo>
                  <a:pt x="97991" y="241639"/>
                </a:lnTo>
                <a:cubicBezTo>
                  <a:pt x="97991" y="252499"/>
                  <a:pt x="106729" y="261237"/>
                  <a:pt x="117589" y="261237"/>
                </a:cubicBezTo>
                <a:cubicBezTo>
                  <a:pt x="128451" y="261237"/>
                  <a:pt x="137187" y="252499"/>
                  <a:pt x="137187" y="241639"/>
                </a:cubicBezTo>
                <a:lnTo>
                  <a:pt x="137187" y="240004"/>
                </a:lnTo>
                <a:cubicBezTo>
                  <a:pt x="137187" y="231266"/>
                  <a:pt x="141515" y="223099"/>
                  <a:pt x="148782" y="218282"/>
                </a:cubicBezTo>
                <a:lnTo>
                  <a:pt x="191491" y="189782"/>
                </a:lnTo>
                <a:cubicBezTo>
                  <a:pt x="218765" y="171571"/>
                  <a:pt x="235098" y="141030"/>
                  <a:pt x="235098" y="108283"/>
                </a:cubicBezTo>
                <a:lnTo>
                  <a:pt x="235098" y="104527"/>
                </a:lnTo>
                <a:cubicBezTo>
                  <a:pt x="235098" y="46792"/>
                  <a:pt x="188305" y="0"/>
                  <a:pt x="130571" y="0"/>
                </a:cubicBezTo>
                <a:lnTo>
                  <a:pt x="104440" y="0"/>
                </a:lnTo>
                <a:cubicBezTo>
                  <a:pt x="46788" y="-80"/>
                  <a:pt x="-4" y="46711"/>
                  <a:pt x="-4" y="104443"/>
                </a:cubicBezTo>
                <a:cubicBezTo>
                  <a:pt x="-4" y="115302"/>
                  <a:pt x="8734" y="124040"/>
                  <a:pt x="19594" y="124040"/>
                </a:cubicBezTo>
                <a:cubicBezTo>
                  <a:pt x="30455" y="124040"/>
                  <a:pt x="39192" y="115302"/>
                  <a:pt x="39192" y="104443"/>
                </a:cubicBezTo>
                <a:lnTo>
                  <a:pt x="39196" y="104446"/>
                </a:lnTo>
                <a:moveTo>
                  <a:pt x="117591" y="365760"/>
                </a:moveTo>
                <a:cubicBezTo>
                  <a:pt x="132024" y="365760"/>
                  <a:pt x="143723" y="354059"/>
                  <a:pt x="143723" y="339630"/>
                </a:cubicBezTo>
                <a:cubicBezTo>
                  <a:pt x="143723" y="325197"/>
                  <a:pt x="132024" y="313500"/>
                  <a:pt x="117591" y="313500"/>
                </a:cubicBezTo>
                <a:cubicBezTo>
                  <a:pt x="103158" y="313500"/>
                  <a:pt x="91459" y="325201"/>
                  <a:pt x="91459" y="339630"/>
                </a:cubicBezTo>
                <a:cubicBezTo>
                  <a:pt x="91459" y="354063"/>
                  <a:pt x="103158" y="365760"/>
                  <a:pt x="117591" y="365760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the World of Matrices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162800" y="626364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80772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10951"/>
            <a:ext cx="7108305" cy="4480560"/>
          </a:xfrm>
          <a:custGeom>
            <a:avLst/>
            <a:gdLst/>
            <a:ahLst/>
            <a:cxnLst/>
            <a:rect l="l" t="t" r="r" b="b"/>
            <a:pathLst>
              <a:path w="7108305" h="4480560">
                <a:moveTo>
                  <a:pt x="137190" y="4480560"/>
                </a:moveTo>
                <a:cubicBezTo>
                  <a:pt x="61416" y="4480560"/>
                  <a:pt x="0" y="4419132"/>
                  <a:pt x="0" y="4343365"/>
                </a:cubicBezTo>
                <a:lnTo>
                  <a:pt x="0" y="137195"/>
                </a:lnTo>
                <a:cubicBezTo>
                  <a:pt x="0" y="61429"/>
                  <a:pt x="61416" y="0"/>
                  <a:pt x="137190" y="0"/>
                </a:cubicBezTo>
                <a:lnTo>
                  <a:pt x="6971115" y="0"/>
                </a:lnTo>
                <a:cubicBezTo>
                  <a:pt x="7046889" y="0"/>
                  <a:pt x="7108305" y="61428"/>
                  <a:pt x="7108305" y="137195"/>
                </a:cubicBezTo>
                <a:lnTo>
                  <a:pt x="7108305" y="4343365"/>
                </a:lnTo>
                <a:cubicBezTo>
                  <a:pt x="7108305" y="4419131"/>
                  <a:pt x="7046889" y="4480560"/>
                  <a:pt x="6971115" y="4480560"/>
                </a:cubicBezTo>
                <a:lnTo>
                  <a:pt x="137190" y="4480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034000" y="6318000"/>
            <a:ext cx="108375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 /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077200" y="0"/>
            <a:ext cx="4114800" cy="6857998"/>
          </a:xfrm>
          <a:prstGeom prst="rect">
            <a:avLst/>
          </a:prstGeom>
          <a:blipFill>
            <a:blip r:embed="rId1"/>
            <a:srcRect/>
            <a:stretch>
              <a:fillRect l="-74465" r="-7446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7108304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Final Thoughts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856671" y="1751141"/>
            <a:ext cx="6492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Matrices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56671" y="2362044"/>
            <a:ext cx="649224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conclusion, matrices are a fundamental concept in linear algebra with numerous real-world applications.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With practice and exploration, you can develop a deep understanding of matrices and their applications.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123406" y="6347080"/>
            <a:ext cx="4982363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the World of Matrices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49086" y="6347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6742544" y="6209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2025-06-21T17:11:46Z</dcterms:created>
  <dcterms:modified xsi:type="dcterms:W3CDTF">2025-06-21T17:11:46Z</dcterms:modified>
</cp:coreProperties>
</file>