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</p:sldIdLst>
  <p:notesMasterIdLst>
    <p:notesMasterId r:id="rId26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notesMaster" Target="notesMasters/notesMaster1.xml"/><Relationship Id="rId27" Type="http://schemas.openxmlformats.org/officeDocument/2006/relationships/presProps" Target="presProps.xml"/><Relationship Id="rId28" Type="http://schemas.openxmlformats.org/officeDocument/2006/relationships/viewProps" Target="viewProps.xml"/><Relationship Id="rId29" Type="http://schemas.openxmlformats.org/officeDocument/2006/relationships/theme" Target="theme/theme1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6c08ca0f9f304d55834febc46d8e9ff42b29ea80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fba6e10ede77a3132cef060ff683ffbeb7cdb434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0217fb7e6aa5e5ec6ca2b5d2e63038e938ff90cd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35a8b3abc0645a4885ad9d63ed888104048645ae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b1d44f2b3c985d88a9b604c6a8f1fc9fcab21563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e932d19cf3990cf2c1b79ab70265702a563b700b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882d85827c85c53278598a9c1c83b3a65ad82572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5a983342bb3148c2ca43dc0988b4b2eb9b915983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7b28fe5de324bc7a9061877a0555e81af6fd77b0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613229ad3f2dbce868c43783627258fba6c68a3f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8e5cef6a33ed7d60ed5088eada65333332905a08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1e149171c2cf9970d224a87ce0d84987f0633ec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4bfcc3a6253f937e3a72b5163ff68ba67ae5da32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bdf14cc2fd1ecb94c5d0b434b14ae70d8177bf3a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cf60349c248afc1b427c9dda09103beb0ea040da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095654c194dc04d374c3a5209d79ae8e198d5c37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7f8da1d3e82eec8068c5701049c534099481e246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195645cefc26ff7a9ad93e14159c5136f7bc7d9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image" Target="../media/50722ea576df32af0008c608787c442b46bab7bf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image" Target="../media/5861efa7cfbeeb368b6b2afc96bf047b4630fdf3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image" Target="../media/d1b3b251f244f2dd8fa75cb6f4ee7979d4949859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image" Target="../media/ced1f2eff5d7f317c5f5cad25d4e205ec35ff8cf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f8f9fc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439200" y="439200"/>
            <a:ext cx="11304000" cy="5950800"/>
          </a:xfrm>
          <a:custGeom>
            <a:avLst/>
            <a:gdLst/>
            <a:ahLst/>
            <a:cxnLst/>
            <a:rect l="l" t="t" r="r" b="b"/>
            <a:pathLst>
              <a:path w="11304000" h="5950800">
                <a:moveTo>
                  <a:pt x="182899" y="5950800"/>
                </a:moveTo>
                <a:cubicBezTo>
                  <a:pt x="81954" y="5950800"/>
                  <a:pt x="0" y="5868917"/>
                  <a:pt x="0" y="5767932"/>
                </a:cubicBezTo>
                <a:lnTo>
                  <a:pt x="0" y="182868"/>
                </a:lnTo>
                <a:cubicBezTo>
                  <a:pt x="0" y="81883"/>
                  <a:pt x="81841" y="0"/>
                  <a:pt x="182899" y="0"/>
                </a:cubicBezTo>
                <a:lnTo>
                  <a:pt x="11121214" y="0"/>
                </a:lnTo>
                <a:cubicBezTo>
                  <a:pt x="11222159" y="0"/>
                  <a:pt x="11304113" y="81883"/>
                  <a:pt x="11304113" y="182868"/>
                </a:cubicBezTo>
                <a:lnTo>
                  <a:pt x="11304113" y="5767932"/>
                </a:lnTo>
                <a:cubicBezTo>
                  <a:pt x="11304113" y="5868917"/>
                  <a:pt x="11222272" y="5950800"/>
                  <a:pt x="11121214" y="5950800"/>
                </a:cubicBezTo>
                <a:lnTo>
                  <a:pt x="182899" y="5950800"/>
                </a:lnTo>
              </a:path>
            </a:pathLst>
          </a:custGeom>
          <a:solidFill>
            <a:srgbClr val="FFFFFF"/>
          </a:solidFill>
          <a:ln/>
          <a:effectLst>
            <a:outerShdw sx="100000" sy="100000" kx="0" ky="0" algn="bl" rotWithShape="0" blurRad="609600" dist="50800" dir="16200000">
              <a:srgbClr val="101828">
                <a:alpha val="10000"/>
              </a:srgbClr>
            </a:outerShdw>
          </a:effectLst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7854480" y="862917"/>
            <a:ext cx="3474720" cy="5103366"/>
          </a:xfrm>
          <a:custGeom>
            <a:avLst/>
            <a:gdLst/>
            <a:ahLst/>
            <a:cxnLst/>
            <a:rect l="l" t="t" r="r" b="b"/>
            <a:pathLst>
              <a:path w="3474720" h="5103366">
                <a:moveTo>
                  <a:pt x="288853" y="5103366"/>
                </a:moveTo>
                <a:cubicBezTo>
                  <a:pt x="129329" y="5103366"/>
                  <a:pt x="0" y="4974047"/>
                  <a:pt x="0" y="4814516"/>
                </a:cubicBezTo>
                <a:lnTo>
                  <a:pt x="0" y="288851"/>
                </a:lnTo>
                <a:cubicBezTo>
                  <a:pt x="0" y="129319"/>
                  <a:pt x="129329" y="0"/>
                  <a:pt x="288853" y="0"/>
                </a:cubicBezTo>
                <a:lnTo>
                  <a:pt x="3185866" y="0"/>
                </a:lnTo>
                <a:cubicBezTo>
                  <a:pt x="3345391" y="0"/>
                  <a:pt x="3474720" y="129319"/>
                  <a:pt x="3474720" y="288851"/>
                </a:cubicBezTo>
                <a:lnTo>
                  <a:pt x="3474720" y="4814516"/>
                </a:lnTo>
                <a:cubicBezTo>
                  <a:pt x="3474720" y="4974047"/>
                  <a:pt x="3345391" y="5103366"/>
                  <a:pt x="3185866" y="5103366"/>
                </a:cubicBezTo>
                <a:lnTo>
                  <a:pt x="288853" y="5103366"/>
                </a:lnTo>
              </a:path>
            </a:pathLst>
          </a:custGeom>
          <a:blipFill>
            <a:blip r:embed="rId1"/>
            <a:srcRect/>
            <a:stretch>
              <a:fillRect l="-60067" r="-6006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862800" y="4252686"/>
            <a:ext cx="6176629" cy="1714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 Comprehensive Guide to Understanding, Structuring, and Teaching Effective Writing Techniques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862800" y="864000"/>
            <a:ext cx="6176629" cy="3114613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Mastering Comparison and Contrast Essays</a:t>
            </a:r>
            <a:endParaRPr lang="en-US" sz="3600" dirty="0"/>
          </a:p>
        </p:txBody>
      </p:sp>
      <p:sp>
        <p:nvSpPr>
          <p:cNvPr id="8" name="Text 6"/>
          <p:cNvSpPr/>
          <p:nvPr/>
        </p:nvSpPr>
        <p:spPr>
          <a:xfrm>
            <a:off x="862800" y="864000"/>
            <a:ext cx="137160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0747126" y="1562583"/>
            <a:ext cx="896234" cy="47341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04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05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06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07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08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09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10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11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12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13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14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15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16</a:t>
            </a:r>
            <a:endParaRPr lang="en-US" sz="1674" dirty="0"/>
          </a:p>
        </p:txBody>
      </p:sp>
      <p:sp>
        <p:nvSpPr>
          <p:cNvPr id="4" name="Text 2"/>
          <p:cNvSpPr/>
          <p:nvPr/>
        </p:nvSpPr>
        <p:spPr>
          <a:xfrm>
            <a:off x="3723640" y="1562583"/>
            <a:ext cx="6858000" cy="47341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Welcome to Comparison and Contrast Essays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What are Comparison and Contrast Essays?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Why are Comparison and Contrast Essays Importa…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Real-Life Examples of Comparison and Contrast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Structuring a Comparison and Contrast Essay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Using Transitional Phrases and Words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Analyzing Real-Life Examples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Common Errors to Avoid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Frequently Asked Questions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Objectives and Outcomes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Vocabulary and Key Terms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Resources and Tools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Prior Knowledge and Prerequisites</a:t>
            </a:r>
            <a:endParaRPr lang="en-US" sz="1674" dirty="0"/>
          </a:p>
        </p:txBody>
      </p:sp>
      <p:sp>
        <p:nvSpPr>
          <p:cNvPr id="5" name="Text 3"/>
          <p:cNvSpPr/>
          <p:nvPr/>
        </p:nvSpPr>
        <p:spPr>
          <a:xfrm>
            <a:off x="3723640" y="561245"/>
            <a:ext cx="6858000" cy="5539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Table of Contents</a:t>
            </a:r>
            <a:endParaRPr lang="en-US" sz="3600" dirty="0"/>
          </a:p>
        </p:txBody>
      </p:sp>
      <p:sp>
        <p:nvSpPr>
          <p:cNvPr id="6" name="Text 4"/>
          <p:cNvSpPr/>
          <p:nvPr/>
        </p:nvSpPr>
        <p:spPr>
          <a:xfrm>
            <a:off x="0" y="0"/>
            <a:ext cx="3175000" cy="6858000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162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0747126" y="1562583"/>
            <a:ext cx="896234" cy="47341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17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18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19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20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21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22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23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24</a:t>
            </a: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3723640" y="1562583"/>
            <a:ext cx="6858000" cy="47341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Differentiation Strategies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Cross-Curricular Links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Group Activities and Discussions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Digital Integration and Technology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Review and Assessment Strategies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Conclusion and Final Thoughts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Teaching Tips and Reflection Questions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Parent Engagement and Safety Considerations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3723640" y="561245"/>
            <a:ext cx="6858000" cy="5539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Table of Contents</a:t>
            </a:r>
            <a:endParaRPr lang="en-US" sz="3600" dirty="0"/>
          </a:p>
        </p:txBody>
      </p:sp>
      <p:sp>
        <p:nvSpPr>
          <p:cNvPr id="6" name="Text 4"/>
          <p:cNvSpPr/>
          <p:nvPr/>
        </p:nvSpPr>
        <p:spPr>
          <a:xfrm>
            <a:off x="0" y="0"/>
            <a:ext cx="3175000" cy="6858000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162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6200512"/>
            <a:ext cx="917447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40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354028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6159416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9174480" y="0"/>
            <a:ext cx="3017520" cy="6857998"/>
          </a:xfrm>
          <a:prstGeom prst="rect">
            <a:avLst/>
          </a:prstGeom>
          <a:blipFill>
            <a:blip r:embed="rId1"/>
            <a:srcRect/>
            <a:stretch>
              <a:fillRect l="-120521" r="-120521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6313046" y="2145853"/>
            <a:ext cx="2339759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lesson plan outlines the key aspects of writing comparison and contrast essays.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Objectives include understanding structure, developing arguments, and enhancing critical thinking skills.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6313045" y="1659132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Overview of Lesson Plan and Objectives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3507658" y="2145853"/>
            <a:ext cx="2339759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Comparison and contrast are essential in real-life scenarios for decision-making.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They help individuals evaluate options and make informed choices.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3507657" y="1659132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Importance of Comparison and Contrast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702270" y="2145853"/>
            <a:ext cx="2339759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Comparison and contrast essays explore similarities and differences between subjects.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They are a fundamental tool for understanding and analyzing various topics.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702269" y="1659132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Introduction to Comparison and Contrast Essays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548639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Welcome to Comparison and Contrast Essays</a:t>
            </a:r>
            <a:endParaRPr lang="en-US" sz="2400" dirty="0"/>
          </a:p>
        </p:txBody>
      </p:sp>
      <p:sp>
        <p:nvSpPr>
          <p:cNvPr id="15" name="Text 13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Mastering Comparison and Contrast Essays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4</a:t>
            </a:r>
            <a:endParaRPr lang="en-US" sz="800" dirty="0"/>
          </a:p>
        </p:txBody>
      </p:sp>
      <p:sp>
        <p:nvSpPr>
          <p:cNvPr id="17" name="Text 15"/>
          <p:cNvSpPr/>
          <p:nvPr/>
        </p:nvSpPr>
        <p:spPr>
          <a:xfrm>
            <a:off x="7896775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" y="6200512"/>
            <a:ext cx="8991600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0" y="-1"/>
            <a:ext cx="8991600" cy="1875827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f8f9fc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48639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4709159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548639" y="3881120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4709159" y="3881120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991602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10966" r="-110966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548640" y="548639"/>
            <a:ext cx="8092439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What are Comparison and Contrast Essays?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777239" y="2047225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Comparison and contrast essays are a type of academic writing.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They explore similarities and differences between two or more subjects.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777239" y="1567834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3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Definition of Comparison and Contrast Essays</a:t>
            </a:r>
            <a:endParaRPr lang="en-US" sz="1331" dirty="0"/>
          </a:p>
        </p:txBody>
      </p:sp>
      <p:sp>
        <p:nvSpPr>
          <p:cNvPr id="13" name="Text 11"/>
          <p:cNvSpPr/>
          <p:nvPr/>
        </p:nvSpPr>
        <p:spPr>
          <a:xfrm>
            <a:off x="4937759" y="2047225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purpose is to analyze and evaluate subjects.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helps readers understand them from a new perspective.</a:t>
            </a:r>
            <a:endParaRPr lang="en-US" sz="1000" dirty="0"/>
          </a:p>
        </p:txBody>
      </p:sp>
      <p:sp>
        <p:nvSpPr>
          <p:cNvPr id="14" name="Text 12"/>
          <p:cNvSpPr/>
          <p:nvPr/>
        </p:nvSpPr>
        <p:spPr>
          <a:xfrm>
            <a:off x="4937759" y="1567834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78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Purpose of Comparison and Contrast Essays</a:t>
            </a:r>
            <a:endParaRPr lang="en-US" sz="1378" dirty="0"/>
          </a:p>
        </p:txBody>
      </p:sp>
      <p:sp>
        <p:nvSpPr>
          <p:cNvPr id="15" name="Text 13"/>
          <p:cNvSpPr/>
          <p:nvPr/>
        </p:nvSpPr>
        <p:spPr>
          <a:xfrm>
            <a:off x="777239" y="4504623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essays typically include an introduction, body paragraphs, and a conclusion.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structure organizes the analysis effectively.</a:t>
            </a:r>
            <a:endParaRPr lang="en-US" sz="1000" dirty="0"/>
          </a:p>
        </p:txBody>
      </p:sp>
      <p:sp>
        <p:nvSpPr>
          <p:cNvPr id="16" name="Text 14"/>
          <p:cNvSpPr/>
          <p:nvPr/>
        </p:nvSpPr>
        <p:spPr>
          <a:xfrm>
            <a:off x="777239" y="4025232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38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Structure of Comparison and Contrast Essays</a:t>
            </a:r>
            <a:endParaRPr lang="en-US" sz="1338" dirty="0"/>
          </a:p>
        </p:txBody>
      </p:sp>
      <p:sp>
        <p:nvSpPr>
          <p:cNvPr id="17" name="Text 15"/>
          <p:cNvSpPr/>
          <p:nvPr/>
        </p:nvSpPr>
        <p:spPr>
          <a:xfrm>
            <a:off x="4937759" y="4504623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Important elements include a thesis statement, transitional phrases, and evidence.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components ensure clarity and coherence in the essay.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4937759" y="4025232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228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Key Elements of Comparison and Contrast Essays</a:t>
            </a:r>
            <a:endParaRPr lang="en-US" sz="1228" dirty="0"/>
          </a:p>
        </p:txBody>
      </p:sp>
      <p:sp>
        <p:nvSpPr>
          <p:cNvPr id="19" name="Text 17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Mastering Comparison and Contrast Essays</a:t>
            </a:r>
            <a:endParaRPr lang="en-US" sz="800" dirty="0"/>
          </a:p>
        </p:txBody>
      </p:sp>
      <p:sp>
        <p:nvSpPr>
          <p:cNvPr id="20" name="Text 18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5</a:t>
            </a:r>
            <a:endParaRPr lang="en-US" sz="800" dirty="0"/>
          </a:p>
        </p:txBody>
      </p:sp>
      <p:sp>
        <p:nvSpPr>
          <p:cNvPr id="21" name="Text 19"/>
          <p:cNvSpPr/>
          <p:nvPr/>
        </p:nvSpPr>
        <p:spPr>
          <a:xfrm>
            <a:off x="7726679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200397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592781" y="1468717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6398169" y="1468717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9203557" y="1468717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0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10401" r="-110401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3592781" y="548639"/>
            <a:ext cx="8262536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Why are Comparison and Contrast Essays Important?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9357187" y="2145850"/>
            <a:ext cx="2339759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Writing comparison and contrast essays develops effective communication and writing skills.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They enable individuals to articulate their thoughts clearly and persuasively.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9357186" y="1659129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Effective Communication Development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51799" y="2145850"/>
            <a:ext cx="2339759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essays improve decision-making by weighing pros and cons.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They help individuals make informed choices based on comparative analysis.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6551798" y="1659129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Improved Decision-Making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3746411" y="2145850"/>
            <a:ext cx="2339759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Comparison and contrast essays enhance critical thinking and analytical skills.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They encourage individuals to evaluate similarities and differences effectively.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3746410" y="1659129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53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Critical Thinking Enhancement</a:t>
            </a:r>
            <a:endParaRPr lang="en-US" sz="1353" dirty="0"/>
          </a:p>
        </p:txBody>
      </p:sp>
      <p:sp>
        <p:nvSpPr>
          <p:cNvPr id="15" name="Text 13"/>
          <p:cNvSpPr/>
          <p:nvPr/>
        </p:nvSpPr>
        <p:spPr>
          <a:xfrm>
            <a:off x="3874935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Mastering Comparison and Contrast Essays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3591378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6</a:t>
            </a:r>
            <a:endParaRPr lang="en-US" sz="800" dirty="0"/>
          </a:p>
        </p:txBody>
      </p:sp>
      <p:sp>
        <p:nvSpPr>
          <p:cNvPr id="17" name="Text 15"/>
          <p:cNvSpPr/>
          <p:nvPr/>
        </p:nvSpPr>
        <p:spPr>
          <a:xfrm>
            <a:off x="10940916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39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4709159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548639" y="3853834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709159" y="3853834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Mastering Comparison and Contrast Essays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7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7726679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8991602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17044" r="-117044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548640" y="548639"/>
            <a:ext cx="8092439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Real-Life Examples of Comparison and Contrast</a:t>
            </a:r>
            <a:endParaRPr lang="en-US" sz="2400" dirty="0"/>
          </a:p>
        </p:txBody>
      </p:sp>
      <p:sp>
        <p:nvSpPr>
          <p:cNvPr id="13" name="Text 11"/>
          <p:cNvSpPr/>
          <p:nvPr/>
        </p:nvSpPr>
        <p:spPr>
          <a:xfrm>
            <a:off x="4937759" y="4873577"/>
            <a:ext cx="34747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Analyzing the pros and cons of social media.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includes examining its effects on communication, privacy, and mental health.</a:t>
            </a:r>
            <a:endParaRPr lang="en-US" sz="1000" dirty="0"/>
          </a:p>
        </p:txBody>
      </p:sp>
      <p:sp>
        <p:nvSpPr>
          <p:cNvPr id="14" name="Text 12"/>
          <p:cNvSpPr/>
          <p:nvPr/>
        </p:nvSpPr>
        <p:spPr>
          <a:xfrm>
            <a:off x="4937759" y="4394186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Understanding Social Media Impacts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4937759" y="3997983"/>
            <a:ext cx="274320" cy="274246"/>
          </a:xfrm>
          <a:custGeom>
            <a:avLst/>
            <a:gdLst/>
            <a:ahLst/>
            <a:cxnLst/>
            <a:rect l="l" t="t" r="r" b="b"/>
            <a:pathLst>
              <a:path w="274320" h="274246">
                <a:moveTo>
                  <a:pt x="197148" y="111432"/>
                </a:moveTo>
                <a:cubicBezTo>
                  <a:pt x="197148" y="64091"/>
                  <a:pt x="158771" y="25716"/>
                  <a:pt x="111431" y="25716"/>
                </a:cubicBezTo>
                <a:cubicBezTo>
                  <a:pt x="64092" y="25716"/>
                  <a:pt x="25715" y="64091"/>
                  <a:pt x="25715" y="111432"/>
                </a:cubicBezTo>
                <a:cubicBezTo>
                  <a:pt x="25715" y="158772"/>
                  <a:pt x="64092" y="197147"/>
                  <a:pt x="111431" y="197147"/>
                </a:cubicBezTo>
                <a:cubicBezTo>
                  <a:pt x="158771" y="197147"/>
                  <a:pt x="197148" y="158772"/>
                  <a:pt x="197148" y="111432"/>
                </a:cubicBezTo>
                <a:lnTo>
                  <a:pt x="197148" y="111432"/>
                </a:lnTo>
                <a:moveTo>
                  <a:pt x="180593" y="198809"/>
                </a:moveTo>
                <a:cubicBezTo>
                  <a:pt x="161629" y="213863"/>
                  <a:pt x="137574" y="222864"/>
                  <a:pt x="111431" y="222864"/>
                </a:cubicBezTo>
                <a:cubicBezTo>
                  <a:pt x="49877" y="222864"/>
                  <a:pt x="0" y="172986"/>
                  <a:pt x="0" y="111432"/>
                </a:cubicBezTo>
                <a:cubicBezTo>
                  <a:pt x="0" y="49877"/>
                  <a:pt x="49877" y="0"/>
                  <a:pt x="111431" y="0"/>
                </a:cubicBezTo>
                <a:cubicBezTo>
                  <a:pt x="172986" y="0"/>
                  <a:pt x="222863" y="49877"/>
                  <a:pt x="222863" y="111432"/>
                </a:cubicBezTo>
                <a:cubicBezTo>
                  <a:pt x="222863" y="137576"/>
                  <a:pt x="213863" y="161630"/>
                  <a:pt x="198808" y="180594"/>
                </a:cubicBezTo>
                <a:lnTo>
                  <a:pt x="270543" y="252329"/>
                </a:lnTo>
                <a:cubicBezTo>
                  <a:pt x="275579" y="257364"/>
                  <a:pt x="275579" y="265509"/>
                  <a:pt x="270543" y="270489"/>
                </a:cubicBezTo>
                <a:cubicBezTo>
                  <a:pt x="265506" y="275472"/>
                  <a:pt x="257364" y="275524"/>
                  <a:pt x="252383" y="270489"/>
                </a:cubicBezTo>
                <a:lnTo>
                  <a:pt x="180593" y="198809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777239" y="4873577"/>
            <a:ext cx="34747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Deciding between different travel destinations.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Considerations include cost, attractions, and personal preferences.</a:t>
            </a:r>
            <a:endParaRPr lang="en-US" sz="1000" dirty="0"/>
          </a:p>
        </p:txBody>
      </p:sp>
      <p:sp>
        <p:nvSpPr>
          <p:cNvPr id="17" name="Text 15"/>
          <p:cNvSpPr/>
          <p:nvPr/>
        </p:nvSpPr>
        <p:spPr>
          <a:xfrm>
            <a:off x="777239" y="4394186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Selecting Travel Destinations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777239" y="3997946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137160" y="248603"/>
                </a:moveTo>
                <a:cubicBezTo>
                  <a:pt x="141124" y="248603"/>
                  <a:pt x="151625" y="244746"/>
                  <a:pt x="162664" y="222671"/>
                </a:cubicBezTo>
                <a:cubicBezTo>
                  <a:pt x="167379" y="213188"/>
                  <a:pt x="171450" y="201669"/>
                  <a:pt x="174451" y="188595"/>
                </a:cubicBezTo>
                <a:lnTo>
                  <a:pt x="99872" y="188595"/>
                </a:lnTo>
                <a:cubicBezTo>
                  <a:pt x="102873" y="201669"/>
                  <a:pt x="106944" y="213188"/>
                  <a:pt x="111659" y="222671"/>
                </a:cubicBezTo>
                <a:cubicBezTo>
                  <a:pt x="122695" y="244746"/>
                  <a:pt x="133199" y="248603"/>
                  <a:pt x="137163" y="248603"/>
                </a:cubicBezTo>
                <a:lnTo>
                  <a:pt x="137160" y="248603"/>
                </a:lnTo>
                <a:moveTo>
                  <a:pt x="95636" y="162878"/>
                </a:moveTo>
                <a:lnTo>
                  <a:pt x="178681" y="162878"/>
                </a:lnTo>
                <a:cubicBezTo>
                  <a:pt x="179540" y="154681"/>
                  <a:pt x="180020" y="146053"/>
                  <a:pt x="180020" y="137160"/>
                </a:cubicBezTo>
                <a:cubicBezTo>
                  <a:pt x="180020" y="128267"/>
                  <a:pt x="179537" y="119639"/>
                  <a:pt x="178681" y="111443"/>
                </a:cubicBezTo>
                <a:lnTo>
                  <a:pt x="95636" y="111443"/>
                </a:lnTo>
                <a:cubicBezTo>
                  <a:pt x="94780" y="119639"/>
                  <a:pt x="94298" y="128267"/>
                  <a:pt x="94298" y="137160"/>
                </a:cubicBezTo>
                <a:cubicBezTo>
                  <a:pt x="94298" y="146053"/>
                  <a:pt x="94780" y="154681"/>
                  <a:pt x="95636" y="162878"/>
                </a:cubicBezTo>
                <a:lnTo>
                  <a:pt x="95636" y="162878"/>
                </a:lnTo>
                <a:moveTo>
                  <a:pt x="99869" y="85725"/>
                </a:moveTo>
                <a:lnTo>
                  <a:pt x="174451" y="85725"/>
                </a:lnTo>
                <a:cubicBezTo>
                  <a:pt x="171450" y="72651"/>
                  <a:pt x="167379" y="61132"/>
                  <a:pt x="162663" y="51649"/>
                </a:cubicBezTo>
                <a:cubicBezTo>
                  <a:pt x="151628" y="29574"/>
                  <a:pt x="141124" y="25718"/>
                  <a:pt x="137160" y="25718"/>
                </a:cubicBezTo>
                <a:cubicBezTo>
                  <a:pt x="133196" y="25718"/>
                  <a:pt x="122695" y="29574"/>
                  <a:pt x="111656" y="51649"/>
                </a:cubicBezTo>
                <a:cubicBezTo>
                  <a:pt x="106941" y="61132"/>
                  <a:pt x="102870" y="72651"/>
                  <a:pt x="99869" y="85725"/>
                </a:cubicBezTo>
                <a:lnTo>
                  <a:pt x="99869" y="85725"/>
                </a:lnTo>
                <a:moveTo>
                  <a:pt x="204508" y="111443"/>
                </a:moveTo>
                <a:cubicBezTo>
                  <a:pt x="205312" y="119746"/>
                  <a:pt x="205688" y="128374"/>
                  <a:pt x="205688" y="137160"/>
                </a:cubicBezTo>
                <a:cubicBezTo>
                  <a:pt x="205688" y="145946"/>
                  <a:pt x="205260" y="154574"/>
                  <a:pt x="204508" y="162877"/>
                </a:cubicBezTo>
                <a:lnTo>
                  <a:pt x="245601" y="162877"/>
                </a:lnTo>
                <a:cubicBezTo>
                  <a:pt x="247530" y="154626"/>
                  <a:pt x="248603" y="146001"/>
                  <a:pt x="248603" y="137160"/>
                </a:cubicBezTo>
                <a:cubicBezTo>
                  <a:pt x="248603" y="128319"/>
                  <a:pt x="247585" y="119694"/>
                  <a:pt x="245601" y="111443"/>
                </a:cubicBezTo>
                <a:lnTo>
                  <a:pt x="204508" y="111443"/>
                </a:lnTo>
                <a:moveTo>
                  <a:pt x="236011" y="85725"/>
                </a:moveTo>
                <a:cubicBezTo>
                  <a:pt x="224545" y="63705"/>
                  <a:pt x="205954" y="46023"/>
                  <a:pt x="183290" y="35684"/>
                </a:cubicBezTo>
                <a:cubicBezTo>
                  <a:pt x="190844" y="49400"/>
                  <a:pt x="196844" y="66490"/>
                  <a:pt x="200756" y="85725"/>
                </a:cubicBezTo>
                <a:lnTo>
                  <a:pt x="236063" y="85725"/>
                </a:lnTo>
                <a:lnTo>
                  <a:pt x="236011" y="85725"/>
                </a:lnTo>
                <a:moveTo>
                  <a:pt x="73510" y="85725"/>
                </a:moveTo>
                <a:cubicBezTo>
                  <a:pt x="77421" y="66490"/>
                  <a:pt x="83421" y="49452"/>
                  <a:pt x="90976" y="35684"/>
                </a:cubicBezTo>
                <a:cubicBezTo>
                  <a:pt x="68311" y="46025"/>
                  <a:pt x="49721" y="63705"/>
                  <a:pt x="38254" y="85725"/>
                </a:cubicBezTo>
                <a:lnTo>
                  <a:pt x="73562" y="85725"/>
                </a:lnTo>
                <a:lnTo>
                  <a:pt x="73510" y="85725"/>
                </a:lnTo>
                <a:moveTo>
                  <a:pt x="28719" y="111443"/>
                </a:moveTo>
                <a:cubicBezTo>
                  <a:pt x="26790" y="119694"/>
                  <a:pt x="25718" y="128319"/>
                  <a:pt x="25718" y="137160"/>
                </a:cubicBezTo>
                <a:cubicBezTo>
                  <a:pt x="25718" y="146001"/>
                  <a:pt x="26735" y="154626"/>
                  <a:pt x="28719" y="162877"/>
                </a:cubicBezTo>
                <a:lnTo>
                  <a:pt x="69812" y="162877"/>
                </a:lnTo>
                <a:cubicBezTo>
                  <a:pt x="69008" y="154574"/>
                  <a:pt x="68632" y="145946"/>
                  <a:pt x="68632" y="137160"/>
                </a:cubicBezTo>
                <a:cubicBezTo>
                  <a:pt x="68632" y="128374"/>
                  <a:pt x="69060" y="119746"/>
                  <a:pt x="69812" y="111443"/>
                </a:cubicBezTo>
                <a:lnTo>
                  <a:pt x="28719" y="111443"/>
                </a:lnTo>
                <a:moveTo>
                  <a:pt x="183290" y="238636"/>
                </a:moveTo>
                <a:cubicBezTo>
                  <a:pt x="205954" y="228295"/>
                  <a:pt x="224545" y="210615"/>
                  <a:pt x="236011" y="188595"/>
                </a:cubicBezTo>
                <a:lnTo>
                  <a:pt x="200703" y="188595"/>
                </a:lnTo>
                <a:cubicBezTo>
                  <a:pt x="196792" y="207830"/>
                  <a:pt x="190792" y="224868"/>
                  <a:pt x="183237" y="238636"/>
                </a:cubicBezTo>
                <a:lnTo>
                  <a:pt x="183290" y="238636"/>
                </a:lnTo>
                <a:moveTo>
                  <a:pt x="91030" y="238636"/>
                </a:moveTo>
                <a:cubicBezTo>
                  <a:pt x="83476" y="224920"/>
                  <a:pt x="77476" y="207830"/>
                  <a:pt x="73564" y="188595"/>
                </a:cubicBezTo>
                <a:lnTo>
                  <a:pt x="38257" y="188595"/>
                </a:lnTo>
                <a:cubicBezTo>
                  <a:pt x="49723" y="210615"/>
                  <a:pt x="68314" y="228297"/>
                  <a:pt x="90978" y="238636"/>
                </a:cubicBezTo>
                <a:lnTo>
                  <a:pt x="91030" y="238636"/>
                </a:lnTo>
                <a:moveTo>
                  <a:pt x="137160" y="274320"/>
                </a:moveTo>
                <a:cubicBezTo>
                  <a:pt x="61409" y="274320"/>
                  <a:pt x="0" y="212911"/>
                  <a:pt x="0" y="137160"/>
                </a:cubicBezTo>
                <a:cubicBezTo>
                  <a:pt x="0" y="61409"/>
                  <a:pt x="61409" y="0"/>
                  <a:pt x="137160" y="0"/>
                </a:cubicBezTo>
                <a:cubicBezTo>
                  <a:pt x="212911" y="0"/>
                  <a:pt x="274320" y="61409"/>
                  <a:pt x="274320" y="137160"/>
                </a:cubicBezTo>
                <a:cubicBezTo>
                  <a:pt x="274320" y="212911"/>
                  <a:pt x="212911" y="274320"/>
                  <a:pt x="13716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4937759" y="2443465"/>
            <a:ext cx="34747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Evaluating job offers based on salary, benefits, and work environment.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helps in making an informed decision for career advancement.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4937759" y="1964074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Assessing Job Offers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4972049" y="1567834"/>
            <a:ext cx="205740" cy="274320"/>
          </a:xfrm>
          <a:custGeom>
            <a:avLst/>
            <a:gdLst/>
            <a:ahLst/>
            <a:cxnLst/>
            <a:rect l="l" t="t" r="r" b="b"/>
            <a:pathLst>
              <a:path w="205740" h="274320">
                <a:moveTo>
                  <a:pt x="150019" y="34290"/>
                </a:moveTo>
                <a:lnTo>
                  <a:pt x="171451" y="34290"/>
                </a:lnTo>
                <a:cubicBezTo>
                  <a:pt x="190365" y="34290"/>
                  <a:pt x="205742" y="49666"/>
                  <a:pt x="205742" y="68580"/>
                </a:cubicBezTo>
                <a:lnTo>
                  <a:pt x="205742" y="240030"/>
                </a:lnTo>
                <a:cubicBezTo>
                  <a:pt x="205742" y="258944"/>
                  <a:pt x="190365" y="274320"/>
                  <a:pt x="171451" y="274320"/>
                </a:cubicBezTo>
                <a:lnTo>
                  <a:pt x="34291" y="274320"/>
                </a:lnTo>
                <a:cubicBezTo>
                  <a:pt x="15377" y="274320"/>
                  <a:pt x="0" y="258944"/>
                  <a:pt x="0" y="240030"/>
                </a:cubicBezTo>
                <a:lnTo>
                  <a:pt x="0" y="68580"/>
                </a:lnTo>
                <a:cubicBezTo>
                  <a:pt x="0" y="49666"/>
                  <a:pt x="15377" y="34290"/>
                  <a:pt x="34291" y="34290"/>
                </a:cubicBezTo>
                <a:lnTo>
                  <a:pt x="55723" y="34290"/>
                </a:lnTo>
                <a:lnTo>
                  <a:pt x="60866" y="34290"/>
                </a:lnTo>
                <a:cubicBezTo>
                  <a:pt x="64831" y="14734"/>
                  <a:pt x="82138" y="0"/>
                  <a:pt x="102872" y="0"/>
                </a:cubicBezTo>
                <a:cubicBezTo>
                  <a:pt x="123606" y="0"/>
                  <a:pt x="140913" y="14734"/>
                  <a:pt x="144878" y="34290"/>
                </a:cubicBezTo>
                <a:lnTo>
                  <a:pt x="150019" y="34290"/>
                </a:lnTo>
                <a:moveTo>
                  <a:pt x="34291" y="60008"/>
                </a:moveTo>
                <a:cubicBezTo>
                  <a:pt x="29575" y="60008"/>
                  <a:pt x="25718" y="63864"/>
                  <a:pt x="25718" y="68580"/>
                </a:cubicBezTo>
                <a:lnTo>
                  <a:pt x="25718" y="240030"/>
                </a:lnTo>
                <a:cubicBezTo>
                  <a:pt x="25718" y="244746"/>
                  <a:pt x="29575" y="248602"/>
                  <a:pt x="34291" y="248602"/>
                </a:cubicBezTo>
                <a:lnTo>
                  <a:pt x="171451" y="248602"/>
                </a:lnTo>
                <a:cubicBezTo>
                  <a:pt x="176167" y="248602"/>
                  <a:pt x="180025" y="244746"/>
                  <a:pt x="180025" y="240030"/>
                </a:cubicBezTo>
                <a:lnTo>
                  <a:pt x="180025" y="68580"/>
                </a:lnTo>
                <a:cubicBezTo>
                  <a:pt x="180025" y="63864"/>
                  <a:pt x="176167" y="60007"/>
                  <a:pt x="171451" y="60007"/>
                </a:cubicBezTo>
                <a:lnTo>
                  <a:pt x="162878" y="60007"/>
                </a:lnTo>
                <a:lnTo>
                  <a:pt x="162878" y="72868"/>
                </a:lnTo>
                <a:cubicBezTo>
                  <a:pt x="162878" y="79994"/>
                  <a:pt x="157146" y="85728"/>
                  <a:pt x="150019" y="85728"/>
                </a:cubicBezTo>
                <a:lnTo>
                  <a:pt x="102870" y="85728"/>
                </a:lnTo>
                <a:lnTo>
                  <a:pt x="55721" y="85728"/>
                </a:lnTo>
                <a:cubicBezTo>
                  <a:pt x="48594" y="85728"/>
                  <a:pt x="42862" y="79994"/>
                  <a:pt x="42862" y="72870"/>
                </a:cubicBezTo>
                <a:lnTo>
                  <a:pt x="42862" y="60013"/>
                </a:lnTo>
                <a:lnTo>
                  <a:pt x="34291" y="60008"/>
                </a:lnTo>
                <a:moveTo>
                  <a:pt x="102870" y="55723"/>
                </a:moveTo>
                <a:cubicBezTo>
                  <a:pt x="109972" y="55723"/>
                  <a:pt x="115729" y="49965"/>
                  <a:pt x="115729" y="42865"/>
                </a:cubicBezTo>
                <a:cubicBezTo>
                  <a:pt x="115729" y="35763"/>
                  <a:pt x="109972" y="30008"/>
                  <a:pt x="102870" y="30008"/>
                </a:cubicBezTo>
                <a:cubicBezTo>
                  <a:pt x="95768" y="30008"/>
                  <a:pt x="90011" y="35766"/>
                  <a:pt x="90011" y="42868"/>
                </a:cubicBezTo>
                <a:cubicBezTo>
                  <a:pt x="90011" y="49970"/>
                  <a:pt x="95768" y="55728"/>
                  <a:pt x="102870" y="55728"/>
                </a:cubicBezTo>
                <a:lnTo>
                  <a:pt x="102870" y="55723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Text 20"/>
          <p:cNvSpPr/>
          <p:nvPr/>
        </p:nvSpPr>
        <p:spPr>
          <a:xfrm>
            <a:off x="777239" y="2443465"/>
            <a:ext cx="34747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Comparing universities to choose the best fit.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involves evaluating factors such as academic programs, campus facilities, and location.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777239" y="1964074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Choosing the Right University</a:t>
            </a:r>
            <a:endParaRPr lang="en-US" sz="1300" dirty="0"/>
          </a:p>
        </p:txBody>
      </p:sp>
      <p:sp>
        <p:nvSpPr>
          <p:cNvPr id="24" name="Text 22"/>
          <p:cNvSpPr/>
          <p:nvPr/>
        </p:nvSpPr>
        <p:spPr>
          <a:xfrm>
            <a:off x="837247" y="1567834"/>
            <a:ext cx="154305" cy="274320"/>
          </a:xfrm>
          <a:custGeom>
            <a:avLst/>
            <a:gdLst/>
            <a:ahLst/>
            <a:cxnLst/>
            <a:rect l="l" t="t" r="r" b="b"/>
            <a:pathLst>
              <a:path w="154305" h="274320">
                <a:moveTo>
                  <a:pt x="25718" y="77152"/>
                </a:moveTo>
                <a:cubicBezTo>
                  <a:pt x="25718" y="48747"/>
                  <a:pt x="48746" y="25717"/>
                  <a:pt x="77152" y="25717"/>
                </a:cubicBezTo>
                <a:cubicBezTo>
                  <a:pt x="105559" y="25717"/>
                  <a:pt x="128587" y="48747"/>
                  <a:pt x="128587" y="77152"/>
                </a:cubicBezTo>
                <a:cubicBezTo>
                  <a:pt x="128587" y="105558"/>
                  <a:pt x="105559" y="128588"/>
                  <a:pt x="77152" y="128588"/>
                </a:cubicBezTo>
                <a:cubicBezTo>
                  <a:pt x="48746" y="128588"/>
                  <a:pt x="25718" y="105558"/>
                  <a:pt x="25718" y="77152"/>
                </a:cubicBezTo>
                <a:lnTo>
                  <a:pt x="25718" y="77152"/>
                </a:lnTo>
                <a:moveTo>
                  <a:pt x="90011" y="153232"/>
                </a:moveTo>
                <a:cubicBezTo>
                  <a:pt x="126498" y="147123"/>
                  <a:pt x="154305" y="115352"/>
                  <a:pt x="154305" y="77152"/>
                </a:cubicBezTo>
                <a:cubicBezTo>
                  <a:pt x="154305" y="34559"/>
                  <a:pt x="119747" y="0"/>
                  <a:pt x="77152" y="0"/>
                </a:cubicBezTo>
                <a:cubicBezTo>
                  <a:pt x="34558" y="0"/>
                  <a:pt x="0" y="34559"/>
                  <a:pt x="0" y="77152"/>
                </a:cubicBezTo>
                <a:cubicBezTo>
                  <a:pt x="0" y="115406"/>
                  <a:pt x="27807" y="147126"/>
                  <a:pt x="64294" y="153232"/>
                </a:cubicBezTo>
                <a:lnTo>
                  <a:pt x="64294" y="261460"/>
                </a:lnTo>
                <a:cubicBezTo>
                  <a:pt x="64294" y="268587"/>
                  <a:pt x="70027" y="274320"/>
                  <a:pt x="77152" y="274320"/>
                </a:cubicBezTo>
                <a:cubicBezTo>
                  <a:pt x="84278" y="274320"/>
                  <a:pt x="90011" y="268587"/>
                  <a:pt x="90011" y="261462"/>
                </a:cubicBezTo>
                <a:lnTo>
                  <a:pt x="90011" y="153232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6200512"/>
            <a:ext cx="9448800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39" y="3835700"/>
            <a:ext cx="2743200" cy="2286000"/>
          </a:xfrm>
          <a:custGeom>
            <a:avLst/>
            <a:gdLst/>
            <a:ahLst/>
            <a:cxnLst/>
            <a:rect l="l" t="t" r="r" b="b"/>
            <a:pathLst>
              <a:path w="2743200" h="2286000">
                <a:moveTo>
                  <a:pt x="64109" y="2286000"/>
                </a:moveTo>
                <a:cubicBezTo>
                  <a:pt x="28694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21" y="0"/>
                  <a:pt x="64109" y="0"/>
                </a:cubicBezTo>
                <a:lnTo>
                  <a:pt x="2679064" y="0"/>
                </a:lnTo>
                <a:cubicBezTo>
                  <a:pt x="2714479" y="0"/>
                  <a:pt x="2743173" y="28712"/>
                  <a:pt x="2743173" y="64122"/>
                </a:cubicBezTo>
                <a:lnTo>
                  <a:pt x="2743173" y="2221878"/>
                </a:lnTo>
                <a:cubicBezTo>
                  <a:pt x="2743173" y="2257288"/>
                  <a:pt x="2714451" y="2286000"/>
                  <a:pt x="2679037" y="2286000"/>
                </a:cubicBezTo>
                <a:lnTo>
                  <a:pt x="64109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48639" y="1388232"/>
            <a:ext cx="2743200" cy="2286000"/>
          </a:xfrm>
          <a:custGeom>
            <a:avLst/>
            <a:gdLst/>
            <a:ahLst/>
            <a:cxnLst/>
            <a:rect l="l" t="t" r="r" b="b"/>
            <a:pathLst>
              <a:path w="2743200" h="2286000">
                <a:moveTo>
                  <a:pt x="64109" y="2286000"/>
                </a:moveTo>
                <a:cubicBezTo>
                  <a:pt x="28694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21" y="0"/>
                  <a:pt x="64109" y="0"/>
                </a:cubicBezTo>
                <a:lnTo>
                  <a:pt x="2679064" y="0"/>
                </a:lnTo>
                <a:cubicBezTo>
                  <a:pt x="2714479" y="0"/>
                  <a:pt x="2743173" y="28712"/>
                  <a:pt x="2743173" y="64122"/>
                </a:cubicBezTo>
                <a:lnTo>
                  <a:pt x="2743173" y="2221878"/>
                </a:lnTo>
                <a:cubicBezTo>
                  <a:pt x="2743173" y="2257288"/>
                  <a:pt x="2714451" y="2286000"/>
                  <a:pt x="2679037" y="2286000"/>
                </a:cubicBezTo>
                <a:lnTo>
                  <a:pt x="64109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3475297" y="1388232"/>
            <a:ext cx="2743200" cy="2286000"/>
          </a:xfrm>
          <a:custGeom>
            <a:avLst/>
            <a:gdLst/>
            <a:ahLst/>
            <a:cxnLst/>
            <a:rect l="l" t="t" r="r" b="b"/>
            <a:pathLst>
              <a:path w="2743200" h="2286000">
                <a:moveTo>
                  <a:pt x="64109" y="2286000"/>
                </a:moveTo>
                <a:cubicBezTo>
                  <a:pt x="28694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21" y="0"/>
                  <a:pt x="64109" y="0"/>
                </a:cubicBezTo>
                <a:lnTo>
                  <a:pt x="2679064" y="0"/>
                </a:lnTo>
                <a:cubicBezTo>
                  <a:pt x="2714479" y="0"/>
                  <a:pt x="2743173" y="28712"/>
                  <a:pt x="2743173" y="64122"/>
                </a:cubicBezTo>
                <a:lnTo>
                  <a:pt x="2743173" y="2221878"/>
                </a:lnTo>
                <a:cubicBezTo>
                  <a:pt x="2743173" y="2257288"/>
                  <a:pt x="2714451" y="2286000"/>
                  <a:pt x="2679037" y="2286000"/>
                </a:cubicBezTo>
                <a:lnTo>
                  <a:pt x="64109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401955" y="1410468"/>
            <a:ext cx="2743200" cy="2286000"/>
          </a:xfrm>
          <a:custGeom>
            <a:avLst/>
            <a:gdLst/>
            <a:ahLst/>
            <a:cxnLst/>
            <a:rect l="l" t="t" r="r" b="b"/>
            <a:pathLst>
              <a:path w="2743200" h="2286000">
                <a:moveTo>
                  <a:pt x="64109" y="2286000"/>
                </a:moveTo>
                <a:cubicBezTo>
                  <a:pt x="28694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21" y="0"/>
                  <a:pt x="64109" y="0"/>
                </a:cubicBezTo>
                <a:lnTo>
                  <a:pt x="2679064" y="0"/>
                </a:lnTo>
                <a:cubicBezTo>
                  <a:pt x="2714479" y="0"/>
                  <a:pt x="2743173" y="28712"/>
                  <a:pt x="2743173" y="64122"/>
                </a:cubicBezTo>
                <a:lnTo>
                  <a:pt x="2743173" y="2221878"/>
                </a:lnTo>
                <a:cubicBezTo>
                  <a:pt x="2743173" y="2257288"/>
                  <a:pt x="2714451" y="2286000"/>
                  <a:pt x="2679037" y="2286000"/>
                </a:cubicBezTo>
                <a:lnTo>
                  <a:pt x="64109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3475297" y="3835700"/>
            <a:ext cx="2743200" cy="2286000"/>
          </a:xfrm>
          <a:custGeom>
            <a:avLst/>
            <a:gdLst/>
            <a:ahLst/>
            <a:cxnLst/>
            <a:rect l="l" t="t" r="r" b="b"/>
            <a:pathLst>
              <a:path w="2743200" h="2286000">
                <a:moveTo>
                  <a:pt x="64109" y="2286000"/>
                </a:moveTo>
                <a:cubicBezTo>
                  <a:pt x="28694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21" y="0"/>
                  <a:pt x="64109" y="0"/>
                </a:cubicBezTo>
                <a:lnTo>
                  <a:pt x="2679064" y="0"/>
                </a:lnTo>
                <a:cubicBezTo>
                  <a:pt x="2714479" y="0"/>
                  <a:pt x="2743173" y="28712"/>
                  <a:pt x="2743173" y="64122"/>
                </a:cubicBezTo>
                <a:lnTo>
                  <a:pt x="2743173" y="2221878"/>
                </a:lnTo>
                <a:cubicBezTo>
                  <a:pt x="2743173" y="2257288"/>
                  <a:pt x="2714451" y="2286000"/>
                  <a:pt x="2679037" y="2286000"/>
                </a:cubicBezTo>
                <a:lnTo>
                  <a:pt x="64109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Mastering Comparison and Contrast Essays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8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8229600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9448800" y="0"/>
            <a:ext cx="2743200" cy="6857998"/>
          </a:xfrm>
          <a:prstGeom prst="rect">
            <a:avLst/>
          </a:prstGeom>
          <a:blipFill>
            <a:blip r:embed="rId1"/>
            <a:srcRect/>
            <a:stretch>
              <a:fillRect l="-137573" r="-137573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548640" y="548639"/>
            <a:ext cx="859536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Structuring a Comparison and Contrast Essay</a:t>
            </a:r>
            <a:endParaRPr lang="en-US" sz="2400" dirty="0"/>
          </a:p>
        </p:txBody>
      </p:sp>
      <p:sp>
        <p:nvSpPr>
          <p:cNvPr id="14" name="Text 12"/>
          <p:cNvSpPr/>
          <p:nvPr/>
        </p:nvSpPr>
        <p:spPr>
          <a:xfrm>
            <a:off x="3658177" y="4479509"/>
            <a:ext cx="23774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 clear and focused thesis statement is crucial for directing the essay's argument.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ensures that the essay remains structured and on-topic.</a:t>
            </a:r>
            <a:endParaRPr lang="en-US" sz="1000" dirty="0"/>
          </a:p>
        </p:txBody>
      </p:sp>
      <p:sp>
        <p:nvSpPr>
          <p:cNvPr id="15" name="Text 13"/>
          <p:cNvSpPr/>
          <p:nvPr/>
        </p:nvSpPr>
        <p:spPr>
          <a:xfrm>
            <a:off x="3658177" y="4012777"/>
            <a:ext cx="2377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Thesis Statement Significance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731519" y="4479509"/>
            <a:ext cx="23774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Transitional phrases are essential for maintaining coherence throughout the essay.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They guide the reader smoothly from one idea to the next.</a:t>
            </a:r>
            <a:endParaRPr lang="en-US" sz="1000" dirty="0"/>
          </a:p>
        </p:txBody>
      </p:sp>
      <p:sp>
        <p:nvSpPr>
          <p:cNvPr id="17" name="Text 15"/>
          <p:cNvSpPr/>
          <p:nvPr/>
        </p:nvSpPr>
        <p:spPr>
          <a:xfrm>
            <a:off x="731519" y="4012777"/>
            <a:ext cx="2377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Transitional Phrases Usage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84835" y="2032041"/>
            <a:ext cx="23774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conclusion summarizes the main points discussed in the essay.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also provides final thoughts to leave a lasting impression on the reader.</a:t>
            </a:r>
            <a:endParaRPr lang="en-US" sz="1000" dirty="0"/>
          </a:p>
        </p:txBody>
      </p:sp>
      <p:sp>
        <p:nvSpPr>
          <p:cNvPr id="19" name="Text 17"/>
          <p:cNvSpPr/>
          <p:nvPr/>
        </p:nvSpPr>
        <p:spPr>
          <a:xfrm>
            <a:off x="6584835" y="1565309"/>
            <a:ext cx="2377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Conclusion Elements</a:t>
            </a:r>
            <a:endParaRPr lang="en-US" sz="1200" dirty="0"/>
          </a:p>
        </p:txBody>
      </p:sp>
      <p:sp>
        <p:nvSpPr>
          <p:cNvPr id="20" name="Text 18"/>
          <p:cNvSpPr/>
          <p:nvPr/>
        </p:nvSpPr>
        <p:spPr>
          <a:xfrm>
            <a:off x="3658177" y="2032041"/>
            <a:ext cx="23774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body paragraphs can be organized using a point-by-point or subject-by-subject comparison.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structure helps in systematically presenting similarities and differences.</a:t>
            </a:r>
            <a:endParaRPr lang="en-US" sz="1000" dirty="0"/>
          </a:p>
        </p:txBody>
      </p:sp>
      <p:sp>
        <p:nvSpPr>
          <p:cNvPr id="21" name="Text 19"/>
          <p:cNvSpPr/>
          <p:nvPr/>
        </p:nvSpPr>
        <p:spPr>
          <a:xfrm>
            <a:off x="3658177" y="1565309"/>
            <a:ext cx="2377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Body Paragraph Structures</a:t>
            </a:r>
            <a:endParaRPr lang="en-US" sz="1200" dirty="0"/>
          </a:p>
        </p:txBody>
      </p:sp>
      <p:sp>
        <p:nvSpPr>
          <p:cNvPr id="22" name="Text 20"/>
          <p:cNvSpPr/>
          <p:nvPr/>
        </p:nvSpPr>
        <p:spPr>
          <a:xfrm>
            <a:off x="731519" y="2032041"/>
            <a:ext cx="23774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introduction of a comparison and contrast essay includes a hook to engage the reader.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also provides background information and a thesis statement to outline the essay's focus.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731519" y="1565309"/>
            <a:ext cx="2377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Introduction Components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200397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200397" y="-1"/>
            <a:ext cx="8991600" cy="1875827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f8f9fc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592781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7753301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3592781" y="3881120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7753301" y="3881120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0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10589" r="-110589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3592782" y="548639"/>
            <a:ext cx="8092439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Using Transitional Phrases and Words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3821381" y="2047225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Transitional words such as 'however', 'in addition', and 'nevertheless' are essential for connecting ideas.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They help in maintaining the logical flow of thoughts within a text.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3821381" y="1567834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Common Transitional Words</a:t>
            </a:r>
            <a:endParaRPr lang="en-US" sz="1300" dirty="0"/>
          </a:p>
        </p:txBody>
      </p:sp>
      <p:sp>
        <p:nvSpPr>
          <p:cNvPr id="13" name="Text 11"/>
          <p:cNvSpPr/>
          <p:nvPr/>
        </p:nvSpPr>
        <p:spPr>
          <a:xfrm>
            <a:off x="7981901" y="2047225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Comparison phrases like 'similarly', 'likewise', and 'in the same way' are used to draw parallels.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phrases assist in highlighting similarities between concepts or arguments.</a:t>
            </a:r>
            <a:endParaRPr lang="en-US" sz="1000" dirty="0"/>
          </a:p>
        </p:txBody>
      </p:sp>
      <p:sp>
        <p:nvSpPr>
          <p:cNvPr id="14" name="Text 12"/>
          <p:cNvSpPr/>
          <p:nvPr/>
        </p:nvSpPr>
        <p:spPr>
          <a:xfrm>
            <a:off x="7981901" y="1567834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Phrases for Comparison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3821381" y="4504623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Contrast phrases such as 'on the other hand', 'in contrast', and 'however' emphasize differences.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Using these phrases effectively can clarify opposing viewpoints or distinctions.</a:t>
            </a:r>
            <a:endParaRPr lang="en-US" sz="1000" dirty="0"/>
          </a:p>
        </p:txBody>
      </p:sp>
      <p:sp>
        <p:nvSpPr>
          <p:cNvPr id="16" name="Text 14"/>
          <p:cNvSpPr/>
          <p:nvPr/>
        </p:nvSpPr>
        <p:spPr>
          <a:xfrm>
            <a:off x="3821381" y="4025232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Phrases for Contrast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7981901" y="4504623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Transitional phrases are crucial for ensuring the smooth progression of ideas in an essay.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They contribute to the overall coherence and readability of the text.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7981901" y="4025232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Importance of Transitional Phrases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3876338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Mastering Comparison and Contrast Essays</a:t>
            </a:r>
            <a:endParaRPr lang="en-US" sz="800" dirty="0"/>
          </a:p>
        </p:txBody>
      </p:sp>
      <p:sp>
        <p:nvSpPr>
          <p:cNvPr id="20" name="Text 18"/>
          <p:cNvSpPr/>
          <p:nvPr/>
        </p:nvSpPr>
        <p:spPr>
          <a:xfrm>
            <a:off x="3592781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9</a:t>
            </a:r>
            <a:endParaRPr lang="en-US" sz="800" dirty="0"/>
          </a:p>
        </p:txBody>
      </p:sp>
      <p:sp>
        <p:nvSpPr>
          <p:cNvPr id="21" name="Text 19"/>
          <p:cNvSpPr/>
          <p:nvPr/>
        </p:nvSpPr>
        <p:spPr>
          <a:xfrm>
            <a:off x="10770821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23334" y="1481596"/>
            <a:ext cx="8229600" cy="1371600"/>
          </a:xfrm>
          <a:custGeom>
            <a:avLst/>
            <a:gdLst/>
            <a:ahLst/>
            <a:cxnLst/>
            <a:rect l="l" t="t" r="r" b="b"/>
            <a:pathLst>
              <a:path w="8229600" h="1371600">
                <a:moveTo>
                  <a:pt x="120399" y="1371600"/>
                </a:moveTo>
                <a:cubicBezTo>
                  <a:pt x="53904" y="1371600"/>
                  <a:pt x="0" y="1317710"/>
                  <a:pt x="82" y="1251242"/>
                </a:cubicBezTo>
                <a:lnTo>
                  <a:pt x="82" y="120358"/>
                </a:lnTo>
                <a:cubicBezTo>
                  <a:pt x="82" y="53890"/>
                  <a:pt x="53986" y="0"/>
                  <a:pt x="120481" y="0"/>
                </a:cubicBezTo>
                <a:lnTo>
                  <a:pt x="8109366" y="0"/>
                </a:lnTo>
                <a:cubicBezTo>
                  <a:pt x="8175861" y="0"/>
                  <a:pt x="8229765" y="53890"/>
                  <a:pt x="8229765" y="120358"/>
                </a:cubicBezTo>
                <a:lnTo>
                  <a:pt x="8229765" y="1251242"/>
                </a:lnTo>
                <a:cubicBezTo>
                  <a:pt x="8229765" y="1317710"/>
                  <a:pt x="8175861" y="1371600"/>
                  <a:pt x="8109448" y="1371600"/>
                </a:cubicBezTo>
                <a:lnTo>
                  <a:pt x="12039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523334" y="3069423"/>
            <a:ext cx="8229600" cy="1371600"/>
          </a:xfrm>
          <a:custGeom>
            <a:avLst/>
            <a:gdLst/>
            <a:ahLst/>
            <a:cxnLst/>
            <a:rect l="l" t="t" r="r" b="b"/>
            <a:pathLst>
              <a:path w="8229600" h="1371600">
                <a:moveTo>
                  <a:pt x="120399" y="1371600"/>
                </a:moveTo>
                <a:cubicBezTo>
                  <a:pt x="53904" y="1371600"/>
                  <a:pt x="0" y="1317710"/>
                  <a:pt x="82" y="1251242"/>
                </a:cubicBezTo>
                <a:lnTo>
                  <a:pt x="82" y="120358"/>
                </a:lnTo>
                <a:cubicBezTo>
                  <a:pt x="82" y="53890"/>
                  <a:pt x="53986" y="0"/>
                  <a:pt x="120481" y="0"/>
                </a:cubicBezTo>
                <a:lnTo>
                  <a:pt x="8109366" y="0"/>
                </a:lnTo>
                <a:cubicBezTo>
                  <a:pt x="8175861" y="0"/>
                  <a:pt x="8229765" y="53890"/>
                  <a:pt x="8229765" y="120358"/>
                </a:cubicBezTo>
                <a:lnTo>
                  <a:pt x="8229765" y="1251242"/>
                </a:lnTo>
                <a:cubicBezTo>
                  <a:pt x="8229765" y="1317710"/>
                  <a:pt x="8175861" y="1371600"/>
                  <a:pt x="8109448" y="1371600"/>
                </a:cubicBezTo>
                <a:lnTo>
                  <a:pt x="12039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523334" y="4657250"/>
            <a:ext cx="8229600" cy="1371600"/>
          </a:xfrm>
          <a:custGeom>
            <a:avLst/>
            <a:gdLst/>
            <a:ahLst/>
            <a:cxnLst/>
            <a:rect l="l" t="t" r="r" b="b"/>
            <a:pathLst>
              <a:path w="8229600" h="1371600">
                <a:moveTo>
                  <a:pt x="120399" y="1371600"/>
                </a:moveTo>
                <a:cubicBezTo>
                  <a:pt x="53904" y="1371600"/>
                  <a:pt x="0" y="1317710"/>
                  <a:pt x="82" y="1251242"/>
                </a:cubicBezTo>
                <a:lnTo>
                  <a:pt x="82" y="120358"/>
                </a:lnTo>
                <a:cubicBezTo>
                  <a:pt x="82" y="53890"/>
                  <a:pt x="53986" y="0"/>
                  <a:pt x="120481" y="0"/>
                </a:cubicBezTo>
                <a:lnTo>
                  <a:pt x="8109366" y="0"/>
                </a:lnTo>
                <a:cubicBezTo>
                  <a:pt x="8175861" y="0"/>
                  <a:pt x="8229765" y="53890"/>
                  <a:pt x="8229765" y="120358"/>
                </a:cubicBezTo>
                <a:lnTo>
                  <a:pt x="8229765" y="1251242"/>
                </a:lnTo>
                <a:cubicBezTo>
                  <a:pt x="8229765" y="1317710"/>
                  <a:pt x="8175861" y="1371600"/>
                  <a:pt x="8109448" y="1371600"/>
                </a:cubicBezTo>
                <a:lnTo>
                  <a:pt x="12039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3200397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0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10777" r="-11077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3523334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Analyzing Real-Life Examples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3806891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Mastering Comparison and Contrast Essays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3523334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10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10871469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3771370" y="1730382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3771370" y="1730382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1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3771370" y="331330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3771370" y="3313301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2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771370" y="488537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3771370" y="488537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3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4405359" y="4866898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Applying Skills to Real-Life Scenarios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4405359" y="5323415"/>
            <a:ext cx="7132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Comparison and contrast skills are essential in real-life applications.</a:t>
            </a:r>
            <a:endParaRPr lang="en-US" sz="1252" dirty="0"/>
          </a:p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They enable individuals to approach situations critically and effectively.</a:t>
            </a:r>
            <a:endParaRPr lang="en-US" sz="1252" dirty="0"/>
          </a:p>
        </p:txBody>
      </p:sp>
      <p:sp>
        <p:nvSpPr>
          <p:cNvPr id="20" name="Text 18"/>
          <p:cNvSpPr/>
          <p:nvPr/>
        </p:nvSpPr>
        <p:spPr>
          <a:xfrm>
            <a:off x="4405359" y="3294829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Making Informed Decisions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4405359" y="3751346"/>
            <a:ext cx="7132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Evaluating information is crucial for making informed decisions.</a:t>
            </a:r>
            <a:endParaRPr lang="en-US" sz="1252" dirty="0"/>
          </a:p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process involves analyzing data and considering multiple perspectives.</a:t>
            </a:r>
            <a:endParaRPr lang="en-US" sz="1252" dirty="0"/>
          </a:p>
        </p:txBody>
      </p:sp>
      <p:sp>
        <p:nvSpPr>
          <p:cNvPr id="22" name="Text 20"/>
          <p:cNvSpPr/>
          <p:nvPr/>
        </p:nvSpPr>
        <p:spPr>
          <a:xfrm>
            <a:off x="4405359" y="1711910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Understanding Similarities and Differences</a:t>
            </a:r>
            <a:endParaRPr lang="en-US" sz="1400" dirty="0"/>
          </a:p>
        </p:txBody>
      </p:sp>
      <p:sp>
        <p:nvSpPr>
          <p:cNvPr id="23" name="Text 21"/>
          <p:cNvSpPr/>
          <p:nvPr/>
        </p:nvSpPr>
        <p:spPr>
          <a:xfrm>
            <a:off x="4405359" y="2168427"/>
            <a:ext cx="7132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Identifying similarities and differences is a fundamental skill.</a:t>
            </a:r>
            <a:endParaRPr lang="en-US" sz="1252" dirty="0"/>
          </a:p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helps in recognizing patterns and making connections between various elements.</a:t>
            </a:r>
            <a:endParaRPr lang="en-US" sz="125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" y="6200512"/>
            <a:ext cx="8991600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8991602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18274" r="-118274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48640" y="548639"/>
            <a:ext cx="8092439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Common Errors to Avoid</a:t>
            </a:r>
            <a:endParaRPr lang="en-US" sz="2400" dirty="0"/>
          </a:p>
        </p:txBody>
      </p:sp>
      <p:sp>
        <p:nvSpPr>
          <p:cNvPr id="6" name="Text 4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Mastering Comparison and Contrast Essays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11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7726679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548639" y="1545459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548639" y="1545459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01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548639" y="2757130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548639" y="275713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02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548639" y="3927695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548639" y="3927695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03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548639" y="5112338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548639" y="5112338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04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1331758" y="5460737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32"/>
              </a:spcBef>
              <a:buNone/>
            </a:pPr>
            <a:r>
              <a:rPr lang="en-US" sz="1165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Acknowledging and addressing counterarguments demonstrates a thorough understanding of the topic.</a:t>
            </a:r>
            <a:endParaRPr lang="en-US" sz="1165" dirty="0"/>
          </a:p>
          <a:p>
            <a:pPr algn="l" marL="0" indent="0">
              <a:lnSpc>
                <a:spcPct val="90000"/>
              </a:lnSpc>
              <a:spcBef>
                <a:spcPts val="832"/>
              </a:spcBef>
              <a:buNone/>
            </a:pPr>
            <a:r>
              <a:rPr lang="en-US" sz="1165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Ignoring them can make the argument appear one-sided and less persuasive.</a:t>
            </a:r>
            <a:endParaRPr lang="en-US" sz="1165" dirty="0"/>
          </a:p>
        </p:txBody>
      </p:sp>
      <p:sp>
        <p:nvSpPr>
          <p:cNvPr id="18" name="Text 16"/>
          <p:cNvSpPr/>
          <p:nvPr/>
        </p:nvSpPr>
        <p:spPr>
          <a:xfrm>
            <a:off x="1331758" y="5128505"/>
            <a:ext cx="685800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Failure to Address Counterarguments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1331758" y="3943862"/>
            <a:ext cx="685800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Poor Organization and Lack of Transitional Phrases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1331758" y="4276094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914"/>
              </a:spcBef>
              <a:buNone/>
            </a:pPr>
            <a:r>
              <a:rPr lang="en-US" sz="128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Organizing ideas logically and using transitional phrases ensures smooth flow of the argument.</a:t>
            </a:r>
            <a:endParaRPr lang="en-US" sz="1280" dirty="0"/>
          </a:p>
          <a:p>
            <a:pPr algn="l" marL="0" indent="0">
              <a:lnSpc>
                <a:spcPct val="90000"/>
              </a:lnSpc>
              <a:spcBef>
                <a:spcPts val="914"/>
              </a:spcBef>
              <a:buNone/>
            </a:pPr>
            <a:r>
              <a:rPr lang="en-US" sz="128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Disorganization can confuse the reader and disrupt the coherence of the writing.</a:t>
            </a:r>
            <a:endParaRPr lang="en-US" sz="1280" dirty="0"/>
          </a:p>
        </p:txBody>
      </p:sp>
      <p:sp>
        <p:nvSpPr>
          <p:cNvPr id="21" name="Text 19"/>
          <p:cNvSpPr/>
          <p:nvPr/>
        </p:nvSpPr>
        <p:spPr>
          <a:xfrm>
            <a:off x="1331758" y="2773297"/>
            <a:ext cx="685800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Insufficient Evidence or Examples</a:t>
            </a:r>
            <a:endParaRPr lang="en-US" sz="1600" dirty="0"/>
          </a:p>
        </p:txBody>
      </p:sp>
      <p:sp>
        <p:nvSpPr>
          <p:cNvPr id="22" name="Text 20"/>
          <p:cNvSpPr/>
          <p:nvPr/>
        </p:nvSpPr>
        <p:spPr>
          <a:xfrm>
            <a:off x="1331758" y="3105529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986"/>
              </a:spcBef>
              <a:buNone/>
            </a:pPr>
            <a:r>
              <a:rPr lang="en-US" sz="1381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Providing adequate evidence and examples strengthens the credibility of the argument.</a:t>
            </a:r>
            <a:endParaRPr lang="en-US" sz="1381" dirty="0"/>
          </a:p>
          <a:p>
            <a:pPr algn="l" marL="0" indent="0">
              <a:lnSpc>
                <a:spcPct val="90000"/>
              </a:lnSpc>
              <a:spcBef>
                <a:spcPts val="986"/>
              </a:spcBef>
              <a:buNone/>
            </a:pPr>
            <a:r>
              <a:rPr lang="en-US" sz="1381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Failure to do so can lead to weak and unconvincing claims.</a:t>
            </a:r>
            <a:endParaRPr lang="en-US" sz="1381" dirty="0"/>
          </a:p>
        </p:txBody>
      </p:sp>
      <p:sp>
        <p:nvSpPr>
          <p:cNvPr id="23" name="Text 21"/>
          <p:cNvSpPr/>
          <p:nvPr/>
        </p:nvSpPr>
        <p:spPr>
          <a:xfrm>
            <a:off x="1331758" y="1561626"/>
            <a:ext cx="685800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Lack of Clear Thesis Statement</a:t>
            </a:r>
            <a:endParaRPr lang="en-US" sz="1600" dirty="0"/>
          </a:p>
        </p:txBody>
      </p:sp>
      <p:sp>
        <p:nvSpPr>
          <p:cNvPr id="24" name="Text 22"/>
          <p:cNvSpPr/>
          <p:nvPr/>
        </p:nvSpPr>
        <p:spPr>
          <a:xfrm>
            <a:off x="1331758" y="1893858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 clear thesis statement is essential for guiding the reader through the argument.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Without it, the purpose and direction of the writing can become unclear.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2743200" y="6200512"/>
            <a:ext cx="9448798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222389" y="3835700"/>
            <a:ext cx="2743200" cy="2286000"/>
          </a:xfrm>
          <a:custGeom>
            <a:avLst/>
            <a:gdLst/>
            <a:ahLst/>
            <a:cxnLst/>
            <a:rect l="l" t="t" r="r" b="b"/>
            <a:pathLst>
              <a:path w="2743200" h="2286000">
                <a:moveTo>
                  <a:pt x="64109" y="2286000"/>
                </a:moveTo>
                <a:cubicBezTo>
                  <a:pt x="28694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21" y="0"/>
                  <a:pt x="64109" y="0"/>
                </a:cubicBezTo>
                <a:lnTo>
                  <a:pt x="2679064" y="0"/>
                </a:lnTo>
                <a:cubicBezTo>
                  <a:pt x="2714479" y="0"/>
                  <a:pt x="2743173" y="28712"/>
                  <a:pt x="2743173" y="64122"/>
                </a:cubicBezTo>
                <a:lnTo>
                  <a:pt x="2743173" y="2221878"/>
                </a:lnTo>
                <a:cubicBezTo>
                  <a:pt x="2743173" y="2257288"/>
                  <a:pt x="2714451" y="2286000"/>
                  <a:pt x="2679037" y="2286000"/>
                </a:cubicBezTo>
                <a:lnTo>
                  <a:pt x="64109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222389" y="1388232"/>
            <a:ext cx="2743200" cy="2286000"/>
          </a:xfrm>
          <a:custGeom>
            <a:avLst/>
            <a:gdLst/>
            <a:ahLst/>
            <a:cxnLst/>
            <a:rect l="l" t="t" r="r" b="b"/>
            <a:pathLst>
              <a:path w="2743200" h="2286000">
                <a:moveTo>
                  <a:pt x="64109" y="2286000"/>
                </a:moveTo>
                <a:cubicBezTo>
                  <a:pt x="28694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21" y="0"/>
                  <a:pt x="64109" y="0"/>
                </a:cubicBezTo>
                <a:lnTo>
                  <a:pt x="2679064" y="0"/>
                </a:lnTo>
                <a:cubicBezTo>
                  <a:pt x="2714479" y="0"/>
                  <a:pt x="2743173" y="28712"/>
                  <a:pt x="2743173" y="64122"/>
                </a:cubicBezTo>
                <a:lnTo>
                  <a:pt x="2743173" y="2221878"/>
                </a:lnTo>
                <a:cubicBezTo>
                  <a:pt x="2743173" y="2257288"/>
                  <a:pt x="2714451" y="2286000"/>
                  <a:pt x="2679037" y="2286000"/>
                </a:cubicBezTo>
                <a:lnTo>
                  <a:pt x="64109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6149047" y="1388232"/>
            <a:ext cx="2743200" cy="2286000"/>
          </a:xfrm>
          <a:custGeom>
            <a:avLst/>
            <a:gdLst/>
            <a:ahLst/>
            <a:cxnLst/>
            <a:rect l="l" t="t" r="r" b="b"/>
            <a:pathLst>
              <a:path w="2743200" h="2286000">
                <a:moveTo>
                  <a:pt x="64109" y="2286000"/>
                </a:moveTo>
                <a:cubicBezTo>
                  <a:pt x="28694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21" y="0"/>
                  <a:pt x="64109" y="0"/>
                </a:cubicBezTo>
                <a:lnTo>
                  <a:pt x="2679064" y="0"/>
                </a:lnTo>
                <a:cubicBezTo>
                  <a:pt x="2714479" y="0"/>
                  <a:pt x="2743173" y="28712"/>
                  <a:pt x="2743173" y="64122"/>
                </a:cubicBezTo>
                <a:lnTo>
                  <a:pt x="2743173" y="2221878"/>
                </a:lnTo>
                <a:cubicBezTo>
                  <a:pt x="2743173" y="2257288"/>
                  <a:pt x="2714451" y="2286000"/>
                  <a:pt x="2679037" y="2286000"/>
                </a:cubicBezTo>
                <a:lnTo>
                  <a:pt x="64109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9075705" y="1410468"/>
            <a:ext cx="2743200" cy="2286000"/>
          </a:xfrm>
          <a:custGeom>
            <a:avLst/>
            <a:gdLst/>
            <a:ahLst/>
            <a:cxnLst/>
            <a:rect l="l" t="t" r="r" b="b"/>
            <a:pathLst>
              <a:path w="2743200" h="2286000">
                <a:moveTo>
                  <a:pt x="64109" y="2286000"/>
                </a:moveTo>
                <a:cubicBezTo>
                  <a:pt x="28694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21" y="0"/>
                  <a:pt x="64109" y="0"/>
                </a:cubicBezTo>
                <a:lnTo>
                  <a:pt x="2679064" y="0"/>
                </a:lnTo>
                <a:cubicBezTo>
                  <a:pt x="2714479" y="0"/>
                  <a:pt x="2743173" y="28712"/>
                  <a:pt x="2743173" y="64122"/>
                </a:cubicBezTo>
                <a:lnTo>
                  <a:pt x="2743173" y="2221878"/>
                </a:lnTo>
                <a:cubicBezTo>
                  <a:pt x="2743173" y="2257288"/>
                  <a:pt x="2714451" y="2286000"/>
                  <a:pt x="2679037" y="2286000"/>
                </a:cubicBezTo>
                <a:lnTo>
                  <a:pt x="64109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6149047" y="3835700"/>
            <a:ext cx="2743200" cy="2286000"/>
          </a:xfrm>
          <a:custGeom>
            <a:avLst/>
            <a:gdLst/>
            <a:ahLst/>
            <a:cxnLst/>
            <a:rect l="l" t="t" r="r" b="b"/>
            <a:pathLst>
              <a:path w="2743200" h="2286000">
                <a:moveTo>
                  <a:pt x="64109" y="2286000"/>
                </a:moveTo>
                <a:cubicBezTo>
                  <a:pt x="28694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21" y="0"/>
                  <a:pt x="64109" y="0"/>
                </a:cubicBezTo>
                <a:lnTo>
                  <a:pt x="2679064" y="0"/>
                </a:lnTo>
                <a:cubicBezTo>
                  <a:pt x="2714479" y="0"/>
                  <a:pt x="2743173" y="28712"/>
                  <a:pt x="2743173" y="64122"/>
                </a:cubicBezTo>
                <a:lnTo>
                  <a:pt x="2743173" y="2221878"/>
                </a:lnTo>
                <a:cubicBezTo>
                  <a:pt x="2743173" y="2257288"/>
                  <a:pt x="2714451" y="2286000"/>
                  <a:pt x="2679037" y="2286000"/>
                </a:cubicBezTo>
                <a:lnTo>
                  <a:pt x="64109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0" y="0"/>
            <a:ext cx="2743200" cy="6857998"/>
          </a:xfrm>
          <a:prstGeom prst="rect">
            <a:avLst/>
          </a:prstGeom>
          <a:blipFill>
            <a:blip r:embed="rId1"/>
            <a:srcRect/>
            <a:stretch>
              <a:fillRect l="-116667" r="-11666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3222390" y="548639"/>
            <a:ext cx="859536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Frequently Asked Questions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6331927" y="4479509"/>
            <a:ext cx="23774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Transitions in a comparison and contrast essay help connect ideas and maintain coherence.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They guide the reader through the analysis, highlighting the relationships between the subjects.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6331927" y="4012777"/>
            <a:ext cx="2377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Role of Transitions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3405269" y="4479509"/>
            <a:ext cx="23774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Organizing a comparison and contrast essay can be done using either the block method or the point-by-point method.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Each method ensures clarity and logical flow of ideas for the reader.</a:t>
            </a:r>
            <a:endParaRPr lang="en-US" sz="1000" dirty="0"/>
          </a:p>
        </p:txBody>
      </p:sp>
      <p:sp>
        <p:nvSpPr>
          <p:cNvPr id="14" name="Text 12"/>
          <p:cNvSpPr/>
          <p:nvPr/>
        </p:nvSpPr>
        <p:spPr>
          <a:xfrm>
            <a:off x="3405269" y="4012777"/>
            <a:ext cx="2377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Organizing the Essay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9258585" y="2032041"/>
            <a:ext cx="23774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 comparison and contrast essay includes an introduction, body paragraphs, and a conclusion.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body paragraphs should systematically address the similarities and differences between the subjects.</a:t>
            </a:r>
            <a:endParaRPr lang="en-US" sz="1000" dirty="0"/>
          </a:p>
        </p:txBody>
      </p:sp>
      <p:sp>
        <p:nvSpPr>
          <p:cNvPr id="16" name="Text 14"/>
          <p:cNvSpPr/>
          <p:nvPr/>
        </p:nvSpPr>
        <p:spPr>
          <a:xfrm>
            <a:off x="9258585" y="1565309"/>
            <a:ext cx="2377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Key Elements of the Essay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6331927" y="2032041"/>
            <a:ext cx="23774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Selecting subjects for a comparison and contrast essay involves identifying two items that share a common category or theme.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subjects should have enough similarities and differences to provide meaningful analysis.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6331927" y="1565309"/>
            <a:ext cx="2377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Choosing Subjects for Comparison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3405269" y="2032041"/>
            <a:ext cx="23774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primary purpose of a comparison and contrast essay is to analyze the similarities and differences between two subjects.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helps readers understand the subjects better and make informed decisions or insights.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3405269" y="1565309"/>
            <a:ext cx="2377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Purpose of Comparison and Contrast Essays</a:t>
            </a:r>
            <a:endParaRPr lang="en-US" sz="1200" dirty="0"/>
          </a:p>
        </p:txBody>
      </p:sp>
      <p:sp>
        <p:nvSpPr>
          <p:cNvPr id="21" name="Text 19"/>
          <p:cNvSpPr/>
          <p:nvPr/>
        </p:nvSpPr>
        <p:spPr>
          <a:xfrm>
            <a:off x="350594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Mastering Comparison and Contrast Essays</a:t>
            </a:r>
            <a:endParaRPr lang="en-US" sz="800" dirty="0"/>
          </a:p>
        </p:txBody>
      </p:sp>
      <p:sp>
        <p:nvSpPr>
          <p:cNvPr id="22" name="Text 20"/>
          <p:cNvSpPr/>
          <p:nvPr/>
        </p:nvSpPr>
        <p:spPr>
          <a:xfrm>
            <a:off x="322238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12</a:t>
            </a:r>
            <a:endParaRPr lang="en-US" sz="800" dirty="0"/>
          </a:p>
        </p:txBody>
      </p:sp>
      <p:sp>
        <p:nvSpPr>
          <p:cNvPr id="23" name="Text 21"/>
          <p:cNvSpPr/>
          <p:nvPr/>
        </p:nvSpPr>
        <p:spPr>
          <a:xfrm>
            <a:off x="10903350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200397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0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10777" r="-11077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592782" y="548639"/>
            <a:ext cx="8092439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Objectives and Outcomes</a:t>
            </a:r>
            <a:endParaRPr lang="en-US" sz="2400" dirty="0"/>
          </a:p>
        </p:txBody>
      </p:sp>
      <p:sp>
        <p:nvSpPr>
          <p:cNvPr id="6" name="Text 4"/>
          <p:cNvSpPr/>
          <p:nvPr/>
        </p:nvSpPr>
        <p:spPr>
          <a:xfrm>
            <a:off x="3876338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Mastering Comparison and Contrast Essays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3592781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13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10770821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3592781" y="1545459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3592781" y="1545459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01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3592781" y="2757130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3592781" y="275713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02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3592781" y="3927695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3592781" y="3927695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03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3592781" y="5112338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3592781" y="5112338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04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4375900" y="5460737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Reflect on learning and identify areas for improvement.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encourages self-assessment and continuous development.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4375900" y="5128505"/>
            <a:ext cx="685800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Reflecting on Learning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4375900" y="3943862"/>
            <a:ext cx="685800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Creating an Essay Outline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4375900" y="4276094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Create a basic outline for a comparison and contrast essay.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step is crucial for organizing ideas and structuring the essay effectively.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4375900" y="2773297"/>
            <a:ext cx="685800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Evaluating Real-Life Examples</a:t>
            </a:r>
            <a:endParaRPr lang="en-US" sz="1600" dirty="0"/>
          </a:p>
        </p:txBody>
      </p:sp>
      <p:sp>
        <p:nvSpPr>
          <p:cNvPr id="22" name="Text 20"/>
          <p:cNvSpPr/>
          <p:nvPr/>
        </p:nvSpPr>
        <p:spPr>
          <a:xfrm>
            <a:off x="4375900" y="3105529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Evaluate real-life examples to determine suitable topics.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helps in understanding practical applications and relevance.</a:t>
            </a:r>
            <a:endParaRPr lang="en-US" sz="1400" dirty="0"/>
          </a:p>
        </p:txBody>
      </p:sp>
      <p:sp>
        <p:nvSpPr>
          <p:cNvPr id="23" name="Text 21"/>
          <p:cNvSpPr/>
          <p:nvPr/>
        </p:nvSpPr>
        <p:spPr>
          <a:xfrm>
            <a:off x="4375900" y="1561626"/>
            <a:ext cx="685800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Understanding Comparison and Contrast Essays</a:t>
            </a:r>
            <a:endParaRPr lang="en-US" sz="1600" dirty="0"/>
          </a:p>
        </p:txBody>
      </p:sp>
      <p:sp>
        <p:nvSpPr>
          <p:cNvPr id="24" name="Text 22"/>
          <p:cNvSpPr/>
          <p:nvPr/>
        </p:nvSpPr>
        <p:spPr>
          <a:xfrm>
            <a:off x="4375900" y="1893858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Analyze the structure and purpose of comparison and contrast essays.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involves identifying key elements that define these types of essays.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6200512"/>
            <a:ext cx="9448800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Mastering Comparison and Contrast Essays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14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8229600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9448800" y="0"/>
            <a:ext cx="2743200" cy="6857998"/>
          </a:xfrm>
          <a:prstGeom prst="rect">
            <a:avLst/>
          </a:prstGeom>
          <a:blipFill>
            <a:blip r:embed="rId1"/>
            <a:srcRect/>
            <a:stretch>
              <a:fillRect l="-137573" r="-137573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548640" y="548639"/>
            <a:ext cx="859536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Vocabulary and Key Terms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548639" y="1564743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548639" y="1564743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1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548639" y="3135198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548639" y="3135198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2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556899" y="4681085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556899" y="4681085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3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4910288" y="3130969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4910288" y="3130969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5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4910288" y="1564743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4910288" y="1564743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4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1188862" y="5122261"/>
            <a:ext cx="32004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Essay structure typically includes an introduction, body, and conclusion.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format organizes ideas systematically for effective communication.</a:t>
            </a:r>
            <a:endParaRPr lang="en-US" sz="1200" dirty="0"/>
          </a:p>
        </p:txBody>
      </p:sp>
      <p:sp>
        <p:nvSpPr>
          <p:cNvPr id="20" name="Text 18"/>
          <p:cNvSpPr/>
          <p:nvPr/>
        </p:nvSpPr>
        <p:spPr>
          <a:xfrm>
            <a:off x="1188863" y="4683658"/>
            <a:ext cx="3200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Essay Structure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5577838" y="3592326"/>
            <a:ext cx="32004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Transitional phrases are words or phrases that connect ideas within writing.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They ensure smooth flow and coherence between sentences and paragraphs.</a:t>
            </a:r>
            <a:endParaRPr lang="en-US" sz="1200" dirty="0"/>
          </a:p>
        </p:txBody>
      </p:sp>
      <p:sp>
        <p:nvSpPr>
          <p:cNvPr id="22" name="Text 20"/>
          <p:cNvSpPr/>
          <p:nvPr/>
        </p:nvSpPr>
        <p:spPr>
          <a:xfrm>
            <a:off x="5577838" y="3130968"/>
            <a:ext cx="3200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Transitional Phrases</a:t>
            </a:r>
            <a:endParaRPr lang="en-US" sz="1400" dirty="0"/>
          </a:p>
        </p:txBody>
      </p:sp>
      <p:sp>
        <p:nvSpPr>
          <p:cNvPr id="23" name="Text 21"/>
          <p:cNvSpPr/>
          <p:nvPr/>
        </p:nvSpPr>
        <p:spPr>
          <a:xfrm>
            <a:off x="1198117" y="3592326"/>
            <a:ext cx="32004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 thesis statement represents the main argument or point of an essay.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serves as the foundation for the essay's structure and content.</a:t>
            </a:r>
            <a:endParaRPr lang="en-US" sz="1200" dirty="0"/>
          </a:p>
        </p:txBody>
      </p:sp>
      <p:sp>
        <p:nvSpPr>
          <p:cNvPr id="24" name="Text 22"/>
          <p:cNvSpPr/>
          <p:nvPr/>
        </p:nvSpPr>
        <p:spPr>
          <a:xfrm>
            <a:off x="1198117" y="3130968"/>
            <a:ext cx="3200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Thesis Statement</a:t>
            </a:r>
            <a:endParaRPr lang="en-US" sz="1400" dirty="0"/>
          </a:p>
        </p:txBody>
      </p:sp>
      <p:sp>
        <p:nvSpPr>
          <p:cNvPr id="25" name="Text 23"/>
          <p:cNvSpPr/>
          <p:nvPr/>
        </p:nvSpPr>
        <p:spPr>
          <a:xfrm>
            <a:off x="5577839" y="2049575"/>
            <a:ext cx="32004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Contrast focuses on identifying differences between subjects.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aids in distinguishing unique features and opposing aspects.</a:t>
            </a:r>
            <a:endParaRPr lang="en-US" sz="1200" dirty="0"/>
          </a:p>
        </p:txBody>
      </p:sp>
      <p:sp>
        <p:nvSpPr>
          <p:cNvPr id="26" name="Text 24"/>
          <p:cNvSpPr/>
          <p:nvPr/>
        </p:nvSpPr>
        <p:spPr>
          <a:xfrm>
            <a:off x="5577839" y="1591912"/>
            <a:ext cx="3200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Contrast</a:t>
            </a:r>
            <a:endParaRPr lang="en-US" sz="1400" dirty="0"/>
          </a:p>
        </p:txBody>
      </p:sp>
      <p:sp>
        <p:nvSpPr>
          <p:cNvPr id="27" name="Text 25"/>
          <p:cNvSpPr/>
          <p:nvPr/>
        </p:nvSpPr>
        <p:spPr>
          <a:xfrm>
            <a:off x="1188863" y="2043843"/>
            <a:ext cx="32004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Comparison involves identifying similarities between two or more subjects.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process helps in understanding commonalities and shared characteristics.</a:t>
            </a:r>
            <a:endParaRPr lang="en-US" sz="1200" dirty="0"/>
          </a:p>
        </p:txBody>
      </p:sp>
      <p:sp>
        <p:nvSpPr>
          <p:cNvPr id="28" name="Text 26"/>
          <p:cNvSpPr/>
          <p:nvPr/>
        </p:nvSpPr>
        <p:spPr>
          <a:xfrm>
            <a:off x="1188863" y="1591912"/>
            <a:ext cx="3200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Comparison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Mastering Comparison and Contrast Essays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15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548640" y="3813267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548640" y="3813267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01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548640" y="5024938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548640" y="5024938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02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6379683" y="3886751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6379683" y="3886751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03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6379683" y="5071394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6379683" y="5071394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04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7162802" y="5419793"/>
            <a:ext cx="4480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698"/>
              </a:spcBef>
              <a:buNone/>
            </a:pPr>
            <a:r>
              <a:rPr lang="en-US" sz="977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'The Elements of Style' by William Strunk Jr. and E.B. White is a classic guide to writing style.</a:t>
            </a:r>
            <a:endParaRPr lang="en-US" sz="977" dirty="0"/>
          </a:p>
          <a:p>
            <a:pPr algn="l" marL="0" indent="0">
              <a:lnSpc>
                <a:spcPct val="90000"/>
              </a:lnSpc>
              <a:spcBef>
                <a:spcPts val="698"/>
              </a:spcBef>
              <a:buNone/>
            </a:pPr>
            <a:r>
              <a:rPr lang="en-US" sz="977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Textbooks serve as foundational resources for structured learning and reference.</a:t>
            </a:r>
            <a:endParaRPr lang="en-US" sz="977" dirty="0"/>
          </a:p>
        </p:txBody>
      </p:sp>
      <p:sp>
        <p:nvSpPr>
          <p:cNvPr id="15" name="Text 13"/>
          <p:cNvSpPr/>
          <p:nvPr/>
        </p:nvSpPr>
        <p:spPr>
          <a:xfrm>
            <a:off x="7162802" y="5087561"/>
            <a:ext cx="448056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Textbooks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7162802" y="3902918"/>
            <a:ext cx="448056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Online Resources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7162802" y="4235150"/>
            <a:ext cx="4480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704"/>
              </a:spcBef>
              <a:buNone/>
            </a:pPr>
            <a:r>
              <a:rPr lang="en-US" sz="985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Purdue Online Writing Lab offers comprehensive writing guides and tutorials.</a:t>
            </a:r>
            <a:endParaRPr lang="en-US" sz="985" dirty="0"/>
          </a:p>
          <a:p>
            <a:pPr algn="l" marL="0" indent="0">
              <a:lnSpc>
                <a:spcPct val="90000"/>
              </a:lnSpc>
              <a:spcBef>
                <a:spcPts val="704"/>
              </a:spcBef>
              <a:buNone/>
            </a:pPr>
            <a:r>
              <a:rPr lang="en-US" sz="985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Educational websites provide a wealth of information for various learning needs.</a:t>
            </a:r>
            <a:endParaRPr lang="en-US" sz="985" dirty="0"/>
          </a:p>
        </p:txBody>
      </p:sp>
      <p:sp>
        <p:nvSpPr>
          <p:cNvPr id="18" name="Text 16"/>
          <p:cNvSpPr/>
          <p:nvPr/>
        </p:nvSpPr>
        <p:spPr>
          <a:xfrm>
            <a:off x="1331759" y="5041105"/>
            <a:ext cx="448056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Physical Materials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1331759" y="5373337"/>
            <a:ext cx="4480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779"/>
              </a:spcBef>
              <a:buNone/>
            </a:pPr>
            <a:r>
              <a:rPr lang="en-US" sz="1091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Whiteboards and markers are essential for brainstorming and visual presentations.</a:t>
            </a:r>
            <a:endParaRPr lang="en-US" sz="1091" dirty="0"/>
          </a:p>
          <a:p>
            <a:pPr algn="l" marL="0" indent="0">
              <a:lnSpc>
                <a:spcPct val="90000"/>
              </a:lnSpc>
              <a:spcBef>
                <a:spcPts val="779"/>
              </a:spcBef>
              <a:buNone/>
            </a:pPr>
            <a:r>
              <a:rPr lang="en-US" sz="1091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Printed examples provide tangible references for study and discussion.</a:t>
            </a:r>
            <a:endParaRPr lang="en-US" sz="1091" dirty="0"/>
          </a:p>
        </p:txBody>
      </p:sp>
      <p:sp>
        <p:nvSpPr>
          <p:cNvPr id="20" name="Text 18"/>
          <p:cNvSpPr/>
          <p:nvPr/>
        </p:nvSpPr>
        <p:spPr>
          <a:xfrm>
            <a:off x="1331759" y="3829434"/>
            <a:ext cx="448056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Digital Tools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1331759" y="4161666"/>
            <a:ext cx="4480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779"/>
              </a:spcBef>
              <a:buNone/>
            </a:pPr>
            <a:r>
              <a:rPr lang="en-US" sz="1091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Grammarly is a tool for enhancing writing quality and checking grammar.</a:t>
            </a:r>
            <a:endParaRPr lang="en-US" sz="1091" dirty="0"/>
          </a:p>
          <a:p>
            <a:pPr algn="l" marL="0" indent="0">
              <a:lnSpc>
                <a:spcPct val="90000"/>
              </a:lnSpc>
              <a:spcBef>
                <a:spcPts val="779"/>
              </a:spcBef>
              <a:buNone/>
            </a:pPr>
            <a:r>
              <a:rPr lang="en-US" sz="1091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Online collaborative documents facilitate teamwork and sharing ideas effectively.</a:t>
            </a:r>
            <a:endParaRPr lang="en-US" sz="1091" dirty="0"/>
          </a:p>
        </p:txBody>
      </p:sp>
      <p:sp>
        <p:nvSpPr>
          <p:cNvPr id="22" name="Text 20"/>
          <p:cNvSpPr/>
          <p:nvPr/>
        </p:nvSpPr>
        <p:spPr>
          <a:xfrm>
            <a:off x="548640" y="1571183"/>
            <a:ext cx="11094657" cy="1828800"/>
          </a:xfrm>
          <a:prstGeom prst="rect">
            <a:avLst/>
          </a:prstGeom>
          <a:blipFill>
            <a:blip r:embed="rId1"/>
            <a:srcRect/>
            <a:stretch>
              <a:fillRect l="0" r="0" t="-177499" b="-17749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3" name="Text 21"/>
          <p:cNvSpPr/>
          <p:nvPr/>
        </p:nvSpPr>
        <p:spPr>
          <a:xfrm>
            <a:off x="548640" y="548639"/>
            <a:ext cx="11136581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Resources and Tools</a:t>
            </a:r>
            <a:endParaRPr lang="en-US" sz="2400" dirty="0"/>
          </a:p>
        </p:txBody>
      </p:sp>
      <p:sp>
        <p:nvSpPr>
          <p:cNvPr id="24" name="Text 22"/>
          <p:cNvSpPr/>
          <p:nvPr/>
        </p:nvSpPr>
        <p:spPr>
          <a:xfrm>
            <a:off x="10770821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40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354028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6159416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Mastering Comparison and Contrast Essays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16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7896775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991602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10777" r="-11077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548640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Prior Knowledge and Prerequisites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6313046" y="2676118"/>
            <a:ext cx="2339759" cy="29686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Critical thinking and familiarity with basic literary devices enhance interpretation and argumentation.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skills are foundational for evaluating and discussing literary works.</a:t>
            </a:r>
            <a:endParaRPr lang="en-US" sz="1100" dirty="0"/>
          </a:p>
        </p:txBody>
      </p:sp>
      <p:sp>
        <p:nvSpPr>
          <p:cNvPr id="13" name="Text 11"/>
          <p:cNvSpPr/>
          <p:nvPr/>
        </p:nvSpPr>
        <p:spPr>
          <a:xfrm>
            <a:off x="6313045" y="2166246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Critical Thinking and Literary Devices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6313045" y="165637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09655" y="54937"/>
                </a:moveTo>
                <a:cubicBezTo>
                  <a:pt x="108298" y="59794"/>
                  <a:pt x="104798" y="63796"/>
                  <a:pt x="100226" y="65866"/>
                </a:cubicBezTo>
                <a:cubicBezTo>
                  <a:pt x="88368" y="71224"/>
                  <a:pt x="80080" y="83082"/>
                  <a:pt x="80010" y="96941"/>
                </a:cubicBezTo>
                <a:cubicBezTo>
                  <a:pt x="79937" y="103441"/>
                  <a:pt x="76294" y="109300"/>
                  <a:pt x="70508" y="112157"/>
                </a:cubicBezTo>
                <a:cubicBezTo>
                  <a:pt x="59151" y="117800"/>
                  <a:pt x="51433" y="129446"/>
                  <a:pt x="51433" y="142873"/>
                </a:cubicBezTo>
                <a:cubicBezTo>
                  <a:pt x="51433" y="147946"/>
                  <a:pt x="52505" y="152661"/>
                  <a:pt x="54432" y="156948"/>
                </a:cubicBezTo>
                <a:cubicBezTo>
                  <a:pt x="57574" y="163879"/>
                  <a:pt x="55789" y="171951"/>
                  <a:pt x="50076" y="176951"/>
                </a:cubicBezTo>
                <a:cubicBezTo>
                  <a:pt x="40362" y="185309"/>
                  <a:pt x="34290" y="197668"/>
                  <a:pt x="34290" y="211457"/>
                </a:cubicBezTo>
                <a:cubicBezTo>
                  <a:pt x="34290" y="225886"/>
                  <a:pt x="40932" y="238673"/>
                  <a:pt x="51364" y="247104"/>
                </a:cubicBezTo>
                <a:cubicBezTo>
                  <a:pt x="56152" y="250963"/>
                  <a:pt x="58507" y="257104"/>
                  <a:pt x="57578" y="263179"/>
                </a:cubicBezTo>
                <a:cubicBezTo>
                  <a:pt x="57293" y="264964"/>
                  <a:pt x="57150" y="266752"/>
                  <a:pt x="57150" y="268607"/>
                </a:cubicBezTo>
                <a:cubicBezTo>
                  <a:pt x="57150" y="287253"/>
                  <a:pt x="72007" y="302396"/>
                  <a:pt x="90511" y="302897"/>
                </a:cubicBezTo>
                <a:cubicBezTo>
                  <a:pt x="97084" y="303113"/>
                  <a:pt x="102940" y="306968"/>
                  <a:pt x="105657" y="312970"/>
                </a:cubicBezTo>
                <a:cubicBezTo>
                  <a:pt x="110588" y="323899"/>
                  <a:pt x="121586" y="331474"/>
                  <a:pt x="134303" y="331474"/>
                </a:cubicBezTo>
                <a:cubicBezTo>
                  <a:pt x="151662" y="331474"/>
                  <a:pt x="165737" y="317399"/>
                  <a:pt x="165737" y="300040"/>
                </a:cubicBezTo>
                <a:lnTo>
                  <a:pt x="165737" y="62867"/>
                </a:lnTo>
                <a:cubicBezTo>
                  <a:pt x="165737" y="47081"/>
                  <a:pt x="152950" y="34294"/>
                  <a:pt x="137164" y="34294"/>
                </a:cubicBezTo>
                <a:cubicBezTo>
                  <a:pt x="124161" y="34294"/>
                  <a:pt x="113089" y="43010"/>
                  <a:pt x="109659" y="54941"/>
                </a:cubicBezTo>
                <a:lnTo>
                  <a:pt x="109655" y="54937"/>
                </a:lnTo>
                <a:moveTo>
                  <a:pt x="182880" y="344330"/>
                </a:moveTo>
                <a:cubicBezTo>
                  <a:pt x="170879" y="357545"/>
                  <a:pt x="153520" y="365760"/>
                  <a:pt x="134303" y="365760"/>
                </a:cubicBezTo>
                <a:cubicBezTo>
                  <a:pt x="111301" y="365760"/>
                  <a:pt x="91085" y="353972"/>
                  <a:pt x="79366" y="336115"/>
                </a:cubicBezTo>
                <a:cubicBezTo>
                  <a:pt x="47220" y="330402"/>
                  <a:pt x="22860" y="302326"/>
                  <a:pt x="22860" y="268607"/>
                </a:cubicBezTo>
                <a:cubicBezTo>
                  <a:pt x="22860" y="268248"/>
                  <a:pt x="22860" y="267820"/>
                  <a:pt x="22860" y="267462"/>
                </a:cubicBezTo>
                <a:cubicBezTo>
                  <a:pt x="8716" y="253033"/>
                  <a:pt x="0" y="233245"/>
                  <a:pt x="0" y="211457"/>
                </a:cubicBezTo>
                <a:cubicBezTo>
                  <a:pt x="0" y="191596"/>
                  <a:pt x="7216" y="173451"/>
                  <a:pt x="19144" y="159523"/>
                </a:cubicBezTo>
                <a:cubicBezTo>
                  <a:pt x="17856" y="154164"/>
                  <a:pt x="17143" y="148594"/>
                  <a:pt x="17143" y="142877"/>
                </a:cubicBezTo>
                <a:cubicBezTo>
                  <a:pt x="17143" y="119589"/>
                  <a:pt x="28789" y="98942"/>
                  <a:pt x="46503" y="86583"/>
                </a:cubicBezTo>
                <a:cubicBezTo>
                  <a:pt x="49718" y="65936"/>
                  <a:pt x="62077" y="48364"/>
                  <a:pt x="79293" y="38149"/>
                </a:cubicBezTo>
                <a:cubicBezTo>
                  <a:pt x="88938" y="15717"/>
                  <a:pt x="111224" y="0"/>
                  <a:pt x="137156" y="0"/>
                </a:cubicBezTo>
                <a:cubicBezTo>
                  <a:pt x="155159" y="0"/>
                  <a:pt x="171446" y="7571"/>
                  <a:pt x="182876" y="19718"/>
                </a:cubicBezTo>
                <a:cubicBezTo>
                  <a:pt x="194306" y="7575"/>
                  <a:pt x="210594" y="0"/>
                  <a:pt x="228596" y="0"/>
                </a:cubicBezTo>
                <a:cubicBezTo>
                  <a:pt x="254529" y="0"/>
                  <a:pt x="276818" y="15717"/>
                  <a:pt x="286390" y="38149"/>
                </a:cubicBezTo>
                <a:cubicBezTo>
                  <a:pt x="303606" y="48364"/>
                  <a:pt x="316035" y="65939"/>
                  <a:pt x="319180" y="86583"/>
                </a:cubicBezTo>
                <a:cubicBezTo>
                  <a:pt x="336967" y="98942"/>
                  <a:pt x="348613" y="119585"/>
                  <a:pt x="348613" y="142877"/>
                </a:cubicBezTo>
                <a:cubicBezTo>
                  <a:pt x="348613" y="148594"/>
                  <a:pt x="347900" y="154164"/>
                  <a:pt x="346612" y="159523"/>
                </a:cubicBezTo>
                <a:cubicBezTo>
                  <a:pt x="358544" y="173524"/>
                  <a:pt x="365756" y="191669"/>
                  <a:pt x="365756" y="211457"/>
                </a:cubicBezTo>
                <a:cubicBezTo>
                  <a:pt x="365756" y="233245"/>
                  <a:pt x="357040" y="253033"/>
                  <a:pt x="342896" y="267462"/>
                </a:cubicBezTo>
                <a:cubicBezTo>
                  <a:pt x="342896" y="267820"/>
                  <a:pt x="342896" y="268248"/>
                  <a:pt x="342896" y="268607"/>
                </a:cubicBezTo>
                <a:cubicBezTo>
                  <a:pt x="342896" y="302396"/>
                  <a:pt x="318537" y="330402"/>
                  <a:pt x="286390" y="336115"/>
                </a:cubicBezTo>
                <a:cubicBezTo>
                  <a:pt x="274675" y="353975"/>
                  <a:pt x="254459" y="365760"/>
                  <a:pt x="231453" y="365760"/>
                </a:cubicBezTo>
                <a:cubicBezTo>
                  <a:pt x="212236" y="365760"/>
                  <a:pt x="194877" y="357472"/>
                  <a:pt x="182876" y="344330"/>
                </a:cubicBezTo>
                <a:lnTo>
                  <a:pt x="182880" y="344330"/>
                </a:lnTo>
                <a:moveTo>
                  <a:pt x="200027" y="300037"/>
                </a:moveTo>
                <a:cubicBezTo>
                  <a:pt x="200027" y="317395"/>
                  <a:pt x="214101" y="331470"/>
                  <a:pt x="231460" y="331470"/>
                </a:cubicBezTo>
                <a:cubicBezTo>
                  <a:pt x="244178" y="331470"/>
                  <a:pt x="255176" y="323899"/>
                  <a:pt x="260107" y="312966"/>
                </a:cubicBezTo>
                <a:cubicBezTo>
                  <a:pt x="262821" y="306964"/>
                  <a:pt x="268680" y="303036"/>
                  <a:pt x="275253" y="302893"/>
                </a:cubicBezTo>
                <a:cubicBezTo>
                  <a:pt x="293757" y="302392"/>
                  <a:pt x="308614" y="287250"/>
                  <a:pt x="308614" y="268603"/>
                </a:cubicBezTo>
                <a:cubicBezTo>
                  <a:pt x="308614" y="266745"/>
                  <a:pt x="308471" y="264887"/>
                  <a:pt x="308186" y="263175"/>
                </a:cubicBezTo>
                <a:cubicBezTo>
                  <a:pt x="307187" y="257104"/>
                  <a:pt x="309616" y="250959"/>
                  <a:pt x="314400" y="247100"/>
                </a:cubicBezTo>
                <a:cubicBezTo>
                  <a:pt x="324831" y="238669"/>
                  <a:pt x="331474" y="225882"/>
                  <a:pt x="331474" y="211453"/>
                </a:cubicBezTo>
                <a:cubicBezTo>
                  <a:pt x="331474" y="197664"/>
                  <a:pt x="325402" y="185309"/>
                  <a:pt x="315687" y="176947"/>
                </a:cubicBezTo>
                <a:cubicBezTo>
                  <a:pt x="309974" y="172017"/>
                  <a:pt x="308186" y="163875"/>
                  <a:pt x="311331" y="156944"/>
                </a:cubicBezTo>
                <a:cubicBezTo>
                  <a:pt x="313259" y="152657"/>
                  <a:pt x="314331" y="147942"/>
                  <a:pt x="314331" y="142869"/>
                </a:cubicBezTo>
                <a:cubicBezTo>
                  <a:pt x="314331" y="129439"/>
                  <a:pt x="306617" y="117797"/>
                  <a:pt x="295256" y="112153"/>
                </a:cubicBezTo>
                <a:cubicBezTo>
                  <a:pt x="289470" y="109296"/>
                  <a:pt x="285754" y="103367"/>
                  <a:pt x="285754" y="96937"/>
                </a:cubicBezTo>
                <a:cubicBezTo>
                  <a:pt x="285681" y="83148"/>
                  <a:pt x="277396" y="71221"/>
                  <a:pt x="265538" y="65862"/>
                </a:cubicBezTo>
                <a:cubicBezTo>
                  <a:pt x="260966" y="63792"/>
                  <a:pt x="257466" y="59791"/>
                  <a:pt x="256109" y="54933"/>
                </a:cubicBezTo>
                <a:cubicBezTo>
                  <a:pt x="252682" y="43002"/>
                  <a:pt x="241606" y="34286"/>
                  <a:pt x="228604" y="34286"/>
                </a:cubicBezTo>
                <a:cubicBezTo>
                  <a:pt x="212818" y="34286"/>
                  <a:pt x="200031" y="47073"/>
                  <a:pt x="200031" y="62863"/>
                </a:cubicBezTo>
                <a:lnTo>
                  <a:pt x="200027" y="300037"/>
                </a:lnTo>
              </a:path>
            </a:pathLst>
          </a:custGeom>
          <a:solidFill>
            <a:srgbClr val="D3E6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3507658" y="2676118"/>
            <a:ext cx="2339759" cy="29686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ability to identify and analyze themes and topics is essential for literary comprehension.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skill allows for deeper engagement with the material and its underlying messages.</a:t>
            </a:r>
            <a:endParaRPr lang="en-US" sz="1100" dirty="0"/>
          </a:p>
        </p:txBody>
      </p:sp>
      <p:sp>
        <p:nvSpPr>
          <p:cNvPr id="16" name="Text 14"/>
          <p:cNvSpPr/>
          <p:nvPr/>
        </p:nvSpPr>
        <p:spPr>
          <a:xfrm>
            <a:off x="3507657" y="2166246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94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Analyzing Themes and Topics</a:t>
            </a:r>
            <a:endParaRPr lang="en-US" sz="1394" dirty="0"/>
          </a:p>
        </p:txBody>
      </p:sp>
      <p:sp>
        <p:nvSpPr>
          <p:cNvPr id="17" name="Text 15"/>
          <p:cNvSpPr/>
          <p:nvPr/>
        </p:nvSpPr>
        <p:spPr>
          <a:xfrm>
            <a:off x="3564807" y="1656374"/>
            <a:ext cx="251460" cy="365760"/>
          </a:xfrm>
          <a:custGeom>
            <a:avLst/>
            <a:gdLst/>
            <a:ahLst/>
            <a:cxnLst/>
            <a:rect l="l" t="t" r="r" b="b"/>
            <a:pathLst>
              <a:path w="251460" h="365760">
                <a:moveTo>
                  <a:pt x="200881" y="177807"/>
                </a:moveTo>
                <a:cubicBezTo>
                  <a:pt x="211168" y="163092"/>
                  <a:pt x="217168" y="145159"/>
                  <a:pt x="217168" y="125730"/>
                </a:cubicBezTo>
                <a:cubicBezTo>
                  <a:pt x="217168" y="75222"/>
                  <a:pt x="176236" y="34290"/>
                  <a:pt x="125727" y="34290"/>
                </a:cubicBezTo>
                <a:cubicBezTo>
                  <a:pt x="75222" y="34290"/>
                  <a:pt x="34286" y="75222"/>
                  <a:pt x="34286" y="125730"/>
                </a:cubicBezTo>
                <a:cubicBezTo>
                  <a:pt x="34286" y="145159"/>
                  <a:pt x="40286" y="163092"/>
                  <a:pt x="50574" y="177807"/>
                </a:cubicBezTo>
                <a:cubicBezTo>
                  <a:pt x="53216" y="181593"/>
                  <a:pt x="56360" y="185879"/>
                  <a:pt x="59717" y="190451"/>
                </a:cubicBezTo>
                <a:lnTo>
                  <a:pt x="59717" y="190451"/>
                </a:lnTo>
                <a:cubicBezTo>
                  <a:pt x="68933" y="203096"/>
                  <a:pt x="79934" y="218242"/>
                  <a:pt x="88149" y="233172"/>
                </a:cubicBezTo>
                <a:cubicBezTo>
                  <a:pt x="95580" y="246745"/>
                  <a:pt x="99364" y="260889"/>
                  <a:pt x="101223" y="274247"/>
                </a:cubicBezTo>
                <a:lnTo>
                  <a:pt x="66433" y="274320"/>
                </a:lnTo>
                <a:cubicBezTo>
                  <a:pt x="64862" y="265747"/>
                  <a:pt x="62219" y="257389"/>
                  <a:pt x="58004" y="249675"/>
                </a:cubicBezTo>
                <a:cubicBezTo>
                  <a:pt x="50931" y="236815"/>
                  <a:pt x="42145" y="224745"/>
                  <a:pt x="33359" y="212671"/>
                </a:cubicBezTo>
                <a:lnTo>
                  <a:pt x="33359" y="212671"/>
                </a:lnTo>
                <a:lnTo>
                  <a:pt x="33359" y="212671"/>
                </a:lnTo>
                <a:cubicBezTo>
                  <a:pt x="29645" y="207598"/>
                  <a:pt x="25928" y="202529"/>
                  <a:pt x="22357" y="197382"/>
                </a:cubicBezTo>
                <a:cubicBezTo>
                  <a:pt x="8283" y="177094"/>
                  <a:pt x="-3" y="152376"/>
                  <a:pt x="-3" y="125730"/>
                </a:cubicBezTo>
                <a:cubicBezTo>
                  <a:pt x="-3" y="56294"/>
                  <a:pt x="56289" y="0"/>
                  <a:pt x="125727" y="0"/>
                </a:cubicBezTo>
                <a:cubicBezTo>
                  <a:pt x="195166" y="0"/>
                  <a:pt x="251457" y="56294"/>
                  <a:pt x="251457" y="125730"/>
                </a:cubicBezTo>
                <a:cubicBezTo>
                  <a:pt x="251457" y="152376"/>
                  <a:pt x="243172" y="177094"/>
                  <a:pt x="229027" y="197382"/>
                </a:cubicBezTo>
                <a:cubicBezTo>
                  <a:pt x="225456" y="202525"/>
                  <a:pt x="221740" y="207598"/>
                  <a:pt x="218026" y="212671"/>
                </a:cubicBezTo>
                <a:lnTo>
                  <a:pt x="218026" y="212671"/>
                </a:lnTo>
                <a:lnTo>
                  <a:pt x="218026" y="212671"/>
                </a:lnTo>
                <a:cubicBezTo>
                  <a:pt x="209240" y="224672"/>
                  <a:pt x="200451" y="236745"/>
                  <a:pt x="193380" y="249675"/>
                </a:cubicBezTo>
                <a:cubicBezTo>
                  <a:pt x="189166" y="257389"/>
                  <a:pt x="186523" y="265750"/>
                  <a:pt x="184951" y="274320"/>
                </a:cubicBezTo>
                <a:lnTo>
                  <a:pt x="150232" y="274320"/>
                </a:lnTo>
                <a:cubicBezTo>
                  <a:pt x="152091" y="260962"/>
                  <a:pt x="155875" y="246745"/>
                  <a:pt x="163306" y="233245"/>
                </a:cubicBezTo>
                <a:cubicBezTo>
                  <a:pt x="171521" y="218315"/>
                  <a:pt x="182522" y="203169"/>
                  <a:pt x="191738" y="190524"/>
                </a:cubicBezTo>
                <a:lnTo>
                  <a:pt x="191738" y="190524"/>
                </a:lnTo>
                <a:lnTo>
                  <a:pt x="191738" y="190524"/>
                </a:lnTo>
                <a:lnTo>
                  <a:pt x="191738" y="190524"/>
                </a:lnTo>
                <a:cubicBezTo>
                  <a:pt x="195095" y="185952"/>
                  <a:pt x="198168" y="181666"/>
                  <a:pt x="200811" y="177880"/>
                </a:cubicBezTo>
                <a:lnTo>
                  <a:pt x="200881" y="177807"/>
                </a:lnTo>
              </a:path>
              <a:path w="251460" h="365760">
                <a:moveTo>
                  <a:pt x="125730" y="91440"/>
                </a:moveTo>
                <a:cubicBezTo>
                  <a:pt x="106800" y="91440"/>
                  <a:pt x="91441" y="106798"/>
                  <a:pt x="91441" y="125730"/>
                </a:cubicBezTo>
                <a:cubicBezTo>
                  <a:pt x="91441" y="132017"/>
                  <a:pt x="86299" y="137160"/>
                  <a:pt x="80012" y="137160"/>
                </a:cubicBezTo>
                <a:cubicBezTo>
                  <a:pt x="73726" y="137160"/>
                  <a:pt x="68583" y="132017"/>
                  <a:pt x="68583" y="125730"/>
                </a:cubicBezTo>
                <a:cubicBezTo>
                  <a:pt x="68583" y="94154"/>
                  <a:pt x="94157" y="68580"/>
                  <a:pt x="125733" y="68580"/>
                </a:cubicBezTo>
                <a:cubicBezTo>
                  <a:pt x="132019" y="68580"/>
                  <a:pt x="137161" y="73723"/>
                  <a:pt x="137161" y="80010"/>
                </a:cubicBezTo>
                <a:cubicBezTo>
                  <a:pt x="137161" y="86297"/>
                  <a:pt x="132019" y="91440"/>
                  <a:pt x="125733" y="91440"/>
                </a:cubicBezTo>
                <a:lnTo>
                  <a:pt x="125730" y="91440"/>
                </a:lnTo>
              </a:path>
              <a:path w="251460" h="365760">
                <a:moveTo>
                  <a:pt x="125730" y="365760"/>
                </a:moveTo>
                <a:cubicBezTo>
                  <a:pt x="94154" y="365760"/>
                  <a:pt x="68581" y="340186"/>
                  <a:pt x="68581" y="308610"/>
                </a:cubicBezTo>
                <a:lnTo>
                  <a:pt x="68581" y="297180"/>
                </a:lnTo>
                <a:lnTo>
                  <a:pt x="182882" y="297180"/>
                </a:lnTo>
                <a:lnTo>
                  <a:pt x="182882" y="308610"/>
                </a:lnTo>
                <a:cubicBezTo>
                  <a:pt x="182882" y="340186"/>
                  <a:pt x="157308" y="365760"/>
                  <a:pt x="125732" y="365760"/>
                </a:cubicBezTo>
                <a:lnTo>
                  <a:pt x="125730" y="365760"/>
                </a:lnTo>
              </a:path>
            </a:pathLst>
          </a:custGeom>
          <a:solidFill>
            <a:srgbClr val="D3E6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702270" y="2676118"/>
            <a:ext cx="2339759" cy="29686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Understanding the structure of an essay is crucial for effective writing.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includes knowledge of introduction, body, and conclusion components.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702269" y="2166246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25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Understanding Essay Structure</a:t>
            </a:r>
            <a:endParaRPr lang="en-US" sz="1325" dirty="0"/>
          </a:p>
        </p:txBody>
      </p:sp>
      <p:sp>
        <p:nvSpPr>
          <p:cNvPr id="20" name="Text 18"/>
          <p:cNvSpPr/>
          <p:nvPr/>
        </p:nvSpPr>
        <p:spPr>
          <a:xfrm>
            <a:off x="713699" y="1656374"/>
            <a:ext cx="342900" cy="365760"/>
          </a:xfrm>
          <a:custGeom>
            <a:avLst/>
            <a:gdLst/>
            <a:ahLst/>
            <a:cxnLst/>
            <a:rect l="l" t="t" r="r" b="b"/>
            <a:pathLst>
              <a:path w="342900" h="365760">
                <a:moveTo>
                  <a:pt x="171450" y="34290"/>
                </a:moveTo>
                <a:lnTo>
                  <a:pt x="297181" y="34290"/>
                </a:lnTo>
                <a:cubicBezTo>
                  <a:pt x="303467" y="34290"/>
                  <a:pt x="308610" y="39433"/>
                  <a:pt x="308610" y="45720"/>
                </a:cubicBezTo>
                <a:lnTo>
                  <a:pt x="308610" y="320040"/>
                </a:lnTo>
                <a:cubicBezTo>
                  <a:pt x="308610" y="326327"/>
                  <a:pt x="303467" y="331470"/>
                  <a:pt x="297181" y="331470"/>
                </a:cubicBezTo>
                <a:lnTo>
                  <a:pt x="171450" y="331470"/>
                </a:lnTo>
                <a:lnTo>
                  <a:pt x="171450" y="34290"/>
                </a:lnTo>
                <a:moveTo>
                  <a:pt x="137160" y="34290"/>
                </a:moveTo>
                <a:lnTo>
                  <a:pt x="137160" y="331470"/>
                </a:lnTo>
                <a:lnTo>
                  <a:pt x="91441" y="331470"/>
                </a:lnTo>
                <a:cubicBezTo>
                  <a:pt x="85156" y="331470"/>
                  <a:pt x="80012" y="326327"/>
                  <a:pt x="80012" y="320040"/>
                </a:cubicBezTo>
                <a:lnTo>
                  <a:pt x="80012" y="297180"/>
                </a:lnTo>
                <a:lnTo>
                  <a:pt x="97157" y="297180"/>
                </a:lnTo>
                <a:cubicBezTo>
                  <a:pt x="106659" y="297180"/>
                  <a:pt x="114302" y="289536"/>
                  <a:pt x="114302" y="280037"/>
                </a:cubicBezTo>
                <a:cubicBezTo>
                  <a:pt x="114302" y="270534"/>
                  <a:pt x="106659" y="262894"/>
                  <a:pt x="97157" y="262894"/>
                </a:cubicBezTo>
                <a:lnTo>
                  <a:pt x="80012" y="262894"/>
                </a:lnTo>
                <a:lnTo>
                  <a:pt x="80012" y="200030"/>
                </a:lnTo>
                <a:lnTo>
                  <a:pt x="97157" y="200030"/>
                </a:lnTo>
                <a:cubicBezTo>
                  <a:pt x="106659" y="200030"/>
                  <a:pt x="114302" y="192386"/>
                  <a:pt x="114302" y="182887"/>
                </a:cubicBezTo>
                <a:cubicBezTo>
                  <a:pt x="114302" y="173385"/>
                  <a:pt x="106659" y="165744"/>
                  <a:pt x="97157" y="165744"/>
                </a:cubicBezTo>
                <a:lnTo>
                  <a:pt x="80012" y="165744"/>
                </a:lnTo>
                <a:lnTo>
                  <a:pt x="80012" y="102881"/>
                </a:lnTo>
                <a:lnTo>
                  <a:pt x="97157" y="102881"/>
                </a:lnTo>
                <a:cubicBezTo>
                  <a:pt x="106659" y="102881"/>
                  <a:pt x="114302" y="95236"/>
                  <a:pt x="114302" y="85738"/>
                </a:cubicBezTo>
                <a:cubicBezTo>
                  <a:pt x="114302" y="76235"/>
                  <a:pt x="106659" y="68594"/>
                  <a:pt x="97157" y="68594"/>
                </a:cubicBezTo>
                <a:lnTo>
                  <a:pt x="80012" y="68594"/>
                </a:lnTo>
                <a:lnTo>
                  <a:pt x="80012" y="45734"/>
                </a:lnTo>
                <a:cubicBezTo>
                  <a:pt x="80012" y="39447"/>
                  <a:pt x="85156" y="34304"/>
                  <a:pt x="91441" y="34304"/>
                </a:cubicBezTo>
                <a:lnTo>
                  <a:pt x="137160" y="34290"/>
                </a:lnTo>
                <a:moveTo>
                  <a:pt x="45719" y="297180"/>
                </a:moveTo>
                <a:lnTo>
                  <a:pt x="45719" y="320040"/>
                </a:lnTo>
                <a:cubicBezTo>
                  <a:pt x="45719" y="345259"/>
                  <a:pt x="66221" y="365760"/>
                  <a:pt x="91438" y="365760"/>
                </a:cubicBezTo>
                <a:lnTo>
                  <a:pt x="297178" y="365760"/>
                </a:lnTo>
                <a:cubicBezTo>
                  <a:pt x="322395" y="365760"/>
                  <a:pt x="342897" y="345259"/>
                  <a:pt x="342897" y="320040"/>
                </a:cubicBezTo>
                <a:lnTo>
                  <a:pt x="342897" y="45720"/>
                </a:lnTo>
                <a:cubicBezTo>
                  <a:pt x="342897" y="20501"/>
                  <a:pt x="322395" y="0"/>
                  <a:pt x="297178" y="0"/>
                </a:cubicBezTo>
                <a:lnTo>
                  <a:pt x="91438" y="0"/>
                </a:lnTo>
                <a:cubicBezTo>
                  <a:pt x="66221" y="0"/>
                  <a:pt x="45719" y="20501"/>
                  <a:pt x="45719" y="45720"/>
                </a:cubicBezTo>
                <a:lnTo>
                  <a:pt x="45719" y="68580"/>
                </a:lnTo>
                <a:lnTo>
                  <a:pt x="17145" y="68580"/>
                </a:lnTo>
                <a:cubicBezTo>
                  <a:pt x="7643" y="68580"/>
                  <a:pt x="0" y="76224"/>
                  <a:pt x="0" y="85727"/>
                </a:cubicBezTo>
                <a:cubicBezTo>
                  <a:pt x="0" y="95229"/>
                  <a:pt x="7643" y="102874"/>
                  <a:pt x="17145" y="102874"/>
                </a:cubicBezTo>
                <a:lnTo>
                  <a:pt x="45719" y="102874"/>
                </a:lnTo>
                <a:lnTo>
                  <a:pt x="45719" y="165740"/>
                </a:lnTo>
                <a:lnTo>
                  <a:pt x="17145" y="165740"/>
                </a:lnTo>
                <a:cubicBezTo>
                  <a:pt x="7643" y="165740"/>
                  <a:pt x="0" y="173385"/>
                  <a:pt x="0" y="182887"/>
                </a:cubicBezTo>
                <a:cubicBezTo>
                  <a:pt x="0" y="192390"/>
                  <a:pt x="7643" y="200034"/>
                  <a:pt x="17145" y="200034"/>
                </a:cubicBezTo>
                <a:lnTo>
                  <a:pt x="45719" y="200034"/>
                </a:lnTo>
                <a:lnTo>
                  <a:pt x="45719" y="262901"/>
                </a:lnTo>
                <a:lnTo>
                  <a:pt x="17145" y="262901"/>
                </a:lnTo>
                <a:cubicBezTo>
                  <a:pt x="7643" y="262901"/>
                  <a:pt x="0" y="270545"/>
                  <a:pt x="0" y="280048"/>
                </a:cubicBezTo>
                <a:cubicBezTo>
                  <a:pt x="0" y="289550"/>
                  <a:pt x="7643" y="297194"/>
                  <a:pt x="17145" y="297194"/>
                </a:cubicBezTo>
                <a:lnTo>
                  <a:pt x="45719" y="297180"/>
                </a:lnTo>
              </a:path>
            </a:pathLst>
          </a:custGeom>
          <a:solidFill>
            <a:srgbClr val="D3E6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" y="6200512"/>
            <a:ext cx="8991600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0" y="-1"/>
            <a:ext cx="8991600" cy="1875827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f8f9fc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48639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4709159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548639" y="3881120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4709159" y="3881120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991602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22724" r="-122724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548640" y="548639"/>
            <a:ext cx="8092439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Differentiation Strategies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777239" y="2047225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Learning centers cater to various learning styles, ensuring personalized educational experiences.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centers provide resources and activities tailored to individual preferences and needs.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777239" y="1567834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Learning Centers for Diverse Styles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4937759" y="2047225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Integrating technology enhances interactive learning opportunities for students.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allows for dynamic and engaging educational experiences through digital tools.</a:t>
            </a:r>
            <a:endParaRPr lang="en-US" sz="1000" dirty="0"/>
          </a:p>
        </p:txBody>
      </p:sp>
      <p:sp>
        <p:nvSpPr>
          <p:cNvPr id="14" name="Text 12"/>
          <p:cNvSpPr/>
          <p:nvPr/>
        </p:nvSpPr>
        <p:spPr>
          <a:xfrm>
            <a:off x="4937759" y="1567834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Technology Integration in Education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777239" y="4504623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Tiered assignments address the varying skill levels of students within a classroom.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approach ensures that each student is challenged appropriately while achieving learning goals.</a:t>
            </a:r>
            <a:endParaRPr lang="en-US" sz="1000" dirty="0"/>
          </a:p>
        </p:txBody>
      </p:sp>
      <p:sp>
        <p:nvSpPr>
          <p:cNvPr id="16" name="Text 14"/>
          <p:cNvSpPr/>
          <p:nvPr/>
        </p:nvSpPr>
        <p:spPr>
          <a:xfrm>
            <a:off x="777239" y="4025232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Tiered Assignments for Skill Levels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4937759" y="4504623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Peer mentoring fosters collaborative learning and mutual support among students.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encourages teamwork and the sharing of knowledge and skills within the learning environment.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4937759" y="4025232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Peer Mentoring for Collaboration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Mastering Comparison and Contrast Essays</a:t>
            </a:r>
            <a:endParaRPr lang="en-US" sz="800" dirty="0"/>
          </a:p>
        </p:txBody>
      </p:sp>
      <p:sp>
        <p:nvSpPr>
          <p:cNvPr id="20" name="Text 18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17</a:t>
            </a:r>
            <a:endParaRPr lang="en-US" sz="800" dirty="0"/>
          </a:p>
        </p:txBody>
      </p:sp>
      <p:sp>
        <p:nvSpPr>
          <p:cNvPr id="21" name="Text 19"/>
          <p:cNvSpPr/>
          <p:nvPr/>
        </p:nvSpPr>
        <p:spPr>
          <a:xfrm>
            <a:off x="7726679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2743200" y="6200512"/>
            <a:ext cx="9448798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0" y="0"/>
            <a:ext cx="2743200" cy="6857998"/>
          </a:xfrm>
          <a:prstGeom prst="rect">
            <a:avLst/>
          </a:prstGeom>
          <a:blipFill>
            <a:blip r:embed="rId1"/>
            <a:srcRect/>
            <a:stretch>
              <a:fillRect l="-116667" r="-11666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222390" y="548639"/>
            <a:ext cx="859536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Cross-Curricular Links</a:t>
            </a:r>
            <a:endParaRPr lang="en-US" sz="2400" dirty="0"/>
          </a:p>
        </p:txBody>
      </p:sp>
      <p:sp>
        <p:nvSpPr>
          <p:cNvPr id="6" name="Text 4"/>
          <p:cNvSpPr/>
          <p:nvPr/>
        </p:nvSpPr>
        <p:spPr>
          <a:xfrm>
            <a:off x="350594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Mastering Comparison and Contrast Essays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322238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18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10903350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3222389" y="1564743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3222389" y="1564743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1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3222389" y="3135198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3222389" y="3135198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2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3230649" y="4681085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3230649" y="4681085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3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7584038" y="3130969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7584038" y="3130969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5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7584038" y="1564743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7584038" y="1564743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4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3862612" y="5122261"/>
            <a:ext cx="32004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Social studies involve comparing cultures, economies, or political systems.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broadens awareness of global diversity and societal structures.</a:t>
            </a:r>
            <a:endParaRPr lang="en-US" sz="1200" dirty="0"/>
          </a:p>
        </p:txBody>
      </p:sp>
      <p:sp>
        <p:nvSpPr>
          <p:cNvPr id="20" name="Text 18"/>
          <p:cNvSpPr/>
          <p:nvPr/>
        </p:nvSpPr>
        <p:spPr>
          <a:xfrm>
            <a:off x="3862613" y="4683658"/>
            <a:ext cx="3200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Social Studies Perspectives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8251588" y="3592326"/>
            <a:ext cx="32004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Language arts focus on teaching writing skills, vocabulary, and grammar.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are essential for effective communication and expression.</a:t>
            </a:r>
            <a:endParaRPr lang="en-US" sz="1200" dirty="0"/>
          </a:p>
        </p:txBody>
      </p:sp>
      <p:sp>
        <p:nvSpPr>
          <p:cNvPr id="22" name="Text 20"/>
          <p:cNvSpPr/>
          <p:nvPr/>
        </p:nvSpPr>
        <p:spPr>
          <a:xfrm>
            <a:off x="8251588" y="3130968"/>
            <a:ext cx="3200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Language Arts Skills</a:t>
            </a:r>
            <a:endParaRPr lang="en-US" sz="1400" dirty="0"/>
          </a:p>
        </p:txBody>
      </p:sp>
      <p:sp>
        <p:nvSpPr>
          <p:cNvPr id="23" name="Text 21"/>
          <p:cNvSpPr/>
          <p:nvPr/>
        </p:nvSpPr>
        <p:spPr>
          <a:xfrm>
            <a:off x="3871867" y="3592326"/>
            <a:ext cx="32004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Science encourages comparing data, theories, or species.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Such comparisons enhance comprehension of scientific principles and phenomena.</a:t>
            </a:r>
            <a:endParaRPr lang="en-US" sz="1200" dirty="0"/>
          </a:p>
        </p:txBody>
      </p:sp>
      <p:sp>
        <p:nvSpPr>
          <p:cNvPr id="24" name="Text 22"/>
          <p:cNvSpPr/>
          <p:nvPr/>
        </p:nvSpPr>
        <p:spPr>
          <a:xfrm>
            <a:off x="3871867" y="3130968"/>
            <a:ext cx="3200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Scientific Comparisons</a:t>
            </a:r>
            <a:endParaRPr lang="en-US" sz="1400" dirty="0"/>
          </a:p>
        </p:txBody>
      </p:sp>
      <p:sp>
        <p:nvSpPr>
          <p:cNvPr id="25" name="Text 23"/>
          <p:cNvSpPr/>
          <p:nvPr/>
        </p:nvSpPr>
        <p:spPr>
          <a:xfrm>
            <a:off x="8251589" y="2049575"/>
            <a:ext cx="32004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History provides a platform for analyzing historical events or periods.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helps in understanding the context and impact of past occurrences.</a:t>
            </a:r>
            <a:endParaRPr lang="en-US" sz="1200" dirty="0"/>
          </a:p>
        </p:txBody>
      </p:sp>
      <p:sp>
        <p:nvSpPr>
          <p:cNvPr id="26" name="Text 24"/>
          <p:cNvSpPr/>
          <p:nvPr/>
        </p:nvSpPr>
        <p:spPr>
          <a:xfrm>
            <a:off x="8251589" y="1591912"/>
            <a:ext cx="3200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Historical Analysis</a:t>
            </a:r>
            <a:endParaRPr lang="en-US" sz="1400" dirty="0"/>
          </a:p>
        </p:txBody>
      </p:sp>
      <p:sp>
        <p:nvSpPr>
          <p:cNvPr id="27" name="Text 25"/>
          <p:cNvSpPr/>
          <p:nvPr/>
        </p:nvSpPr>
        <p:spPr>
          <a:xfrm>
            <a:off x="3862613" y="2043843"/>
            <a:ext cx="32004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Exploring literature involves comparing characters, themes, or plot developments.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fosters critical thinking and understanding of narrative structures.</a:t>
            </a:r>
            <a:endParaRPr lang="en-US" sz="1200" dirty="0"/>
          </a:p>
        </p:txBody>
      </p:sp>
      <p:sp>
        <p:nvSpPr>
          <p:cNvPr id="28" name="Text 26"/>
          <p:cNvSpPr/>
          <p:nvPr/>
        </p:nvSpPr>
        <p:spPr>
          <a:xfrm>
            <a:off x="3862613" y="1591912"/>
            <a:ext cx="3200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Literature Connections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200396" y="6200512"/>
            <a:ext cx="8991603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604355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7764875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3604355" y="3853834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7764875" y="3853834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0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21429" r="-121429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3604356" y="548639"/>
            <a:ext cx="8092439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Group Activities and Discussions</a:t>
            </a:r>
            <a:endParaRPr lang="en-US" sz="2400" dirty="0"/>
          </a:p>
        </p:txBody>
      </p:sp>
      <p:sp>
        <p:nvSpPr>
          <p:cNvPr id="10" name="Text 8"/>
          <p:cNvSpPr/>
          <p:nvPr/>
        </p:nvSpPr>
        <p:spPr>
          <a:xfrm>
            <a:off x="7993475" y="4873577"/>
            <a:ext cx="34747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Collaborative workshops where participants review each other's work.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promotes constructive feedback and improves the quality of outputs.</a:t>
            </a:r>
            <a:endParaRPr lang="en-US" sz="1000" dirty="0"/>
          </a:p>
        </p:txBody>
      </p:sp>
      <p:sp>
        <p:nvSpPr>
          <p:cNvPr id="11" name="Text 9"/>
          <p:cNvSpPr/>
          <p:nvPr/>
        </p:nvSpPr>
        <p:spPr>
          <a:xfrm>
            <a:off x="7993475" y="4394186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Peer Review Workshops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7993485" y="3997946"/>
            <a:ext cx="274300" cy="274320"/>
          </a:xfrm>
          <a:custGeom>
            <a:avLst/>
            <a:gdLst/>
            <a:ahLst/>
            <a:cxnLst/>
            <a:rect l="l" t="t" r="r" b="b"/>
            <a:pathLst>
              <a:path w="274300" h="274320">
                <a:moveTo>
                  <a:pt x="19519" y="193264"/>
                </a:moveTo>
                <a:lnTo>
                  <a:pt x="7184" y="235150"/>
                </a:lnTo>
                <a:lnTo>
                  <a:pt x="535" y="257784"/>
                </a:lnTo>
                <a:cubicBezTo>
                  <a:pt x="-806" y="262343"/>
                  <a:pt x="428" y="267223"/>
                  <a:pt x="3752" y="270548"/>
                </a:cubicBezTo>
                <a:cubicBezTo>
                  <a:pt x="7077" y="273873"/>
                  <a:pt x="11959" y="275107"/>
                  <a:pt x="16464" y="273821"/>
                </a:cubicBezTo>
                <a:lnTo>
                  <a:pt x="39151" y="267116"/>
                </a:lnTo>
                <a:lnTo>
                  <a:pt x="81037" y="254780"/>
                </a:lnTo>
                <a:cubicBezTo>
                  <a:pt x="86613" y="253170"/>
                  <a:pt x="91817" y="250490"/>
                  <a:pt x="96376" y="247003"/>
                </a:cubicBezTo>
                <a:lnTo>
                  <a:pt x="96537" y="247110"/>
                </a:lnTo>
                <a:lnTo>
                  <a:pt x="96806" y="246682"/>
                </a:lnTo>
                <a:cubicBezTo>
                  <a:pt x="97558" y="246092"/>
                  <a:pt x="98254" y="245503"/>
                  <a:pt x="98951" y="244913"/>
                </a:cubicBezTo>
                <a:cubicBezTo>
                  <a:pt x="99703" y="244268"/>
                  <a:pt x="100400" y="243571"/>
                  <a:pt x="101096" y="242875"/>
                </a:cubicBezTo>
                <a:lnTo>
                  <a:pt x="264245" y="79778"/>
                </a:lnTo>
                <a:cubicBezTo>
                  <a:pt x="275990" y="68031"/>
                  <a:pt x="277438" y="49959"/>
                  <a:pt x="268642" y="36602"/>
                </a:cubicBezTo>
                <a:cubicBezTo>
                  <a:pt x="267407" y="34726"/>
                  <a:pt x="265907" y="32902"/>
                  <a:pt x="264245" y="31240"/>
                </a:cubicBezTo>
                <a:lnTo>
                  <a:pt x="243113" y="10054"/>
                </a:lnTo>
                <a:cubicBezTo>
                  <a:pt x="229705" y="-3355"/>
                  <a:pt x="207983" y="-3355"/>
                  <a:pt x="194575" y="10054"/>
                </a:cubicBezTo>
                <a:lnTo>
                  <a:pt x="31427" y="173203"/>
                </a:lnTo>
                <a:cubicBezTo>
                  <a:pt x="30085" y="174544"/>
                  <a:pt x="28799" y="175993"/>
                  <a:pt x="27619" y="177493"/>
                </a:cubicBezTo>
                <a:lnTo>
                  <a:pt x="27191" y="177762"/>
                </a:lnTo>
                <a:lnTo>
                  <a:pt x="27298" y="177924"/>
                </a:lnTo>
                <a:cubicBezTo>
                  <a:pt x="23812" y="182483"/>
                  <a:pt x="21184" y="187684"/>
                  <a:pt x="19522" y="193264"/>
                </a:cubicBezTo>
                <a:lnTo>
                  <a:pt x="19519" y="193264"/>
                </a:lnTo>
                <a:moveTo>
                  <a:pt x="205407" y="102143"/>
                </a:moveTo>
                <a:lnTo>
                  <a:pt x="105866" y="201686"/>
                </a:lnTo>
                <a:lnTo>
                  <a:pt x="79265" y="195036"/>
                </a:lnTo>
                <a:lnTo>
                  <a:pt x="72616" y="168435"/>
                </a:lnTo>
                <a:lnTo>
                  <a:pt x="172156" y="68893"/>
                </a:lnTo>
                <a:lnTo>
                  <a:pt x="205407" y="102143"/>
                </a:lnTo>
                <a:moveTo>
                  <a:pt x="52018" y="192191"/>
                </a:moveTo>
                <a:lnTo>
                  <a:pt x="56149" y="208818"/>
                </a:lnTo>
                <a:cubicBezTo>
                  <a:pt x="57277" y="213429"/>
                  <a:pt x="60922" y="217023"/>
                  <a:pt x="65536" y="218202"/>
                </a:cubicBezTo>
                <a:lnTo>
                  <a:pt x="82161" y="222331"/>
                </a:lnTo>
                <a:lnTo>
                  <a:pt x="78192" y="228339"/>
                </a:lnTo>
                <a:cubicBezTo>
                  <a:pt x="76799" y="229090"/>
                  <a:pt x="75350" y="229732"/>
                  <a:pt x="73847" y="230163"/>
                </a:cubicBezTo>
                <a:lnTo>
                  <a:pt x="61298" y="233863"/>
                </a:lnTo>
                <a:lnTo>
                  <a:pt x="31854" y="242444"/>
                </a:lnTo>
                <a:lnTo>
                  <a:pt x="40489" y="213053"/>
                </a:lnTo>
                <a:lnTo>
                  <a:pt x="44190" y="200503"/>
                </a:lnTo>
                <a:cubicBezTo>
                  <a:pt x="44618" y="199003"/>
                  <a:pt x="45262" y="197499"/>
                  <a:pt x="46014" y="196158"/>
                </a:cubicBezTo>
                <a:lnTo>
                  <a:pt x="52018" y="192191"/>
                </a:lnTo>
                <a:moveTo>
                  <a:pt x="169098" y="116997"/>
                </a:moveTo>
                <a:cubicBezTo>
                  <a:pt x="172423" y="113673"/>
                  <a:pt x="172423" y="108203"/>
                  <a:pt x="169098" y="104875"/>
                </a:cubicBezTo>
                <a:cubicBezTo>
                  <a:pt x="165773" y="101551"/>
                  <a:pt x="160301" y="101551"/>
                  <a:pt x="156977" y="104875"/>
                </a:cubicBezTo>
                <a:lnTo>
                  <a:pt x="105491" y="156362"/>
                </a:lnTo>
                <a:cubicBezTo>
                  <a:pt x="102166" y="159687"/>
                  <a:pt x="102166" y="165157"/>
                  <a:pt x="105491" y="168485"/>
                </a:cubicBezTo>
                <a:cubicBezTo>
                  <a:pt x="108815" y="171809"/>
                  <a:pt x="114287" y="171809"/>
                  <a:pt x="117612" y="168485"/>
                </a:cubicBezTo>
                <a:lnTo>
                  <a:pt x="169098" y="116997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3832955" y="4873577"/>
            <a:ext cx="34747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Participants examine real-world scenarios through detailed case studies.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activity helps in understanding practical applications and problem-solving techniques.</a:t>
            </a:r>
            <a:endParaRPr lang="en-US" sz="1000" dirty="0"/>
          </a:p>
        </p:txBody>
      </p:sp>
      <p:sp>
        <p:nvSpPr>
          <p:cNvPr id="14" name="Text 12"/>
          <p:cNvSpPr/>
          <p:nvPr/>
        </p:nvSpPr>
        <p:spPr>
          <a:xfrm>
            <a:off x="3832955" y="4394186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Case Study Analysis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3841527" y="3997946"/>
            <a:ext cx="257175" cy="274320"/>
          </a:xfrm>
          <a:custGeom>
            <a:avLst/>
            <a:gdLst/>
            <a:ahLst/>
            <a:cxnLst/>
            <a:rect l="l" t="t" r="r" b="b"/>
            <a:pathLst>
              <a:path w="257175" h="274320">
                <a:moveTo>
                  <a:pt x="128588" y="25718"/>
                </a:moveTo>
                <a:lnTo>
                  <a:pt x="222886" y="25718"/>
                </a:lnTo>
                <a:cubicBezTo>
                  <a:pt x="227600" y="25718"/>
                  <a:pt x="231458" y="29574"/>
                  <a:pt x="231458" y="34290"/>
                </a:cubicBezTo>
                <a:lnTo>
                  <a:pt x="231458" y="240030"/>
                </a:lnTo>
                <a:cubicBezTo>
                  <a:pt x="231458" y="244746"/>
                  <a:pt x="227600" y="248603"/>
                  <a:pt x="222886" y="248603"/>
                </a:cubicBezTo>
                <a:lnTo>
                  <a:pt x="128587" y="248603"/>
                </a:lnTo>
                <a:lnTo>
                  <a:pt x="128588" y="25718"/>
                </a:lnTo>
                <a:moveTo>
                  <a:pt x="102870" y="25718"/>
                </a:moveTo>
                <a:lnTo>
                  <a:pt x="102870" y="248602"/>
                </a:lnTo>
                <a:lnTo>
                  <a:pt x="68581" y="248602"/>
                </a:lnTo>
                <a:cubicBezTo>
                  <a:pt x="63867" y="248602"/>
                  <a:pt x="60009" y="244746"/>
                  <a:pt x="60009" y="240030"/>
                </a:cubicBezTo>
                <a:lnTo>
                  <a:pt x="60009" y="222885"/>
                </a:lnTo>
                <a:lnTo>
                  <a:pt x="72868" y="222885"/>
                </a:lnTo>
                <a:cubicBezTo>
                  <a:pt x="79994" y="222885"/>
                  <a:pt x="85727" y="217152"/>
                  <a:pt x="85727" y="210028"/>
                </a:cubicBezTo>
                <a:cubicBezTo>
                  <a:pt x="85727" y="202901"/>
                  <a:pt x="79994" y="197170"/>
                  <a:pt x="72868" y="197170"/>
                </a:cubicBezTo>
                <a:lnTo>
                  <a:pt x="60009" y="197170"/>
                </a:lnTo>
                <a:lnTo>
                  <a:pt x="60009" y="150023"/>
                </a:lnTo>
                <a:lnTo>
                  <a:pt x="72868" y="150023"/>
                </a:lnTo>
                <a:cubicBezTo>
                  <a:pt x="79994" y="150023"/>
                  <a:pt x="85727" y="144289"/>
                  <a:pt x="85727" y="137165"/>
                </a:cubicBezTo>
                <a:cubicBezTo>
                  <a:pt x="85727" y="130039"/>
                  <a:pt x="79994" y="124308"/>
                  <a:pt x="72868" y="124308"/>
                </a:cubicBezTo>
                <a:lnTo>
                  <a:pt x="60009" y="124308"/>
                </a:lnTo>
                <a:lnTo>
                  <a:pt x="60009" y="77161"/>
                </a:lnTo>
                <a:lnTo>
                  <a:pt x="72868" y="77161"/>
                </a:lnTo>
                <a:cubicBezTo>
                  <a:pt x="79994" y="77161"/>
                  <a:pt x="85727" y="71427"/>
                  <a:pt x="85727" y="64303"/>
                </a:cubicBezTo>
                <a:cubicBezTo>
                  <a:pt x="85727" y="57176"/>
                  <a:pt x="79994" y="51446"/>
                  <a:pt x="72868" y="51446"/>
                </a:cubicBezTo>
                <a:lnTo>
                  <a:pt x="60009" y="51446"/>
                </a:lnTo>
                <a:lnTo>
                  <a:pt x="60009" y="34301"/>
                </a:lnTo>
                <a:cubicBezTo>
                  <a:pt x="60009" y="29585"/>
                  <a:pt x="63867" y="25728"/>
                  <a:pt x="68581" y="25728"/>
                </a:cubicBezTo>
                <a:lnTo>
                  <a:pt x="102870" y="25718"/>
                </a:lnTo>
                <a:moveTo>
                  <a:pt x="34289" y="222885"/>
                </a:moveTo>
                <a:lnTo>
                  <a:pt x="34289" y="240030"/>
                </a:lnTo>
                <a:cubicBezTo>
                  <a:pt x="34289" y="258944"/>
                  <a:pt x="49666" y="274320"/>
                  <a:pt x="68578" y="274320"/>
                </a:cubicBezTo>
                <a:lnTo>
                  <a:pt x="222883" y="274320"/>
                </a:lnTo>
                <a:cubicBezTo>
                  <a:pt x="241796" y="274320"/>
                  <a:pt x="257172" y="258944"/>
                  <a:pt x="257172" y="240030"/>
                </a:cubicBezTo>
                <a:lnTo>
                  <a:pt x="257172" y="34290"/>
                </a:lnTo>
                <a:cubicBezTo>
                  <a:pt x="257172" y="15376"/>
                  <a:pt x="241796" y="0"/>
                  <a:pt x="222883" y="0"/>
                </a:cubicBezTo>
                <a:lnTo>
                  <a:pt x="68578" y="0"/>
                </a:lnTo>
                <a:cubicBezTo>
                  <a:pt x="49666" y="0"/>
                  <a:pt x="34289" y="15376"/>
                  <a:pt x="34289" y="34290"/>
                </a:cubicBezTo>
                <a:lnTo>
                  <a:pt x="34289" y="51435"/>
                </a:lnTo>
                <a:lnTo>
                  <a:pt x="12859" y="51435"/>
                </a:lnTo>
                <a:cubicBezTo>
                  <a:pt x="5732" y="51435"/>
                  <a:pt x="0" y="57168"/>
                  <a:pt x="0" y="64295"/>
                </a:cubicBezTo>
                <a:cubicBezTo>
                  <a:pt x="0" y="71422"/>
                  <a:pt x="5732" y="77155"/>
                  <a:pt x="12859" y="77155"/>
                </a:cubicBezTo>
                <a:lnTo>
                  <a:pt x="34289" y="77155"/>
                </a:lnTo>
                <a:lnTo>
                  <a:pt x="34289" y="124305"/>
                </a:lnTo>
                <a:lnTo>
                  <a:pt x="12859" y="124305"/>
                </a:lnTo>
                <a:cubicBezTo>
                  <a:pt x="5732" y="124305"/>
                  <a:pt x="0" y="130039"/>
                  <a:pt x="0" y="137165"/>
                </a:cubicBezTo>
                <a:cubicBezTo>
                  <a:pt x="0" y="144292"/>
                  <a:pt x="5732" y="150025"/>
                  <a:pt x="12859" y="150025"/>
                </a:cubicBezTo>
                <a:lnTo>
                  <a:pt x="34289" y="150025"/>
                </a:lnTo>
                <a:lnTo>
                  <a:pt x="34289" y="197176"/>
                </a:lnTo>
                <a:lnTo>
                  <a:pt x="12859" y="197176"/>
                </a:lnTo>
                <a:cubicBezTo>
                  <a:pt x="5732" y="197176"/>
                  <a:pt x="0" y="202909"/>
                  <a:pt x="0" y="210036"/>
                </a:cubicBezTo>
                <a:cubicBezTo>
                  <a:pt x="0" y="217162"/>
                  <a:pt x="5732" y="222896"/>
                  <a:pt x="12859" y="222896"/>
                </a:cubicBezTo>
                <a:lnTo>
                  <a:pt x="34289" y="222885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7993475" y="2443465"/>
            <a:ext cx="34747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Engage in structured debates to explore different perspectives on controversial issues.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fosters critical thinking and enhances communication skills among participants.</a:t>
            </a:r>
            <a:endParaRPr lang="en-US" sz="1000" dirty="0"/>
          </a:p>
        </p:txBody>
      </p:sp>
      <p:sp>
        <p:nvSpPr>
          <p:cNvPr id="17" name="Text 15"/>
          <p:cNvSpPr/>
          <p:nvPr/>
        </p:nvSpPr>
        <p:spPr>
          <a:xfrm>
            <a:off x="7993475" y="1964074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Debates on Controversial Topics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8036338" y="1567834"/>
            <a:ext cx="188595" cy="274320"/>
          </a:xfrm>
          <a:custGeom>
            <a:avLst/>
            <a:gdLst/>
            <a:ahLst/>
            <a:cxnLst/>
            <a:rect l="l" t="t" r="r" b="b"/>
            <a:pathLst>
              <a:path w="188595" h="274320">
                <a:moveTo>
                  <a:pt x="120014" y="51435"/>
                </a:moveTo>
                <a:lnTo>
                  <a:pt x="120014" y="137160"/>
                </a:lnTo>
                <a:cubicBezTo>
                  <a:pt x="120014" y="151359"/>
                  <a:pt x="108495" y="162878"/>
                  <a:pt x="94298" y="162878"/>
                </a:cubicBezTo>
                <a:cubicBezTo>
                  <a:pt x="80100" y="162878"/>
                  <a:pt x="68581" y="151359"/>
                  <a:pt x="68581" y="137160"/>
                </a:cubicBezTo>
                <a:lnTo>
                  <a:pt x="68581" y="51435"/>
                </a:lnTo>
                <a:cubicBezTo>
                  <a:pt x="68581" y="37236"/>
                  <a:pt x="80100" y="25718"/>
                  <a:pt x="94298" y="25718"/>
                </a:cubicBezTo>
                <a:cubicBezTo>
                  <a:pt x="108495" y="25718"/>
                  <a:pt x="120014" y="37236"/>
                  <a:pt x="120014" y="51435"/>
                </a:cubicBezTo>
                <a:lnTo>
                  <a:pt x="120014" y="51435"/>
                </a:lnTo>
                <a:moveTo>
                  <a:pt x="42862" y="51435"/>
                </a:moveTo>
                <a:lnTo>
                  <a:pt x="42862" y="137160"/>
                </a:lnTo>
                <a:cubicBezTo>
                  <a:pt x="42862" y="165558"/>
                  <a:pt x="65901" y="188595"/>
                  <a:pt x="94298" y="188595"/>
                </a:cubicBezTo>
                <a:cubicBezTo>
                  <a:pt x="122694" y="188595"/>
                  <a:pt x="145733" y="165558"/>
                  <a:pt x="145733" y="137160"/>
                </a:cubicBezTo>
                <a:lnTo>
                  <a:pt x="145733" y="51435"/>
                </a:lnTo>
                <a:cubicBezTo>
                  <a:pt x="145733" y="23037"/>
                  <a:pt x="122694" y="0"/>
                  <a:pt x="94298" y="0"/>
                </a:cubicBezTo>
                <a:cubicBezTo>
                  <a:pt x="65901" y="0"/>
                  <a:pt x="42862" y="23037"/>
                  <a:pt x="42862" y="51435"/>
                </a:cubicBezTo>
                <a:moveTo>
                  <a:pt x="25717" y="115730"/>
                </a:moveTo>
                <a:cubicBezTo>
                  <a:pt x="25717" y="108603"/>
                  <a:pt x="19984" y="102873"/>
                  <a:pt x="12858" y="102873"/>
                </a:cubicBezTo>
                <a:cubicBezTo>
                  <a:pt x="5733" y="102873"/>
                  <a:pt x="0" y="108606"/>
                  <a:pt x="0" y="115733"/>
                </a:cubicBezTo>
                <a:lnTo>
                  <a:pt x="0" y="137165"/>
                </a:lnTo>
                <a:cubicBezTo>
                  <a:pt x="0" y="184903"/>
                  <a:pt x="35469" y="224336"/>
                  <a:pt x="81439" y="230604"/>
                </a:cubicBezTo>
                <a:lnTo>
                  <a:pt x="81439" y="248608"/>
                </a:lnTo>
                <a:lnTo>
                  <a:pt x="55722" y="248608"/>
                </a:lnTo>
                <a:cubicBezTo>
                  <a:pt x="48597" y="248608"/>
                  <a:pt x="42864" y="254341"/>
                  <a:pt x="42864" y="261468"/>
                </a:cubicBezTo>
                <a:cubicBezTo>
                  <a:pt x="42864" y="268595"/>
                  <a:pt x="48597" y="274328"/>
                  <a:pt x="55722" y="274328"/>
                </a:cubicBezTo>
                <a:lnTo>
                  <a:pt x="94300" y="274328"/>
                </a:lnTo>
                <a:lnTo>
                  <a:pt x="132877" y="274328"/>
                </a:lnTo>
                <a:cubicBezTo>
                  <a:pt x="140002" y="274328"/>
                  <a:pt x="145735" y="268595"/>
                  <a:pt x="145735" y="261471"/>
                </a:cubicBezTo>
                <a:cubicBezTo>
                  <a:pt x="145735" y="254344"/>
                  <a:pt x="140002" y="248613"/>
                  <a:pt x="132877" y="248613"/>
                </a:cubicBezTo>
                <a:lnTo>
                  <a:pt x="107160" y="248613"/>
                </a:lnTo>
                <a:lnTo>
                  <a:pt x="107160" y="230610"/>
                </a:lnTo>
                <a:cubicBezTo>
                  <a:pt x="153130" y="224341"/>
                  <a:pt x="188599" y="184908"/>
                  <a:pt x="188599" y="137171"/>
                </a:cubicBezTo>
                <a:lnTo>
                  <a:pt x="188599" y="115741"/>
                </a:lnTo>
                <a:cubicBezTo>
                  <a:pt x="188599" y="108614"/>
                  <a:pt x="182866" y="102883"/>
                  <a:pt x="175741" y="102883"/>
                </a:cubicBezTo>
                <a:cubicBezTo>
                  <a:pt x="168615" y="102883"/>
                  <a:pt x="162882" y="108617"/>
                  <a:pt x="162882" y="115743"/>
                </a:cubicBezTo>
                <a:lnTo>
                  <a:pt x="162882" y="137176"/>
                </a:lnTo>
                <a:cubicBezTo>
                  <a:pt x="162882" y="175057"/>
                  <a:pt x="132183" y="205756"/>
                  <a:pt x="94302" y="205756"/>
                </a:cubicBezTo>
                <a:cubicBezTo>
                  <a:pt x="56422" y="205756"/>
                  <a:pt x="25721" y="175057"/>
                  <a:pt x="25721" y="137176"/>
                </a:cubicBezTo>
                <a:lnTo>
                  <a:pt x="25717" y="11573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3832955" y="2443465"/>
            <a:ext cx="34747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activity involves creating a matrix to compare various elements or options.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Participants analyze and organize information systematically to draw conclusions.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3832955" y="1964074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Comparison Matrix Creation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3867245" y="1567834"/>
            <a:ext cx="205740" cy="274320"/>
          </a:xfrm>
          <a:custGeom>
            <a:avLst/>
            <a:gdLst/>
            <a:ahLst/>
            <a:cxnLst/>
            <a:rect l="l" t="t" r="r" b="b"/>
            <a:pathLst>
              <a:path w="205740" h="274320">
                <a:moveTo>
                  <a:pt x="150019" y="34290"/>
                </a:moveTo>
                <a:lnTo>
                  <a:pt x="171451" y="34290"/>
                </a:lnTo>
                <a:cubicBezTo>
                  <a:pt x="190365" y="34290"/>
                  <a:pt x="205742" y="49666"/>
                  <a:pt x="205742" y="68580"/>
                </a:cubicBezTo>
                <a:lnTo>
                  <a:pt x="205742" y="240030"/>
                </a:lnTo>
                <a:cubicBezTo>
                  <a:pt x="205742" y="258944"/>
                  <a:pt x="190365" y="274320"/>
                  <a:pt x="171451" y="274320"/>
                </a:cubicBezTo>
                <a:lnTo>
                  <a:pt x="34291" y="274320"/>
                </a:lnTo>
                <a:cubicBezTo>
                  <a:pt x="15377" y="274320"/>
                  <a:pt x="0" y="258944"/>
                  <a:pt x="0" y="240030"/>
                </a:cubicBezTo>
                <a:lnTo>
                  <a:pt x="0" y="68580"/>
                </a:lnTo>
                <a:cubicBezTo>
                  <a:pt x="0" y="49666"/>
                  <a:pt x="15377" y="34290"/>
                  <a:pt x="34291" y="34290"/>
                </a:cubicBezTo>
                <a:lnTo>
                  <a:pt x="55723" y="34290"/>
                </a:lnTo>
                <a:lnTo>
                  <a:pt x="60866" y="34290"/>
                </a:lnTo>
                <a:cubicBezTo>
                  <a:pt x="64831" y="14734"/>
                  <a:pt x="82138" y="0"/>
                  <a:pt x="102872" y="0"/>
                </a:cubicBezTo>
                <a:cubicBezTo>
                  <a:pt x="123606" y="0"/>
                  <a:pt x="140913" y="14734"/>
                  <a:pt x="144878" y="34290"/>
                </a:cubicBezTo>
                <a:lnTo>
                  <a:pt x="150019" y="34290"/>
                </a:lnTo>
                <a:moveTo>
                  <a:pt x="34291" y="60008"/>
                </a:moveTo>
                <a:cubicBezTo>
                  <a:pt x="29575" y="60008"/>
                  <a:pt x="25718" y="63864"/>
                  <a:pt x="25718" y="68580"/>
                </a:cubicBezTo>
                <a:lnTo>
                  <a:pt x="25718" y="240030"/>
                </a:lnTo>
                <a:cubicBezTo>
                  <a:pt x="25718" y="244746"/>
                  <a:pt x="29575" y="248602"/>
                  <a:pt x="34291" y="248602"/>
                </a:cubicBezTo>
                <a:lnTo>
                  <a:pt x="171451" y="248602"/>
                </a:lnTo>
                <a:cubicBezTo>
                  <a:pt x="176167" y="248602"/>
                  <a:pt x="180025" y="244746"/>
                  <a:pt x="180025" y="240030"/>
                </a:cubicBezTo>
                <a:lnTo>
                  <a:pt x="180025" y="68580"/>
                </a:lnTo>
                <a:cubicBezTo>
                  <a:pt x="180025" y="63864"/>
                  <a:pt x="176167" y="60007"/>
                  <a:pt x="171451" y="60007"/>
                </a:cubicBezTo>
                <a:lnTo>
                  <a:pt x="162878" y="60007"/>
                </a:lnTo>
                <a:lnTo>
                  <a:pt x="162878" y="72868"/>
                </a:lnTo>
                <a:cubicBezTo>
                  <a:pt x="162878" y="79994"/>
                  <a:pt x="157146" y="85728"/>
                  <a:pt x="150019" y="85728"/>
                </a:cubicBezTo>
                <a:lnTo>
                  <a:pt x="102870" y="85728"/>
                </a:lnTo>
                <a:lnTo>
                  <a:pt x="55721" y="85728"/>
                </a:lnTo>
                <a:cubicBezTo>
                  <a:pt x="48594" y="85728"/>
                  <a:pt x="42862" y="79994"/>
                  <a:pt x="42862" y="72870"/>
                </a:cubicBezTo>
                <a:lnTo>
                  <a:pt x="42862" y="60013"/>
                </a:lnTo>
                <a:lnTo>
                  <a:pt x="34291" y="60008"/>
                </a:lnTo>
                <a:moveTo>
                  <a:pt x="102870" y="55723"/>
                </a:moveTo>
                <a:cubicBezTo>
                  <a:pt x="109972" y="55723"/>
                  <a:pt x="115729" y="49965"/>
                  <a:pt x="115729" y="42865"/>
                </a:cubicBezTo>
                <a:cubicBezTo>
                  <a:pt x="115729" y="35763"/>
                  <a:pt x="109972" y="30008"/>
                  <a:pt x="102870" y="30008"/>
                </a:cubicBezTo>
                <a:cubicBezTo>
                  <a:pt x="95768" y="30008"/>
                  <a:pt x="90011" y="35766"/>
                  <a:pt x="90011" y="42868"/>
                </a:cubicBezTo>
                <a:cubicBezTo>
                  <a:pt x="90011" y="49970"/>
                  <a:pt x="95768" y="55728"/>
                  <a:pt x="102870" y="55728"/>
                </a:cubicBezTo>
                <a:lnTo>
                  <a:pt x="102870" y="55723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Text 20"/>
          <p:cNvSpPr/>
          <p:nvPr/>
        </p:nvSpPr>
        <p:spPr>
          <a:xfrm>
            <a:off x="3887912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Mastering Comparison and Contrast Essays</a:t>
            </a:r>
            <a:endParaRPr lang="en-US" sz="800" dirty="0"/>
          </a:p>
        </p:txBody>
      </p:sp>
      <p:sp>
        <p:nvSpPr>
          <p:cNvPr id="23" name="Text 21"/>
          <p:cNvSpPr/>
          <p:nvPr/>
        </p:nvSpPr>
        <p:spPr>
          <a:xfrm>
            <a:off x="3604355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19</a:t>
            </a:r>
            <a:endParaRPr lang="en-US" sz="800" dirty="0"/>
          </a:p>
        </p:txBody>
      </p:sp>
      <p:sp>
        <p:nvSpPr>
          <p:cNvPr id="24" name="Text 22"/>
          <p:cNvSpPr/>
          <p:nvPr/>
        </p:nvSpPr>
        <p:spPr>
          <a:xfrm>
            <a:off x="10782395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6200512"/>
            <a:ext cx="9448800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39" y="3835700"/>
            <a:ext cx="2743200" cy="2286000"/>
          </a:xfrm>
          <a:custGeom>
            <a:avLst/>
            <a:gdLst/>
            <a:ahLst/>
            <a:cxnLst/>
            <a:rect l="l" t="t" r="r" b="b"/>
            <a:pathLst>
              <a:path w="2743200" h="2286000">
                <a:moveTo>
                  <a:pt x="64109" y="2286000"/>
                </a:moveTo>
                <a:cubicBezTo>
                  <a:pt x="28694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21" y="0"/>
                  <a:pt x="64109" y="0"/>
                </a:cubicBezTo>
                <a:lnTo>
                  <a:pt x="2679064" y="0"/>
                </a:lnTo>
                <a:cubicBezTo>
                  <a:pt x="2714479" y="0"/>
                  <a:pt x="2743173" y="28712"/>
                  <a:pt x="2743173" y="64122"/>
                </a:cubicBezTo>
                <a:lnTo>
                  <a:pt x="2743173" y="2221878"/>
                </a:lnTo>
                <a:cubicBezTo>
                  <a:pt x="2743173" y="2257288"/>
                  <a:pt x="2714451" y="2286000"/>
                  <a:pt x="2679037" y="2286000"/>
                </a:cubicBezTo>
                <a:lnTo>
                  <a:pt x="64109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48639" y="1388232"/>
            <a:ext cx="2743200" cy="2286000"/>
          </a:xfrm>
          <a:custGeom>
            <a:avLst/>
            <a:gdLst/>
            <a:ahLst/>
            <a:cxnLst/>
            <a:rect l="l" t="t" r="r" b="b"/>
            <a:pathLst>
              <a:path w="2743200" h="2286000">
                <a:moveTo>
                  <a:pt x="64109" y="2286000"/>
                </a:moveTo>
                <a:cubicBezTo>
                  <a:pt x="28694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21" y="0"/>
                  <a:pt x="64109" y="0"/>
                </a:cubicBezTo>
                <a:lnTo>
                  <a:pt x="2679064" y="0"/>
                </a:lnTo>
                <a:cubicBezTo>
                  <a:pt x="2714479" y="0"/>
                  <a:pt x="2743173" y="28712"/>
                  <a:pt x="2743173" y="64122"/>
                </a:cubicBezTo>
                <a:lnTo>
                  <a:pt x="2743173" y="2221878"/>
                </a:lnTo>
                <a:cubicBezTo>
                  <a:pt x="2743173" y="2257288"/>
                  <a:pt x="2714451" y="2286000"/>
                  <a:pt x="2679037" y="2286000"/>
                </a:cubicBezTo>
                <a:lnTo>
                  <a:pt x="64109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3475297" y="1388232"/>
            <a:ext cx="2743200" cy="2286000"/>
          </a:xfrm>
          <a:custGeom>
            <a:avLst/>
            <a:gdLst/>
            <a:ahLst/>
            <a:cxnLst/>
            <a:rect l="l" t="t" r="r" b="b"/>
            <a:pathLst>
              <a:path w="2743200" h="2286000">
                <a:moveTo>
                  <a:pt x="64109" y="2286000"/>
                </a:moveTo>
                <a:cubicBezTo>
                  <a:pt x="28694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21" y="0"/>
                  <a:pt x="64109" y="0"/>
                </a:cubicBezTo>
                <a:lnTo>
                  <a:pt x="2679064" y="0"/>
                </a:lnTo>
                <a:cubicBezTo>
                  <a:pt x="2714479" y="0"/>
                  <a:pt x="2743173" y="28712"/>
                  <a:pt x="2743173" y="64122"/>
                </a:cubicBezTo>
                <a:lnTo>
                  <a:pt x="2743173" y="2221878"/>
                </a:lnTo>
                <a:cubicBezTo>
                  <a:pt x="2743173" y="2257288"/>
                  <a:pt x="2714451" y="2286000"/>
                  <a:pt x="2679037" y="2286000"/>
                </a:cubicBezTo>
                <a:lnTo>
                  <a:pt x="64109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401955" y="1410468"/>
            <a:ext cx="2743200" cy="2286000"/>
          </a:xfrm>
          <a:custGeom>
            <a:avLst/>
            <a:gdLst/>
            <a:ahLst/>
            <a:cxnLst/>
            <a:rect l="l" t="t" r="r" b="b"/>
            <a:pathLst>
              <a:path w="2743200" h="2286000">
                <a:moveTo>
                  <a:pt x="64109" y="2286000"/>
                </a:moveTo>
                <a:cubicBezTo>
                  <a:pt x="28694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21" y="0"/>
                  <a:pt x="64109" y="0"/>
                </a:cubicBezTo>
                <a:lnTo>
                  <a:pt x="2679064" y="0"/>
                </a:lnTo>
                <a:cubicBezTo>
                  <a:pt x="2714479" y="0"/>
                  <a:pt x="2743173" y="28712"/>
                  <a:pt x="2743173" y="64122"/>
                </a:cubicBezTo>
                <a:lnTo>
                  <a:pt x="2743173" y="2221878"/>
                </a:lnTo>
                <a:cubicBezTo>
                  <a:pt x="2743173" y="2257288"/>
                  <a:pt x="2714451" y="2286000"/>
                  <a:pt x="2679037" y="2286000"/>
                </a:cubicBezTo>
                <a:lnTo>
                  <a:pt x="64109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3475297" y="3835700"/>
            <a:ext cx="2743200" cy="2286000"/>
          </a:xfrm>
          <a:custGeom>
            <a:avLst/>
            <a:gdLst/>
            <a:ahLst/>
            <a:cxnLst/>
            <a:rect l="l" t="t" r="r" b="b"/>
            <a:pathLst>
              <a:path w="2743200" h="2286000">
                <a:moveTo>
                  <a:pt x="64109" y="2286000"/>
                </a:moveTo>
                <a:cubicBezTo>
                  <a:pt x="28694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21" y="0"/>
                  <a:pt x="64109" y="0"/>
                </a:cubicBezTo>
                <a:lnTo>
                  <a:pt x="2679064" y="0"/>
                </a:lnTo>
                <a:cubicBezTo>
                  <a:pt x="2714479" y="0"/>
                  <a:pt x="2743173" y="28712"/>
                  <a:pt x="2743173" y="64122"/>
                </a:cubicBezTo>
                <a:lnTo>
                  <a:pt x="2743173" y="2221878"/>
                </a:lnTo>
                <a:cubicBezTo>
                  <a:pt x="2743173" y="2257288"/>
                  <a:pt x="2714451" y="2286000"/>
                  <a:pt x="2679037" y="2286000"/>
                </a:cubicBezTo>
                <a:lnTo>
                  <a:pt x="64109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Mastering Comparison and Contrast Essays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20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8229600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9448800" y="0"/>
            <a:ext cx="2743200" cy="6857998"/>
          </a:xfrm>
          <a:prstGeom prst="rect">
            <a:avLst/>
          </a:prstGeom>
          <a:blipFill>
            <a:blip r:embed="rId1"/>
            <a:srcRect/>
            <a:stretch>
              <a:fillRect l="-137573" r="-137573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548640" y="548639"/>
            <a:ext cx="859536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Digital Integration and Technology</a:t>
            </a:r>
            <a:endParaRPr lang="en-US" sz="2400" dirty="0"/>
          </a:p>
        </p:txBody>
      </p:sp>
      <p:sp>
        <p:nvSpPr>
          <p:cNvPr id="14" name="Text 12"/>
          <p:cNvSpPr/>
          <p:nvPr/>
        </p:nvSpPr>
        <p:spPr>
          <a:xfrm>
            <a:off x="3658177" y="4479509"/>
            <a:ext cx="23774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Podcast discussions offer an audio-based medium for sharing and exploring ideas.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They are accessible and can be consumed on-the-go.</a:t>
            </a:r>
            <a:endParaRPr lang="en-US" sz="1000" dirty="0"/>
          </a:p>
        </p:txBody>
      </p:sp>
      <p:sp>
        <p:nvSpPr>
          <p:cNvPr id="15" name="Text 13"/>
          <p:cNvSpPr/>
          <p:nvPr/>
        </p:nvSpPr>
        <p:spPr>
          <a:xfrm>
            <a:off x="3658177" y="4012777"/>
            <a:ext cx="2377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Podcast Discussions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731519" y="4479509"/>
            <a:ext cx="23774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Digital mind maps allow users to visually organize and connect ideas.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tool is effective for brainstorming and planning.</a:t>
            </a:r>
            <a:endParaRPr lang="en-US" sz="1000" dirty="0"/>
          </a:p>
        </p:txBody>
      </p:sp>
      <p:sp>
        <p:nvSpPr>
          <p:cNvPr id="17" name="Text 15"/>
          <p:cNvSpPr/>
          <p:nvPr/>
        </p:nvSpPr>
        <p:spPr>
          <a:xfrm>
            <a:off x="731519" y="4012777"/>
            <a:ext cx="2377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Digital Mind Maps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84835" y="2032041"/>
            <a:ext cx="23774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Interactive quizzes and games make learning engaging and enjoyable.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They help reinforce knowledge through active participation.</a:t>
            </a:r>
            <a:endParaRPr lang="en-US" sz="1000" dirty="0"/>
          </a:p>
        </p:txBody>
      </p:sp>
      <p:sp>
        <p:nvSpPr>
          <p:cNvPr id="19" name="Text 17"/>
          <p:cNvSpPr/>
          <p:nvPr/>
        </p:nvSpPr>
        <p:spPr>
          <a:xfrm>
            <a:off x="6584835" y="1565309"/>
            <a:ext cx="2377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Interactive Quizzes and Games</a:t>
            </a:r>
            <a:endParaRPr lang="en-US" sz="1200" dirty="0"/>
          </a:p>
        </p:txBody>
      </p:sp>
      <p:sp>
        <p:nvSpPr>
          <p:cNvPr id="20" name="Text 18"/>
          <p:cNvSpPr/>
          <p:nvPr/>
        </p:nvSpPr>
        <p:spPr>
          <a:xfrm>
            <a:off x="3658177" y="2032041"/>
            <a:ext cx="23774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Virtual debates provide a platform for participants to discuss and argue on various topics.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They encourage critical thinking and effective communication skills.</a:t>
            </a:r>
            <a:endParaRPr lang="en-US" sz="1000" dirty="0"/>
          </a:p>
        </p:txBody>
      </p:sp>
      <p:sp>
        <p:nvSpPr>
          <p:cNvPr id="21" name="Text 19"/>
          <p:cNvSpPr/>
          <p:nvPr/>
        </p:nvSpPr>
        <p:spPr>
          <a:xfrm>
            <a:off x="3658177" y="1565309"/>
            <a:ext cx="2377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Virtual Debates</a:t>
            </a:r>
            <a:endParaRPr lang="en-US" sz="1200" dirty="0"/>
          </a:p>
        </p:txBody>
      </p:sp>
      <p:sp>
        <p:nvSpPr>
          <p:cNvPr id="22" name="Text 20"/>
          <p:cNvSpPr/>
          <p:nvPr/>
        </p:nvSpPr>
        <p:spPr>
          <a:xfrm>
            <a:off x="731519" y="2032041"/>
            <a:ext cx="23774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Online collaborative documents enable multiple users to work on the same document simultaneously.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fosters teamwork and ensures real-time updates and contributions.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731519" y="1565309"/>
            <a:ext cx="2377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Online Collaborative Documents</a:t>
            </a:r>
            <a:endParaRPr lang="en-US" sz="12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" y="6200512"/>
            <a:ext cx="8991600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0" y="-1"/>
            <a:ext cx="8991600" cy="1875827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f8f9fc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48639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4709159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548639" y="3881120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4709159" y="3881120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991602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10777" r="-11077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548640" y="548639"/>
            <a:ext cx="8092439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Review and Assessment Strategies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777239" y="2047225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Formative quizzes are designed to provide immediate feedback to learners.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They help identify areas of improvement and reinforce learning objectives.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777239" y="1567834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Formative Quizzes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4937759" y="2047225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Peer review sessions encourage collaborative learning and critical thinking.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Participants evaluate each other's work, fostering a deeper understanding of the subject matter.</a:t>
            </a:r>
            <a:endParaRPr lang="en-US" sz="1000" dirty="0"/>
          </a:p>
        </p:txBody>
      </p:sp>
      <p:sp>
        <p:nvSpPr>
          <p:cNvPr id="14" name="Text 12"/>
          <p:cNvSpPr/>
          <p:nvPr/>
        </p:nvSpPr>
        <p:spPr>
          <a:xfrm>
            <a:off x="4937759" y="1567834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Peer Review Sessions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777239" y="4504623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Self-assessment checklists empower learners to evaluate their own progress.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They promote self-reflection and accountability in the learning process.</a:t>
            </a:r>
            <a:endParaRPr lang="en-US" sz="1000" dirty="0"/>
          </a:p>
        </p:txBody>
      </p:sp>
      <p:sp>
        <p:nvSpPr>
          <p:cNvPr id="16" name="Text 14"/>
          <p:cNvSpPr/>
          <p:nvPr/>
        </p:nvSpPr>
        <p:spPr>
          <a:xfrm>
            <a:off x="777239" y="4025232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Self-Assessment Checklists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4937759" y="4504623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Reflective journaling allows learners to document their thoughts and experiences.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practice enhances self-awareness and aids in personal and academic growth.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4937759" y="4025232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Reflective Journaling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Mastering Comparison and Contrast Essays</a:t>
            </a:r>
            <a:endParaRPr lang="en-US" sz="800" dirty="0"/>
          </a:p>
        </p:txBody>
      </p:sp>
      <p:sp>
        <p:nvSpPr>
          <p:cNvPr id="20" name="Text 18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21</a:t>
            </a:r>
            <a:endParaRPr lang="en-US" sz="800" dirty="0"/>
          </a:p>
        </p:txBody>
      </p:sp>
      <p:sp>
        <p:nvSpPr>
          <p:cNvPr id="21" name="Text 19"/>
          <p:cNvSpPr/>
          <p:nvPr/>
        </p:nvSpPr>
        <p:spPr>
          <a:xfrm>
            <a:off x="7726679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200397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523334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6328722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9134110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0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10777" r="-11077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3523334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Conclusion and Final Thoughts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9287740" y="2676118"/>
            <a:ext cx="2339759" cy="29686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Recap of key takeaways.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Future lessons and next steps in learning progression.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9287739" y="2166246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Final Thoughts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9299169" y="1656374"/>
            <a:ext cx="342900" cy="365760"/>
          </a:xfrm>
          <a:custGeom>
            <a:avLst/>
            <a:gdLst/>
            <a:ahLst/>
            <a:cxnLst/>
            <a:rect l="l" t="t" r="r" b="b"/>
            <a:pathLst>
              <a:path w="342900" h="365760">
                <a:moveTo>
                  <a:pt x="171450" y="34290"/>
                </a:moveTo>
                <a:lnTo>
                  <a:pt x="297181" y="34290"/>
                </a:lnTo>
                <a:cubicBezTo>
                  <a:pt x="303467" y="34290"/>
                  <a:pt x="308610" y="39433"/>
                  <a:pt x="308610" y="45720"/>
                </a:cubicBezTo>
                <a:lnTo>
                  <a:pt x="308610" y="320040"/>
                </a:lnTo>
                <a:cubicBezTo>
                  <a:pt x="308610" y="326327"/>
                  <a:pt x="303467" y="331470"/>
                  <a:pt x="297181" y="331470"/>
                </a:cubicBezTo>
                <a:lnTo>
                  <a:pt x="171450" y="331470"/>
                </a:lnTo>
                <a:lnTo>
                  <a:pt x="171450" y="34290"/>
                </a:lnTo>
                <a:moveTo>
                  <a:pt x="137160" y="34290"/>
                </a:moveTo>
                <a:lnTo>
                  <a:pt x="137160" y="331470"/>
                </a:lnTo>
                <a:lnTo>
                  <a:pt x="91441" y="331470"/>
                </a:lnTo>
                <a:cubicBezTo>
                  <a:pt x="85156" y="331470"/>
                  <a:pt x="80012" y="326327"/>
                  <a:pt x="80012" y="320040"/>
                </a:cubicBezTo>
                <a:lnTo>
                  <a:pt x="80012" y="297180"/>
                </a:lnTo>
                <a:lnTo>
                  <a:pt x="97157" y="297180"/>
                </a:lnTo>
                <a:cubicBezTo>
                  <a:pt x="106659" y="297180"/>
                  <a:pt x="114302" y="289536"/>
                  <a:pt x="114302" y="280037"/>
                </a:cubicBezTo>
                <a:cubicBezTo>
                  <a:pt x="114302" y="270534"/>
                  <a:pt x="106659" y="262894"/>
                  <a:pt x="97157" y="262894"/>
                </a:cubicBezTo>
                <a:lnTo>
                  <a:pt x="80012" y="262894"/>
                </a:lnTo>
                <a:lnTo>
                  <a:pt x="80012" y="200030"/>
                </a:lnTo>
                <a:lnTo>
                  <a:pt x="97157" y="200030"/>
                </a:lnTo>
                <a:cubicBezTo>
                  <a:pt x="106659" y="200030"/>
                  <a:pt x="114302" y="192386"/>
                  <a:pt x="114302" y="182887"/>
                </a:cubicBezTo>
                <a:cubicBezTo>
                  <a:pt x="114302" y="173385"/>
                  <a:pt x="106659" y="165744"/>
                  <a:pt x="97157" y="165744"/>
                </a:cubicBezTo>
                <a:lnTo>
                  <a:pt x="80012" y="165744"/>
                </a:lnTo>
                <a:lnTo>
                  <a:pt x="80012" y="102881"/>
                </a:lnTo>
                <a:lnTo>
                  <a:pt x="97157" y="102881"/>
                </a:lnTo>
                <a:cubicBezTo>
                  <a:pt x="106659" y="102881"/>
                  <a:pt x="114302" y="95236"/>
                  <a:pt x="114302" y="85738"/>
                </a:cubicBezTo>
                <a:cubicBezTo>
                  <a:pt x="114302" y="76235"/>
                  <a:pt x="106659" y="68594"/>
                  <a:pt x="97157" y="68594"/>
                </a:cubicBezTo>
                <a:lnTo>
                  <a:pt x="80012" y="68594"/>
                </a:lnTo>
                <a:lnTo>
                  <a:pt x="80012" y="45734"/>
                </a:lnTo>
                <a:cubicBezTo>
                  <a:pt x="80012" y="39447"/>
                  <a:pt x="85156" y="34304"/>
                  <a:pt x="91441" y="34304"/>
                </a:cubicBezTo>
                <a:lnTo>
                  <a:pt x="137160" y="34290"/>
                </a:lnTo>
                <a:moveTo>
                  <a:pt x="45719" y="297180"/>
                </a:moveTo>
                <a:lnTo>
                  <a:pt x="45719" y="320040"/>
                </a:lnTo>
                <a:cubicBezTo>
                  <a:pt x="45719" y="345259"/>
                  <a:pt x="66221" y="365760"/>
                  <a:pt x="91438" y="365760"/>
                </a:cubicBezTo>
                <a:lnTo>
                  <a:pt x="297178" y="365760"/>
                </a:lnTo>
                <a:cubicBezTo>
                  <a:pt x="322395" y="365760"/>
                  <a:pt x="342897" y="345259"/>
                  <a:pt x="342897" y="320040"/>
                </a:cubicBezTo>
                <a:lnTo>
                  <a:pt x="342897" y="45720"/>
                </a:lnTo>
                <a:cubicBezTo>
                  <a:pt x="342897" y="20501"/>
                  <a:pt x="322395" y="0"/>
                  <a:pt x="297178" y="0"/>
                </a:cubicBezTo>
                <a:lnTo>
                  <a:pt x="91438" y="0"/>
                </a:lnTo>
                <a:cubicBezTo>
                  <a:pt x="66221" y="0"/>
                  <a:pt x="45719" y="20501"/>
                  <a:pt x="45719" y="45720"/>
                </a:cubicBezTo>
                <a:lnTo>
                  <a:pt x="45719" y="68580"/>
                </a:lnTo>
                <a:lnTo>
                  <a:pt x="17145" y="68580"/>
                </a:lnTo>
                <a:cubicBezTo>
                  <a:pt x="7643" y="68580"/>
                  <a:pt x="0" y="76224"/>
                  <a:pt x="0" y="85727"/>
                </a:cubicBezTo>
                <a:cubicBezTo>
                  <a:pt x="0" y="95229"/>
                  <a:pt x="7643" y="102874"/>
                  <a:pt x="17145" y="102874"/>
                </a:cubicBezTo>
                <a:lnTo>
                  <a:pt x="45719" y="102874"/>
                </a:lnTo>
                <a:lnTo>
                  <a:pt x="45719" y="165740"/>
                </a:lnTo>
                <a:lnTo>
                  <a:pt x="17145" y="165740"/>
                </a:lnTo>
                <a:cubicBezTo>
                  <a:pt x="7643" y="165740"/>
                  <a:pt x="0" y="173385"/>
                  <a:pt x="0" y="182887"/>
                </a:cubicBezTo>
                <a:cubicBezTo>
                  <a:pt x="0" y="192390"/>
                  <a:pt x="7643" y="200034"/>
                  <a:pt x="17145" y="200034"/>
                </a:cubicBezTo>
                <a:lnTo>
                  <a:pt x="45719" y="200034"/>
                </a:lnTo>
                <a:lnTo>
                  <a:pt x="45719" y="262901"/>
                </a:lnTo>
                <a:lnTo>
                  <a:pt x="17145" y="262901"/>
                </a:lnTo>
                <a:cubicBezTo>
                  <a:pt x="7643" y="262901"/>
                  <a:pt x="0" y="270545"/>
                  <a:pt x="0" y="280048"/>
                </a:cubicBezTo>
                <a:cubicBezTo>
                  <a:pt x="0" y="289550"/>
                  <a:pt x="7643" y="297194"/>
                  <a:pt x="17145" y="297194"/>
                </a:cubicBezTo>
                <a:lnTo>
                  <a:pt x="45719" y="29718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6482352" y="2676118"/>
            <a:ext cx="2339759" cy="29686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Future lessons and next steps in learning progression.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Importance of practice and application.</a:t>
            </a:r>
            <a:endParaRPr lang="en-US" sz="1100" dirty="0"/>
          </a:p>
        </p:txBody>
      </p:sp>
      <p:sp>
        <p:nvSpPr>
          <p:cNvPr id="13" name="Text 11"/>
          <p:cNvSpPr/>
          <p:nvPr/>
        </p:nvSpPr>
        <p:spPr>
          <a:xfrm>
            <a:off x="6482351" y="2166246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Future Learning Progression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6482364" y="1656374"/>
            <a:ext cx="365734" cy="365760"/>
          </a:xfrm>
          <a:custGeom>
            <a:avLst/>
            <a:gdLst/>
            <a:ahLst/>
            <a:cxnLst/>
            <a:rect l="l" t="t" r="r" b="b"/>
            <a:pathLst>
              <a:path w="365734" h="365760">
                <a:moveTo>
                  <a:pt x="26026" y="257685"/>
                </a:moveTo>
                <a:lnTo>
                  <a:pt x="9579" y="313533"/>
                </a:lnTo>
                <a:lnTo>
                  <a:pt x="713" y="343712"/>
                </a:lnTo>
                <a:cubicBezTo>
                  <a:pt x="-1075" y="349791"/>
                  <a:pt x="571" y="356298"/>
                  <a:pt x="5003" y="360731"/>
                </a:cubicBezTo>
                <a:cubicBezTo>
                  <a:pt x="9436" y="365164"/>
                  <a:pt x="15946" y="366810"/>
                  <a:pt x="21951" y="365094"/>
                </a:cubicBezTo>
                <a:lnTo>
                  <a:pt x="52201" y="356155"/>
                </a:lnTo>
                <a:lnTo>
                  <a:pt x="108049" y="339707"/>
                </a:lnTo>
                <a:cubicBezTo>
                  <a:pt x="115484" y="337560"/>
                  <a:pt x="122422" y="333986"/>
                  <a:pt x="128501" y="329338"/>
                </a:cubicBezTo>
                <a:lnTo>
                  <a:pt x="128716" y="329480"/>
                </a:lnTo>
                <a:lnTo>
                  <a:pt x="129075" y="328910"/>
                </a:lnTo>
                <a:cubicBezTo>
                  <a:pt x="130077" y="328123"/>
                  <a:pt x="131006" y="327337"/>
                  <a:pt x="131935" y="326551"/>
                </a:cubicBezTo>
                <a:cubicBezTo>
                  <a:pt x="132937" y="325691"/>
                  <a:pt x="133866" y="324762"/>
                  <a:pt x="134795" y="323833"/>
                </a:cubicBezTo>
                <a:lnTo>
                  <a:pt x="352326" y="106370"/>
                </a:lnTo>
                <a:cubicBezTo>
                  <a:pt x="367987" y="90708"/>
                  <a:pt x="369918" y="66612"/>
                  <a:pt x="358189" y="48803"/>
                </a:cubicBezTo>
                <a:cubicBezTo>
                  <a:pt x="356543" y="46302"/>
                  <a:pt x="354543" y="43869"/>
                  <a:pt x="352326" y="41653"/>
                </a:cubicBezTo>
                <a:lnTo>
                  <a:pt x="324150" y="13405"/>
                </a:lnTo>
                <a:cubicBezTo>
                  <a:pt x="306273" y="-4473"/>
                  <a:pt x="277310" y="-4473"/>
                  <a:pt x="259433" y="13405"/>
                </a:cubicBezTo>
                <a:lnTo>
                  <a:pt x="41902" y="230937"/>
                </a:lnTo>
                <a:cubicBezTo>
                  <a:pt x="40114" y="232726"/>
                  <a:pt x="38398" y="234657"/>
                  <a:pt x="36826" y="236658"/>
                </a:cubicBezTo>
                <a:lnTo>
                  <a:pt x="36255" y="237016"/>
                </a:lnTo>
                <a:lnTo>
                  <a:pt x="36398" y="237232"/>
                </a:lnTo>
                <a:cubicBezTo>
                  <a:pt x="31749" y="243311"/>
                  <a:pt x="28246" y="250246"/>
                  <a:pt x="26029" y="257685"/>
                </a:cubicBezTo>
                <a:lnTo>
                  <a:pt x="26026" y="257685"/>
                </a:lnTo>
                <a:moveTo>
                  <a:pt x="273876" y="136191"/>
                </a:moveTo>
                <a:lnTo>
                  <a:pt x="141155" y="268914"/>
                </a:lnTo>
                <a:lnTo>
                  <a:pt x="105686" y="260048"/>
                </a:lnTo>
                <a:lnTo>
                  <a:pt x="96821" y="224580"/>
                </a:lnTo>
                <a:lnTo>
                  <a:pt x="229542" y="91857"/>
                </a:lnTo>
                <a:lnTo>
                  <a:pt x="273876" y="136191"/>
                </a:lnTo>
                <a:moveTo>
                  <a:pt x="69358" y="256255"/>
                </a:moveTo>
                <a:lnTo>
                  <a:pt x="74866" y="278424"/>
                </a:lnTo>
                <a:cubicBezTo>
                  <a:pt x="76369" y="284572"/>
                  <a:pt x="81229" y="289364"/>
                  <a:pt x="87381" y="290936"/>
                </a:cubicBezTo>
                <a:lnTo>
                  <a:pt x="109548" y="296441"/>
                </a:lnTo>
                <a:lnTo>
                  <a:pt x="104256" y="304451"/>
                </a:lnTo>
                <a:cubicBezTo>
                  <a:pt x="102398" y="305453"/>
                  <a:pt x="100467" y="306309"/>
                  <a:pt x="98463" y="306883"/>
                </a:cubicBezTo>
                <a:lnTo>
                  <a:pt x="81731" y="311818"/>
                </a:lnTo>
                <a:lnTo>
                  <a:pt x="42473" y="323259"/>
                </a:lnTo>
                <a:lnTo>
                  <a:pt x="53986" y="284071"/>
                </a:lnTo>
                <a:lnTo>
                  <a:pt x="58920" y="267338"/>
                </a:lnTo>
                <a:cubicBezTo>
                  <a:pt x="59490" y="265337"/>
                  <a:pt x="60350" y="263332"/>
                  <a:pt x="61352" y="261544"/>
                </a:cubicBezTo>
                <a:lnTo>
                  <a:pt x="69358" y="256255"/>
                </a:lnTo>
                <a:moveTo>
                  <a:pt x="225464" y="155997"/>
                </a:moveTo>
                <a:cubicBezTo>
                  <a:pt x="229897" y="151564"/>
                  <a:pt x="229897" y="144270"/>
                  <a:pt x="225464" y="139834"/>
                </a:cubicBezTo>
                <a:cubicBezTo>
                  <a:pt x="221031" y="135401"/>
                  <a:pt x="213735" y="135401"/>
                  <a:pt x="209302" y="139834"/>
                </a:cubicBezTo>
                <a:lnTo>
                  <a:pt x="140654" y="208483"/>
                </a:lnTo>
                <a:cubicBezTo>
                  <a:pt x="136221" y="212916"/>
                  <a:pt x="136221" y="220209"/>
                  <a:pt x="140654" y="224646"/>
                </a:cubicBezTo>
                <a:cubicBezTo>
                  <a:pt x="145087" y="229079"/>
                  <a:pt x="152383" y="229079"/>
                  <a:pt x="156816" y="224646"/>
                </a:cubicBezTo>
                <a:lnTo>
                  <a:pt x="225464" y="155997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3676964" y="2676118"/>
            <a:ext cx="2339759" cy="29686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Recap of key takeaways.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Importance of practice and application.</a:t>
            </a:r>
            <a:endParaRPr lang="en-US" sz="1100" dirty="0"/>
          </a:p>
        </p:txBody>
      </p:sp>
      <p:sp>
        <p:nvSpPr>
          <p:cNvPr id="16" name="Text 14"/>
          <p:cNvSpPr/>
          <p:nvPr/>
        </p:nvSpPr>
        <p:spPr>
          <a:xfrm>
            <a:off x="3676963" y="2166246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Key Takeaways Recap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3734113" y="1656374"/>
            <a:ext cx="251460" cy="365760"/>
          </a:xfrm>
          <a:custGeom>
            <a:avLst/>
            <a:gdLst/>
            <a:ahLst/>
            <a:cxnLst/>
            <a:rect l="l" t="t" r="r" b="b"/>
            <a:pathLst>
              <a:path w="251460" h="365760">
                <a:moveTo>
                  <a:pt x="200881" y="177807"/>
                </a:moveTo>
                <a:cubicBezTo>
                  <a:pt x="211168" y="163092"/>
                  <a:pt x="217168" y="145159"/>
                  <a:pt x="217168" y="125730"/>
                </a:cubicBezTo>
                <a:cubicBezTo>
                  <a:pt x="217168" y="75222"/>
                  <a:pt x="176236" y="34290"/>
                  <a:pt x="125727" y="34290"/>
                </a:cubicBezTo>
                <a:cubicBezTo>
                  <a:pt x="75222" y="34290"/>
                  <a:pt x="34286" y="75222"/>
                  <a:pt x="34286" y="125730"/>
                </a:cubicBezTo>
                <a:cubicBezTo>
                  <a:pt x="34286" y="145159"/>
                  <a:pt x="40286" y="163092"/>
                  <a:pt x="50574" y="177807"/>
                </a:cubicBezTo>
                <a:cubicBezTo>
                  <a:pt x="53216" y="181593"/>
                  <a:pt x="56360" y="185879"/>
                  <a:pt x="59717" y="190451"/>
                </a:cubicBezTo>
                <a:lnTo>
                  <a:pt x="59717" y="190451"/>
                </a:lnTo>
                <a:cubicBezTo>
                  <a:pt x="68933" y="203096"/>
                  <a:pt x="79934" y="218242"/>
                  <a:pt x="88149" y="233172"/>
                </a:cubicBezTo>
                <a:cubicBezTo>
                  <a:pt x="95580" y="246745"/>
                  <a:pt x="99364" y="260889"/>
                  <a:pt x="101223" y="274247"/>
                </a:cubicBezTo>
                <a:lnTo>
                  <a:pt x="66433" y="274320"/>
                </a:lnTo>
                <a:cubicBezTo>
                  <a:pt x="64862" y="265747"/>
                  <a:pt x="62219" y="257389"/>
                  <a:pt x="58004" y="249675"/>
                </a:cubicBezTo>
                <a:cubicBezTo>
                  <a:pt x="50931" y="236815"/>
                  <a:pt x="42145" y="224745"/>
                  <a:pt x="33359" y="212671"/>
                </a:cubicBezTo>
                <a:lnTo>
                  <a:pt x="33359" y="212671"/>
                </a:lnTo>
                <a:lnTo>
                  <a:pt x="33359" y="212671"/>
                </a:lnTo>
                <a:cubicBezTo>
                  <a:pt x="29645" y="207598"/>
                  <a:pt x="25928" y="202529"/>
                  <a:pt x="22357" y="197382"/>
                </a:cubicBezTo>
                <a:cubicBezTo>
                  <a:pt x="8283" y="177094"/>
                  <a:pt x="-3" y="152376"/>
                  <a:pt x="-3" y="125730"/>
                </a:cubicBezTo>
                <a:cubicBezTo>
                  <a:pt x="-3" y="56294"/>
                  <a:pt x="56289" y="0"/>
                  <a:pt x="125727" y="0"/>
                </a:cubicBezTo>
                <a:cubicBezTo>
                  <a:pt x="195166" y="0"/>
                  <a:pt x="251457" y="56294"/>
                  <a:pt x="251457" y="125730"/>
                </a:cubicBezTo>
                <a:cubicBezTo>
                  <a:pt x="251457" y="152376"/>
                  <a:pt x="243172" y="177094"/>
                  <a:pt x="229027" y="197382"/>
                </a:cubicBezTo>
                <a:cubicBezTo>
                  <a:pt x="225456" y="202525"/>
                  <a:pt x="221740" y="207598"/>
                  <a:pt x="218026" y="212671"/>
                </a:cubicBezTo>
                <a:lnTo>
                  <a:pt x="218026" y="212671"/>
                </a:lnTo>
                <a:lnTo>
                  <a:pt x="218026" y="212671"/>
                </a:lnTo>
                <a:cubicBezTo>
                  <a:pt x="209240" y="224672"/>
                  <a:pt x="200451" y="236745"/>
                  <a:pt x="193380" y="249675"/>
                </a:cubicBezTo>
                <a:cubicBezTo>
                  <a:pt x="189166" y="257389"/>
                  <a:pt x="186523" y="265750"/>
                  <a:pt x="184951" y="274320"/>
                </a:cubicBezTo>
                <a:lnTo>
                  <a:pt x="150232" y="274320"/>
                </a:lnTo>
                <a:cubicBezTo>
                  <a:pt x="152091" y="260962"/>
                  <a:pt x="155875" y="246745"/>
                  <a:pt x="163306" y="233245"/>
                </a:cubicBezTo>
                <a:cubicBezTo>
                  <a:pt x="171521" y="218315"/>
                  <a:pt x="182522" y="203169"/>
                  <a:pt x="191738" y="190524"/>
                </a:cubicBezTo>
                <a:lnTo>
                  <a:pt x="191738" y="190524"/>
                </a:lnTo>
                <a:lnTo>
                  <a:pt x="191738" y="190524"/>
                </a:lnTo>
                <a:lnTo>
                  <a:pt x="191738" y="190524"/>
                </a:lnTo>
                <a:cubicBezTo>
                  <a:pt x="195095" y="185952"/>
                  <a:pt x="198168" y="181666"/>
                  <a:pt x="200811" y="177880"/>
                </a:cubicBezTo>
                <a:lnTo>
                  <a:pt x="200881" y="177807"/>
                </a:lnTo>
              </a:path>
              <a:path w="251460" h="365760">
                <a:moveTo>
                  <a:pt x="125730" y="91440"/>
                </a:moveTo>
                <a:cubicBezTo>
                  <a:pt x="106800" y="91440"/>
                  <a:pt x="91441" y="106798"/>
                  <a:pt x="91441" y="125730"/>
                </a:cubicBezTo>
                <a:cubicBezTo>
                  <a:pt x="91441" y="132017"/>
                  <a:pt x="86299" y="137160"/>
                  <a:pt x="80012" y="137160"/>
                </a:cubicBezTo>
                <a:cubicBezTo>
                  <a:pt x="73726" y="137160"/>
                  <a:pt x="68583" y="132017"/>
                  <a:pt x="68583" y="125730"/>
                </a:cubicBezTo>
                <a:cubicBezTo>
                  <a:pt x="68583" y="94154"/>
                  <a:pt x="94157" y="68580"/>
                  <a:pt x="125733" y="68580"/>
                </a:cubicBezTo>
                <a:cubicBezTo>
                  <a:pt x="132019" y="68580"/>
                  <a:pt x="137161" y="73723"/>
                  <a:pt x="137161" y="80010"/>
                </a:cubicBezTo>
                <a:cubicBezTo>
                  <a:pt x="137161" y="86297"/>
                  <a:pt x="132019" y="91440"/>
                  <a:pt x="125733" y="91440"/>
                </a:cubicBezTo>
                <a:lnTo>
                  <a:pt x="125730" y="91440"/>
                </a:lnTo>
              </a:path>
              <a:path w="251460" h="365760">
                <a:moveTo>
                  <a:pt x="125730" y="365760"/>
                </a:moveTo>
                <a:cubicBezTo>
                  <a:pt x="94154" y="365760"/>
                  <a:pt x="68581" y="340186"/>
                  <a:pt x="68581" y="308610"/>
                </a:cubicBezTo>
                <a:lnTo>
                  <a:pt x="68581" y="297180"/>
                </a:lnTo>
                <a:lnTo>
                  <a:pt x="182882" y="297180"/>
                </a:lnTo>
                <a:lnTo>
                  <a:pt x="182882" y="308610"/>
                </a:lnTo>
                <a:cubicBezTo>
                  <a:pt x="182882" y="340186"/>
                  <a:pt x="157308" y="365760"/>
                  <a:pt x="125732" y="365760"/>
                </a:cubicBezTo>
                <a:lnTo>
                  <a:pt x="125730" y="36576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3806891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Mastering Comparison and Contrast Essays</a:t>
            </a:r>
            <a:endParaRPr lang="en-US" sz="800" dirty="0"/>
          </a:p>
        </p:txBody>
      </p:sp>
      <p:sp>
        <p:nvSpPr>
          <p:cNvPr id="19" name="Text 17"/>
          <p:cNvSpPr/>
          <p:nvPr/>
        </p:nvSpPr>
        <p:spPr>
          <a:xfrm>
            <a:off x="3523334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22</a:t>
            </a:r>
            <a:endParaRPr lang="en-US" sz="800" dirty="0"/>
          </a:p>
        </p:txBody>
      </p:sp>
      <p:sp>
        <p:nvSpPr>
          <p:cNvPr id="20" name="Text 18"/>
          <p:cNvSpPr/>
          <p:nvPr/>
        </p:nvSpPr>
        <p:spPr>
          <a:xfrm>
            <a:off x="10871469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" y="6200512"/>
            <a:ext cx="8991600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0" y="-1"/>
            <a:ext cx="8991600" cy="1875827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f8f9fc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48639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4709159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548639" y="3881120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4709159" y="3881120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991602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10777" r="-11077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548640" y="548639"/>
            <a:ext cx="8092439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Teaching Tips and Reflection Questions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777239" y="2047225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Relatable examples help students connect new concepts to their existing knowledge.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approach enhances understanding and retention of the material taught.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777239" y="1567834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Using Relatable Examples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4937759" y="2047225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Peer review fosters collaboration and critical thinking among students.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allows learners to provide and receive constructive feedback, improving their skills.</a:t>
            </a:r>
            <a:endParaRPr lang="en-US" sz="1000" dirty="0"/>
          </a:p>
        </p:txBody>
      </p:sp>
      <p:sp>
        <p:nvSpPr>
          <p:cNvPr id="14" name="Text 12"/>
          <p:cNvSpPr/>
          <p:nvPr/>
        </p:nvSpPr>
        <p:spPr>
          <a:xfrm>
            <a:off x="4937759" y="1567834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Encouraging Peer Review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777239" y="4504623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Technology integration in teaching can make lessons more engaging and interactive.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Tools like educational apps and online resources support diverse learning styles.</a:t>
            </a:r>
            <a:endParaRPr lang="en-US" sz="1000" dirty="0"/>
          </a:p>
        </p:txBody>
      </p:sp>
      <p:sp>
        <p:nvSpPr>
          <p:cNvPr id="16" name="Text 14"/>
          <p:cNvSpPr/>
          <p:nvPr/>
        </p:nvSpPr>
        <p:spPr>
          <a:xfrm>
            <a:off x="777239" y="4025232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Incorporating Technology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4937759" y="4504623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Reflection on lesson effectiveness helps educators identify areas for improvement.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Evaluating student engagement provides insights into the success of teaching strategies.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4937759" y="4025232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Reflecting on Lesson Effectiveness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Mastering Comparison and Contrast Essays</a:t>
            </a:r>
            <a:endParaRPr lang="en-US" sz="800" dirty="0"/>
          </a:p>
        </p:txBody>
      </p:sp>
      <p:sp>
        <p:nvSpPr>
          <p:cNvPr id="20" name="Text 18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23</a:t>
            </a:r>
            <a:endParaRPr lang="en-US" sz="800" dirty="0"/>
          </a:p>
        </p:txBody>
      </p:sp>
      <p:sp>
        <p:nvSpPr>
          <p:cNvPr id="21" name="Text 19"/>
          <p:cNvSpPr/>
          <p:nvPr/>
        </p:nvSpPr>
        <p:spPr>
          <a:xfrm>
            <a:off x="7726679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" y="6200512"/>
            <a:ext cx="8991600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0" y="-1"/>
            <a:ext cx="8991600" cy="1875827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f8f9fc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48639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4709159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548639" y="3881120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4709159" y="3881120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991602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27877" r="-12787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548640" y="548639"/>
            <a:ext cx="8092439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Parent Engagement and Safety Considerations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777239" y="2047225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Providing parents with regular updates on their child's progress fosters engagement.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updates can include academic achievements, areas for improvement, and overall development.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777239" y="1567834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Regular Progress Updates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4937759" y="2047225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Encouraging parents to assist with homework strengthens the learning process.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involvement helps children understand concepts better and builds a supportive environment.</a:t>
            </a:r>
            <a:endParaRPr lang="en-US" sz="1000" dirty="0"/>
          </a:p>
        </p:txBody>
      </p:sp>
      <p:sp>
        <p:nvSpPr>
          <p:cNvPr id="14" name="Text 12"/>
          <p:cNvSpPr/>
          <p:nvPr/>
        </p:nvSpPr>
        <p:spPr>
          <a:xfrm>
            <a:off x="4937759" y="1567834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Homework Assistance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777239" y="4504623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Offering discussion prompts enables parents to engage in meaningful conversations with their children.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prompts can cover academic topics, social issues, or personal development.</a:t>
            </a:r>
            <a:endParaRPr lang="en-US" sz="1000" dirty="0"/>
          </a:p>
        </p:txBody>
      </p:sp>
      <p:sp>
        <p:nvSpPr>
          <p:cNvPr id="16" name="Text 14"/>
          <p:cNvSpPr/>
          <p:nvPr/>
        </p:nvSpPr>
        <p:spPr>
          <a:xfrm>
            <a:off x="777239" y="4025232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Discussion Prompts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4937759" y="4504623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Ensuring a respectful and inclusive learning environment is crucial for student success.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involves promoting diversity, equity, and mutual respect among all participants.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4937759" y="4025232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Respectful and Inclusive Environment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Mastering Comparison and Contrast Essays</a:t>
            </a:r>
            <a:endParaRPr lang="en-US" sz="800" dirty="0"/>
          </a:p>
        </p:txBody>
      </p:sp>
      <p:sp>
        <p:nvSpPr>
          <p:cNvPr id="20" name="Text 18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24</a:t>
            </a:r>
            <a:endParaRPr lang="en-US" sz="800" dirty="0"/>
          </a:p>
        </p:txBody>
      </p:sp>
      <p:sp>
        <p:nvSpPr>
          <p:cNvPr id="21" name="Text 19"/>
          <p:cNvSpPr/>
          <p:nvPr/>
        </p:nvSpPr>
        <p:spPr>
          <a:xfrm>
            <a:off x="7726679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24</Slides>
  <Notes>24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SlideSpeak</dc:creator>
  <cp:lastModifiedBy>SlideSpeak</cp:lastModifiedBy>
  <cp:revision>1</cp:revision>
  <dcterms:created xsi:type="dcterms:W3CDTF">2025-06-23T22:09:03Z</dcterms:created>
  <dcterms:modified xsi:type="dcterms:W3CDTF">2025-06-23T22:09:03Z</dcterms:modified>
</cp:coreProperties>
</file>