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2f00d6c75a45e19617f2c72cb61a4ce789a4be.png"/><Relationship Id="rId2" Type="http://schemas.openxmlformats.org/officeDocument/2006/relationships/image" Target="../media/ff27cf55f7b6d09065daa10ce27261d1841904ab.png"/><Relationship Id="rId3" Type="http://schemas.openxmlformats.org/officeDocument/2006/relationships/image" Target="../media/25a127f318108b477b20f1bde72776ac4a85ab22.png"/><Relationship Id="rId4" Type="http://schemas.openxmlformats.org/officeDocument/2006/relationships/image" Target="../media/d5f67210922d7e3b68e026e9195d41726090b211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879446711898489d8145c61443113879ab9f97f0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48f619e71da0df778c4b5d4dfdaed10d68dc5fd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38228" y="447"/>
            <a:ext cx="6953709" cy="6857107"/>
          </a:xfrm>
          <a:custGeom>
            <a:avLst/>
            <a:gdLst/>
            <a:ahLst/>
            <a:cxnLst/>
            <a:rect l="l" t="t" r="r" b="b"/>
            <a:pathLst>
              <a:path w="6953709" h="6857107">
                <a:moveTo>
                  <a:pt x="0" y="6857107"/>
                </a:moveTo>
                <a:lnTo>
                  <a:pt x="0" y="0"/>
                </a:lnTo>
                <a:lnTo>
                  <a:pt x="6953709" y="0"/>
                </a:lnTo>
                <a:lnTo>
                  <a:pt x="695370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2767168"/>
            <a:ext cx="12191937" cy="4090386"/>
          </a:xfrm>
          <a:custGeom>
            <a:avLst/>
            <a:gdLst/>
            <a:ahLst/>
            <a:cxnLst/>
            <a:rect l="l" t="t" r="r" b="b"/>
            <a:pathLst>
              <a:path w="12191937" h="4090386">
                <a:moveTo>
                  <a:pt x="0" y="4090386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4090386"/>
                </a:lnTo>
                <a:lnTo>
                  <a:pt x="0" y="409038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26417" y="447"/>
            <a:ext cx="11065520" cy="6857107"/>
          </a:xfrm>
          <a:custGeom>
            <a:avLst/>
            <a:gdLst/>
            <a:ahLst/>
            <a:cxnLst/>
            <a:rect l="l" t="t" r="r" b="b"/>
            <a:pathLst>
              <a:path w="11065520" h="6857107">
                <a:moveTo>
                  <a:pt x="0" y="6857107"/>
                </a:moveTo>
                <a:lnTo>
                  <a:pt x="0" y="0"/>
                </a:lnTo>
                <a:lnTo>
                  <a:pt x="11065520" y="0"/>
                </a:lnTo>
                <a:lnTo>
                  <a:pt x="1106552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56256" y="4141674"/>
            <a:ext cx="7132320" cy="2716325"/>
          </a:xfrm>
          <a:custGeom>
            <a:avLst/>
            <a:gdLst/>
            <a:ahLst/>
            <a:cxnLst/>
            <a:rect l="l" t="t" r="r" b="b"/>
            <a:pathLst>
              <a:path w="7132320" h="2716325">
                <a:moveTo>
                  <a:pt x="0" y="2716325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2716325"/>
                </a:lnTo>
                <a:lnTo>
                  <a:pt x="0" y="27163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Use of Common Punctuation Marks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6732" y="0"/>
            <a:ext cx="7132320" cy="3912243"/>
          </a:xfrm>
          <a:custGeom>
            <a:avLst/>
            <a:gdLst/>
            <a:ahLst/>
            <a:cxnLst/>
            <a:rect l="l" t="t" r="r" b="b"/>
            <a:pathLst>
              <a:path w="7132320" h="3912243">
                <a:moveTo>
                  <a:pt x="0" y="3912243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912243"/>
                </a:lnTo>
                <a:lnTo>
                  <a:pt x="0" y="391224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Mastering Punctuation: A Comprehensive Guide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56255" y="563797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68640" y="0"/>
            <a:ext cx="4023360" cy="6858000"/>
          </a:xfrm>
          <a:custGeom>
            <a:avLst/>
            <a:gdLst/>
            <a:ahLst/>
            <a:cxnLst/>
            <a:rect l="l" t="t" r="r" b="b"/>
            <a:pathLst>
              <a:path w="4023360" h="6858000">
                <a:moveTo>
                  <a:pt x="0" y="6858000"/>
                </a:moveTo>
                <a:lnTo>
                  <a:pt x="0" y="0"/>
                </a:lnTo>
                <a:lnTo>
                  <a:pt x="4023360" y="0"/>
                </a:lnTo>
                <a:lnTo>
                  <a:pt x="402336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0452" r="3045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Lesson Introduction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Punctuation marks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most common punctuation marks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Period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Comma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mark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Exclamation point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Apostrophe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Quotation marks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Lesson Introduction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this engaging lesson, students will embark on a journey to unlock the secrets of proper punctuation.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Punctuation marks are the essential building blocks that help us communicate clearly and effectively in written language.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By the end of this lesson, students will have a firm grasp of the most common punctuation marks and how to use them correctly.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Through a variety of interactive activities and hands-on experiences, they will develop the skills to punctuate their own writing with confidence.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Lesson Introduction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</a:path>
            </a:pathLst>
          </a:custGeom>
          <a:blipFill>
            <a:blip r:embed="rId3"/>
            <a:srcRect l="16341" r="163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39" y="1434868"/>
            <a:ext cx="3573988" cy="4881760"/>
          </a:xfrm>
          <a:custGeom>
            <a:avLst/>
            <a:gdLst/>
            <a:ahLst/>
            <a:cxnLst/>
            <a:rect l="l" t="t" r="r" b="b"/>
            <a:pathLst>
              <a:path w="3573988" h="4881760">
                <a:moveTo>
                  <a:pt x="82523" y="4881760"/>
                </a:moveTo>
                <a:cubicBezTo>
                  <a:pt x="36947" y="4881760"/>
                  <a:pt x="0" y="4844813"/>
                  <a:pt x="0" y="4799237"/>
                </a:cubicBezTo>
                <a:lnTo>
                  <a:pt x="0" y="82523"/>
                </a:lnTo>
                <a:cubicBezTo>
                  <a:pt x="0" y="36947"/>
                  <a:pt x="36947" y="0"/>
                  <a:pt x="82523" y="0"/>
                </a:cubicBezTo>
                <a:lnTo>
                  <a:pt x="3491465" y="0"/>
                </a:lnTo>
                <a:cubicBezTo>
                  <a:pt x="3537041" y="0"/>
                  <a:pt x="3573988" y="36947"/>
                  <a:pt x="3573988" y="82523"/>
                </a:cubicBezTo>
                <a:lnTo>
                  <a:pt x="3573988" y="4799237"/>
                </a:lnTo>
                <a:cubicBezTo>
                  <a:pt x="3573988" y="4844813"/>
                  <a:pt x="3537041" y="4881760"/>
                  <a:pt x="3491465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28639" y="2067207"/>
            <a:ext cx="3218672" cy="4080095"/>
          </a:xfrm>
          <a:custGeom>
            <a:avLst/>
            <a:gdLst/>
            <a:ahLst/>
            <a:cxnLst/>
            <a:rect l="l" t="t" r="r" b="b"/>
            <a:pathLst>
              <a:path w="3218672" h="4080095">
                <a:moveTo>
                  <a:pt x="0" y="4080095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080095"/>
                </a:lnTo>
                <a:lnTo>
                  <a:pt x="0" y="40800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Punctuation marks are the symbols we use to organize and clarify the meaning of written language.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They help to separate words, phrases, and sentences, and indicate the flow of ideas.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28639" y="1568158"/>
            <a:ext cx="3218672" cy="367200"/>
          </a:xfrm>
          <a:custGeom>
            <a:avLst/>
            <a:gdLst/>
            <a:ahLst/>
            <a:cxnLst/>
            <a:rect l="l" t="t" r="r" b="b"/>
            <a:pathLst>
              <a:path w="3218672" h="367200">
                <a:moveTo>
                  <a:pt x="0" y="36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367200"/>
                </a:lnTo>
                <a:lnTo>
                  <a:pt x="0" y="36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076406" y="1434868"/>
            <a:ext cx="3573988" cy="4881760"/>
          </a:xfrm>
          <a:custGeom>
            <a:avLst/>
            <a:gdLst/>
            <a:ahLst/>
            <a:cxnLst/>
            <a:rect l="l" t="t" r="r" b="b"/>
            <a:pathLst>
              <a:path w="3573988" h="4881760">
                <a:moveTo>
                  <a:pt x="82523" y="4881760"/>
                </a:moveTo>
                <a:cubicBezTo>
                  <a:pt x="36947" y="4881760"/>
                  <a:pt x="0" y="4844813"/>
                  <a:pt x="0" y="4799237"/>
                </a:cubicBezTo>
                <a:lnTo>
                  <a:pt x="0" y="82523"/>
                </a:lnTo>
                <a:cubicBezTo>
                  <a:pt x="0" y="36947"/>
                  <a:pt x="36947" y="0"/>
                  <a:pt x="82523" y="0"/>
                </a:cubicBezTo>
                <a:lnTo>
                  <a:pt x="3491465" y="0"/>
                </a:lnTo>
                <a:cubicBezTo>
                  <a:pt x="3537041" y="0"/>
                  <a:pt x="3573988" y="36947"/>
                  <a:pt x="3573988" y="82523"/>
                </a:cubicBezTo>
                <a:lnTo>
                  <a:pt x="3573988" y="4799237"/>
                </a:lnTo>
                <a:cubicBezTo>
                  <a:pt x="3573988" y="4844813"/>
                  <a:pt x="3537041" y="4881760"/>
                  <a:pt x="3491465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56406" y="2067207"/>
            <a:ext cx="3218672" cy="4080095"/>
          </a:xfrm>
          <a:custGeom>
            <a:avLst/>
            <a:gdLst/>
            <a:ahLst/>
            <a:cxnLst/>
            <a:rect l="l" t="t" r="r" b="b"/>
            <a:pathLst>
              <a:path w="3218672" h="4080095">
                <a:moveTo>
                  <a:pt x="0" y="4080095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080095"/>
                </a:lnTo>
                <a:lnTo>
                  <a:pt x="0" y="40800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Period (.)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Comma (,)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mark (?)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Exclamation point (!)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Apostrophe (')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Quotation marks (" ")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256406" y="1568158"/>
            <a:ext cx="3218672" cy="367200"/>
          </a:xfrm>
          <a:custGeom>
            <a:avLst/>
            <a:gdLst/>
            <a:ahLst/>
            <a:cxnLst/>
            <a:rect l="l" t="t" r="r" b="b"/>
            <a:pathLst>
              <a:path w="3218672" h="367200">
                <a:moveTo>
                  <a:pt x="0" y="36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367200"/>
                </a:lnTo>
                <a:lnTo>
                  <a:pt x="0" y="36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Common Punctuation Marks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310282" y="1430262"/>
            <a:ext cx="3579930" cy="4868659"/>
          </a:xfrm>
          <a:custGeom>
            <a:avLst/>
            <a:gdLst/>
            <a:ahLst/>
            <a:cxnLst/>
            <a:rect l="l" t="t" r="r" b="b"/>
            <a:pathLst>
              <a:path w="3579930" h="4868659">
                <a:moveTo>
                  <a:pt x="87923" y="4868659"/>
                </a:moveTo>
                <a:cubicBezTo>
                  <a:pt x="39365" y="4868659"/>
                  <a:pt x="0" y="4829294"/>
                  <a:pt x="0" y="4780736"/>
                </a:cubicBezTo>
                <a:lnTo>
                  <a:pt x="0" y="87923"/>
                </a:lnTo>
                <a:cubicBezTo>
                  <a:pt x="0" y="39365"/>
                  <a:pt x="39365" y="0"/>
                  <a:pt x="87923" y="0"/>
                </a:cubicBezTo>
                <a:lnTo>
                  <a:pt x="3492007" y="0"/>
                </a:lnTo>
                <a:cubicBezTo>
                  <a:pt x="3540565" y="0"/>
                  <a:pt x="3579930" y="39365"/>
                  <a:pt x="3579930" y="87923"/>
                </a:cubicBezTo>
                <a:lnTo>
                  <a:pt x="3579930" y="4780736"/>
                </a:lnTo>
                <a:cubicBezTo>
                  <a:pt x="3579930" y="4829294"/>
                  <a:pt x="3540565" y="4868659"/>
                  <a:pt x="3492007" y="4868659"/>
                </a:cubicBezTo>
              </a:path>
            </a:pathLst>
          </a:custGeom>
          <a:blipFill>
            <a:blip r:embed="rId2"/>
            <a:srcRect l="25500" r="25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63691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90159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16627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Punctuation marks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3745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10987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546571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 strong emotion or emphasis.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46571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Exclamation Point (!)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73039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Denotes a question or uncertainty.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273039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Question Mark (?)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84519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999507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Separates items in a list or clauses in a sentence.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309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999507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Comma (,)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58051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4893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2597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Used to indicate the end of a sentence.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822467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2597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Period (.)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095999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69531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63722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023158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064306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982010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Indicates possession or contraction.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82010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Apostrophe (')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most common punctuation marks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Used to indicate the end of a sentence.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Period (.)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Denotes a question or inquiry.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Question Mark (?)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Separates items in a list or clauses in a sentence.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Comma (,)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 strong emotion or emphasis.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Exclamation Point (!)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Indicates possession or contraction.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Apostrophe (')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63691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90159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16627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Period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3745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10987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546571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"She went to the store."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"Dr. Smith will see you now."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46571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Examples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73039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period is always placed at the end of a sentence, directly after the final word.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273039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Placement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84519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999507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 signals the reader to pause and helps in separating sentences or indicating abbreviations.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309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999507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Function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58051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4893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2597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period (.) is a punctuation mark used at the end of a sentence to indicate a full stop or a complete thought.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822467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2597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095999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69531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63722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023158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064306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982010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Using periods correctly is crucial for clear and effective communication in writing.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82010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Importance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Comma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comma is a versatile punctuation mark that helps to clarify the structure of sentences and improve readability.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Introduction to the Comma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Introductory phrases or clauses should be followed by a comma, like "In the morning, we went for a walk."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Setting Off Introductory Elements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commas to separate items in a list, such as "apples, oranges, and bananas."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Separating Items in a List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When joining two independent clauses with a coordinating conjunction, use a comma before the conjunction, as in "She likes to read, and he enjoys painting."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Joining Independent Clauses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Commas are used to set off non-essential information within a sentence, like "My brother, who lives in Paris, is visiting next week."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Parenthetical Elements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63691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90159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16627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Question mark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3745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10987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546571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84"/>
              </a:spcAft>
              <a:buNone/>
            </a:pPr>
            <a:r>
              <a:rPr lang="en-US" sz="1083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Proper use of the question mark is crucial for clear communication.</a:t>
            </a:r>
            <a:endParaRPr lang="en-US" sz="1083" dirty="0"/>
          </a:p>
          <a:p>
            <a:pPr algn="ctr" marL="0" indent="0">
              <a:lnSpc>
                <a:spcPct val="152727"/>
              </a:lnSpc>
              <a:spcAft>
                <a:spcPts val="984"/>
              </a:spcAft>
              <a:buNone/>
            </a:pPr>
            <a:r>
              <a:rPr lang="en-US" sz="1083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 helps to distinguish questions from statements and adds nuance to written dialogue.</a:t>
            </a:r>
            <a:endParaRPr lang="en-US" sz="1083" dirty="0"/>
          </a:p>
        </p:txBody>
      </p:sp>
      <p:sp>
        <p:nvSpPr>
          <p:cNvPr id="13" name="Text 11"/>
          <p:cNvSpPr/>
          <p:nvPr/>
        </p:nvSpPr>
        <p:spPr>
          <a:xfrm>
            <a:off x="7546571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Clarity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73039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84"/>
              </a:spcAft>
              <a:buNone/>
            </a:pPr>
            <a:r>
              <a:rPr lang="en-US" sz="1083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question mark also reflects the intonation of a spoken question.</a:t>
            </a:r>
            <a:endParaRPr lang="en-US" sz="1083" dirty="0"/>
          </a:p>
          <a:p>
            <a:pPr algn="ctr" marL="0" indent="0">
              <a:lnSpc>
                <a:spcPct val="152727"/>
              </a:lnSpc>
              <a:spcAft>
                <a:spcPts val="984"/>
              </a:spcAft>
              <a:buNone/>
            </a:pPr>
            <a:r>
              <a:rPr lang="en-US" sz="1083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 denotes a rising tone at the end of the sentence, indicating inquiry or uncertainty.</a:t>
            </a:r>
            <a:endParaRPr lang="en-US" sz="1083" dirty="0"/>
          </a:p>
        </p:txBody>
      </p:sp>
      <p:sp>
        <p:nvSpPr>
          <p:cNvPr id="15" name="Text 13"/>
          <p:cNvSpPr/>
          <p:nvPr/>
        </p:nvSpPr>
        <p:spPr>
          <a:xfrm>
            <a:off x="5273039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Intonation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84519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999507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a question mark at the end of a sentence that asks a direct question.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 example, "What time is the meeting?" or "Are you coming to the party?"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309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999507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Usage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58051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4893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2597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34"/>
              </a:spcAft>
              <a:buNone/>
            </a:pPr>
            <a:r>
              <a:rPr lang="en-US" sz="1028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question mark (?) is a punctuation mark used at the end of a sentence to indicate a direct question.</a:t>
            </a:r>
            <a:endParaRPr lang="en-US" sz="1028" dirty="0"/>
          </a:p>
          <a:p>
            <a:pPr algn="ctr" marL="0" indent="0">
              <a:lnSpc>
                <a:spcPct val="152727"/>
              </a:lnSpc>
              <a:spcAft>
                <a:spcPts val="934"/>
              </a:spcAft>
              <a:buNone/>
            </a:pPr>
            <a:r>
              <a:rPr lang="en-US" sz="1028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 signals to the reader that the sentence is interrogative and prompts a response.</a:t>
            </a:r>
            <a:endParaRPr lang="en-US" sz="1028" dirty="0"/>
          </a:p>
        </p:txBody>
      </p:sp>
      <p:sp>
        <p:nvSpPr>
          <p:cNvPr id="23" name="Text 21"/>
          <p:cNvSpPr/>
          <p:nvPr/>
        </p:nvSpPr>
        <p:spPr>
          <a:xfrm>
            <a:off x="3822467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2597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095999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69531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63722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023158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064306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982010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"How are you feeling today?"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"Where did you park the car?"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"Have you finished your homework?"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82010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Examples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Exclamation point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exclamation point (!) is used to convey strong emotions such as excitement, surprise, or urgency in writing.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Conveying Emotions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Avoid overusing exclamation points as it can diminish their impact and make the writing seem less professional.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Avoid Overuse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 adds emphasis to a sentence and can change the tone from neutral to enthusiastic or forceful.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Adding Emphasis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exclamation points sparingly in formal writing, such as academic papers or business correspondence.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Formal Writing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informal writing, like emails or text messages, exclamation points can help convey friendliness and enthusiasm.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Informal Writing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63691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90159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16627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Apostrophe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3745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10987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546571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Avoid using apostrophes to form plurals, except in rare cases like abbreviations or acronyms.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Example: VIP's (VIPs).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46571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Plurals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73039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Apostrophes are used in contractions to combine two words into one.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Example: can't (cannot), it's (it is).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273039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Contractions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84519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999507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an apostrophe to show ownership or possession.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Example: The dog's tail wagged happily.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309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999507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Possessive Form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58051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4893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2597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 apostrophe (') is a punctuation mark used to indicate possession or to show that letters have been omitted in a contraction.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822467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2597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095999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69531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63722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023158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064306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982010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 mindful of common mistakes such as confusing "its" (possessive) with "it's" (contraction of it is) and using apostrophes with possessive pronouns like hers, ours, yours.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82010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Common Mistakes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Quotation marks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Quotation marks, also known as inverted commas, are punctuation marks used to indicate direct speech, a quotation, or to highlight a specific word or phrase.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When using quotation marks, always place periods and commas inside the closing quotation mark, while colons and semicolons go outside the closing quotation mark.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Punctuation Placement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There are two types of quotation marks: single quotation marks (') and double quotation marks (").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American English, double quotation marks are more commonly used.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Types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Quotation marks are also used to denote the titles of short works such as articles, poems, and short stories.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Quotation marks are used to emphasize words or phrases in a sentence.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Usage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Remember to use quotation marks accurately to avoid misinterpretation and ensure clarity in your writing.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Importance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2024-11-04T20:48:55Z</dcterms:created>
  <dcterms:modified xsi:type="dcterms:W3CDTF">2024-11-04T20:48:55Z</dcterms:modified>
</cp:coreProperties>
</file>