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932d19cf3990cf2c1b79ab70265702a563b700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fba6e10ede77a3132cef060ff683ffbeb7cdb43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5a8b3abc0645a4885ad9d63ed888104048645a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0217fb7e6aa5e5ec6ca2b5d2e63038e938ff90c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45344ec14655a2eabda0bf1c328a8617d70dcc6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7929775799e6368ce34347fffcfaeb6343993a4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4f899badb0e771e9f0993fa77223eb9b40e7f7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5a983342bb3148c2ca43dc0988b4b2eb9b91598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d1b3b251f244f2dd8fa75cb6f4ee7979d494985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4bfcc3a6253f937e3a72b5163ff68ba67ae5da3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7c9be52406552e2bd8bb35c47c5b6e159e0e416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bba7e00a2377b1aa1355e025829c5856561b57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05e87572004ea22c1ac43e9c2fd7a1be246a49c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4c74cedfc908fea20d006a9594943d861cdcdca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a1e37777c9f824bb9887b4064853cad8c4c2cd0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1643241935b390b6db1ddfa3062c5e6dd180307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a4559d2095eeda71ff7293d856bf864457e1a3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19fa1bafb70a9b0e6f158ba4c16ad0827a24c9a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1cd5b4398c56409ad456f55676b8d169ad43fab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252686"/>
            <a:ext cx="6176629" cy="171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Comprehensive Guide to Structure, Techniques, and Best Practices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864000"/>
            <a:ext cx="6176629" cy="311461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Comparison and Contrast Essays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Comparison and Contrast Essays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Elements of a Comparison and Contrast Essay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Templates for Comparison and Contr…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a Clear and Focused Thesis Statement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Organizing the Essay using Interactive Templat…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Transitional Phrases and Sentences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Strong Evidence and Analysis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and Feedback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Real-World Applications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 and Recommendations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 and Review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this lesson, we will explore the key elements of a comparison and contrast essay.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learn how to use interactive templates and exercises to write effective essays.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Objectives for the Lesson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purpose of a comparison and contrast essay is to identify the similarities and differences between the topics.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aims to demonstrate an understanding of the relationships between the analyzed subjects.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Comparison and Contrast Essays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Comparison and contrast essays are a type of academic writing that requires students to analyze and evaluate two or more topics, ideas, or concepts.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form of essay focuses on identifying similarities and differences between the subjects under discussion.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Comparison and Contrast Essays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Comparison and Contrast Essays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401" r="-110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Elements of a Comparison and Contrast Essay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comparison and contrast essay requires a clear and focused thesis statement.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statement guides the essay's direction and sets the tone for the analysis.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Thesis Statement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organization and structure are crucial for a comparison and contrast essay.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ensure that ideas are presented logically and cohesively.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Organizational Structure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transitional phrases and sentences helps connect ideas smoothly.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transitions enhance the readability and flow of the essay.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Transitional Phrases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Strong evidence and analysis are essential to support the argument in a comparison and contrast essay.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credibility and depth to the discussion.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Evidence and Analysis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966" r="-11096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Templates for Comparison and Contrast Essays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include Venn diagrams and compare and contrast charts.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Essay outlines are also valuable interactive templates.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Interactive Tools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Templates include questions and prompts to aid in thesis development.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students gather supporting evidence effectively.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Guiding Questions and Prompts</a:t>
            </a:r>
            <a:endParaRPr lang="en-US" sz="1294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templates assist students in structuring their essays logically.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a framework for organizing ideas coherently.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Organizing Ideas Effectively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155" r="-11115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a Clear and Focused Thesis Statement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include: 'While both novels explore the theme of love, they differ in their tone and style.'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Another example is: 'The two historical events share similar causes, but differ in their consequences.'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Effective Thesis Statements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370195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thesis statement should outline the main points of comparison and contrast.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a clear direction for the essay, guiding the reader through the argument.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Structuring the Thesis Statement</a:t>
            </a:r>
            <a:endParaRPr lang="en-US" sz="1241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clear and focused thesis statement is crucial for a well-structured comparison and contrast essay.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serves as the foundation for organizing and presenting ideas effectively.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a Clear Thesis Statement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13699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Organizing the Essay using Interactive Templates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Interactive Templates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1"/>
              </a:spcBef>
              <a:buNone/>
            </a:pPr>
            <a:r>
              <a:rPr lang="en-US" sz="120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interactive templates include essay outlines, Venn diagrams, and compare and contrast charts.</a:t>
            </a:r>
            <a:endParaRPr lang="en-US" sz="1205" dirty="0"/>
          </a:p>
          <a:p>
            <a:pPr algn="l" marL="0" indent="0">
              <a:lnSpc>
                <a:spcPct val="90000"/>
              </a:lnSpc>
              <a:spcBef>
                <a:spcPts val="861"/>
              </a:spcBef>
              <a:buNone/>
            </a:pPr>
            <a:r>
              <a:rPr lang="en-US" sz="120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provide visual and practical methods for essay organization.</a:t>
            </a:r>
            <a:endParaRPr lang="en-US" sz="1205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Utilizing Templates for Essay Structure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can employ templates to pinpoint main points of comparison and contrast.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aids in developing a clear and structured outline for their essays.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Interactive Templates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templates assist students in organizing their ideas effectively.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enable the structuring of essays in a logical and coherent manner.</a:t>
            </a:r>
            <a:endParaRPr lang="en-US" sz="125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30451" r="-13045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Transitional Phrases and Sentences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can use transitional phrases to connect their ideas and make their writing more fluid and engaging.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Incorporating transitions improves the readability and overall quality of the text.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Writing with Transitions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287739" y="1697538"/>
            <a:ext cx="365760" cy="283433"/>
          </a:xfrm>
          <a:custGeom>
            <a:avLst/>
            <a:gdLst/>
            <a:ahLst/>
            <a:cxnLst/>
            <a:rect l="l" t="t" r="r" b="b"/>
            <a:pathLst>
              <a:path w="365760" h="283433">
                <a:moveTo>
                  <a:pt x="340274" y="148507"/>
                </a:moveTo>
                <a:cubicBezTo>
                  <a:pt x="374257" y="114527"/>
                  <a:pt x="374257" y="59442"/>
                  <a:pt x="340274" y="25458"/>
                </a:cubicBezTo>
                <a:cubicBezTo>
                  <a:pt x="307926" y="-6890"/>
                  <a:pt x="255984" y="-8645"/>
                  <a:pt x="221519" y="21527"/>
                </a:cubicBezTo>
                <a:lnTo>
                  <a:pt x="217832" y="24792"/>
                </a:lnTo>
                <a:cubicBezTo>
                  <a:pt x="211786" y="30052"/>
                  <a:pt x="211183" y="39244"/>
                  <a:pt x="216442" y="45290"/>
                </a:cubicBezTo>
                <a:cubicBezTo>
                  <a:pt x="221702" y="51335"/>
                  <a:pt x="230893" y="51942"/>
                  <a:pt x="236939" y="46681"/>
                </a:cubicBezTo>
                <a:lnTo>
                  <a:pt x="240626" y="43416"/>
                </a:lnTo>
                <a:cubicBezTo>
                  <a:pt x="263603" y="23341"/>
                  <a:pt x="298190" y="24491"/>
                  <a:pt x="319777" y="46078"/>
                </a:cubicBezTo>
                <a:cubicBezTo>
                  <a:pt x="342392" y="68693"/>
                  <a:pt x="342392" y="105395"/>
                  <a:pt x="319777" y="128069"/>
                </a:cubicBezTo>
                <a:lnTo>
                  <a:pt x="251270" y="196518"/>
                </a:lnTo>
                <a:cubicBezTo>
                  <a:pt x="228655" y="219133"/>
                  <a:pt x="191892" y="219133"/>
                  <a:pt x="169277" y="196518"/>
                </a:cubicBezTo>
                <a:cubicBezTo>
                  <a:pt x="147690" y="174932"/>
                  <a:pt x="146542" y="140345"/>
                  <a:pt x="166618" y="117367"/>
                </a:cubicBezTo>
                <a:lnTo>
                  <a:pt x="169460" y="114102"/>
                </a:lnTo>
                <a:cubicBezTo>
                  <a:pt x="174720" y="108056"/>
                  <a:pt x="174116" y="98924"/>
                  <a:pt x="168070" y="93604"/>
                </a:cubicBezTo>
                <a:cubicBezTo>
                  <a:pt x="162024" y="88284"/>
                  <a:pt x="152895" y="88947"/>
                  <a:pt x="147573" y="94995"/>
                </a:cubicBezTo>
                <a:lnTo>
                  <a:pt x="144731" y="98261"/>
                </a:lnTo>
                <a:cubicBezTo>
                  <a:pt x="114618" y="132726"/>
                  <a:pt x="116374" y="184668"/>
                  <a:pt x="148722" y="217016"/>
                </a:cubicBezTo>
                <a:cubicBezTo>
                  <a:pt x="182704" y="250997"/>
                  <a:pt x="237788" y="250997"/>
                  <a:pt x="271771" y="217016"/>
                </a:cubicBezTo>
                <a:lnTo>
                  <a:pt x="340274" y="148507"/>
                </a:lnTo>
                <a:moveTo>
                  <a:pt x="25486" y="134965"/>
                </a:moveTo>
                <a:cubicBezTo>
                  <a:pt x="-8497" y="168946"/>
                  <a:pt x="-8497" y="224031"/>
                  <a:pt x="25486" y="257952"/>
                </a:cubicBezTo>
                <a:cubicBezTo>
                  <a:pt x="57896" y="290363"/>
                  <a:pt x="109838" y="292055"/>
                  <a:pt x="144303" y="261883"/>
                </a:cubicBezTo>
                <a:lnTo>
                  <a:pt x="147990" y="258618"/>
                </a:lnTo>
                <a:cubicBezTo>
                  <a:pt x="154036" y="253358"/>
                  <a:pt x="154640" y="244166"/>
                  <a:pt x="149380" y="238120"/>
                </a:cubicBezTo>
                <a:cubicBezTo>
                  <a:pt x="144120" y="232075"/>
                  <a:pt x="134929" y="231468"/>
                  <a:pt x="128883" y="236729"/>
                </a:cubicBezTo>
                <a:lnTo>
                  <a:pt x="125196" y="239994"/>
                </a:lnTo>
                <a:cubicBezTo>
                  <a:pt x="102219" y="260069"/>
                  <a:pt x="67633" y="258919"/>
                  <a:pt x="46045" y="237332"/>
                </a:cubicBezTo>
                <a:cubicBezTo>
                  <a:pt x="23431" y="214717"/>
                  <a:pt x="23431" y="178016"/>
                  <a:pt x="46045" y="155341"/>
                </a:cubicBezTo>
                <a:lnTo>
                  <a:pt x="114552" y="86954"/>
                </a:lnTo>
                <a:cubicBezTo>
                  <a:pt x="137167" y="64339"/>
                  <a:pt x="173871" y="64339"/>
                  <a:pt x="196545" y="86954"/>
                </a:cubicBezTo>
                <a:cubicBezTo>
                  <a:pt x="218132" y="108541"/>
                  <a:pt x="219280" y="143128"/>
                  <a:pt x="199204" y="166106"/>
                </a:cubicBezTo>
                <a:lnTo>
                  <a:pt x="195938" y="169793"/>
                </a:lnTo>
                <a:cubicBezTo>
                  <a:pt x="190678" y="175839"/>
                  <a:pt x="191282" y="184971"/>
                  <a:pt x="197328" y="190291"/>
                </a:cubicBezTo>
                <a:cubicBezTo>
                  <a:pt x="203374" y="195611"/>
                  <a:pt x="212503" y="194948"/>
                  <a:pt x="217825" y="188899"/>
                </a:cubicBezTo>
                <a:lnTo>
                  <a:pt x="221091" y="185212"/>
                </a:lnTo>
                <a:cubicBezTo>
                  <a:pt x="251263" y="150746"/>
                  <a:pt x="249511" y="98805"/>
                  <a:pt x="217159" y="66397"/>
                </a:cubicBezTo>
                <a:cubicBezTo>
                  <a:pt x="183176" y="32416"/>
                  <a:pt x="128093" y="32416"/>
                  <a:pt x="94110" y="66397"/>
                </a:cubicBezTo>
                <a:lnTo>
                  <a:pt x="25486" y="13496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transitional phrases include: however, in addition, nevertheless, and on the other hand.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phrases serve as bridges between different sections or ideas in writing.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Transitional Phrases</a:t>
            </a:r>
            <a:endParaRPr lang="en-US" sz="1269" dirty="0"/>
          </a:p>
        </p:txBody>
      </p:sp>
      <p:sp>
        <p:nvSpPr>
          <p:cNvPr id="14" name="Text 12"/>
          <p:cNvSpPr/>
          <p:nvPr/>
        </p:nvSpPr>
        <p:spPr>
          <a:xfrm>
            <a:off x="6482351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15241" y="0"/>
                </a:moveTo>
                <a:cubicBezTo>
                  <a:pt x="6796" y="0"/>
                  <a:pt x="0" y="6793"/>
                  <a:pt x="0" y="15240"/>
                </a:cubicBezTo>
                <a:cubicBezTo>
                  <a:pt x="0" y="23686"/>
                  <a:pt x="6796" y="30479"/>
                  <a:pt x="15241" y="30479"/>
                </a:cubicBezTo>
                <a:lnTo>
                  <a:pt x="45720" y="30479"/>
                </a:lnTo>
                <a:lnTo>
                  <a:pt x="45720" y="71120"/>
                </a:lnTo>
                <a:lnTo>
                  <a:pt x="15241" y="71120"/>
                </a:lnTo>
                <a:cubicBezTo>
                  <a:pt x="6796" y="71120"/>
                  <a:pt x="0" y="77913"/>
                  <a:pt x="0" y="86360"/>
                </a:cubicBezTo>
                <a:cubicBezTo>
                  <a:pt x="0" y="94806"/>
                  <a:pt x="6796" y="101599"/>
                  <a:pt x="15241" y="101599"/>
                </a:cubicBezTo>
                <a:lnTo>
                  <a:pt x="60961" y="101599"/>
                </a:lnTo>
                <a:lnTo>
                  <a:pt x="142240" y="101599"/>
                </a:lnTo>
                <a:lnTo>
                  <a:pt x="350519" y="101599"/>
                </a:lnTo>
                <a:cubicBezTo>
                  <a:pt x="358964" y="101599"/>
                  <a:pt x="365760" y="94806"/>
                  <a:pt x="365760" y="86360"/>
                </a:cubicBezTo>
                <a:cubicBezTo>
                  <a:pt x="365760" y="77913"/>
                  <a:pt x="358964" y="71120"/>
                  <a:pt x="350519" y="71120"/>
                </a:cubicBezTo>
                <a:lnTo>
                  <a:pt x="320040" y="71120"/>
                </a:lnTo>
                <a:lnTo>
                  <a:pt x="320040" y="30479"/>
                </a:lnTo>
                <a:lnTo>
                  <a:pt x="345439" y="30479"/>
                </a:lnTo>
                <a:cubicBezTo>
                  <a:pt x="353884" y="30479"/>
                  <a:pt x="360680" y="23686"/>
                  <a:pt x="360680" y="15240"/>
                </a:cubicBezTo>
                <a:cubicBezTo>
                  <a:pt x="360680" y="6793"/>
                  <a:pt x="353884" y="0"/>
                  <a:pt x="345439" y="0"/>
                </a:cubicBezTo>
                <a:lnTo>
                  <a:pt x="15241" y="0"/>
                </a:lnTo>
                <a:moveTo>
                  <a:pt x="289561" y="30479"/>
                </a:moveTo>
                <a:lnTo>
                  <a:pt x="289561" y="71120"/>
                </a:lnTo>
                <a:lnTo>
                  <a:pt x="238761" y="71120"/>
                </a:lnTo>
                <a:lnTo>
                  <a:pt x="238761" y="30479"/>
                </a:lnTo>
                <a:lnTo>
                  <a:pt x="289561" y="30479"/>
                </a:lnTo>
                <a:moveTo>
                  <a:pt x="208278" y="30479"/>
                </a:moveTo>
                <a:lnTo>
                  <a:pt x="208278" y="71120"/>
                </a:lnTo>
                <a:lnTo>
                  <a:pt x="157478" y="71120"/>
                </a:lnTo>
                <a:lnTo>
                  <a:pt x="157478" y="30479"/>
                </a:lnTo>
                <a:lnTo>
                  <a:pt x="208278" y="30479"/>
                </a:lnTo>
                <a:moveTo>
                  <a:pt x="126999" y="30479"/>
                </a:moveTo>
                <a:lnTo>
                  <a:pt x="126999" y="71120"/>
                </a:lnTo>
                <a:lnTo>
                  <a:pt x="76199" y="71120"/>
                </a:lnTo>
                <a:lnTo>
                  <a:pt x="76199" y="30479"/>
                </a:lnTo>
                <a:lnTo>
                  <a:pt x="126999" y="30479"/>
                </a:lnTo>
                <a:moveTo>
                  <a:pt x="15241" y="132081"/>
                </a:moveTo>
                <a:cubicBezTo>
                  <a:pt x="6796" y="132081"/>
                  <a:pt x="0" y="138875"/>
                  <a:pt x="0" y="147321"/>
                </a:cubicBezTo>
                <a:cubicBezTo>
                  <a:pt x="0" y="155767"/>
                  <a:pt x="6796" y="162560"/>
                  <a:pt x="15241" y="162560"/>
                </a:cubicBezTo>
                <a:cubicBezTo>
                  <a:pt x="32070" y="162560"/>
                  <a:pt x="45720" y="176213"/>
                  <a:pt x="45720" y="193040"/>
                </a:cubicBezTo>
                <a:lnTo>
                  <a:pt x="45720" y="259079"/>
                </a:lnTo>
                <a:cubicBezTo>
                  <a:pt x="45720" y="273112"/>
                  <a:pt x="57088" y="284480"/>
                  <a:pt x="71118" y="284480"/>
                </a:cubicBezTo>
                <a:lnTo>
                  <a:pt x="111758" y="284480"/>
                </a:lnTo>
                <a:cubicBezTo>
                  <a:pt x="125792" y="284480"/>
                  <a:pt x="137156" y="273112"/>
                  <a:pt x="137156" y="259079"/>
                </a:cubicBezTo>
                <a:lnTo>
                  <a:pt x="137156" y="198118"/>
                </a:lnTo>
                <a:cubicBezTo>
                  <a:pt x="137156" y="178497"/>
                  <a:pt x="153096" y="162558"/>
                  <a:pt x="172716" y="162558"/>
                </a:cubicBezTo>
                <a:lnTo>
                  <a:pt x="193037" y="162558"/>
                </a:lnTo>
                <a:cubicBezTo>
                  <a:pt x="212660" y="162558"/>
                  <a:pt x="228596" y="178497"/>
                  <a:pt x="228596" y="198118"/>
                </a:cubicBezTo>
                <a:lnTo>
                  <a:pt x="228596" y="259079"/>
                </a:lnTo>
                <a:cubicBezTo>
                  <a:pt x="228596" y="273112"/>
                  <a:pt x="239964" y="284480"/>
                  <a:pt x="253995" y="284480"/>
                </a:cubicBezTo>
                <a:lnTo>
                  <a:pt x="294634" y="284480"/>
                </a:lnTo>
                <a:cubicBezTo>
                  <a:pt x="308669" y="284480"/>
                  <a:pt x="320033" y="273112"/>
                  <a:pt x="320033" y="259079"/>
                </a:cubicBezTo>
                <a:lnTo>
                  <a:pt x="320033" y="193040"/>
                </a:lnTo>
                <a:cubicBezTo>
                  <a:pt x="320033" y="176213"/>
                  <a:pt x="333687" y="162560"/>
                  <a:pt x="350512" y="162560"/>
                </a:cubicBezTo>
                <a:cubicBezTo>
                  <a:pt x="358957" y="162560"/>
                  <a:pt x="365753" y="155767"/>
                  <a:pt x="365753" y="147321"/>
                </a:cubicBezTo>
                <a:cubicBezTo>
                  <a:pt x="365753" y="138875"/>
                  <a:pt x="358957" y="132081"/>
                  <a:pt x="350512" y="132081"/>
                </a:cubicBezTo>
                <a:cubicBezTo>
                  <a:pt x="316858" y="132081"/>
                  <a:pt x="289550" y="159386"/>
                  <a:pt x="289550" y="193042"/>
                </a:cubicBezTo>
                <a:lnTo>
                  <a:pt x="289550" y="254004"/>
                </a:lnTo>
                <a:lnTo>
                  <a:pt x="259072" y="254004"/>
                </a:lnTo>
                <a:lnTo>
                  <a:pt x="259072" y="198123"/>
                </a:lnTo>
                <a:cubicBezTo>
                  <a:pt x="259072" y="161676"/>
                  <a:pt x="229482" y="132084"/>
                  <a:pt x="193030" y="132084"/>
                </a:cubicBezTo>
                <a:lnTo>
                  <a:pt x="172708" y="132084"/>
                </a:lnTo>
                <a:cubicBezTo>
                  <a:pt x="136260" y="132084"/>
                  <a:pt x="106667" y="161676"/>
                  <a:pt x="106667" y="198123"/>
                </a:cubicBezTo>
                <a:lnTo>
                  <a:pt x="106667" y="254004"/>
                </a:lnTo>
                <a:lnTo>
                  <a:pt x="76188" y="254004"/>
                </a:lnTo>
                <a:lnTo>
                  <a:pt x="76188" y="193042"/>
                </a:lnTo>
                <a:cubicBezTo>
                  <a:pt x="76188" y="159388"/>
                  <a:pt x="48884" y="132081"/>
                  <a:pt x="15227" y="132081"/>
                </a:cubicBezTo>
                <a:lnTo>
                  <a:pt x="15241" y="13208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Transitional phrases and sentences are essential for connecting ideas and making the writing more cohesive.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in creating a smooth flow of thoughts and arguments within the text.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Transitional Phrases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76963" y="1682510"/>
            <a:ext cx="365760" cy="313489"/>
          </a:xfrm>
          <a:custGeom>
            <a:avLst/>
            <a:gdLst/>
            <a:ahLst/>
            <a:cxnLst/>
            <a:rect l="l" t="t" r="r" b="b"/>
            <a:pathLst>
              <a:path w="365760" h="313489">
                <a:moveTo>
                  <a:pt x="359718" y="171008"/>
                </a:moveTo>
                <a:cubicBezTo>
                  <a:pt x="363554" y="167334"/>
                  <a:pt x="365760" y="162190"/>
                  <a:pt x="365760" y="156801"/>
                </a:cubicBezTo>
                <a:cubicBezTo>
                  <a:pt x="365760" y="151412"/>
                  <a:pt x="363554" y="146349"/>
                  <a:pt x="359718" y="142594"/>
                </a:cubicBezTo>
                <a:lnTo>
                  <a:pt x="216025" y="5433"/>
                </a:lnTo>
                <a:cubicBezTo>
                  <a:pt x="208187" y="-2078"/>
                  <a:pt x="195777" y="-1752"/>
                  <a:pt x="188348" y="6085"/>
                </a:cubicBezTo>
                <a:cubicBezTo>
                  <a:pt x="180920" y="13922"/>
                  <a:pt x="181165" y="26333"/>
                  <a:pt x="189003" y="33763"/>
                </a:cubicBezTo>
                <a:lnTo>
                  <a:pt x="297260" y="137205"/>
                </a:lnTo>
                <a:lnTo>
                  <a:pt x="19594" y="137205"/>
                </a:lnTo>
                <a:cubicBezTo>
                  <a:pt x="8734" y="137205"/>
                  <a:pt x="0" y="145942"/>
                  <a:pt x="0" y="156798"/>
                </a:cubicBezTo>
                <a:cubicBezTo>
                  <a:pt x="0" y="167657"/>
                  <a:pt x="8734" y="176391"/>
                  <a:pt x="19594" y="176391"/>
                </a:cubicBezTo>
                <a:lnTo>
                  <a:pt x="297260" y="176391"/>
                </a:lnTo>
                <a:lnTo>
                  <a:pt x="188919" y="279751"/>
                </a:lnTo>
                <a:cubicBezTo>
                  <a:pt x="181081" y="287262"/>
                  <a:pt x="180835" y="299592"/>
                  <a:pt x="188264" y="307429"/>
                </a:cubicBezTo>
                <a:cubicBezTo>
                  <a:pt x="195693" y="315266"/>
                  <a:pt x="208103" y="315511"/>
                  <a:pt x="215941" y="308081"/>
                </a:cubicBezTo>
                <a:lnTo>
                  <a:pt x="359634" y="170920"/>
                </a:lnTo>
                <a:lnTo>
                  <a:pt x="359718" y="17100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Providing Strong Evidence and Analysis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Analysis Techniques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effective analysis include explaining the significance of the evidence.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Analyzing relationships and evaluating strengths and limitations are also key.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Evidence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can use a variety of evidence, including quotes, statistics, and expert opinions.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forms of evidence strengthen the argument presented.</a:t>
            </a:r>
            <a:endParaRPr lang="en-US" sz="1251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Evidence and Analysis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Strong evidence and analysis are crucial for supporting the argument.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make the essay more convincing.</a:t>
            </a:r>
            <a:endParaRPr lang="en-US" sz="125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and Feedback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Peer and Teacher Feedback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Feedback from peers and teachers can help students identify areas of strength and weakness.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constructive input is crucial for improving the quality of their writing.</a:t>
            </a:r>
            <a:endParaRPr lang="en-US" sz="1251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Practice Tools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can practice writing comparison and contrast essays using interactive templates and exercises.</a:t>
            </a:r>
            <a:endParaRPr lang="en-US" sz="1201" dirty="0"/>
          </a:p>
          <a:p>
            <a:pPr algn="l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offer a hands-on method to develop and enhance essay-writing skills.</a:t>
            </a:r>
            <a:endParaRPr lang="en-US" sz="1201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Practice and Feedback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32"/>
              </a:spcBef>
              <a:buNone/>
            </a:pPr>
            <a:r>
              <a:rPr lang="en-US" sz="102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and feedback are essential for improving writing skills and producing high-quality comparison and contrast essays.</a:t>
            </a:r>
            <a:endParaRPr lang="en-US" sz="1025" dirty="0"/>
          </a:p>
          <a:p>
            <a:pPr algn="l" marL="0" indent="0">
              <a:lnSpc>
                <a:spcPct val="90000"/>
              </a:lnSpc>
              <a:spcBef>
                <a:spcPts val="732"/>
              </a:spcBef>
              <a:buNone/>
            </a:pPr>
            <a:r>
              <a:rPr lang="en-US" sz="102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provide a structured approach to learning and refining writing techniques.</a:t>
            </a:r>
            <a:endParaRPr lang="en-US" sz="1025" dirty="0"/>
          </a:p>
        </p:txBody>
      </p:sp>
      <p:sp>
        <p:nvSpPr>
          <p:cNvPr id="21" name="Text 19"/>
          <p:cNvSpPr/>
          <p:nvPr/>
        </p:nvSpPr>
        <p:spPr>
          <a:xfrm>
            <a:off x="3885670" y="4926877"/>
            <a:ext cx="228600" cy="200019"/>
          </a:xfrm>
          <a:custGeom>
            <a:avLst/>
            <a:gdLst/>
            <a:ahLst/>
            <a:cxnLst/>
            <a:rect l="l" t="t" r="r" b="b"/>
            <a:pathLst>
              <a:path w="228600" h="200019">
                <a:moveTo>
                  <a:pt x="55230" y="160381"/>
                </a:moveTo>
                <a:cubicBezTo>
                  <a:pt x="60988" y="156185"/>
                  <a:pt x="68443" y="155115"/>
                  <a:pt x="75139" y="157525"/>
                </a:cubicBezTo>
                <a:cubicBezTo>
                  <a:pt x="86966" y="161809"/>
                  <a:pt x="100225" y="164266"/>
                  <a:pt x="114330" y="164266"/>
                </a:cubicBezTo>
                <a:cubicBezTo>
                  <a:pt x="169992" y="164266"/>
                  <a:pt x="207176" y="128332"/>
                  <a:pt x="207176" y="92847"/>
                </a:cubicBezTo>
                <a:cubicBezTo>
                  <a:pt x="207176" y="57359"/>
                  <a:pt x="169994" y="21428"/>
                  <a:pt x="114330" y="21428"/>
                </a:cubicBezTo>
                <a:cubicBezTo>
                  <a:pt x="58668" y="21428"/>
                  <a:pt x="21484" y="57362"/>
                  <a:pt x="21484" y="92847"/>
                </a:cubicBezTo>
                <a:cubicBezTo>
                  <a:pt x="21484" y="107130"/>
                  <a:pt x="27018" y="120879"/>
                  <a:pt x="37420" y="132663"/>
                </a:cubicBezTo>
                <a:cubicBezTo>
                  <a:pt x="41258" y="136993"/>
                  <a:pt x="43132" y="142706"/>
                  <a:pt x="42686" y="148508"/>
                </a:cubicBezTo>
                <a:cubicBezTo>
                  <a:pt x="42062" y="156587"/>
                  <a:pt x="40142" y="163998"/>
                  <a:pt x="37644" y="170558"/>
                </a:cubicBezTo>
                <a:cubicBezTo>
                  <a:pt x="45231" y="167032"/>
                  <a:pt x="51526" y="163103"/>
                  <a:pt x="55230" y="160425"/>
                </a:cubicBezTo>
                <a:lnTo>
                  <a:pt x="55230" y="160381"/>
                </a:lnTo>
                <a:moveTo>
                  <a:pt x="9521" y="178503"/>
                </a:moveTo>
                <a:cubicBezTo>
                  <a:pt x="10324" y="177297"/>
                  <a:pt x="11083" y="176093"/>
                  <a:pt x="11798" y="174887"/>
                </a:cubicBezTo>
                <a:cubicBezTo>
                  <a:pt x="16263" y="167476"/>
                  <a:pt x="20503" y="157745"/>
                  <a:pt x="21351" y="146810"/>
                </a:cubicBezTo>
                <a:cubicBezTo>
                  <a:pt x="7960" y="131589"/>
                  <a:pt x="59" y="112975"/>
                  <a:pt x="59" y="92843"/>
                </a:cubicBezTo>
                <a:cubicBezTo>
                  <a:pt x="59" y="41554"/>
                  <a:pt x="51213" y="-2"/>
                  <a:pt x="114330" y="-2"/>
                </a:cubicBezTo>
                <a:cubicBezTo>
                  <a:pt x="177446" y="-2"/>
                  <a:pt x="228600" y="41556"/>
                  <a:pt x="228600" y="92843"/>
                </a:cubicBezTo>
                <a:cubicBezTo>
                  <a:pt x="228600" y="144132"/>
                  <a:pt x="177446" y="185688"/>
                  <a:pt x="114330" y="185688"/>
                </a:cubicBezTo>
                <a:cubicBezTo>
                  <a:pt x="97770" y="185688"/>
                  <a:pt x="82056" y="182831"/>
                  <a:pt x="67862" y="177697"/>
                </a:cubicBezTo>
                <a:cubicBezTo>
                  <a:pt x="62550" y="181581"/>
                  <a:pt x="53890" y="186892"/>
                  <a:pt x="43624" y="191356"/>
                </a:cubicBezTo>
                <a:cubicBezTo>
                  <a:pt x="36885" y="194303"/>
                  <a:pt x="29206" y="196981"/>
                  <a:pt x="21260" y="198543"/>
                </a:cubicBezTo>
                <a:cubicBezTo>
                  <a:pt x="20903" y="198633"/>
                  <a:pt x="20547" y="198677"/>
                  <a:pt x="20188" y="198767"/>
                </a:cubicBezTo>
                <a:cubicBezTo>
                  <a:pt x="18224" y="199125"/>
                  <a:pt x="16304" y="199437"/>
                  <a:pt x="14297" y="199615"/>
                </a:cubicBezTo>
                <a:cubicBezTo>
                  <a:pt x="14207" y="199615"/>
                  <a:pt x="14073" y="199659"/>
                  <a:pt x="13983" y="199659"/>
                </a:cubicBezTo>
                <a:cubicBezTo>
                  <a:pt x="11707" y="199883"/>
                  <a:pt x="9430" y="200017"/>
                  <a:pt x="7153" y="200017"/>
                </a:cubicBezTo>
                <a:cubicBezTo>
                  <a:pt x="4252" y="200017"/>
                  <a:pt x="1662" y="198277"/>
                  <a:pt x="546" y="195599"/>
                </a:cubicBezTo>
                <a:cubicBezTo>
                  <a:pt x="-569" y="192920"/>
                  <a:pt x="55" y="189884"/>
                  <a:pt x="2064" y="187832"/>
                </a:cubicBezTo>
                <a:cubicBezTo>
                  <a:pt x="3895" y="185958"/>
                  <a:pt x="5546" y="183948"/>
                  <a:pt x="7107" y="181805"/>
                </a:cubicBezTo>
                <a:cubicBezTo>
                  <a:pt x="7866" y="180779"/>
                  <a:pt x="8579" y="179751"/>
                  <a:pt x="9249" y="178725"/>
                </a:cubicBezTo>
                <a:lnTo>
                  <a:pt x="9384" y="178501"/>
                </a:lnTo>
                <a:lnTo>
                  <a:pt x="9521" y="1785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74807"/>
            <a:ext cx="228600" cy="160020"/>
          </a:xfrm>
          <a:custGeom>
            <a:avLst/>
            <a:gdLst/>
            <a:ahLst/>
            <a:cxnLst/>
            <a:rect l="l" t="t" r="r" b="b"/>
            <a:pathLst>
              <a:path w="228600" h="160020">
                <a:moveTo>
                  <a:pt x="137160" y="17145"/>
                </a:moveTo>
                <a:cubicBezTo>
                  <a:pt x="140303" y="17145"/>
                  <a:pt x="142875" y="19716"/>
                  <a:pt x="142875" y="22859"/>
                </a:cubicBezTo>
                <a:lnTo>
                  <a:pt x="142875" y="102869"/>
                </a:lnTo>
                <a:cubicBezTo>
                  <a:pt x="142875" y="106012"/>
                  <a:pt x="140303" y="108583"/>
                  <a:pt x="137160" y="108583"/>
                </a:cubicBezTo>
                <a:lnTo>
                  <a:pt x="100477" y="108583"/>
                </a:lnTo>
                <a:lnTo>
                  <a:pt x="94297" y="108583"/>
                </a:lnTo>
                <a:lnTo>
                  <a:pt x="65722" y="108583"/>
                </a:lnTo>
                <a:lnTo>
                  <a:pt x="59543" y="108583"/>
                </a:lnTo>
                <a:lnTo>
                  <a:pt x="22860" y="108583"/>
                </a:lnTo>
                <a:cubicBezTo>
                  <a:pt x="19717" y="108583"/>
                  <a:pt x="17145" y="106012"/>
                  <a:pt x="17145" y="102869"/>
                </a:cubicBezTo>
                <a:lnTo>
                  <a:pt x="17145" y="22859"/>
                </a:lnTo>
                <a:cubicBezTo>
                  <a:pt x="17145" y="19716"/>
                  <a:pt x="19717" y="17145"/>
                  <a:pt x="22860" y="17145"/>
                </a:cubicBezTo>
                <a:lnTo>
                  <a:pt x="137160" y="17145"/>
                </a:lnTo>
                <a:moveTo>
                  <a:pt x="22860" y="125729"/>
                </a:moveTo>
                <a:lnTo>
                  <a:pt x="53828" y="125729"/>
                </a:lnTo>
                <a:lnTo>
                  <a:pt x="48113" y="142874"/>
                </a:lnTo>
                <a:lnTo>
                  <a:pt x="31433" y="142874"/>
                </a:lnTo>
                <a:cubicBezTo>
                  <a:pt x="26682" y="142874"/>
                  <a:pt x="22860" y="146695"/>
                  <a:pt x="22860" y="151446"/>
                </a:cubicBezTo>
                <a:cubicBezTo>
                  <a:pt x="22860" y="156197"/>
                  <a:pt x="26682" y="160018"/>
                  <a:pt x="31433" y="160018"/>
                </a:cubicBezTo>
                <a:lnTo>
                  <a:pt x="42398" y="160018"/>
                </a:lnTo>
                <a:lnTo>
                  <a:pt x="54293" y="160018"/>
                </a:lnTo>
                <a:lnTo>
                  <a:pt x="105728" y="160018"/>
                </a:lnTo>
                <a:lnTo>
                  <a:pt x="117622" y="160018"/>
                </a:lnTo>
                <a:lnTo>
                  <a:pt x="128588" y="160018"/>
                </a:lnTo>
                <a:cubicBezTo>
                  <a:pt x="133338" y="160018"/>
                  <a:pt x="137160" y="156197"/>
                  <a:pt x="137160" y="151446"/>
                </a:cubicBezTo>
                <a:cubicBezTo>
                  <a:pt x="137160" y="146695"/>
                  <a:pt x="133338" y="142874"/>
                  <a:pt x="128588" y="142874"/>
                </a:cubicBezTo>
                <a:lnTo>
                  <a:pt x="111907" y="142874"/>
                </a:lnTo>
                <a:lnTo>
                  <a:pt x="106192" y="125729"/>
                </a:lnTo>
                <a:lnTo>
                  <a:pt x="137160" y="125729"/>
                </a:lnTo>
                <a:cubicBezTo>
                  <a:pt x="149770" y="125729"/>
                  <a:pt x="160020" y="115478"/>
                  <a:pt x="160020" y="102869"/>
                </a:cubicBezTo>
                <a:lnTo>
                  <a:pt x="160020" y="22859"/>
                </a:lnTo>
                <a:cubicBezTo>
                  <a:pt x="160020" y="10251"/>
                  <a:pt x="149770" y="-2"/>
                  <a:pt x="137160" y="-2"/>
                </a:cubicBezTo>
                <a:lnTo>
                  <a:pt x="22860" y="-2"/>
                </a:lnTo>
                <a:cubicBezTo>
                  <a:pt x="10250" y="-2"/>
                  <a:pt x="0" y="10249"/>
                  <a:pt x="0" y="22859"/>
                </a:cubicBezTo>
                <a:lnTo>
                  <a:pt x="0" y="102869"/>
                </a:lnTo>
                <a:cubicBezTo>
                  <a:pt x="0" y="115477"/>
                  <a:pt x="10250" y="125729"/>
                  <a:pt x="22860" y="125729"/>
                </a:cubicBezTo>
                <a:lnTo>
                  <a:pt x="22860" y="125729"/>
                </a:lnTo>
                <a:moveTo>
                  <a:pt x="66187" y="142875"/>
                </a:moveTo>
                <a:lnTo>
                  <a:pt x="71902" y="125731"/>
                </a:lnTo>
                <a:lnTo>
                  <a:pt x="88118" y="125731"/>
                </a:lnTo>
                <a:lnTo>
                  <a:pt x="93833" y="142875"/>
                </a:lnTo>
                <a:lnTo>
                  <a:pt x="66187" y="142875"/>
                </a:lnTo>
                <a:moveTo>
                  <a:pt x="188595" y="17145"/>
                </a:moveTo>
                <a:lnTo>
                  <a:pt x="211455" y="17145"/>
                </a:lnTo>
                <a:lnTo>
                  <a:pt x="211455" y="28575"/>
                </a:lnTo>
                <a:lnTo>
                  <a:pt x="188595" y="28575"/>
                </a:lnTo>
                <a:lnTo>
                  <a:pt x="188595" y="17145"/>
                </a:lnTo>
                <a:moveTo>
                  <a:pt x="188595" y="45719"/>
                </a:moveTo>
                <a:lnTo>
                  <a:pt x="211455" y="45719"/>
                </a:lnTo>
                <a:lnTo>
                  <a:pt x="211455" y="57150"/>
                </a:lnTo>
                <a:lnTo>
                  <a:pt x="188595" y="57150"/>
                </a:lnTo>
                <a:lnTo>
                  <a:pt x="188595" y="45719"/>
                </a:lnTo>
                <a:moveTo>
                  <a:pt x="211455" y="74296"/>
                </a:moveTo>
                <a:lnTo>
                  <a:pt x="211455" y="142875"/>
                </a:lnTo>
                <a:lnTo>
                  <a:pt x="188595" y="142875"/>
                </a:lnTo>
                <a:lnTo>
                  <a:pt x="188595" y="74296"/>
                </a:lnTo>
                <a:lnTo>
                  <a:pt x="211455" y="74296"/>
                </a:lnTo>
                <a:moveTo>
                  <a:pt x="171450" y="17145"/>
                </a:moveTo>
                <a:lnTo>
                  <a:pt x="171450" y="142874"/>
                </a:lnTo>
                <a:cubicBezTo>
                  <a:pt x="171450" y="152339"/>
                  <a:pt x="179129" y="160018"/>
                  <a:pt x="188595" y="160018"/>
                </a:cubicBezTo>
                <a:lnTo>
                  <a:pt x="211455" y="160018"/>
                </a:lnTo>
                <a:cubicBezTo>
                  <a:pt x="220921" y="160018"/>
                  <a:pt x="228600" y="152339"/>
                  <a:pt x="228600" y="142874"/>
                </a:cubicBezTo>
                <a:lnTo>
                  <a:pt x="228600" y="17145"/>
                </a:lnTo>
                <a:cubicBezTo>
                  <a:pt x="228600" y="7679"/>
                  <a:pt x="220921" y="0"/>
                  <a:pt x="211455" y="0"/>
                </a:cubicBezTo>
                <a:lnTo>
                  <a:pt x="188595" y="0"/>
                </a:lnTo>
                <a:cubicBezTo>
                  <a:pt x="179129" y="0"/>
                  <a:pt x="171450" y="7679"/>
                  <a:pt x="171450" y="17145"/>
                </a:cubicBezTo>
                <a:lnTo>
                  <a:pt x="171450" y="17145"/>
                </a:lnTo>
                <a:moveTo>
                  <a:pt x="200025" y="117157"/>
                </a:moveTo>
                <a:cubicBezTo>
                  <a:pt x="204759" y="117157"/>
                  <a:pt x="208598" y="113320"/>
                  <a:pt x="208598" y="108585"/>
                </a:cubicBezTo>
                <a:cubicBezTo>
                  <a:pt x="208598" y="103850"/>
                  <a:pt x="204759" y="100012"/>
                  <a:pt x="200025" y="100012"/>
                </a:cubicBezTo>
                <a:cubicBezTo>
                  <a:pt x="195291" y="100012"/>
                  <a:pt x="191453" y="103850"/>
                  <a:pt x="191453" y="108585"/>
                </a:cubicBezTo>
                <a:cubicBezTo>
                  <a:pt x="191453" y="113320"/>
                  <a:pt x="195291" y="117157"/>
                  <a:pt x="200025" y="117157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8" y="1757598"/>
            <a:ext cx="228584" cy="228600"/>
          </a:xfrm>
          <a:custGeom>
            <a:avLst/>
            <a:gdLst/>
            <a:ahLst/>
            <a:cxnLst/>
            <a:rect l="l" t="t" r="r" b="b"/>
            <a:pathLst>
              <a:path w="228584" h="228600">
                <a:moveTo>
                  <a:pt x="16266" y="161053"/>
                </a:moveTo>
                <a:lnTo>
                  <a:pt x="5987" y="195958"/>
                </a:lnTo>
                <a:lnTo>
                  <a:pt x="446" y="214820"/>
                </a:lnTo>
                <a:cubicBezTo>
                  <a:pt x="-672" y="218619"/>
                  <a:pt x="357" y="222686"/>
                  <a:pt x="3127" y="225457"/>
                </a:cubicBezTo>
                <a:cubicBezTo>
                  <a:pt x="5897" y="228227"/>
                  <a:pt x="9966" y="229256"/>
                  <a:pt x="13720" y="228184"/>
                </a:cubicBezTo>
                <a:lnTo>
                  <a:pt x="32626" y="222597"/>
                </a:lnTo>
                <a:lnTo>
                  <a:pt x="67531" y="212317"/>
                </a:lnTo>
                <a:cubicBezTo>
                  <a:pt x="72178" y="210975"/>
                  <a:pt x="76514" y="208742"/>
                  <a:pt x="80313" y="205836"/>
                </a:cubicBezTo>
                <a:lnTo>
                  <a:pt x="80448" y="205925"/>
                </a:lnTo>
                <a:lnTo>
                  <a:pt x="80672" y="205569"/>
                </a:lnTo>
                <a:cubicBezTo>
                  <a:pt x="81298" y="205077"/>
                  <a:pt x="81879" y="204586"/>
                  <a:pt x="82459" y="204094"/>
                </a:cubicBezTo>
                <a:cubicBezTo>
                  <a:pt x="83086" y="203557"/>
                  <a:pt x="83666" y="202976"/>
                  <a:pt x="84247" y="202396"/>
                </a:cubicBezTo>
                <a:lnTo>
                  <a:pt x="220204" y="66481"/>
                </a:lnTo>
                <a:cubicBezTo>
                  <a:pt x="229992" y="56693"/>
                  <a:pt x="231199" y="41633"/>
                  <a:pt x="223868" y="30502"/>
                </a:cubicBezTo>
                <a:cubicBezTo>
                  <a:pt x="222839" y="28938"/>
                  <a:pt x="221589" y="27418"/>
                  <a:pt x="220204" y="26033"/>
                </a:cubicBezTo>
                <a:lnTo>
                  <a:pt x="202594" y="8378"/>
                </a:lnTo>
                <a:cubicBezTo>
                  <a:pt x="191421" y="-2796"/>
                  <a:pt x="173319" y="-2796"/>
                  <a:pt x="162146" y="8378"/>
                </a:cubicBezTo>
                <a:lnTo>
                  <a:pt x="26189" y="144336"/>
                </a:lnTo>
                <a:cubicBezTo>
                  <a:pt x="25071" y="145454"/>
                  <a:pt x="23999" y="146661"/>
                  <a:pt x="23016" y="147911"/>
                </a:cubicBezTo>
                <a:lnTo>
                  <a:pt x="22659" y="148135"/>
                </a:lnTo>
                <a:lnTo>
                  <a:pt x="22749" y="148270"/>
                </a:lnTo>
                <a:cubicBezTo>
                  <a:pt x="19843" y="152069"/>
                  <a:pt x="17654" y="156404"/>
                  <a:pt x="16268" y="161053"/>
                </a:cubicBezTo>
                <a:lnTo>
                  <a:pt x="16266" y="161053"/>
                </a:lnTo>
                <a:moveTo>
                  <a:pt x="171173" y="85119"/>
                </a:moveTo>
                <a:lnTo>
                  <a:pt x="88222" y="168071"/>
                </a:lnTo>
                <a:lnTo>
                  <a:pt x="66054" y="162530"/>
                </a:lnTo>
                <a:lnTo>
                  <a:pt x="60513" y="140363"/>
                </a:lnTo>
                <a:lnTo>
                  <a:pt x="143464" y="57411"/>
                </a:lnTo>
                <a:lnTo>
                  <a:pt x="171173" y="85119"/>
                </a:lnTo>
                <a:moveTo>
                  <a:pt x="43349" y="160159"/>
                </a:moveTo>
                <a:lnTo>
                  <a:pt x="46791" y="174015"/>
                </a:lnTo>
                <a:cubicBezTo>
                  <a:pt x="47731" y="177858"/>
                  <a:pt x="50768" y="180852"/>
                  <a:pt x="54613" y="181835"/>
                </a:cubicBezTo>
                <a:lnTo>
                  <a:pt x="68468" y="185276"/>
                </a:lnTo>
                <a:lnTo>
                  <a:pt x="65160" y="190282"/>
                </a:lnTo>
                <a:cubicBezTo>
                  <a:pt x="63999" y="190908"/>
                  <a:pt x="62792" y="191443"/>
                  <a:pt x="61539" y="191802"/>
                </a:cubicBezTo>
                <a:lnTo>
                  <a:pt x="51082" y="194886"/>
                </a:lnTo>
                <a:lnTo>
                  <a:pt x="26545" y="202037"/>
                </a:lnTo>
                <a:lnTo>
                  <a:pt x="33741" y="177544"/>
                </a:lnTo>
                <a:lnTo>
                  <a:pt x="36825" y="167086"/>
                </a:lnTo>
                <a:cubicBezTo>
                  <a:pt x="37182" y="165836"/>
                  <a:pt x="37719" y="164583"/>
                  <a:pt x="38345" y="163465"/>
                </a:cubicBezTo>
                <a:lnTo>
                  <a:pt x="43349" y="160159"/>
                </a:lnTo>
                <a:moveTo>
                  <a:pt x="140915" y="97498"/>
                </a:moveTo>
                <a:cubicBezTo>
                  <a:pt x="143685" y="94727"/>
                  <a:pt x="143685" y="90169"/>
                  <a:pt x="140915" y="87396"/>
                </a:cubicBezTo>
                <a:cubicBezTo>
                  <a:pt x="138145" y="84625"/>
                  <a:pt x="133584" y="84625"/>
                  <a:pt x="130814" y="87396"/>
                </a:cubicBezTo>
                <a:lnTo>
                  <a:pt x="87909" y="130302"/>
                </a:lnTo>
                <a:cubicBezTo>
                  <a:pt x="85138" y="133073"/>
                  <a:pt x="85138" y="137631"/>
                  <a:pt x="87909" y="140404"/>
                </a:cubicBezTo>
                <a:cubicBezTo>
                  <a:pt x="90679" y="143174"/>
                  <a:pt x="95239" y="143174"/>
                  <a:pt x="98010" y="140404"/>
                </a:cubicBezTo>
                <a:lnTo>
                  <a:pt x="140915" y="9749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and Personal Insights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48"/>
              </a:spcBef>
              <a:buNone/>
            </a:pPr>
            <a:r>
              <a:rPr lang="en-US" sz="104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Analyzing similarities and differences between cultures is a practical application of comparison and contrast essays.</a:t>
            </a:r>
            <a:endParaRPr lang="en-US" sz="1047" dirty="0"/>
          </a:p>
          <a:p>
            <a:pPr algn="l" marL="0" indent="0">
              <a:lnSpc>
                <a:spcPct val="90000"/>
              </a:lnSpc>
              <a:spcBef>
                <a:spcPts val="748"/>
              </a:spcBef>
              <a:buNone/>
            </a:pPr>
            <a:r>
              <a:rPr lang="en-US" sz="104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understanding and appreciation of diversity in personal and social contexts.</a:t>
            </a:r>
            <a:endParaRPr lang="en-US" sz="1047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Professional Applications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professional contexts, comparison and contrast essays are used to evaluate products and policies.</a:t>
            </a:r>
            <a:endParaRPr lang="en-US" sz="1201" dirty="0"/>
          </a:p>
          <a:p>
            <a:pPr algn="l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aids in making informed decisions and presenting structured analyses.</a:t>
            </a:r>
            <a:endParaRPr lang="en-US" sz="1201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Academic Applications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87"/>
              </a:spcBef>
              <a:buNone/>
            </a:pPr>
            <a:r>
              <a:rPr lang="en-US" sz="96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Comparison and contrast essays are utilized by students to explore topics such as literature, history, science, and social issues.</a:t>
            </a:r>
            <a:endParaRPr lang="en-US" sz="961" dirty="0"/>
          </a:p>
          <a:p>
            <a:pPr algn="l" marL="0" indent="0">
              <a:lnSpc>
                <a:spcPct val="90000"/>
              </a:lnSpc>
              <a:spcBef>
                <a:spcPts val="687"/>
              </a:spcBef>
              <a:buNone/>
            </a:pPr>
            <a:r>
              <a:rPr lang="en-US" sz="96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method helps in developing critical thinking and analytical skills essential for academic success.</a:t>
            </a:r>
            <a:endParaRPr lang="en-US" sz="961" dirty="0"/>
          </a:p>
        </p:txBody>
      </p:sp>
      <p:sp>
        <p:nvSpPr>
          <p:cNvPr id="21" name="Text 19"/>
          <p:cNvSpPr/>
          <p:nvPr/>
        </p:nvSpPr>
        <p:spPr>
          <a:xfrm>
            <a:off x="910975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07169"/>
                </a:moveTo>
                <a:cubicBezTo>
                  <a:pt x="117603" y="207169"/>
                  <a:pt x="126354" y="203955"/>
                  <a:pt x="135553" y="185559"/>
                </a:cubicBezTo>
                <a:cubicBezTo>
                  <a:pt x="139483" y="177656"/>
                  <a:pt x="142875" y="168058"/>
                  <a:pt x="145376" y="157163"/>
                </a:cubicBezTo>
                <a:lnTo>
                  <a:pt x="83226" y="157163"/>
                </a:lnTo>
                <a:cubicBezTo>
                  <a:pt x="85727" y="168058"/>
                  <a:pt x="89120" y="177656"/>
                  <a:pt x="93049" y="185559"/>
                </a:cubicBezTo>
                <a:cubicBezTo>
                  <a:pt x="102246" y="203955"/>
                  <a:pt x="110999" y="207169"/>
                  <a:pt x="114302" y="207169"/>
                </a:cubicBezTo>
                <a:lnTo>
                  <a:pt x="114300" y="207169"/>
                </a:lnTo>
                <a:moveTo>
                  <a:pt x="79697" y="135731"/>
                </a:moveTo>
                <a:lnTo>
                  <a:pt x="148901" y="135731"/>
                </a:lnTo>
                <a:cubicBezTo>
                  <a:pt x="149616" y="128901"/>
                  <a:pt x="150016" y="121711"/>
                  <a:pt x="150016" y="114300"/>
                </a:cubicBezTo>
                <a:cubicBezTo>
                  <a:pt x="150016" y="106889"/>
                  <a:pt x="149614" y="99699"/>
                  <a:pt x="148901" y="92869"/>
                </a:cubicBezTo>
                <a:lnTo>
                  <a:pt x="79697" y="92869"/>
                </a:lnTo>
                <a:cubicBezTo>
                  <a:pt x="78984" y="99699"/>
                  <a:pt x="78581" y="106889"/>
                  <a:pt x="78581" y="114300"/>
                </a:cubicBezTo>
                <a:cubicBezTo>
                  <a:pt x="78581" y="121711"/>
                  <a:pt x="78984" y="128901"/>
                  <a:pt x="79697" y="135731"/>
                </a:cubicBezTo>
                <a:moveTo>
                  <a:pt x="83224" y="71438"/>
                </a:moveTo>
                <a:lnTo>
                  <a:pt x="145376" y="71438"/>
                </a:lnTo>
                <a:cubicBezTo>
                  <a:pt x="142875" y="60542"/>
                  <a:pt x="139483" y="50944"/>
                  <a:pt x="135553" y="43041"/>
                </a:cubicBezTo>
                <a:cubicBezTo>
                  <a:pt x="126356" y="24645"/>
                  <a:pt x="117603" y="21431"/>
                  <a:pt x="114300" y="21431"/>
                </a:cubicBezTo>
                <a:cubicBezTo>
                  <a:pt x="110997" y="21431"/>
                  <a:pt x="102246" y="24645"/>
                  <a:pt x="93047" y="43041"/>
                </a:cubicBezTo>
                <a:cubicBezTo>
                  <a:pt x="89117" y="50944"/>
                  <a:pt x="85725" y="60542"/>
                  <a:pt x="83224" y="71438"/>
                </a:cubicBezTo>
                <a:moveTo>
                  <a:pt x="170424" y="92869"/>
                </a:moveTo>
                <a:cubicBezTo>
                  <a:pt x="171093" y="99788"/>
                  <a:pt x="171407" y="106978"/>
                  <a:pt x="171407" y="114300"/>
                </a:cubicBezTo>
                <a:cubicBezTo>
                  <a:pt x="171407" y="121622"/>
                  <a:pt x="171050" y="128812"/>
                  <a:pt x="170424" y="135731"/>
                </a:cubicBezTo>
                <a:lnTo>
                  <a:pt x="204668" y="135731"/>
                </a:lnTo>
                <a:cubicBezTo>
                  <a:pt x="206275" y="128855"/>
                  <a:pt x="207169" y="121668"/>
                  <a:pt x="207169" y="114300"/>
                </a:cubicBezTo>
                <a:cubicBezTo>
                  <a:pt x="207169" y="106932"/>
                  <a:pt x="206321" y="99745"/>
                  <a:pt x="204668" y="92869"/>
                </a:cubicBezTo>
                <a:lnTo>
                  <a:pt x="170424" y="92869"/>
                </a:lnTo>
                <a:moveTo>
                  <a:pt x="196676" y="71438"/>
                </a:moveTo>
                <a:cubicBezTo>
                  <a:pt x="187121" y="53088"/>
                  <a:pt x="171628" y="38352"/>
                  <a:pt x="152741" y="29736"/>
                </a:cubicBezTo>
                <a:cubicBezTo>
                  <a:pt x="159037" y="41166"/>
                  <a:pt x="164037" y="55408"/>
                  <a:pt x="167296" y="71438"/>
                </a:cubicBezTo>
                <a:lnTo>
                  <a:pt x="196719" y="71438"/>
                </a:lnTo>
                <a:lnTo>
                  <a:pt x="196676" y="71438"/>
                </a:lnTo>
                <a:moveTo>
                  <a:pt x="61258" y="71438"/>
                </a:moveTo>
                <a:cubicBezTo>
                  <a:pt x="64518" y="55408"/>
                  <a:pt x="69517" y="41210"/>
                  <a:pt x="75813" y="29736"/>
                </a:cubicBezTo>
                <a:cubicBezTo>
                  <a:pt x="56926" y="38355"/>
                  <a:pt x="41434" y="53088"/>
                  <a:pt x="31878" y="71438"/>
                </a:cubicBezTo>
                <a:lnTo>
                  <a:pt x="61301" y="71438"/>
                </a:lnTo>
                <a:lnTo>
                  <a:pt x="61258" y="71438"/>
                </a:lnTo>
                <a:moveTo>
                  <a:pt x="23932" y="92869"/>
                </a:moveTo>
                <a:cubicBezTo>
                  <a:pt x="22325" y="99745"/>
                  <a:pt x="21431" y="106932"/>
                  <a:pt x="21431" y="114300"/>
                </a:cubicBezTo>
                <a:cubicBezTo>
                  <a:pt x="21431" y="121668"/>
                  <a:pt x="22279" y="128855"/>
                  <a:pt x="23932" y="135731"/>
                </a:cubicBezTo>
                <a:lnTo>
                  <a:pt x="58176" y="135731"/>
                </a:lnTo>
                <a:cubicBezTo>
                  <a:pt x="57507" y="128812"/>
                  <a:pt x="57193" y="121622"/>
                  <a:pt x="57193" y="114300"/>
                </a:cubicBezTo>
                <a:cubicBezTo>
                  <a:pt x="57193" y="106978"/>
                  <a:pt x="57550" y="99788"/>
                  <a:pt x="58176" y="92869"/>
                </a:cubicBezTo>
                <a:lnTo>
                  <a:pt x="23932" y="92869"/>
                </a:lnTo>
                <a:moveTo>
                  <a:pt x="152741" y="198864"/>
                </a:moveTo>
                <a:cubicBezTo>
                  <a:pt x="171628" y="190245"/>
                  <a:pt x="187121" y="175512"/>
                  <a:pt x="196676" y="157163"/>
                </a:cubicBezTo>
                <a:lnTo>
                  <a:pt x="167253" y="157163"/>
                </a:lnTo>
                <a:cubicBezTo>
                  <a:pt x="163993" y="173192"/>
                  <a:pt x="158994" y="187390"/>
                  <a:pt x="152698" y="198864"/>
                </a:cubicBezTo>
                <a:lnTo>
                  <a:pt x="152741" y="198864"/>
                </a:lnTo>
                <a:moveTo>
                  <a:pt x="75859" y="198864"/>
                </a:moveTo>
                <a:cubicBezTo>
                  <a:pt x="69563" y="187434"/>
                  <a:pt x="64563" y="173192"/>
                  <a:pt x="61304" y="157163"/>
                </a:cubicBezTo>
                <a:lnTo>
                  <a:pt x="31881" y="157163"/>
                </a:lnTo>
                <a:cubicBezTo>
                  <a:pt x="41436" y="175512"/>
                  <a:pt x="56928" y="190248"/>
                  <a:pt x="75815" y="198864"/>
                </a:cubicBezTo>
                <a:lnTo>
                  <a:pt x="75859" y="198864"/>
                </a:lnTo>
                <a:moveTo>
                  <a:pt x="114300" y="228600"/>
                </a:moveTo>
                <a:cubicBezTo>
                  <a:pt x="51174" y="228600"/>
                  <a:pt x="0" y="177426"/>
                  <a:pt x="0" y="114300"/>
                </a:cubicBezTo>
                <a:cubicBezTo>
                  <a:pt x="0" y="51174"/>
                  <a:pt x="51174" y="0"/>
                  <a:pt x="114300" y="0"/>
                </a:cubicBezTo>
                <a:cubicBezTo>
                  <a:pt x="177426" y="0"/>
                  <a:pt x="228600" y="51174"/>
                  <a:pt x="228600" y="114300"/>
                </a:cubicBezTo>
                <a:cubicBezTo>
                  <a:pt x="228600" y="177426"/>
                  <a:pt x="177426" y="228600"/>
                  <a:pt x="11430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39550" y="3340517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50019" y="78581"/>
                </a:moveTo>
                <a:lnTo>
                  <a:pt x="150019" y="200025"/>
                </a:lnTo>
                <a:cubicBezTo>
                  <a:pt x="150019" y="203955"/>
                  <a:pt x="146804" y="207169"/>
                  <a:pt x="142874" y="207169"/>
                </a:cubicBezTo>
                <a:lnTo>
                  <a:pt x="28574" y="207169"/>
                </a:lnTo>
                <a:cubicBezTo>
                  <a:pt x="24644" y="207169"/>
                  <a:pt x="21430" y="203955"/>
                  <a:pt x="21430" y="200025"/>
                </a:cubicBezTo>
                <a:lnTo>
                  <a:pt x="21430" y="78581"/>
                </a:lnTo>
                <a:lnTo>
                  <a:pt x="150019" y="78581"/>
                </a:lnTo>
                <a:moveTo>
                  <a:pt x="150019" y="57150"/>
                </a:moveTo>
                <a:lnTo>
                  <a:pt x="21431" y="57150"/>
                </a:lnTo>
                <a:lnTo>
                  <a:pt x="21431" y="28575"/>
                </a:lnTo>
                <a:cubicBezTo>
                  <a:pt x="21431" y="24645"/>
                  <a:pt x="24646" y="21431"/>
                  <a:pt x="28576" y="21431"/>
                </a:cubicBezTo>
                <a:lnTo>
                  <a:pt x="142876" y="21431"/>
                </a:lnTo>
                <a:cubicBezTo>
                  <a:pt x="146806" y="21431"/>
                  <a:pt x="150020" y="24645"/>
                  <a:pt x="150020" y="28575"/>
                </a:cubicBezTo>
                <a:lnTo>
                  <a:pt x="150019" y="57150"/>
                </a:lnTo>
                <a:moveTo>
                  <a:pt x="171450" y="57150"/>
                </a:moveTo>
                <a:lnTo>
                  <a:pt x="171450" y="28575"/>
                </a:lnTo>
                <a:cubicBezTo>
                  <a:pt x="171450" y="12813"/>
                  <a:pt x="158636" y="0"/>
                  <a:pt x="142874" y="0"/>
                </a:cubicBezTo>
                <a:lnTo>
                  <a:pt x="28574" y="0"/>
                </a:lnTo>
                <a:cubicBezTo>
                  <a:pt x="12812" y="0"/>
                  <a:pt x="-2" y="12813"/>
                  <a:pt x="-2" y="28575"/>
                </a:cubicBezTo>
                <a:lnTo>
                  <a:pt x="-2" y="57150"/>
                </a:lnTo>
                <a:lnTo>
                  <a:pt x="-2" y="67867"/>
                </a:lnTo>
                <a:lnTo>
                  <a:pt x="-2" y="78584"/>
                </a:lnTo>
                <a:lnTo>
                  <a:pt x="-2" y="200027"/>
                </a:lnTo>
                <a:cubicBezTo>
                  <a:pt x="-2" y="215789"/>
                  <a:pt x="12812" y="228602"/>
                  <a:pt x="28574" y="228602"/>
                </a:cubicBezTo>
                <a:lnTo>
                  <a:pt x="142874" y="228602"/>
                </a:lnTo>
                <a:cubicBezTo>
                  <a:pt x="158636" y="228602"/>
                  <a:pt x="171450" y="215789"/>
                  <a:pt x="171450" y="200027"/>
                </a:cubicBezTo>
                <a:lnTo>
                  <a:pt x="171450" y="78584"/>
                </a:lnTo>
                <a:lnTo>
                  <a:pt x="171450" y="67869"/>
                </a:lnTo>
                <a:lnTo>
                  <a:pt x="171450" y="57150"/>
                </a:lnTo>
                <a:moveTo>
                  <a:pt x="35718" y="103586"/>
                </a:moveTo>
                <a:cubicBezTo>
                  <a:pt x="35718" y="109504"/>
                  <a:pt x="40515" y="114302"/>
                  <a:pt x="46434" y="114302"/>
                </a:cubicBezTo>
                <a:cubicBezTo>
                  <a:pt x="52352" y="114302"/>
                  <a:pt x="57149" y="109504"/>
                  <a:pt x="57149" y="103588"/>
                </a:cubicBezTo>
                <a:cubicBezTo>
                  <a:pt x="57149" y="97669"/>
                  <a:pt x="52352" y="92873"/>
                  <a:pt x="46434" y="92873"/>
                </a:cubicBezTo>
                <a:cubicBezTo>
                  <a:pt x="40515" y="92873"/>
                  <a:pt x="35718" y="97672"/>
                  <a:pt x="35718" y="103590"/>
                </a:cubicBezTo>
                <a:lnTo>
                  <a:pt x="35718" y="103586"/>
                </a:lnTo>
                <a:moveTo>
                  <a:pt x="46434" y="132161"/>
                </a:moveTo>
                <a:cubicBezTo>
                  <a:pt x="40515" y="132161"/>
                  <a:pt x="35718" y="136959"/>
                  <a:pt x="35718" y="142877"/>
                </a:cubicBezTo>
                <a:cubicBezTo>
                  <a:pt x="35718" y="148796"/>
                  <a:pt x="40515" y="153594"/>
                  <a:pt x="46434" y="153594"/>
                </a:cubicBezTo>
                <a:cubicBezTo>
                  <a:pt x="52352" y="153594"/>
                  <a:pt x="57149" y="148796"/>
                  <a:pt x="57149" y="142880"/>
                </a:cubicBezTo>
                <a:cubicBezTo>
                  <a:pt x="57149" y="136961"/>
                  <a:pt x="52352" y="132165"/>
                  <a:pt x="46434" y="132165"/>
                </a:cubicBezTo>
                <a:lnTo>
                  <a:pt x="46434" y="132161"/>
                </a:lnTo>
                <a:moveTo>
                  <a:pt x="35718" y="182167"/>
                </a:moveTo>
                <a:cubicBezTo>
                  <a:pt x="35718" y="188106"/>
                  <a:pt x="40495" y="192884"/>
                  <a:pt x="46434" y="192884"/>
                </a:cubicBezTo>
                <a:lnTo>
                  <a:pt x="85725" y="192884"/>
                </a:lnTo>
                <a:cubicBezTo>
                  <a:pt x="91664" y="192884"/>
                  <a:pt x="96441" y="188106"/>
                  <a:pt x="96441" y="182169"/>
                </a:cubicBezTo>
                <a:cubicBezTo>
                  <a:pt x="96441" y="176230"/>
                  <a:pt x="91664" y="171455"/>
                  <a:pt x="85725" y="171455"/>
                </a:cubicBezTo>
                <a:lnTo>
                  <a:pt x="46434" y="171455"/>
                </a:lnTo>
                <a:cubicBezTo>
                  <a:pt x="40495" y="171455"/>
                  <a:pt x="35718" y="176232"/>
                  <a:pt x="35718" y="182171"/>
                </a:cubicBezTo>
                <a:lnTo>
                  <a:pt x="35718" y="182167"/>
                </a:lnTo>
                <a:moveTo>
                  <a:pt x="85725" y="92869"/>
                </a:moveTo>
                <a:cubicBezTo>
                  <a:pt x="79807" y="92869"/>
                  <a:pt x="75009" y="97667"/>
                  <a:pt x="75009" y="103586"/>
                </a:cubicBezTo>
                <a:cubicBezTo>
                  <a:pt x="75009" y="109504"/>
                  <a:pt x="79807" y="114302"/>
                  <a:pt x="85725" y="114302"/>
                </a:cubicBezTo>
                <a:cubicBezTo>
                  <a:pt x="91643" y="114302"/>
                  <a:pt x="96441" y="109504"/>
                  <a:pt x="96441" y="103588"/>
                </a:cubicBezTo>
                <a:cubicBezTo>
                  <a:pt x="96441" y="97669"/>
                  <a:pt x="91643" y="92873"/>
                  <a:pt x="85725" y="92873"/>
                </a:cubicBezTo>
                <a:lnTo>
                  <a:pt x="85725" y="92869"/>
                </a:lnTo>
                <a:moveTo>
                  <a:pt x="75009" y="142875"/>
                </a:moveTo>
                <a:cubicBezTo>
                  <a:pt x="75009" y="148793"/>
                  <a:pt x="79807" y="153592"/>
                  <a:pt x="85725" y="153592"/>
                </a:cubicBezTo>
                <a:cubicBezTo>
                  <a:pt x="91643" y="153592"/>
                  <a:pt x="96441" y="148793"/>
                  <a:pt x="96441" y="142877"/>
                </a:cubicBezTo>
                <a:cubicBezTo>
                  <a:pt x="96441" y="136959"/>
                  <a:pt x="91643" y="132163"/>
                  <a:pt x="85725" y="132163"/>
                </a:cubicBezTo>
                <a:cubicBezTo>
                  <a:pt x="79807" y="132163"/>
                  <a:pt x="75009" y="136961"/>
                  <a:pt x="75009" y="142880"/>
                </a:cubicBezTo>
                <a:lnTo>
                  <a:pt x="75009" y="142875"/>
                </a:lnTo>
                <a:moveTo>
                  <a:pt x="125016" y="92869"/>
                </a:moveTo>
                <a:cubicBezTo>
                  <a:pt x="119098" y="92869"/>
                  <a:pt x="114301" y="97667"/>
                  <a:pt x="114301" y="103586"/>
                </a:cubicBezTo>
                <a:cubicBezTo>
                  <a:pt x="114301" y="109504"/>
                  <a:pt x="119098" y="114302"/>
                  <a:pt x="125016" y="114302"/>
                </a:cubicBezTo>
                <a:cubicBezTo>
                  <a:pt x="130935" y="114302"/>
                  <a:pt x="135732" y="109504"/>
                  <a:pt x="135732" y="103588"/>
                </a:cubicBezTo>
                <a:cubicBezTo>
                  <a:pt x="135732" y="97669"/>
                  <a:pt x="130935" y="92873"/>
                  <a:pt x="125016" y="92873"/>
                </a:cubicBezTo>
                <a:lnTo>
                  <a:pt x="125016" y="92869"/>
                </a:lnTo>
                <a:moveTo>
                  <a:pt x="114301" y="142875"/>
                </a:moveTo>
                <a:cubicBezTo>
                  <a:pt x="114301" y="148793"/>
                  <a:pt x="119098" y="153592"/>
                  <a:pt x="125016" y="153592"/>
                </a:cubicBezTo>
                <a:cubicBezTo>
                  <a:pt x="130935" y="153592"/>
                  <a:pt x="135732" y="148793"/>
                  <a:pt x="135732" y="142877"/>
                </a:cubicBezTo>
                <a:cubicBezTo>
                  <a:pt x="135732" y="136959"/>
                  <a:pt x="130935" y="132163"/>
                  <a:pt x="125016" y="132163"/>
                </a:cubicBezTo>
                <a:cubicBezTo>
                  <a:pt x="119098" y="132163"/>
                  <a:pt x="114301" y="136961"/>
                  <a:pt x="114301" y="142880"/>
                </a:cubicBezTo>
                <a:lnTo>
                  <a:pt x="114301" y="142875"/>
                </a:lnTo>
                <a:moveTo>
                  <a:pt x="125016" y="171450"/>
                </a:moveTo>
                <a:cubicBezTo>
                  <a:pt x="119098" y="171450"/>
                  <a:pt x="114301" y="176248"/>
                  <a:pt x="114301" y="182167"/>
                </a:cubicBezTo>
                <a:cubicBezTo>
                  <a:pt x="114301" y="188085"/>
                  <a:pt x="119098" y="192884"/>
                  <a:pt x="125016" y="192884"/>
                </a:cubicBezTo>
                <a:cubicBezTo>
                  <a:pt x="130935" y="192884"/>
                  <a:pt x="135732" y="188085"/>
                  <a:pt x="135732" y="182169"/>
                </a:cubicBezTo>
                <a:cubicBezTo>
                  <a:pt x="135732" y="176251"/>
                  <a:pt x="130935" y="171455"/>
                  <a:pt x="125016" y="171455"/>
                </a:cubicBezTo>
                <a:lnTo>
                  <a:pt x="125016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25263" y="1757598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85747" r="-8574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practicing and receiving feedback, students can enhance their writing abilities.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leads to the production of high-quality essays that demonstrate their understanding of the topic.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Writing Skills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1993" y="1577615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effective comparison and contrast essays requires a clear and focused thesis statement, effective organization and structure, and strong evidence and analysis.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templates and exercises can aid in achieving these elements.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Elements for Effective Essays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14460" y="1590867"/>
            <a:ext cx="365760" cy="339256"/>
          </a:xfrm>
          <a:custGeom>
            <a:avLst/>
            <a:gdLst/>
            <a:ahLst/>
            <a:cxnLst/>
            <a:rect l="l" t="t" r="r" b="b"/>
            <a:pathLst>
              <a:path w="365760" h="339256">
                <a:moveTo>
                  <a:pt x="121919" y="196531"/>
                </a:moveTo>
                <a:lnTo>
                  <a:pt x="121919" y="164726"/>
                </a:lnTo>
                <a:lnTo>
                  <a:pt x="136827" y="153992"/>
                </a:lnTo>
                <a:lnTo>
                  <a:pt x="211702" y="228865"/>
                </a:lnTo>
                <a:lnTo>
                  <a:pt x="201033" y="243840"/>
                </a:lnTo>
                <a:lnTo>
                  <a:pt x="169226" y="243840"/>
                </a:lnTo>
                <a:cubicBezTo>
                  <a:pt x="160810" y="243840"/>
                  <a:pt x="152727" y="247219"/>
                  <a:pt x="146765" y="253183"/>
                </a:cubicBezTo>
                <a:lnTo>
                  <a:pt x="121520" y="278427"/>
                </a:lnTo>
                <a:lnTo>
                  <a:pt x="87395" y="244301"/>
                </a:lnTo>
                <a:lnTo>
                  <a:pt x="112639" y="219057"/>
                </a:lnTo>
                <a:cubicBezTo>
                  <a:pt x="118601" y="213093"/>
                  <a:pt x="121981" y="205009"/>
                  <a:pt x="121981" y="196595"/>
                </a:cubicBezTo>
                <a:lnTo>
                  <a:pt x="121919" y="196531"/>
                </a:lnTo>
                <a:moveTo>
                  <a:pt x="333160" y="59767"/>
                </a:moveTo>
                <a:lnTo>
                  <a:pt x="230520" y="202756"/>
                </a:lnTo>
                <a:lnTo>
                  <a:pt x="163001" y="135238"/>
                </a:lnTo>
                <a:lnTo>
                  <a:pt x="305991" y="32599"/>
                </a:lnTo>
                <a:cubicBezTo>
                  <a:pt x="306719" y="32070"/>
                  <a:pt x="307582" y="31805"/>
                  <a:pt x="308442" y="31805"/>
                </a:cubicBezTo>
                <a:cubicBezTo>
                  <a:pt x="309568" y="31805"/>
                  <a:pt x="310629" y="32270"/>
                  <a:pt x="311423" y="33064"/>
                </a:cubicBezTo>
                <a:lnTo>
                  <a:pt x="332692" y="54335"/>
                </a:lnTo>
                <a:cubicBezTo>
                  <a:pt x="333485" y="55129"/>
                  <a:pt x="333950" y="56191"/>
                  <a:pt x="333950" y="57317"/>
                </a:cubicBezTo>
                <a:cubicBezTo>
                  <a:pt x="333950" y="58179"/>
                  <a:pt x="333687" y="59041"/>
                  <a:pt x="333156" y="59770"/>
                </a:cubicBezTo>
                <a:lnTo>
                  <a:pt x="333160" y="59767"/>
                </a:lnTo>
                <a:moveTo>
                  <a:pt x="169230" y="275645"/>
                </a:moveTo>
                <a:lnTo>
                  <a:pt x="201036" y="275645"/>
                </a:lnTo>
                <a:cubicBezTo>
                  <a:pt x="211307" y="275645"/>
                  <a:pt x="220915" y="270743"/>
                  <a:pt x="226877" y="262394"/>
                </a:cubicBezTo>
                <a:lnTo>
                  <a:pt x="359001" y="78321"/>
                </a:lnTo>
                <a:cubicBezTo>
                  <a:pt x="363375" y="72224"/>
                  <a:pt x="365760" y="64869"/>
                  <a:pt x="365760" y="57317"/>
                </a:cubicBezTo>
                <a:cubicBezTo>
                  <a:pt x="365760" y="47774"/>
                  <a:pt x="361982" y="38631"/>
                  <a:pt x="355226" y="31873"/>
                </a:cubicBezTo>
                <a:lnTo>
                  <a:pt x="333891" y="10537"/>
                </a:lnTo>
                <a:cubicBezTo>
                  <a:pt x="327132" y="3779"/>
                  <a:pt x="317988" y="3"/>
                  <a:pt x="308445" y="3"/>
                </a:cubicBezTo>
                <a:cubicBezTo>
                  <a:pt x="300892" y="3"/>
                  <a:pt x="293537" y="2388"/>
                  <a:pt x="287440" y="6761"/>
                </a:cubicBezTo>
                <a:lnTo>
                  <a:pt x="103367" y="138885"/>
                </a:lnTo>
                <a:cubicBezTo>
                  <a:pt x="95017" y="144849"/>
                  <a:pt x="90116" y="154456"/>
                  <a:pt x="90116" y="164726"/>
                </a:cubicBezTo>
                <a:lnTo>
                  <a:pt x="90116" y="196531"/>
                </a:lnTo>
                <a:lnTo>
                  <a:pt x="61159" y="225486"/>
                </a:lnTo>
                <a:cubicBezTo>
                  <a:pt x="54070" y="232577"/>
                  <a:pt x="51817" y="242714"/>
                  <a:pt x="54465" y="251660"/>
                </a:cubicBezTo>
                <a:lnTo>
                  <a:pt x="6229" y="299963"/>
                </a:lnTo>
                <a:cubicBezTo>
                  <a:pt x="2253" y="303939"/>
                  <a:pt x="0" y="309306"/>
                  <a:pt x="0" y="314938"/>
                </a:cubicBezTo>
                <a:lnTo>
                  <a:pt x="0" y="318052"/>
                </a:lnTo>
                <a:cubicBezTo>
                  <a:pt x="0" y="329780"/>
                  <a:pt x="9477" y="339256"/>
                  <a:pt x="21203" y="339256"/>
                </a:cubicBezTo>
                <a:lnTo>
                  <a:pt x="77325" y="339256"/>
                </a:lnTo>
                <a:cubicBezTo>
                  <a:pt x="82958" y="339256"/>
                  <a:pt x="88324" y="337003"/>
                  <a:pt x="92300" y="333027"/>
                </a:cubicBezTo>
                <a:lnTo>
                  <a:pt x="114033" y="311294"/>
                </a:lnTo>
                <a:cubicBezTo>
                  <a:pt x="123045" y="313944"/>
                  <a:pt x="133115" y="311691"/>
                  <a:pt x="140207" y="304601"/>
                </a:cubicBezTo>
                <a:lnTo>
                  <a:pt x="169230" y="275645"/>
                </a:lnTo>
                <a:moveTo>
                  <a:pt x="89253" y="291085"/>
                </a:moveTo>
                <a:lnTo>
                  <a:pt x="72951" y="307450"/>
                </a:lnTo>
                <a:lnTo>
                  <a:pt x="43730" y="307450"/>
                </a:lnTo>
                <a:lnTo>
                  <a:pt x="74674" y="276507"/>
                </a:lnTo>
                <a:lnTo>
                  <a:pt x="89319" y="291149"/>
                </a:lnTo>
                <a:lnTo>
                  <a:pt x="89253" y="291085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27"/>
              </a:spcBef>
              <a:buNone/>
            </a:pPr>
            <a:r>
              <a:rPr lang="en-US" sz="129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continuing to practice and receive feedback, students can develop a range of writing skills and become proficient writers.</a:t>
            </a:r>
            <a:endParaRPr lang="en-US" sz="1297" dirty="0"/>
          </a:p>
          <a:p>
            <a:pPr algn="ctr" marL="0" indent="0">
              <a:lnSpc>
                <a:spcPct val="90000"/>
              </a:lnSpc>
              <a:spcBef>
                <a:spcPts val="927"/>
              </a:spcBef>
              <a:buNone/>
            </a:pPr>
            <a:r>
              <a:rPr lang="en-US" sz="129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iterative process is key to mastering writing.</a:t>
            </a:r>
            <a:endParaRPr lang="en-US" sz="1297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Practicing and Receiving Feedback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Follow-up lessons can focus on teaching students how to write persuasive, narrative, and research-based essays using interactive templates and exercises.</a:t>
            </a:r>
            <a:endParaRPr lang="en-US" sz="1200" dirty="0"/>
          </a:p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diversifies their writing capabilities.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Expanding Essay Types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next steps in teaching writing effective comparison and contrast essays involve building on the skills and knowledge introduced in this lesson.</a:t>
            </a:r>
            <a:endParaRPr lang="en-US" sz="1201" dirty="0"/>
          </a:p>
          <a:p>
            <a:pPr algn="ctr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a solid foundation for further writing development.</a:t>
            </a:r>
            <a:endParaRPr lang="en-US" sz="1201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on Introduced Skills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opportunities can I provide for students to apply their knowledge of comparison and contrast essays in real-world contexts?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Connecting classroom learning to practical scenarios enhances relevance and retention.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 of Essay Skills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I adapt this lesson to meet the needs of students with varying learning styles and abilities?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Considering individual differences ensures inclusivity and maximizes learning outcomes.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Adapting Lessons for Diverse Learners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strategies were most effective in engaging students and promoting their understanding of comparison and contrast essays?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Reflecting on the methods used can help identify successful approaches and areas for improvement.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Strategies for Student Engagement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721" r="-1207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peer review and feedback to promote critical thinking and editing skills.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enables students to engage collaboratively and develop a deeper understanding of writing techniques.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Peer Review and Critical Thinking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feedback, not criticism, to help students improve their writing.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Constructive feedback fosters a positive learning environment and encourages students to refine their skills effectively.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Constructive Feedback for Improvement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real-life examples and current events to illustrate the importance of comparison and contrast essays.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helps students understand the relevance and application of their writing skills in real-world contexts.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Illustrating Importance with Examples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and feedback are essential for improving writing skills and producing high-quality comparison and contrast essays.</a:t>
            </a:r>
            <a:endParaRPr lang="en-US" sz="1200" dirty="0"/>
          </a:p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help writers refine their techniques and address areas for improvement.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Value of Practice and Feedback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82"/>
              </a:spcBef>
              <a:buNone/>
            </a:pPr>
            <a:r>
              <a:rPr lang="en-US" sz="137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Organization and structure are key to a successful comparison and contrast essay.</a:t>
            </a:r>
            <a:endParaRPr lang="en-US" sz="1375" dirty="0"/>
          </a:p>
          <a:p>
            <a:pPr algn="ctr" marL="0" indent="0">
              <a:lnSpc>
                <a:spcPct val="90000"/>
              </a:lnSpc>
              <a:spcBef>
                <a:spcPts val="982"/>
              </a:spcBef>
              <a:buNone/>
            </a:pPr>
            <a:r>
              <a:rPr lang="en-US" sz="137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ensure that the essay flows logically and is easy for readers to follow.</a:t>
            </a:r>
            <a:endParaRPr lang="en-US" sz="1375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Organization and Structure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80"/>
              </a:spcBef>
              <a:buNone/>
            </a:pPr>
            <a:r>
              <a:rPr lang="en-US" sz="137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clear and focused thesis statement is crucial for a well-structured comparison and contrast essay.</a:t>
            </a:r>
            <a:endParaRPr lang="en-US" sz="1372" dirty="0"/>
          </a:p>
          <a:p>
            <a:pPr algn="ctr" marL="0" indent="0">
              <a:lnSpc>
                <a:spcPct val="90000"/>
              </a:lnSpc>
              <a:spcBef>
                <a:spcPts val="980"/>
              </a:spcBef>
              <a:buNone/>
            </a:pPr>
            <a:r>
              <a:rPr lang="en-US" sz="137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serves as the foundation for organizing ideas and arguments effectively.</a:t>
            </a:r>
            <a:endParaRPr lang="en-US" sz="1372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a Thesis Statement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22864" y="3685496"/>
            <a:ext cx="228584" cy="228600"/>
          </a:xfrm>
          <a:custGeom>
            <a:avLst/>
            <a:gdLst/>
            <a:ahLst/>
            <a:cxnLst/>
            <a:rect l="l" t="t" r="r" b="b"/>
            <a:pathLst>
              <a:path w="228584" h="228600">
                <a:moveTo>
                  <a:pt x="16266" y="161053"/>
                </a:moveTo>
                <a:lnTo>
                  <a:pt x="5987" y="195958"/>
                </a:lnTo>
                <a:lnTo>
                  <a:pt x="446" y="214820"/>
                </a:lnTo>
                <a:cubicBezTo>
                  <a:pt x="-672" y="218619"/>
                  <a:pt x="357" y="222686"/>
                  <a:pt x="3127" y="225457"/>
                </a:cubicBezTo>
                <a:cubicBezTo>
                  <a:pt x="5897" y="228227"/>
                  <a:pt x="9966" y="229256"/>
                  <a:pt x="13720" y="228184"/>
                </a:cubicBezTo>
                <a:lnTo>
                  <a:pt x="32626" y="222597"/>
                </a:lnTo>
                <a:lnTo>
                  <a:pt x="67531" y="212317"/>
                </a:lnTo>
                <a:cubicBezTo>
                  <a:pt x="72178" y="210975"/>
                  <a:pt x="76514" y="208742"/>
                  <a:pt x="80313" y="205836"/>
                </a:cubicBezTo>
                <a:lnTo>
                  <a:pt x="80448" y="205925"/>
                </a:lnTo>
                <a:lnTo>
                  <a:pt x="80672" y="205569"/>
                </a:lnTo>
                <a:cubicBezTo>
                  <a:pt x="81298" y="205077"/>
                  <a:pt x="81879" y="204586"/>
                  <a:pt x="82459" y="204094"/>
                </a:cubicBezTo>
                <a:cubicBezTo>
                  <a:pt x="83086" y="203557"/>
                  <a:pt x="83666" y="202976"/>
                  <a:pt x="84247" y="202396"/>
                </a:cubicBezTo>
                <a:lnTo>
                  <a:pt x="220204" y="66481"/>
                </a:lnTo>
                <a:cubicBezTo>
                  <a:pt x="229992" y="56693"/>
                  <a:pt x="231199" y="41633"/>
                  <a:pt x="223868" y="30502"/>
                </a:cubicBezTo>
                <a:cubicBezTo>
                  <a:pt x="222839" y="28938"/>
                  <a:pt x="221589" y="27418"/>
                  <a:pt x="220204" y="26033"/>
                </a:cubicBezTo>
                <a:lnTo>
                  <a:pt x="202594" y="8378"/>
                </a:lnTo>
                <a:cubicBezTo>
                  <a:pt x="191421" y="-2796"/>
                  <a:pt x="173319" y="-2796"/>
                  <a:pt x="162146" y="8378"/>
                </a:cubicBezTo>
                <a:lnTo>
                  <a:pt x="26189" y="144336"/>
                </a:lnTo>
                <a:cubicBezTo>
                  <a:pt x="25071" y="145454"/>
                  <a:pt x="23999" y="146661"/>
                  <a:pt x="23016" y="147911"/>
                </a:cubicBezTo>
                <a:lnTo>
                  <a:pt x="22659" y="148135"/>
                </a:lnTo>
                <a:lnTo>
                  <a:pt x="22749" y="148270"/>
                </a:lnTo>
                <a:cubicBezTo>
                  <a:pt x="19843" y="152069"/>
                  <a:pt x="17654" y="156404"/>
                  <a:pt x="16268" y="161053"/>
                </a:cubicBezTo>
                <a:lnTo>
                  <a:pt x="16266" y="161053"/>
                </a:lnTo>
                <a:moveTo>
                  <a:pt x="171173" y="85119"/>
                </a:moveTo>
                <a:lnTo>
                  <a:pt x="88222" y="168071"/>
                </a:lnTo>
                <a:lnTo>
                  <a:pt x="66054" y="162530"/>
                </a:lnTo>
                <a:lnTo>
                  <a:pt x="60513" y="140363"/>
                </a:lnTo>
                <a:lnTo>
                  <a:pt x="143464" y="57411"/>
                </a:lnTo>
                <a:lnTo>
                  <a:pt x="171173" y="85119"/>
                </a:lnTo>
                <a:moveTo>
                  <a:pt x="43349" y="160159"/>
                </a:moveTo>
                <a:lnTo>
                  <a:pt x="46791" y="174015"/>
                </a:lnTo>
                <a:cubicBezTo>
                  <a:pt x="47731" y="177858"/>
                  <a:pt x="50768" y="180852"/>
                  <a:pt x="54613" y="181835"/>
                </a:cubicBezTo>
                <a:lnTo>
                  <a:pt x="68468" y="185276"/>
                </a:lnTo>
                <a:lnTo>
                  <a:pt x="65160" y="190282"/>
                </a:lnTo>
                <a:cubicBezTo>
                  <a:pt x="63999" y="190908"/>
                  <a:pt x="62792" y="191443"/>
                  <a:pt x="61539" y="191802"/>
                </a:cubicBezTo>
                <a:lnTo>
                  <a:pt x="51082" y="194886"/>
                </a:lnTo>
                <a:lnTo>
                  <a:pt x="26545" y="202037"/>
                </a:lnTo>
                <a:lnTo>
                  <a:pt x="33741" y="177544"/>
                </a:lnTo>
                <a:lnTo>
                  <a:pt x="36825" y="167086"/>
                </a:lnTo>
                <a:cubicBezTo>
                  <a:pt x="37182" y="165836"/>
                  <a:pt x="37719" y="164583"/>
                  <a:pt x="38345" y="163465"/>
                </a:cubicBezTo>
                <a:lnTo>
                  <a:pt x="43349" y="160159"/>
                </a:lnTo>
                <a:moveTo>
                  <a:pt x="140915" y="97498"/>
                </a:moveTo>
                <a:cubicBezTo>
                  <a:pt x="143685" y="94727"/>
                  <a:pt x="143685" y="90169"/>
                  <a:pt x="140915" y="87396"/>
                </a:cubicBezTo>
                <a:cubicBezTo>
                  <a:pt x="138145" y="84625"/>
                  <a:pt x="133584" y="84625"/>
                  <a:pt x="130814" y="87396"/>
                </a:cubicBezTo>
                <a:lnTo>
                  <a:pt x="87909" y="130302"/>
                </a:lnTo>
                <a:cubicBezTo>
                  <a:pt x="85138" y="133073"/>
                  <a:pt x="85138" y="137631"/>
                  <a:pt x="87909" y="140404"/>
                </a:cubicBezTo>
                <a:cubicBezTo>
                  <a:pt x="90679" y="143174"/>
                  <a:pt x="95239" y="143174"/>
                  <a:pt x="98010" y="140404"/>
                </a:cubicBezTo>
                <a:lnTo>
                  <a:pt x="140915" y="9749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8844" y="3685496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90660" y="3685496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25551" y="111129"/>
                </a:moveTo>
                <a:cubicBezTo>
                  <a:pt x="131980" y="101933"/>
                  <a:pt x="135730" y="90724"/>
                  <a:pt x="135730" y="78581"/>
                </a:cubicBezTo>
                <a:cubicBezTo>
                  <a:pt x="135730" y="47014"/>
                  <a:pt x="110147" y="21431"/>
                  <a:pt x="78580" y="21431"/>
                </a:cubicBezTo>
                <a:cubicBezTo>
                  <a:pt x="47014" y="21431"/>
                  <a:pt x="21429" y="47014"/>
                  <a:pt x="21429" y="78581"/>
                </a:cubicBezTo>
                <a:cubicBezTo>
                  <a:pt x="21429" y="90724"/>
                  <a:pt x="25179" y="101933"/>
                  <a:pt x="31608" y="111129"/>
                </a:cubicBezTo>
                <a:cubicBezTo>
                  <a:pt x="33260" y="113495"/>
                  <a:pt x="35225" y="116175"/>
                  <a:pt x="37323" y="119032"/>
                </a:cubicBezTo>
                <a:lnTo>
                  <a:pt x="37323" y="119032"/>
                </a:lnTo>
                <a:cubicBezTo>
                  <a:pt x="43083" y="126935"/>
                  <a:pt x="49959" y="136401"/>
                  <a:pt x="55093" y="145733"/>
                </a:cubicBezTo>
                <a:cubicBezTo>
                  <a:pt x="59737" y="154216"/>
                  <a:pt x="62103" y="163056"/>
                  <a:pt x="63264" y="171404"/>
                </a:cubicBezTo>
                <a:lnTo>
                  <a:pt x="41521" y="171450"/>
                </a:lnTo>
                <a:cubicBezTo>
                  <a:pt x="40538" y="166092"/>
                  <a:pt x="38887" y="160868"/>
                  <a:pt x="36253" y="156047"/>
                </a:cubicBezTo>
                <a:cubicBezTo>
                  <a:pt x="31832" y="148009"/>
                  <a:pt x="26340" y="140466"/>
                  <a:pt x="20849" y="132919"/>
                </a:cubicBezTo>
                <a:lnTo>
                  <a:pt x="20849" y="132919"/>
                </a:lnTo>
                <a:lnTo>
                  <a:pt x="20849" y="132919"/>
                </a:lnTo>
                <a:cubicBezTo>
                  <a:pt x="18528" y="129749"/>
                  <a:pt x="16205" y="126580"/>
                  <a:pt x="13973" y="123364"/>
                </a:cubicBezTo>
                <a:cubicBezTo>
                  <a:pt x="5177" y="110684"/>
                  <a:pt x="-2" y="95235"/>
                  <a:pt x="-2" y="78581"/>
                </a:cubicBezTo>
                <a:cubicBezTo>
                  <a:pt x="-2" y="35184"/>
                  <a:pt x="35181" y="0"/>
                  <a:pt x="78580" y="0"/>
                </a:cubicBezTo>
                <a:cubicBezTo>
                  <a:pt x="121978" y="0"/>
                  <a:pt x="157161" y="35184"/>
                  <a:pt x="157161" y="78581"/>
                </a:cubicBezTo>
                <a:cubicBezTo>
                  <a:pt x="157161" y="95235"/>
                  <a:pt x="151982" y="110684"/>
                  <a:pt x="143142" y="123364"/>
                </a:cubicBezTo>
                <a:cubicBezTo>
                  <a:pt x="140910" y="126578"/>
                  <a:pt x="138587" y="129749"/>
                  <a:pt x="136266" y="132919"/>
                </a:cubicBezTo>
                <a:lnTo>
                  <a:pt x="136266" y="132919"/>
                </a:lnTo>
                <a:lnTo>
                  <a:pt x="136266" y="132919"/>
                </a:lnTo>
                <a:cubicBezTo>
                  <a:pt x="130775" y="140420"/>
                  <a:pt x="125282" y="147966"/>
                  <a:pt x="120863" y="156047"/>
                </a:cubicBezTo>
                <a:cubicBezTo>
                  <a:pt x="118229" y="160868"/>
                  <a:pt x="116577" y="166094"/>
                  <a:pt x="115595" y="171450"/>
                </a:cubicBezTo>
                <a:lnTo>
                  <a:pt x="93895" y="171450"/>
                </a:lnTo>
                <a:cubicBezTo>
                  <a:pt x="95057" y="163102"/>
                  <a:pt x="97422" y="154216"/>
                  <a:pt x="102066" y="145778"/>
                </a:cubicBezTo>
                <a:cubicBezTo>
                  <a:pt x="107200" y="136447"/>
                  <a:pt x="114076" y="126980"/>
                  <a:pt x="119836" y="119078"/>
                </a:cubicBezTo>
                <a:lnTo>
                  <a:pt x="119836" y="119078"/>
                </a:lnTo>
                <a:lnTo>
                  <a:pt x="119836" y="119078"/>
                </a:lnTo>
                <a:lnTo>
                  <a:pt x="119836" y="119078"/>
                </a:lnTo>
                <a:cubicBezTo>
                  <a:pt x="121934" y="116220"/>
                  <a:pt x="123855" y="113541"/>
                  <a:pt x="125507" y="111175"/>
                </a:cubicBezTo>
                <a:lnTo>
                  <a:pt x="125551" y="111129"/>
                </a:lnTo>
              </a:path>
              <a:path w="157163" h="228600">
                <a:moveTo>
                  <a:pt x="78581" y="57150"/>
                </a:moveTo>
                <a:cubicBezTo>
                  <a:pt x="66750" y="57150"/>
                  <a:pt x="57151" y="66749"/>
                  <a:pt x="57151" y="78581"/>
                </a:cubicBezTo>
                <a:cubicBezTo>
                  <a:pt x="57151" y="82511"/>
                  <a:pt x="53937" y="85725"/>
                  <a:pt x="50007" y="85725"/>
                </a:cubicBezTo>
                <a:cubicBezTo>
                  <a:pt x="46078" y="85725"/>
                  <a:pt x="42865" y="82511"/>
                  <a:pt x="42865" y="78581"/>
                </a:cubicBezTo>
                <a:cubicBezTo>
                  <a:pt x="42865" y="58846"/>
                  <a:pt x="58848" y="42863"/>
                  <a:pt x="78583" y="42863"/>
                </a:cubicBezTo>
                <a:cubicBezTo>
                  <a:pt x="82512" y="42863"/>
                  <a:pt x="85726" y="46077"/>
                  <a:pt x="85726" y="50006"/>
                </a:cubicBezTo>
                <a:cubicBezTo>
                  <a:pt x="85726" y="53936"/>
                  <a:pt x="82512" y="57150"/>
                  <a:pt x="78583" y="57150"/>
                </a:cubicBezTo>
                <a:lnTo>
                  <a:pt x="78581" y="57150"/>
                </a:lnTo>
              </a:path>
              <a:path w="157163" h="228600">
                <a:moveTo>
                  <a:pt x="78581" y="228600"/>
                </a:moveTo>
                <a:cubicBezTo>
                  <a:pt x="58846" y="228600"/>
                  <a:pt x="42863" y="212616"/>
                  <a:pt x="42863" y="192881"/>
                </a:cubicBezTo>
                <a:lnTo>
                  <a:pt x="42863" y="185738"/>
                </a:lnTo>
                <a:lnTo>
                  <a:pt x="114301" y="185738"/>
                </a:lnTo>
                <a:lnTo>
                  <a:pt x="114301" y="192881"/>
                </a:lnTo>
                <a:cubicBezTo>
                  <a:pt x="114301" y="212616"/>
                  <a:pt x="98318" y="228600"/>
                  <a:pt x="78583" y="228600"/>
                </a:cubicBezTo>
                <a:lnTo>
                  <a:pt x="78581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3027" r="-9302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Following the outlined strategies helps students enhance their writing abilities.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leads to the production of essays that showcase their understanding of the topic.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7713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Guidelines for High-Quality Writing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96190" y="1577615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effective comparison and contrast essays requires a range of skills and knowledge.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templates and exercises can aid in developing these skills.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Skills for Effective Essays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77253" y="1577615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6914" y="337132"/>
                  <a:pt x="124997" y="332626"/>
                  <a:pt x="131931" y="326550"/>
                </a:cubicBezTo>
                <a:cubicBezTo>
                  <a:pt x="132933" y="325691"/>
                  <a:pt x="133862" y="324762"/>
                  <a:pt x="134791" y="323833"/>
                </a:cubicBezTo>
                <a:lnTo>
                  <a:pt x="352323" y="106370"/>
                </a:lnTo>
                <a:cubicBezTo>
                  <a:pt x="367983" y="90708"/>
                  <a:pt x="369914" y="66612"/>
                  <a:pt x="358185" y="48803"/>
                </a:cubicBezTo>
                <a:cubicBezTo>
                  <a:pt x="356539" y="46301"/>
                  <a:pt x="354539" y="43869"/>
                  <a:pt x="352323" y="41653"/>
                </a:cubicBezTo>
                <a:lnTo>
                  <a:pt x="324146" y="13405"/>
                </a:lnTo>
                <a:cubicBezTo>
                  <a:pt x="306269" y="-4473"/>
                  <a:pt x="277307" y="-4473"/>
                  <a:pt x="259430" y="13405"/>
                </a:cubicBezTo>
                <a:lnTo>
                  <a:pt x="41899" y="230937"/>
                </a:lnTo>
                <a:cubicBezTo>
                  <a:pt x="34463" y="238373"/>
                  <a:pt x="29028" y="247598"/>
                  <a:pt x="26022" y="257682"/>
                </a:cubicBezTo>
                <a:lnTo>
                  <a:pt x="26026" y="257685"/>
                </a:lnTo>
                <a:moveTo>
                  <a:pt x="58920" y="267338"/>
                </a:moveTo>
                <a:cubicBezTo>
                  <a:pt x="60134" y="263333"/>
                  <a:pt x="62138" y="259613"/>
                  <a:pt x="64925" y="256467"/>
                </a:cubicBezTo>
                <a:cubicBezTo>
                  <a:pt x="65353" y="256039"/>
                  <a:pt x="65711" y="255608"/>
                  <a:pt x="66139" y="255180"/>
                </a:cubicBezTo>
                <a:lnTo>
                  <a:pt x="229538" y="91853"/>
                </a:lnTo>
                <a:lnTo>
                  <a:pt x="273873" y="136191"/>
                </a:lnTo>
                <a:lnTo>
                  <a:pt x="110543" y="299590"/>
                </a:lnTo>
                <a:cubicBezTo>
                  <a:pt x="107182" y="302952"/>
                  <a:pt x="102961" y="305453"/>
                  <a:pt x="98386" y="306814"/>
                </a:cubicBezTo>
                <a:lnTo>
                  <a:pt x="81654" y="311748"/>
                </a:lnTo>
                <a:lnTo>
                  <a:pt x="42465" y="323262"/>
                </a:lnTo>
                <a:lnTo>
                  <a:pt x="53979" y="284075"/>
                </a:lnTo>
                <a:lnTo>
                  <a:pt x="58920" y="267338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162800" y="626364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can use these resources to improve their writing skills and produce high-quality comparison and contrast essays.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Accessing these tools can significantly enhance their academic performance.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Utilizing Resources</a:t>
            </a:r>
            <a:endParaRPr lang="en-US" sz="1347" dirty="0"/>
          </a:p>
        </p:txBody>
      </p:sp>
      <p:sp>
        <p:nvSpPr>
          <p:cNvPr id="14" name="Text 12"/>
          <p:cNvSpPr/>
          <p:nvPr/>
        </p:nvSpPr>
        <p:spPr>
          <a:xfrm>
            <a:off x="6324475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additional resources include: online writing centers, writing tutorials, and educational websites.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platforms offer specialized content tailored to improving academic writing.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Writing Resources</a:t>
            </a:r>
            <a:endParaRPr lang="en-US" sz="1328" dirty="0"/>
          </a:p>
        </p:txBody>
      </p:sp>
      <p:sp>
        <p:nvSpPr>
          <p:cNvPr id="17" name="Text 15"/>
          <p:cNvSpPr/>
          <p:nvPr/>
        </p:nvSpPr>
        <p:spPr>
          <a:xfrm>
            <a:off x="3507657" y="1711238"/>
            <a:ext cx="365760" cy="256032"/>
          </a:xfrm>
          <a:custGeom>
            <a:avLst/>
            <a:gdLst/>
            <a:ahLst/>
            <a:cxnLst/>
            <a:rect l="l" t="t" r="r" b="b"/>
            <a:pathLst>
              <a:path w="365760" h="256032">
                <a:moveTo>
                  <a:pt x="292608" y="27431"/>
                </a:moveTo>
                <a:lnTo>
                  <a:pt x="73152" y="27431"/>
                </a:lnTo>
                <a:cubicBezTo>
                  <a:pt x="68123" y="27431"/>
                  <a:pt x="64008" y="31546"/>
                  <a:pt x="64008" y="36574"/>
                </a:cubicBezTo>
                <a:lnTo>
                  <a:pt x="64008" y="164590"/>
                </a:lnTo>
                <a:lnTo>
                  <a:pt x="36576" y="164590"/>
                </a:lnTo>
                <a:lnTo>
                  <a:pt x="36576" y="36574"/>
                </a:lnTo>
                <a:cubicBezTo>
                  <a:pt x="36576" y="16401"/>
                  <a:pt x="52977" y="-3"/>
                  <a:pt x="73152" y="-3"/>
                </a:cubicBezTo>
                <a:lnTo>
                  <a:pt x="292608" y="-3"/>
                </a:lnTo>
                <a:cubicBezTo>
                  <a:pt x="312783" y="-3"/>
                  <a:pt x="329184" y="16399"/>
                  <a:pt x="329184" y="36574"/>
                </a:cubicBezTo>
                <a:lnTo>
                  <a:pt x="329184" y="164590"/>
                </a:lnTo>
                <a:lnTo>
                  <a:pt x="301752" y="164590"/>
                </a:lnTo>
                <a:lnTo>
                  <a:pt x="301752" y="36574"/>
                </a:lnTo>
                <a:cubicBezTo>
                  <a:pt x="301752" y="31546"/>
                  <a:pt x="297637" y="27431"/>
                  <a:pt x="292608" y="27431"/>
                </a:cubicBezTo>
                <a:lnTo>
                  <a:pt x="292608" y="27431"/>
                </a:lnTo>
                <a:moveTo>
                  <a:pt x="54864" y="228601"/>
                </a:moveTo>
                <a:lnTo>
                  <a:pt x="310896" y="228601"/>
                </a:lnTo>
                <a:cubicBezTo>
                  <a:pt x="322842" y="228601"/>
                  <a:pt x="333014" y="220943"/>
                  <a:pt x="336784" y="210312"/>
                </a:cubicBezTo>
                <a:lnTo>
                  <a:pt x="28976" y="210312"/>
                </a:lnTo>
                <a:cubicBezTo>
                  <a:pt x="32746" y="220943"/>
                  <a:pt x="42918" y="228601"/>
                  <a:pt x="54864" y="228601"/>
                </a:cubicBezTo>
                <a:lnTo>
                  <a:pt x="54864" y="228601"/>
                </a:lnTo>
                <a:moveTo>
                  <a:pt x="0" y="201167"/>
                </a:moveTo>
                <a:cubicBezTo>
                  <a:pt x="0" y="191051"/>
                  <a:pt x="8171" y="182878"/>
                  <a:pt x="18288" y="182878"/>
                </a:cubicBezTo>
                <a:lnTo>
                  <a:pt x="347472" y="182878"/>
                </a:lnTo>
                <a:cubicBezTo>
                  <a:pt x="357589" y="182878"/>
                  <a:pt x="365760" y="191051"/>
                  <a:pt x="365760" y="201167"/>
                </a:cubicBezTo>
                <a:cubicBezTo>
                  <a:pt x="365760" y="231455"/>
                  <a:pt x="341185" y="256032"/>
                  <a:pt x="310896" y="256032"/>
                </a:cubicBezTo>
                <a:lnTo>
                  <a:pt x="54864" y="256032"/>
                </a:lnTo>
                <a:cubicBezTo>
                  <a:pt x="24575" y="256032"/>
                  <a:pt x="0" y="231458"/>
                  <a:pt x="0" y="201167"/>
                </a:cubicBezTo>
                <a:lnTo>
                  <a:pt x="0" y="20116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resources, such as online tutorials and writing guides, can provide further support and guidance for students.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are designed to help students enhance their writing skills effectively.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Tutorials and Writing Guides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2512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34738" y="1384791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/>
            <a:stretch>
              <a:fillRect l="-54006" r="-540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practicing and receiving feedback, students can develop their writing skills and produce high-quality comparison and contrast essays.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iterative process allows students to refine their abilities and demonstrate their knowledge and understanding of the topic.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7713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Practice and Feedback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84773" y="1577615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effective comparison and contrast essays using interactive templates and exercises requires a range of skills and knowledge.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students structure their essays and enhance their understanding of the writing process.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Interactive Templates and Exercises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88670" y="1577615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 and Recommendations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0002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0002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Summary and Review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 emphasize the importance of further practice and improvement.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in consistent practice enhances proficiency in essay writing.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Recommendations for Improvement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370195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concepts include comparison and contrast, thesis statement, organization, and evidence.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concepts is crucial for developing strong analytical skills.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Concept Review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5" y="54937"/>
                </a:moveTo>
                <a:cubicBezTo>
                  <a:pt x="108298" y="59794"/>
                  <a:pt x="104798" y="63796"/>
                  <a:pt x="100226" y="65866"/>
                </a:cubicBezTo>
                <a:cubicBezTo>
                  <a:pt x="88368" y="71224"/>
                  <a:pt x="80080" y="83082"/>
                  <a:pt x="80010" y="96941"/>
                </a:cubicBezTo>
                <a:cubicBezTo>
                  <a:pt x="79937" y="103441"/>
                  <a:pt x="76294" y="109300"/>
                  <a:pt x="70508" y="112157"/>
                </a:cubicBezTo>
                <a:cubicBezTo>
                  <a:pt x="59151" y="117800"/>
                  <a:pt x="51433" y="129446"/>
                  <a:pt x="51433" y="142873"/>
                </a:cubicBezTo>
                <a:cubicBezTo>
                  <a:pt x="51433" y="147946"/>
                  <a:pt x="52505" y="152661"/>
                  <a:pt x="54432" y="156948"/>
                </a:cubicBezTo>
                <a:cubicBezTo>
                  <a:pt x="57574" y="163879"/>
                  <a:pt x="55789" y="171951"/>
                  <a:pt x="50076" y="176951"/>
                </a:cubicBezTo>
                <a:cubicBezTo>
                  <a:pt x="40362" y="185309"/>
                  <a:pt x="34290" y="197668"/>
                  <a:pt x="34290" y="211457"/>
                </a:cubicBezTo>
                <a:cubicBezTo>
                  <a:pt x="34290" y="225886"/>
                  <a:pt x="40932" y="238673"/>
                  <a:pt x="51364" y="247104"/>
                </a:cubicBezTo>
                <a:cubicBezTo>
                  <a:pt x="56152" y="250963"/>
                  <a:pt x="58507" y="257104"/>
                  <a:pt x="57578" y="263179"/>
                </a:cubicBezTo>
                <a:cubicBezTo>
                  <a:pt x="57293" y="264964"/>
                  <a:pt x="57150" y="266752"/>
                  <a:pt x="57150" y="268607"/>
                </a:cubicBezTo>
                <a:cubicBezTo>
                  <a:pt x="57150" y="287253"/>
                  <a:pt x="72007" y="302396"/>
                  <a:pt x="90511" y="302897"/>
                </a:cubicBezTo>
                <a:cubicBezTo>
                  <a:pt x="97084" y="303113"/>
                  <a:pt x="102940" y="306968"/>
                  <a:pt x="105657" y="312970"/>
                </a:cubicBezTo>
                <a:cubicBezTo>
                  <a:pt x="110588" y="323899"/>
                  <a:pt x="121586" y="331474"/>
                  <a:pt x="134303" y="331474"/>
                </a:cubicBezTo>
                <a:cubicBezTo>
                  <a:pt x="151662" y="331474"/>
                  <a:pt x="165737" y="317399"/>
                  <a:pt x="165737" y="300040"/>
                </a:cubicBezTo>
                <a:lnTo>
                  <a:pt x="165737" y="62867"/>
                </a:lnTo>
                <a:cubicBezTo>
                  <a:pt x="165737" y="47081"/>
                  <a:pt x="152950" y="34294"/>
                  <a:pt x="137164" y="34294"/>
                </a:cubicBezTo>
                <a:cubicBezTo>
                  <a:pt x="124161" y="34294"/>
                  <a:pt x="113089" y="43010"/>
                  <a:pt x="109659" y="54941"/>
                </a:cubicBezTo>
                <a:lnTo>
                  <a:pt x="109655" y="54937"/>
                </a:lnTo>
                <a:moveTo>
                  <a:pt x="182880" y="344330"/>
                </a:moveTo>
                <a:cubicBezTo>
                  <a:pt x="170879" y="357545"/>
                  <a:pt x="153520" y="365760"/>
                  <a:pt x="134303" y="365760"/>
                </a:cubicBezTo>
                <a:cubicBezTo>
                  <a:pt x="111301" y="365760"/>
                  <a:pt x="91085" y="353972"/>
                  <a:pt x="79366" y="336115"/>
                </a:cubicBezTo>
                <a:cubicBezTo>
                  <a:pt x="47220" y="330402"/>
                  <a:pt x="22860" y="302326"/>
                  <a:pt x="22860" y="268607"/>
                </a:cubicBezTo>
                <a:cubicBezTo>
                  <a:pt x="22860" y="268248"/>
                  <a:pt x="22860" y="267820"/>
                  <a:pt x="22860" y="267462"/>
                </a:cubicBezTo>
                <a:cubicBezTo>
                  <a:pt x="8716" y="253033"/>
                  <a:pt x="0" y="233245"/>
                  <a:pt x="0" y="211457"/>
                </a:cubicBezTo>
                <a:cubicBezTo>
                  <a:pt x="0" y="191596"/>
                  <a:pt x="7216" y="173451"/>
                  <a:pt x="19144" y="159523"/>
                </a:cubicBezTo>
                <a:cubicBezTo>
                  <a:pt x="17856" y="154164"/>
                  <a:pt x="17143" y="148594"/>
                  <a:pt x="17143" y="142877"/>
                </a:cubicBezTo>
                <a:cubicBezTo>
                  <a:pt x="17143" y="119589"/>
                  <a:pt x="28789" y="98942"/>
                  <a:pt x="46503" y="86583"/>
                </a:cubicBezTo>
                <a:cubicBezTo>
                  <a:pt x="49718" y="65936"/>
                  <a:pt x="62077" y="48364"/>
                  <a:pt x="79293" y="38149"/>
                </a:cubicBezTo>
                <a:cubicBezTo>
                  <a:pt x="88938" y="15717"/>
                  <a:pt x="111224" y="0"/>
                  <a:pt x="137156" y="0"/>
                </a:cubicBezTo>
                <a:cubicBezTo>
                  <a:pt x="155159" y="0"/>
                  <a:pt x="171446" y="7571"/>
                  <a:pt x="182876" y="19718"/>
                </a:cubicBezTo>
                <a:cubicBezTo>
                  <a:pt x="194306" y="7575"/>
                  <a:pt x="210594" y="0"/>
                  <a:pt x="228596" y="0"/>
                </a:cubicBezTo>
                <a:cubicBezTo>
                  <a:pt x="254529" y="0"/>
                  <a:pt x="276818" y="15717"/>
                  <a:pt x="286390" y="38149"/>
                </a:cubicBezTo>
                <a:cubicBezTo>
                  <a:pt x="303606" y="48364"/>
                  <a:pt x="316035" y="65939"/>
                  <a:pt x="319180" y="86583"/>
                </a:cubicBezTo>
                <a:cubicBezTo>
                  <a:pt x="336967" y="98942"/>
                  <a:pt x="348613" y="119585"/>
                  <a:pt x="348613" y="142877"/>
                </a:cubicBezTo>
                <a:cubicBezTo>
                  <a:pt x="348613" y="148594"/>
                  <a:pt x="347900" y="154164"/>
                  <a:pt x="346612" y="159523"/>
                </a:cubicBezTo>
                <a:cubicBezTo>
                  <a:pt x="358544" y="173524"/>
                  <a:pt x="365756" y="191669"/>
                  <a:pt x="365756" y="211457"/>
                </a:cubicBezTo>
                <a:cubicBezTo>
                  <a:pt x="365756" y="233245"/>
                  <a:pt x="357040" y="253033"/>
                  <a:pt x="342896" y="267462"/>
                </a:cubicBezTo>
                <a:cubicBezTo>
                  <a:pt x="342896" y="267820"/>
                  <a:pt x="342896" y="268248"/>
                  <a:pt x="342896" y="268607"/>
                </a:cubicBezTo>
                <a:cubicBezTo>
                  <a:pt x="342896" y="302396"/>
                  <a:pt x="318537" y="330402"/>
                  <a:pt x="286390" y="336115"/>
                </a:cubicBezTo>
                <a:cubicBezTo>
                  <a:pt x="274675" y="353975"/>
                  <a:pt x="254459" y="365760"/>
                  <a:pt x="231453" y="365760"/>
                </a:cubicBezTo>
                <a:cubicBezTo>
                  <a:pt x="212236" y="365760"/>
                  <a:pt x="194877" y="357472"/>
                  <a:pt x="182876" y="344330"/>
                </a:cubicBezTo>
                <a:lnTo>
                  <a:pt x="182880" y="344330"/>
                </a:lnTo>
                <a:moveTo>
                  <a:pt x="200027" y="300037"/>
                </a:moveTo>
                <a:cubicBezTo>
                  <a:pt x="200027" y="317395"/>
                  <a:pt x="214101" y="331470"/>
                  <a:pt x="231460" y="331470"/>
                </a:cubicBezTo>
                <a:cubicBezTo>
                  <a:pt x="244178" y="331470"/>
                  <a:pt x="255176" y="323899"/>
                  <a:pt x="260107" y="312966"/>
                </a:cubicBezTo>
                <a:cubicBezTo>
                  <a:pt x="262821" y="306964"/>
                  <a:pt x="268680" y="303036"/>
                  <a:pt x="275253" y="302893"/>
                </a:cubicBezTo>
                <a:cubicBezTo>
                  <a:pt x="293757" y="302392"/>
                  <a:pt x="308614" y="287250"/>
                  <a:pt x="308614" y="268603"/>
                </a:cubicBezTo>
                <a:cubicBezTo>
                  <a:pt x="308614" y="266745"/>
                  <a:pt x="308471" y="264887"/>
                  <a:pt x="308186" y="263175"/>
                </a:cubicBezTo>
                <a:cubicBezTo>
                  <a:pt x="307187" y="257104"/>
                  <a:pt x="309616" y="250959"/>
                  <a:pt x="314400" y="247100"/>
                </a:cubicBezTo>
                <a:cubicBezTo>
                  <a:pt x="324831" y="238669"/>
                  <a:pt x="331474" y="225882"/>
                  <a:pt x="331474" y="211453"/>
                </a:cubicBezTo>
                <a:cubicBezTo>
                  <a:pt x="331474" y="197664"/>
                  <a:pt x="325402" y="185309"/>
                  <a:pt x="315687" y="176947"/>
                </a:cubicBezTo>
                <a:cubicBezTo>
                  <a:pt x="309974" y="172017"/>
                  <a:pt x="308186" y="163875"/>
                  <a:pt x="311331" y="156944"/>
                </a:cubicBezTo>
                <a:cubicBezTo>
                  <a:pt x="313259" y="152657"/>
                  <a:pt x="314331" y="147942"/>
                  <a:pt x="314331" y="142869"/>
                </a:cubicBezTo>
                <a:cubicBezTo>
                  <a:pt x="314331" y="129439"/>
                  <a:pt x="306617" y="117797"/>
                  <a:pt x="295256" y="112153"/>
                </a:cubicBezTo>
                <a:cubicBezTo>
                  <a:pt x="289470" y="109296"/>
                  <a:pt x="285754" y="103367"/>
                  <a:pt x="285754" y="96937"/>
                </a:cubicBezTo>
                <a:cubicBezTo>
                  <a:pt x="285681" y="83148"/>
                  <a:pt x="277396" y="71221"/>
                  <a:pt x="265538" y="65862"/>
                </a:cubicBezTo>
                <a:cubicBezTo>
                  <a:pt x="260966" y="63792"/>
                  <a:pt x="257466" y="59791"/>
                  <a:pt x="256109" y="54933"/>
                </a:cubicBezTo>
                <a:cubicBezTo>
                  <a:pt x="252682" y="43002"/>
                  <a:pt x="241606" y="34286"/>
                  <a:pt x="228604" y="34286"/>
                </a:cubicBezTo>
                <a:cubicBezTo>
                  <a:pt x="212818" y="34286"/>
                  <a:pt x="200031" y="47073"/>
                  <a:pt x="200031" y="62863"/>
                </a:cubicBezTo>
                <a:lnTo>
                  <a:pt x="200027" y="30003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Comparison and contrast essays, interactive templates, thesis statement, organization, transitional phrases, evidence, and analysis are essential components.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provide a structured approach to crafting effective essays.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Points Overview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02282" y="1656374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2025-06-23T22:08:59Z</dcterms:created>
  <dcterms:modified xsi:type="dcterms:W3CDTF">2025-06-23T22:08:59Z</dcterms:modified>
</cp:coreProperties>
</file>