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e6710136cc07b83a91fe426f0b506386f42cdd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5ad65b4077f01cddc0e8aeb1b630db5170d90f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6aa031e2543a05f36710c505f51b17e5ee2c02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ab469c84cc184cdb634deb08487e13e31b91af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95459dd6677c49b1da8519dfc7ec0e48963778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122fc2e37ae289e0d7eb26e59d6adb08ad82d9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6a945d9ee0ac4cf479305b0c790fa9580c3f520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cf7372a49b31d4cb30f115ba989d299d1561c7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2ff111e9b999d439f903ba0b3f05cf2404f13a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7a3220974c941c5127303679fb0f41ba5d3e2da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f52ee10442e554307444a04084db677044515f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Cell Division: The Foundation of Life and Growth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 Processes, Importance, and Applications of Cell Division in Biology and Beyond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Cell Division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Why Learn About Cell Division?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Types of Cell Division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Stages of Mitosis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Importance of Cell Division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in Real Life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Applications of Cell Division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Common Errors and Misconceptions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Frequently Asked Questions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Key Vocabulary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Teaching Tips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Additional 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Safety Considerations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the process by which a cell divides into two or more daughter cells.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essential for growth, development, and reproduction in living organisms.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Cell Division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cell division is crucial for understanding biology.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has implications in medicine, ecology, and agriculture.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Cell Division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a fundamental process for the survival of living organisms.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enables organisms to grow, repair tissues, and reproduce.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Role in Living Organisms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548640"/>
            <a:ext cx="7863840" cy="9525"/>
          </a:xfrm>
          <a:custGeom>
            <a:avLst/>
            <a:gdLst/>
            <a:ahLst/>
            <a:cxnLst/>
            <a:rect l="l" t="t" r="r" b="b"/>
            <a:pathLst>
              <a:path w="7863840" h="9525">
                <a:moveTo>
                  <a:pt x="0" y="0"/>
                </a:moveTo>
                <a:lnTo>
                  <a:pt x="7863840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4734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Cell Division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1"/>
            <a:srcRect/>
            <a:stretch>
              <a:fillRect l="-116482" r="-11648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118120" r="-11812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1015365"/>
            <a:ext cx="68579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Why Learn About Cell Division?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731518" y="5889435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Studying cell division provides insights into the mechanisms of life.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knowledge forms the foundation for advancements in various scientific disciplines.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731518" y="525843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 Gateway to Biological Understanding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18" y="435187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has practical applications in fields like medicine, biotechnology, and environmental science.</a:t>
            </a:r>
            <a:endParaRPr lang="en-US" sz="985" dirty="0"/>
          </a:p>
          <a:p>
            <a:pPr algn="l" marL="0" indent="0">
              <a:lnSpc>
                <a:spcPct val="110000"/>
              </a:lnSpc>
              <a:spcBef>
                <a:spcPts val="985"/>
              </a:spcBef>
              <a:buNone/>
            </a:pPr>
            <a:r>
              <a:rPr lang="en-US" sz="98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applications demonstrate the importance of cell division in solving real-world problems.</a:t>
            </a:r>
            <a:endParaRPr lang="en-US" sz="985" dirty="0"/>
          </a:p>
        </p:txBody>
      </p:sp>
      <p:sp>
        <p:nvSpPr>
          <p:cNvPr id="11" name="Text 9"/>
          <p:cNvSpPr/>
          <p:nvPr/>
        </p:nvSpPr>
        <p:spPr>
          <a:xfrm>
            <a:off x="731518" y="372087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Applications in Medicine and Beyond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18" y="2835131"/>
            <a:ext cx="685800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a fundamental concept in biology that underlies many biological processes.</a:t>
            </a:r>
            <a:endParaRPr lang="en-US" sz="982" dirty="0"/>
          </a:p>
          <a:p>
            <a:pPr algn="l" marL="0" indent="0">
              <a:lnSpc>
                <a:spcPct val="110000"/>
              </a:lnSpc>
              <a:spcBef>
                <a:spcPts val="982"/>
              </a:spcBef>
              <a:buNone/>
            </a:pPr>
            <a:r>
              <a:rPr lang="en-US" sz="982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cell division can help us appreciate the complexity and beauty of life.</a:t>
            </a:r>
            <a:endParaRPr lang="en-US" sz="982" dirty="0"/>
          </a:p>
        </p:txBody>
      </p:sp>
      <p:sp>
        <p:nvSpPr>
          <p:cNvPr id="13" name="Text 11"/>
          <p:cNvSpPr/>
          <p:nvPr/>
        </p:nvSpPr>
        <p:spPr>
          <a:xfrm>
            <a:off x="731518" y="22041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The Essence of Cell Division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Meiosis: results in four daughter cells with unique combinations of chromosomes.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crucial for sexual reproduction and genetic diversity.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Meiosis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36" y="3423254"/>
            <a:ext cx="2926080" cy="236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Mitosis: results in two daughter cells genetically identical to the parent cell.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essential for growth, repair, and asexual reproduction in organisms.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36" y="2857767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Mitosis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932927"/>
            <a:ext cx="722375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Types of Cell Division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Chromosomes condense and become visible.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marks the beginning of mitosis.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Prophase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33700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Chromosomes align at the center of the cell.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alignment ensures proper separation later.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33700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Metaphase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135881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Sister chromatids separate and move to opposite poles.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step is crucial for equal distribution of genetic material.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35881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Anaphase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38062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nuclear envelope reforms, and chromosomes uncoil.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prepares the cell for the final division.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38062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Telophase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540243" y="3570021"/>
            <a:ext cx="1920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cytoplasm divides, and the cell splits into two daughter cells.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completes the process of cell division.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540243" y="2978148"/>
            <a:ext cx="19202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Cytokinesis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63278" y="0"/>
            <a:ext cx="3728721" cy="2616884"/>
          </a:xfrm>
          <a:prstGeom prst="rect">
            <a:avLst/>
          </a:prstGeom>
          <a:blipFill>
            <a:blip r:embed="rId1"/>
            <a:srcRect/>
            <a:stretch>
              <a:fillRect l="0" r="0" t="-20186" b="-2018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932927"/>
            <a:ext cx="7451616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Stages of Mitosis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allows organisms to grow and increase in size.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fundamental for the development of multicellular organisms.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9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Growth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5360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helps replace damaged or dead cells with new ones.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ensures the proper functioning and recovery of tissues.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5360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Repair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99201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essential for the production of gametes (sperm and egg cells).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critical role in sexual reproduction and the continuation of species.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99201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Reproduction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083043" y="3229635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helps maintain the balance of cells within tissues.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balance is crucial for the stability and health of an organism.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83043" y="2677009"/>
            <a:ext cx="23774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Maintenance of Tissue Homeostasis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Cell Division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Certain organisms utilize cell division to regrow lost body parts.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ability showcases the remarkable potential of cellular mechanisms.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07720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Regeneration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04361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Uncontrolled cell division can result in the development of cancer.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highlights the importance of regulation in cellular processes.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Cancer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23919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plays a crucial role in repairing damaged tissues.</a:t>
            </a:r>
            <a:endParaRPr lang="en-US" sz="1600" dirty="0"/>
          </a:p>
          <a:p>
            <a:pPr algn="l" marL="0" indent="0">
              <a:lnSpc>
                <a:spcPct val="104167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essential for recovery after injuries.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18" y="2737984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Wound Healing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Cell Division in Real Life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76791" b="-7679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essential for plant growth and development.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key role in improving agricultural productivity.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Agriculture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used in the production of bioproducts and genetically modified organisms.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integral to innovations in biotechnology.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Biotechnology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cell division can help in the development of treatments for diseases.</a:t>
            </a:r>
            <a:endParaRPr lang="en-US" sz="1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research is crucial for advancements in medical therapies.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Medicine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Cell Division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07720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329294" y="221815"/>
                </a:moveTo>
                <a:cubicBezTo>
                  <a:pt x="418124" y="212066"/>
                  <a:pt x="488312" y="140803"/>
                  <a:pt x="496459" y="51435"/>
                </a:cubicBezTo>
                <a:lnTo>
                  <a:pt x="488635" y="51435"/>
                </a:lnTo>
                <a:cubicBezTo>
                  <a:pt x="406449" y="51435"/>
                  <a:pt x="336475" y="104050"/>
                  <a:pt x="310651" y="177342"/>
                </a:cubicBezTo>
                <a:cubicBezTo>
                  <a:pt x="301220" y="159341"/>
                  <a:pt x="289863" y="142410"/>
                  <a:pt x="276789" y="126873"/>
                </a:cubicBezTo>
                <a:cubicBezTo>
                  <a:pt x="317295" y="51435"/>
                  <a:pt x="397018" y="0"/>
                  <a:pt x="488635" y="0"/>
                </a:cubicBezTo>
                <a:lnTo>
                  <a:pt x="514355" y="0"/>
                </a:lnTo>
                <a:cubicBezTo>
                  <a:pt x="533322" y="0"/>
                  <a:pt x="548645" y="15324"/>
                  <a:pt x="548645" y="34290"/>
                </a:cubicBezTo>
                <a:cubicBezTo>
                  <a:pt x="548645" y="156022"/>
                  <a:pt x="457994" y="256533"/>
                  <a:pt x="340546" y="272175"/>
                </a:cubicBezTo>
                <a:cubicBezTo>
                  <a:pt x="338297" y="254816"/>
                  <a:pt x="334544" y="237995"/>
                  <a:pt x="329294" y="221705"/>
                </a:cubicBezTo>
                <a:lnTo>
                  <a:pt x="329294" y="221815"/>
                </a:lnTo>
                <a:moveTo>
                  <a:pt x="51435" y="120015"/>
                </a:moveTo>
                <a:lnTo>
                  <a:pt x="51435" y="137160"/>
                </a:lnTo>
                <a:cubicBezTo>
                  <a:pt x="51435" y="241314"/>
                  <a:pt x="135876" y="325755"/>
                  <a:pt x="240030" y="325755"/>
                </a:cubicBezTo>
                <a:lnTo>
                  <a:pt x="248605" y="325755"/>
                </a:lnTo>
                <a:lnTo>
                  <a:pt x="248605" y="308610"/>
                </a:lnTo>
                <a:lnTo>
                  <a:pt x="248605" y="308610"/>
                </a:lnTo>
                <a:cubicBezTo>
                  <a:pt x="248605" y="204456"/>
                  <a:pt x="164164" y="120015"/>
                  <a:pt x="60010" y="120015"/>
                </a:cubicBezTo>
                <a:lnTo>
                  <a:pt x="51435" y="120015"/>
                </a:lnTo>
                <a:moveTo>
                  <a:pt x="300040" y="308610"/>
                </a:moveTo>
                <a:lnTo>
                  <a:pt x="300040" y="325755"/>
                </a:lnTo>
                <a:lnTo>
                  <a:pt x="300040" y="377190"/>
                </a:lnTo>
                <a:lnTo>
                  <a:pt x="300040" y="522925"/>
                </a:lnTo>
                <a:cubicBezTo>
                  <a:pt x="300040" y="537179"/>
                  <a:pt x="288574" y="548646"/>
                  <a:pt x="274326" y="548646"/>
                </a:cubicBezTo>
                <a:cubicBezTo>
                  <a:pt x="260072" y="548646"/>
                  <a:pt x="248611" y="537179"/>
                  <a:pt x="248611" y="522931"/>
                </a:cubicBezTo>
                <a:lnTo>
                  <a:pt x="248611" y="377201"/>
                </a:lnTo>
                <a:lnTo>
                  <a:pt x="240041" y="377201"/>
                </a:lnTo>
                <a:cubicBezTo>
                  <a:pt x="107490" y="377201"/>
                  <a:pt x="11" y="269722"/>
                  <a:pt x="11" y="137171"/>
                </a:cubicBezTo>
                <a:lnTo>
                  <a:pt x="11" y="102881"/>
                </a:lnTo>
                <a:cubicBezTo>
                  <a:pt x="11" y="83915"/>
                  <a:pt x="15335" y="68591"/>
                  <a:pt x="34301" y="68591"/>
                </a:cubicBezTo>
                <a:lnTo>
                  <a:pt x="60021" y="68591"/>
                </a:lnTo>
                <a:cubicBezTo>
                  <a:pt x="192573" y="68591"/>
                  <a:pt x="300051" y="176070"/>
                  <a:pt x="300051" y="308621"/>
                </a:cubicBezTo>
                <a:lnTo>
                  <a:pt x="300040" y="30861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72941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411480" y="25720"/>
                </a:moveTo>
                <a:cubicBezTo>
                  <a:pt x="411480" y="11467"/>
                  <a:pt x="400016" y="6"/>
                  <a:pt x="385763" y="6"/>
                </a:cubicBezTo>
                <a:cubicBezTo>
                  <a:pt x="371509" y="6"/>
                  <a:pt x="360045" y="11472"/>
                  <a:pt x="360045" y="25726"/>
                </a:cubicBezTo>
                <a:cubicBezTo>
                  <a:pt x="360045" y="28617"/>
                  <a:pt x="359938" y="31514"/>
                  <a:pt x="359831" y="34301"/>
                </a:cubicBezTo>
                <a:lnTo>
                  <a:pt x="51649" y="34301"/>
                </a:lnTo>
                <a:cubicBezTo>
                  <a:pt x="51435" y="31514"/>
                  <a:pt x="51435" y="28623"/>
                  <a:pt x="51435" y="25731"/>
                </a:cubicBezTo>
                <a:cubicBezTo>
                  <a:pt x="51435" y="11478"/>
                  <a:pt x="39971" y="17"/>
                  <a:pt x="25718" y="17"/>
                </a:cubicBezTo>
                <a:cubicBezTo>
                  <a:pt x="11464" y="17"/>
                  <a:pt x="0" y="11483"/>
                  <a:pt x="0" y="25737"/>
                </a:cubicBezTo>
                <a:cubicBezTo>
                  <a:pt x="0" y="85314"/>
                  <a:pt x="26253" y="134927"/>
                  <a:pt x="62257" y="177792"/>
                </a:cubicBezTo>
                <a:cubicBezTo>
                  <a:pt x="91402" y="212510"/>
                  <a:pt x="128160" y="244227"/>
                  <a:pt x="164913" y="274342"/>
                </a:cubicBezTo>
                <a:cubicBezTo>
                  <a:pt x="128160" y="304451"/>
                  <a:pt x="91402" y="336174"/>
                  <a:pt x="62257" y="370892"/>
                </a:cubicBezTo>
                <a:cubicBezTo>
                  <a:pt x="26253" y="413757"/>
                  <a:pt x="0" y="463365"/>
                  <a:pt x="0" y="522947"/>
                </a:cubicBezTo>
                <a:cubicBezTo>
                  <a:pt x="0" y="537201"/>
                  <a:pt x="11464" y="548668"/>
                  <a:pt x="25718" y="548668"/>
                </a:cubicBezTo>
                <a:cubicBezTo>
                  <a:pt x="39971" y="548668"/>
                  <a:pt x="51435" y="537201"/>
                  <a:pt x="51435" y="522953"/>
                </a:cubicBezTo>
                <a:cubicBezTo>
                  <a:pt x="51435" y="520062"/>
                  <a:pt x="51542" y="517165"/>
                  <a:pt x="51649" y="514383"/>
                </a:cubicBezTo>
                <a:lnTo>
                  <a:pt x="359724" y="514383"/>
                </a:lnTo>
                <a:cubicBezTo>
                  <a:pt x="359938" y="517170"/>
                  <a:pt x="359938" y="520062"/>
                  <a:pt x="359938" y="522958"/>
                </a:cubicBezTo>
                <a:cubicBezTo>
                  <a:pt x="359938" y="537212"/>
                  <a:pt x="371402" y="548679"/>
                  <a:pt x="385656" y="548679"/>
                </a:cubicBezTo>
                <a:cubicBezTo>
                  <a:pt x="399909" y="548679"/>
                  <a:pt x="411373" y="537212"/>
                  <a:pt x="411373" y="522964"/>
                </a:cubicBezTo>
                <a:cubicBezTo>
                  <a:pt x="411373" y="463387"/>
                  <a:pt x="385121" y="413774"/>
                  <a:pt x="349116" y="370908"/>
                </a:cubicBezTo>
                <a:cubicBezTo>
                  <a:pt x="327040" y="344656"/>
                  <a:pt x="300681" y="320225"/>
                  <a:pt x="273247" y="296754"/>
                </a:cubicBezTo>
                <a:cubicBezTo>
                  <a:pt x="263923" y="304364"/>
                  <a:pt x="254710" y="311864"/>
                  <a:pt x="245707" y="319150"/>
                </a:cubicBezTo>
                <a:lnTo>
                  <a:pt x="245707" y="319150"/>
                </a:lnTo>
                <a:lnTo>
                  <a:pt x="243349" y="321081"/>
                </a:lnTo>
                <a:cubicBezTo>
                  <a:pt x="239708" y="323972"/>
                  <a:pt x="236169" y="326973"/>
                  <a:pt x="232527" y="329760"/>
                </a:cubicBezTo>
                <a:cubicBezTo>
                  <a:pt x="244530" y="339833"/>
                  <a:pt x="256208" y="349906"/>
                  <a:pt x="267137" y="360084"/>
                </a:cubicBezTo>
                <a:lnTo>
                  <a:pt x="143907" y="360084"/>
                </a:lnTo>
                <a:cubicBezTo>
                  <a:pt x="167480" y="338226"/>
                  <a:pt x="193947" y="316790"/>
                  <a:pt x="221273" y="294719"/>
                </a:cubicBezTo>
                <a:cubicBezTo>
                  <a:pt x="221594" y="294505"/>
                  <a:pt x="221808" y="294291"/>
                  <a:pt x="222129" y="294077"/>
                </a:cubicBezTo>
                <a:lnTo>
                  <a:pt x="222878" y="293435"/>
                </a:lnTo>
                <a:cubicBezTo>
                  <a:pt x="267133" y="257647"/>
                  <a:pt x="313638" y="219928"/>
                  <a:pt x="349001" y="177815"/>
                </a:cubicBezTo>
                <a:cubicBezTo>
                  <a:pt x="385219" y="134955"/>
                  <a:pt x="411472" y="85341"/>
                  <a:pt x="411472" y="25759"/>
                </a:cubicBezTo>
                <a:lnTo>
                  <a:pt x="411480" y="25720"/>
                </a:lnTo>
                <a:moveTo>
                  <a:pt x="95476" y="411480"/>
                </a:moveTo>
                <a:lnTo>
                  <a:pt x="316004" y="411480"/>
                </a:lnTo>
                <a:cubicBezTo>
                  <a:pt x="329291" y="428301"/>
                  <a:pt x="340006" y="445342"/>
                  <a:pt x="347507" y="462915"/>
                </a:cubicBezTo>
                <a:lnTo>
                  <a:pt x="63973" y="462915"/>
                </a:lnTo>
                <a:cubicBezTo>
                  <a:pt x="71474" y="445342"/>
                  <a:pt x="82189" y="428301"/>
                  <a:pt x="95476" y="411480"/>
                </a:cubicBezTo>
                <a:moveTo>
                  <a:pt x="63973" y="85725"/>
                </a:moveTo>
                <a:lnTo>
                  <a:pt x="347400" y="85725"/>
                </a:lnTo>
                <a:cubicBezTo>
                  <a:pt x="339899" y="103298"/>
                  <a:pt x="329184" y="120339"/>
                  <a:pt x="315897" y="137160"/>
                </a:cubicBezTo>
                <a:lnTo>
                  <a:pt x="95369" y="137160"/>
                </a:lnTo>
                <a:cubicBezTo>
                  <a:pt x="82082" y="120339"/>
                  <a:pt x="71367" y="103298"/>
                  <a:pt x="63866" y="85725"/>
                </a:cubicBezTo>
                <a:lnTo>
                  <a:pt x="63973" y="85725"/>
                </a:lnTo>
                <a:moveTo>
                  <a:pt x="267355" y="188595"/>
                </a:moveTo>
                <a:cubicBezTo>
                  <a:pt x="248283" y="206168"/>
                  <a:pt x="227495" y="223527"/>
                  <a:pt x="205740" y="241210"/>
                </a:cubicBezTo>
                <a:cubicBezTo>
                  <a:pt x="183989" y="223527"/>
                  <a:pt x="163197" y="206168"/>
                  <a:pt x="144125" y="188595"/>
                </a:cubicBezTo>
                <a:lnTo>
                  <a:pt x="267355" y="18859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8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05740" y="0"/>
                </a:moveTo>
                <a:cubicBezTo>
                  <a:pt x="186774" y="0"/>
                  <a:pt x="171450" y="15324"/>
                  <a:pt x="171450" y="34290"/>
                </a:cubicBezTo>
                <a:cubicBezTo>
                  <a:pt x="152484" y="34290"/>
                  <a:pt x="137160" y="49614"/>
                  <a:pt x="137160" y="68580"/>
                </a:cubicBezTo>
                <a:lnTo>
                  <a:pt x="137160" y="308610"/>
                </a:lnTo>
                <a:cubicBezTo>
                  <a:pt x="137160" y="327576"/>
                  <a:pt x="152484" y="342900"/>
                  <a:pt x="171450" y="342900"/>
                </a:cubicBezTo>
                <a:cubicBezTo>
                  <a:pt x="171450" y="361866"/>
                  <a:pt x="186774" y="377190"/>
                  <a:pt x="205740" y="377190"/>
                </a:cubicBezTo>
                <a:lnTo>
                  <a:pt x="240030" y="377190"/>
                </a:lnTo>
                <a:cubicBezTo>
                  <a:pt x="258996" y="377190"/>
                  <a:pt x="274320" y="361866"/>
                  <a:pt x="274320" y="342900"/>
                </a:cubicBezTo>
                <a:cubicBezTo>
                  <a:pt x="293286" y="342900"/>
                  <a:pt x="308610" y="327576"/>
                  <a:pt x="308610" y="308610"/>
                </a:cubicBezTo>
                <a:lnTo>
                  <a:pt x="308610" y="68580"/>
                </a:lnTo>
                <a:cubicBezTo>
                  <a:pt x="308610" y="49614"/>
                  <a:pt x="293286" y="34290"/>
                  <a:pt x="274320" y="34290"/>
                </a:cubicBezTo>
                <a:cubicBezTo>
                  <a:pt x="274320" y="15324"/>
                  <a:pt x="258996" y="0"/>
                  <a:pt x="240030" y="0"/>
                </a:cubicBezTo>
                <a:lnTo>
                  <a:pt x="205740" y="0"/>
                </a:lnTo>
                <a:moveTo>
                  <a:pt x="188595" y="291465"/>
                </a:moveTo>
                <a:lnTo>
                  <a:pt x="188595" y="85725"/>
                </a:lnTo>
                <a:lnTo>
                  <a:pt x="257175" y="85725"/>
                </a:lnTo>
                <a:lnTo>
                  <a:pt x="257175" y="291465"/>
                </a:lnTo>
                <a:lnTo>
                  <a:pt x="188595" y="291465"/>
                </a:lnTo>
                <a:moveTo>
                  <a:pt x="25720" y="497205"/>
                </a:moveTo>
                <a:cubicBezTo>
                  <a:pt x="11467" y="497205"/>
                  <a:pt x="6" y="508672"/>
                  <a:pt x="6" y="522925"/>
                </a:cubicBezTo>
                <a:cubicBezTo>
                  <a:pt x="6" y="537179"/>
                  <a:pt x="11472" y="548646"/>
                  <a:pt x="25726" y="548646"/>
                </a:cubicBezTo>
                <a:lnTo>
                  <a:pt x="342911" y="548646"/>
                </a:lnTo>
                <a:lnTo>
                  <a:pt x="522936" y="548646"/>
                </a:lnTo>
                <a:cubicBezTo>
                  <a:pt x="537190" y="548646"/>
                  <a:pt x="548657" y="537179"/>
                  <a:pt x="548657" y="522931"/>
                </a:cubicBezTo>
                <a:cubicBezTo>
                  <a:pt x="548657" y="508677"/>
                  <a:pt x="537190" y="497216"/>
                  <a:pt x="522942" y="497216"/>
                </a:cubicBezTo>
                <a:lnTo>
                  <a:pt x="479007" y="497216"/>
                </a:lnTo>
                <a:cubicBezTo>
                  <a:pt x="521762" y="459497"/>
                  <a:pt x="548657" y="404309"/>
                  <a:pt x="548657" y="342911"/>
                </a:cubicBezTo>
                <a:cubicBezTo>
                  <a:pt x="548657" y="229326"/>
                  <a:pt x="456502" y="137171"/>
                  <a:pt x="342917" y="137171"/>
                </a:cubicBezTo>
                <a:lnTo>
                  <a:pt x="342917" y="137171"/>
                </a:lnTo>
                <a:lnTo>
                  <a:pt x="342917" y="188606"/>
                </a:lnTo>
                <a:lnTo>
                  <a:pt x="342917" y="188606"/>
                </a:lnTo>
                <a:cubicBezTo>
                  <a:pt x="428104" y="188606"/>
                  <a:pt x="497222" y="257724"/>
                  <a:pt x="497222" y="342911"/>
                </a:cubicBezTo>
                <a:cubicBezTo>
                  <a:pt x="497222" y="428098"/>
                  <a:pt x="428104" y="497216"/>
                  <a:pt x="342917" y="497216"/>
                </a:cubicBezTo>
                <a:lnTo>
                  <a:pt x="342917" y="497216"/>
                </a:lnTo>
                <a:lnTo>
                  <a:pt x="25720" y="497205"/>
                </a:lnTo>
                <a:moveTo>
                  <a:pt x="102870" y="437200"/>
                </a:moveTo>
                <a:cubicBezTo>
                  <a:pt x="102870" y="451454"/>
                  <a:pt x="114337" y="462921"/>
                  <a:pt x="128590" y="462921"/>
                </a:cubicBezTo>
                <a:lnTo>
                  <a:pt x="317185" y="462921"/>
                </a:lnTo>
                <a:cubicBezTo>
                  <a:pt x="331439" y="462921"/>
                  <a:pt x="342906" y="451454"/>
                  <a:pt x="342906" y="437206"/>
                </a:cubicBezTo>
                <a:cubicBezTo>
                  <a:pt x="342906" y="422952"/>
                  <a:pt x="331439" y="411491"/>
                  <a:pt x="317191" y="411491"/>
                </a:cubicBezTo>
                <a:lnTo>
                  <a:pt x="128596" y="411491"/>
                </a:lnTo>
                <a:cubicBezTo>
                  <a:pt x="114342" y="411491"/>
                  <a:pt x="102881" y="422958"/>
                  <a:pt x="102881" y="437211"/>
                </a:cubicBezTo>
                <a:lnTo>
                  <a:pt x="102870" y="4372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53903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56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1556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19663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09663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9663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Confusing mitosis and meiosis, or thinking they are the same process.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error overlooks the distinct roles these processes play in reproduction and cellular function.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9663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Confusion Between Mitosis and Meiosis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56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Believing that cell division is a random and uncontrolled process.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misunderstanding can lead to confusion about the mechanisms of growth and repair in organisms.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56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Misconception about Cell Division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and Misconceptions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Meiosis results in four daughter cells with unique combinations of chromosomes.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plays a key role in sexual reproduction and genetic variation.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Meiosis: Genetic Diversity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Mitosis results in two genetically identical daughter cells.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process is crucial for tissue growth and repair in multicellular organisms.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Mitosis: Identical Daughter Cells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the process by which a cell divides into two or more daughter cells.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a fundamental mechanism for growth, repair, and reproduction in living organisms.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Cell Division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Frequently Asked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285999"/>
          </a:xfrm>
          <a:prstGeom prst="rect">
            <a:avLst/>
          </a:pr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9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process of cell division resulting in two genetically identical daughter cells.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ensures that each new cell receives an exact copy of the parent cell's DNA.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19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Mitosis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57587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process of cell division resulting in four daughter cells with unique combinations of chromosomes.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is essential for sexual reproduction and genetic diversity.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57587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Meiosis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83655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thread-like structure that carries genes in the nucleus of a cell.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Chromosomes ensure the accurate transfer of genetic material during cell division.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83655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Chromosome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09723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 unit of heredity that carries information from one generation to the next.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Genes are segments of DNA that determine specific traits in an organism.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09723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792" y="3262159"/>
            <a:ext cx="1463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63"/>
              </a:spcBef>
              <a:buNone/>
            </a:pPr>
            <a:r>
              <a:rPr lang="en-US" sz="135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Deoxyribonucleic acid, the molecule that contains genetic instructions for the development and function of an organism.</a:t>
            </a:r>
            <a:endParaRPr lang="en-US" sz="1356" dirty="0"/>
          </a:p>
          <a:p>
            <a:pPr algn="l" marL="0" indent="0">
              <a:lnSpc>
                <a:spcPct val="100000"/>
              </a:lnSpc>
              <a:spcBef>
                <a:spcPts val="1163"/>
              </a:spcBef>
              <a:buNone/>
            </a:pPr>
            <a:r>
              <a:rPr lang="en-US" sz="135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DNA is structured as a double helix and is the blueprint for all living things.</a:t>
            </a:r>
            <a:endParaRPr lang="en-US" sz="1356" dirty="0"/>
          </a:p>
        </p:txBody>
      </p:sp>
      <p:sp>
        <p:nvSpPr>
          <p:cNvPr id="13" name="Text 11"/>
          <p:cNvSpPr/>
          <p:nvPr/>
        </p:nvSpPr>
        <p:spPr>
          <a:xfrm>
            <a:off x="7635792" y="2670286"/>
            <a:ext cx="146304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DNA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48800" y="-1"/>
            <a:ext cx="2743200" cy="6857999"/>
          </a:xfrm>
          <a:prstGeom prst="rect">
            <a:avLst/>
          </a:prstGeom>
          <a:blipFill>
            <a:blip r:embed="rId1"/>
            <a:srcRect/>
            <a:stretch>
              <a:fillRect l="-108259" r="-1082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19" y="932927"/>
            <a:ext cx="836731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Vocabulary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3108959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79920" y="0"/>
            <a:ext cx="5212080" cy="3108960"/>
          </a:xfrm>
          <a:prstGeom prst="rect">
            <a:avLst/>
          </a:prstGeom>
          <a:blipFill>
            <a:blip r:embed="rId1"/>
            <a:srcRect/>
            <a:stretch>
              <a:fillRect l="0" r="0" t="-1276" b="-1276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discussion and questioning to promote critical thinking.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approach helps students develop analytical skills.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Fostering Critical Thinking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Incorporate hands-on activities and experiments to engage students.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Such activities make learning interactive and memorable.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Hands-On Engagement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58677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Use visual aids and diagrams to explain complex concepts.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students grasp abstract ideas effectively.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480895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Aids for Clarity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581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5811521" cy="1861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Tips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59" y="3451683"/>
                </a:moveTo>
                <a:cubicBezTo>
                  <a:pt x="50522" y="3451683"/>
                  <a:pt x="0" y="3401150"/>
                  <a:pt x="0" y="3338813"/>
                </a:cubicBezTo>
                <a:lnTo>
                  <a:pt x="0" y="112870"/>
                </a:lnTo>
                <a:cubicBezTo>
                  <a:pt x="0" y="50533"/>
                  <a:pt x="50522" y="0"/>
                  <a:pt x="112859" y="0"/>
                </a:cubicBezTo>
                <a:lnTo>
                  <a:pt x="3361826" y="0"/>
                </a:lnTo>
                <a:cubicBezTo>
                  <a:pt x="3424163" y="0"/>
                  <a:pt x="3474685" y="50533"/>
                  <a:pt x="3474685" y="112870"/>
                </a:cubicBezTo>
                <a:lnTo>
                  <a:pt x="3474685" y="3338813"/>
                </a:lnTo>
                <a:cubicBezTo>
                  <a:pt x="3474685" y="3401150"/>
                  <a:pt x="3424163" y="3451683"/>
                  <a:pt x="3361826" y="3451683"/>
                </a:cubicBezTo>
                <a:lnTo>
                  <a:pt x="112859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37" y="3424465"/>
                </a:moveTo>
                <a:cubicBezTo>
                  <a:pt x="44789" y="3424465"/>
                  <a:pt x="0" y="3379673"/>
                  <a:pt x="0" y="3324436"/>
                </a:cubicBezTo>
                <a:lnTo>
                  <a:pt x="0" y="100029"/>
                </a:lnTo>
                <a:cubicBezTo>
                  <a:pt x="0" y="44792"/>
                  <a:pt x="44789" y="0"/>
                  <a:pt x="100037" y="0"/>
                </a:cubicBezTo>
                <a:lnTo>
                  <a:pt x="3374683" y="0"/>
                </a:lnTo>
                <a:cubicBezTo>
                  <a:pt x="3429931" y="0"/>
                  <a:pt x="3474720" y="44792"/>
                  <a:pt x="3474720" y="100029"/>
                </a:cubicBezTo>
                <a:lnTo>
                  <a:pt x="3474720" y="3324436"/>
                </a:lnTo>
                <a:cubicBezTo>
                  <a:pt x="3474720" y="3379673"/>
                  <a:pt x="3429931" y="3424465"/>
                  <a:pt x="3374683" y="3424465"/>
                </a:cubicBezTo>
                <a:lnTo>
                  <a:pt x="100037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>
            <a:blip r:embed="rId1"/>
            <a:srcRect/>
            <a:stretch>
              <a:fillRect l="-90625" r="-906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54879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Tests, projects, and presentations to evaluate student understanding at the end of the unit.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methods provide a comprehensive overview of what students have learned.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79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54879" y="2883167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197483" y="245823"/>
                </a:moveTo>
                <a:cubicBezTo>
                  <a:pt x="175574" y="221772"/>
                  <a:pt x="145490" y="165653"/>
                  <a:pt x="140493" y="38100"/>
                </a:cubicBezTo>
                <a:lnTo>
                  <a:pt x="316862" y="38100"/>
                </a:lnTo>
                <a:cubicBezTo>
                  <a:pt x="311783" y="165657"/>
                  <a:pt x="281699" y="221772"/>
                  <a:pt x="259872" y="245823"/>
                </a:cubicBezTo>
                <a:cubicBezTo>
                  <a:pt x="249000" y="257808"/>
                  <a:pt x="239312" y="262811"/>
                  <a:pt x="233597" y="264952"/>
                </a:cubicBezTo>
                <a:cubicBezTo>
                  <a:pt x="231535" y="265745"/>
                  <a:pt x="229866" y="266143"/>
                  <a:pt x="228755" y="266460"/>
                </a:cubicBezTo>
                <a:cubicBezTo>
                  <a:pt x="227644" y="266220"/>
                  <a:pt x="225976" y="265745"/>
                  <a:pt x="223914" y="264952"/>
                </a:cubicBezTo>
                <a:cubicBezTo>
                  <a:pt x="218199" y="262811"/>
                  <a:pt x="208515" y="257808"/>
                  <a:pt x="197638" y="245823"/>
                </a:cubicBezTo>
                <a:lnTo>
                  <a:pt x="197483" y="245823"/>
                </a:lnTo>
                <a:moveTo>
                  <a:pt x="317498" y="0"/>
                </a:moveTo>
                <a:lnTo>
                  <a:pt x="139697" y="0"/>
                </a:lnTo>
                <a:cubicBezTo>
                  <a:pt x="118662" y="0"/>
                  <a:pt x="101517" y="17305"/>
                  <a:pt x="102312" y="38258"/>
                </a:cubicBezTo>
                <a:cubicBezTo>
                  <a:pt x="102472" y="42465"/>
                  <a:pt x="102628" y="46671"/>
                  <a:pt x="102870" y="50800"/>
                </a:cubicBezTo>
                <a:lnTo>
                  <a:pt x="19052" y="50800"/>
                </a:lnTo>
                <a:cubicBezTo>
                  <a:pt x="8495" y="50800"/>
                  <a:pt x="0" y="59294"/>
                  <a:pt x="0" y="69852"/>
                </a:cubicBezTo>
                <a:cubicBezTo>
                  <a:pt x="0" y="155972"/>
                  <a:pt x="36434" y="210901"/>
                  <a:pt x="80568" y="244953"/>
                </a:cubicBezTo>
                <a:cubicBezTo>
                  <a:pt x="123353" y="278055"/>
                  <a:pt x="172406" y="290673"/>
                  <a:pt x="199234" y="295514"/>
                </a:cubicBezTo>
                <a:cubicBezTo>
                  <a:pt x="202965" y="297497"/>
                  <a:pt x="206458" y="299086"/>
                  <a:pt x="209631" y="300354"/>
                </a:cubicBezTo>
                <a:lnTo>
                  <a:pt x="209631" y="368300"/>
                </a:lnTo>
                <a:lnTo>
                  <a:pt x="146130" y="368300"/>
                </a:lnTo>
                <a:cubicBezTo>
                  <a:pt x="135574" y="368300"/>
                  <a:pt x="127079" y="376794"/>
                  <a:pt x="127079" y="387352"/>
                </a:cubicBezTo>
                <a:cubicBezTo>
                  <a:pt x="127079" y="397910"/>
                  <a:pt x="135574" y="406404"/>
                  <a:pt x="146130" y="406404"/>
                </a:cubicBezTo>
                <a:lnTo>
                  <a:pt x="228682" y="406404"/>
                </a:lnTo>
                <a:lnTo>
                  <a:pt x="311234" y="406404"/>
                </a:lnTo>
                <a:cubicBezTo>
                  <a:pt x="321791" y="406404"/>
                  <a:pt x="330286" y="397910"/>
                  <a:pt x="330286" y="387356"/>
                </a:cubicBezTo>
                <a:cubicBezTo>
                  <a:pt x="330286" y="376798"/>
                  <a:pt x="321791" y="368308"/>
                  <a:pt x="311234" y="368308"/>
                </a:cubicBezTo>
                <a:lnTo>
                  <a:pt x="247734" y="368308"/>
                </a:lnTo>
                <a:lnTo>
                  <a:pt x="247734" y="300362"/>
                </a:lnTo>
                <a:cubicBezTo>
                  <a:pt x="250907" y="299090"/>
                  <a:pt x="254400" y="297505"/>
                  <a:pt x="258131" y="295522"/>
                </a:cubicBezTo>
                <a:cubicBezTo>
                  <a:pt x="284959" y="290759"/>
                  <a:pt x="333934" y="278059"/>
                  <a:pt x="376797" y="244961"/>
                </a:cubicBezTo>
                <a:cubicBezTo>
                  <a:pt x="420770" y="210909"/>
                  <a:pt x="457205" y="155980"/>
                  <a:pt x="457205" y="69860"/>
                </a:cubicBezTo>
                <a:cubicBezTo>
                  <a:pt x="457205" y="59302"/>
                  <a:pt x="448710" y="50812"/>
                  <a:pt x="438153" y="50812"/>
                </a:cubicBezTo>
                <a:lnTo>
                  <a:pt x="354335" y="50812"/>
                </a:lnTo>
                <a:cubicBezTo>
                  <a:pt x="354572" y="46683"/>
                  <a:pt x="354732" y="42558"/>
                  <a:pt x="354892" y="38270"/>
                </a:cubicBezTo>
                <a:cubicBezTo>
                  <a:pt x="355688" y="17317"/>
                  <a:pt x="338543" y="12"/>
                  <a:pt x="317507" y="12"/>
                </a:cubicBezTo>
                <a:lnTo>
                  <a:pt x="317498" y="0"/>
                </a:lnTo>
                <a:moveTo>
                  <a:pt x="351395" y="88900"/>
                </a:moveTo>
                <a:lnTo>
                  <a:pt x="418388" y="88900"/>
                </a:lnTo>
                <a:cubicBezTo>
                  <a:pt x="413624" y="151132"/>
                  <a:pt x="385607" y="189943"/>
                  <a:pt x="353379" y="214790"/>
                </a:cubicBezTo>
                <a:cubicBezTo>
                  <a:pt x="339489" y="225584"/>
                  <a:pt x="324566" y="233842"/>
                  <a:pt x="310201" y="240190"/>
                </a:cubicBezTo>
                <a:cubicBezTo>
                  <a:pt x="328219" y="208203"/>
                  <a:pt x="344176" y="160418"/>
                  <a:pt x="351395" y="88900"/>
                </a:cubicBezTo>
                <a:moveTo>
                  <a:pt x="147004" y="240190"/>
                </a:moveTo>
                <a:cubicBezTo>
                  <a:pt x="132638" y="233843"/>
                  <a:pt x="117793" y="225584"/>
                  <a:pt x="103826" y="214790"/>
                </a:cubicBezTo>
                <a:cubicBezTo>
                  <a:pt x="71598" y="189947"/>
                  <a:pt x="43580" y="151132"/>
                  <a:pt x="38816" y="88900"/>
                </a:cubicBezTo>
                <a:lnTo>
                  <a:pt x="105810" y="88900"/>
                </a:lnTo>
                <a:cubicBezTo>
                  <a:pt x="113034" y="160418"/>
                  <a:pt x="128985" y="208199"/>
                  <a:pt x="147004" y="240190"/>
                </a:cubicBezTo>
                <a:lnTo>
                  <a:pt x="147004" y="24019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5836" y="4050094"/>
            <a:ext cx="2926080" cy="174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Quizzes, class discussions, and assignments to monitor student progress.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help in identifying areas where students need improvement during the learning process.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36" y="3487413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62986" y="2857767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22376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53903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56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1556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19663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09663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9663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cell division is crucial for understanding life and has practical applications in various fields.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a fundamental concept in biology that underlies many biological processes.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9663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Applications of Cell Division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56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 is a fundamental concept in biology that underlies many biological processes.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cell division is crucial for understanding life and has practical applications in various fields.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56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Importance of Cell Division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0"/>
            <a:ext cx="955994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potential applications of cell division in agriculture?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cell division influence crop improvement and sustainability?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Impact on Agriculture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410731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are some potential applications of cell division in medicine?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cell division contribute to advancements in biotechnology?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in Medicine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023602"/>
            <a:ext cx="2377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did you learn about cell division?</a:t>
            </a:r>
            <a:endParaRPr lang="en-US" sz="1400" dirty="0"/>
          </a:p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How does cell division relate to real-life scenarios?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2344219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Cell Division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145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6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14" y="3474720"/>
                </a:moveTo>
                <a:cubicBezTo>
                  <a:pt x="50841" y="3474720"/>
                  <a:pt x="0" y="3423850"/>
                  <a:pt x="0" y="3361097"/>
                </a:cubicBezTo>
                <a:lnTo>
                  <a:pt x="0" y="113623"/>
                </a:lnTo>
                <a:cubicBezTo>
                  <a:pt x="0" y="50870"/>
                  <a:pt x="50886" y="0"/>
                  <a:pt x="113614" y="0"/>
                </a:cubicBezTo>
                <a:lnTo>
                  <a:pt x="4458386" y="0"/>
                </a:lnTo>
                <a:cubicBezTo>
                  <a:pt x="4521159" y="0"/>
                  <a:pt x="4572000" y="50870"/>
                  <a:pt x="4572000" y="113623"/>
                </a:cubicBezTo>
                <a:lnTo>
                  <a:pt x="4572000" y="3361097"/>
                </a:lnTo>
                <a:cubicBezTo>
                  <a:pt x="4572000" y="3423850"/>
                  <a:pt x="4521114" y="3474720"/>
                  <a:pt x="4458386" y="3474720"/>
                </a:cubicBezTo>
                <a:lnTo>
                  <a:pt x="113614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53903" y="228507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8" y="3474720"/>
                </a:moveTo>
                <a:cubicBezTo>
                  <a:pt x="45446" y="3474720"/>
                  <a:pt x="0" y="3429271"/>
                  <a:pt x="0" y="3373223"/>
                </a:cubicBezTo>
                <a:lnTo>
                  <a:pt x="0" y="101497"/>
                </a:lnTo>
                <a:cubicBezTo>
                  <a:pt x="0" y="45449"/>
                  <a:pt x="45446" y="0"/>
                  <a:pt x="101498" y="0"/>
                </a:cubicBezTo>
                <a:lnTo>
                  <a:pt x="4470502" y="0"/>
                </a:lnTo>
                <a:cubicBezTo>
                  <a:pt x="4526554" y="0"/>
                  <a:pt x="4572000" y="45449"/>
                  <a:pt x="4572000" y="101497"/>
                </a:cubicBezTo>
                <a:lnTo>
                  <a:pt x="4572000" y="3373223"/>
                </a:lnTo>
                <a:cubicBezTo>
                  <a:pt x="4572000" y="3429271"/>
                  <a:pt x="4526554" y="3474720"/>
                  <a:pt x="4470502" y="3474720"/>
                </a:cubicBezTo>
                <a:lnTo>
                  <a:pt x="101498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56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41556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19663" y="256312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5" y="548640"/>
                  <a:pt x="0" y="504425"/>
                  <a:pt x="0" y="449885"/>
                </a:cubicBezTo>
                <a:lnTo>
                  <a:pt x="0" y="98755"/>
                </a:lnTo>
                <a:cubicBezTo>
                  <a:pt x="0" y="44215"/>
                  <a:pt x="44215" y="0"/>
                  <a:pt x="98755" y="0"/>
                </a:cubicBezTo>
                <a:lnTo>
                  <a:pt x="449885" y="0"/>
                </a:lnTo>
                <a:cubicBezTo>
                  <a:pt x="504425" y="0"/>
                  <a:pt x="548640" y="44215"/>
                  <a:pt x="548640" y="98755"/>
                </a:cubicBezTo>
                <a:lnTo>
                  <a:pt x="548640" y="449885"/>
                </a:lnTo>
                <a:cubicBezTo>
                  <a:pt x="548640" y="504425"/>
                  <a:pt x="504425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C28A6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09663" y="2609927"/>
            <a:ext cx="368640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1453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9663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the process of gene expression and regulation.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about the structure and function of DNA.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19663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Gene Expression Insights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56" y="3768756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Learn about the structure and function of DNA.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the process of gene expression and regulation.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56" y="328639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DNA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Educational videos and animations to supplement learning.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tools make complex concepts easier to understand.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Educational Videos and Animations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370835"/>
            <a:ext cx="3200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Textbooks and online resources for further reading.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materials provide foundational knowledge and in-depth insights.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28053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Textbooks and Online Resources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890890" cy="6857999"/>
          </a:xfrm>
          <a:prstGeom prst="rect">
            <a:avLst/>
          </a:prstGeom>
          <a:blipFill>
            <a:blip r:embed="rId1"/>
            <a:srcRect/>
            <a:stretch>
              <a:fillRect l="-67383" r="-6738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291306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50799" y="38100"/>
                </a:moveTo>
                <a:cubicBezTo>
                  <a:pt x="43813" y="38100"/>
                  <a:pt x="38098" y="43815"/>
                  <a:pt x="38098" y="50801"/>
                </a:cubicBezTo>
                <a:lnTo>
                  <a:pt x="38098" y="254002"/>
                </a:lnTo>
                <a:cubicBezTo>
                  <a:pt x="38098" y="260988"/>
                  <a:pt x="43813" y="266703"/>
                  <a:pt x="50799" y="266703"/>
                </a:cubicBezTo>
                <a:lnTo>
                  <a:pt x="253997" y="266703"/>
                </a:lnTo>
                <a:cubicBezTo>
                  <a:pt x="260983" y="266703"/>
                  <a:pt x="266698" y="260988"/>
                  <a:pt x="266698" y="254002"/>
                </a:cubicBezTo>
                <a:lnTo>
                  <a:pt x="266698" y="50801"/>
                </a:lnTo>
                <a:cubicBezTo>
                  <a:pt x="266698" y="43815"/>
                  <a:pt x="260983" y="38100"/>
                  <a:pt x="253997" y="38100"/>
                </a:cubicBezTo>
                <a:lnTo>
                  <a:pt x="50799" y="38100"/>
                </a:lnTo>
                <a:moveTo>
                  <a:pt x="0" y="50801"/>
                </a:moveTo>
                <a:cubicBezTo>
                  <a:pt x="0" y="22781"/>
                  <a:pt x="22782" y="0"/>
                  <a:pt x="50799" y="0"/>
                </a:cubicBezTo>
                <a:lnTo>
                  <a:pt x="253997" y="0"/>
                </a:lnTo>
                <a:cubicBezTo>
                  <a:pt x="282015" y="0"/>
                  <a:pt x="304797" y="22781"/>
                  <a:pt x="304797" y="50801"/>
                </a:cubicBezTo>
                <a:lnTo>
                  <a:pt x="304797" y="76996"/>
                </a:lnTo>
                <a:lnTo>
                  <a:pt x="304797" y="227808"/>
                </a:lnTo>
                <a:lnTo>
                  <a:pt x="304797" y="254002"/>
                </a:lnTo>
                <a:cubicBezTo>
                  <a:pt x="304797" y="282022"/>
                  <a:pt x="282015" y="304803"/>
                  <a:pt x="253997" y="304803"/>
                </a:cubicBezTo>
                <a:lnTo>
                  <a:pt x="50799" y="304803"/>
                </a:lnTo>
                <a:cubicBezTo>
                  <a:pt x="22782" y="304803"/>
                  <a:pt x="0" y="282022"/>
                  <a:pt x="0" y="254002"/>
                </a:cubicBezTo>
                <a:lnTo>
                  <a:pt x="0" y="50801"/>
                </a:lnTo>
                <a:moveTo>
                  <a:pt x="419102" y="237650"/>
                </a:moveTo>
                <a:lnTo>
                  <a:pt x="419102" y="67233"/>
                </a:lnTo>
                <a:lnTo>
                  <a:pt x="330204" y="107159"/>
                </a:lnTo>
                <a:lnTo>
                  <a:pt x="330204" y="65407"/>
                </a:lnTo>
                <a:lnTo>
                  <a:pt x="412993" y="28179"/>
                </a:lnTo>
                <a:cubicBezTo>
                  <a:pt x="417040" y="26353"/>
                  <a:pt x="421406" y="25402"/>
                  <a:pt x="425854" y="25402"/>
                </a:cubicBezTo>
                <a:cubicBezTo>
                  <a:pt x="443159" y="25402"/>
                  <a:pt x="457209" y="39450"/>
                  <a:pt x="457209" y="56754"/>
                </a:cubicBezTo>
                <a:lnTo>
                  <a:pt x="457209" y="248046"/>
                </a:lnTo>
                <a:cubicBezTo>
                  <a:pt x="457209" y="265350"/>
                  <a:pt x="443159" y="279398"/>
                  <a:pt x="425854" y="279398"/>
                </a:cubicBezTo>
                <a:cubicBezTo>
                  <a:pt x="421410" y="279398"/>
                  <a:pt x="417044" y="278447"/>
                  <a:pt x="412993" y="276621"/>
                </a:cubicBezTo>
                <a:lnTo>
                  <a:pt x="330204" y="239393"/>
                </a:lnTo>
                <a:lnTo>
                  <a:pt x="330204" y="197641"/>
                </a:lnTo>
                <a:lnTo>
                  <a:pt x="419102" y="23765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63463" y="22151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solidFill>
            <a:srgbClr val="3C28A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Additional Resources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83601" y="-1"/>
            <a:ext cx="3708399" cy="6858001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8428" r="-8842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015365"/>
            <a:ext cx="10820399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523999" y="529444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63"/>
              </a:spcBef>
              <a:buNone/>
            </a:pPr>
            <a:r>
              <a:rPr lang="en-US" sz="14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Provide resources and activities for parents to learn alongside their children.</a:t>
            </a:r>
            <a:endParaRPr lang="en-US" sz="1444" dirty="0"/>
          </a:p>
          <a:p>
            <a:pPr algn="l" marL="0" indent="0">
              <a:lnSpc>
                <a:spcPct val="110000"/>
              </a:lnSpc>
              <a:spcBef>
                <a:spcPts val="1263"/>
              </a:spcBef>
              <a:buNone/>
            </a:pPr>
            <a:r>
              <a:rPr lang="en-US" sz="1444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creates opportunities for shared experiences and mutual growth.</a:t>
            </a:r>
            <a:endParaRPr lang="en-US" sz="1444" dirty="0"/>
          </a:p>
        </p:txBody>
      </p:sp>
      <p:sp>
        <p:nvSpPr>
          <p:cNvPr id="10" name="Text 8"/>
          <p:cNvSpPr/>
          <p:nvPr/>
        </p:nvSpPr>
        <p:spPr>
          <a:xfrm>
            <a:off x="1523999" y="455168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Learning Together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23999" y="3303080"/>
            <a:ext cx="6208797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26"/>
              </a:spcBef>
              <a:buNone/>
            </a:pPr>
            <a:r>
              <a:rPr lang="en-US" sz="128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Encourage parents to ask their children about what they learned.</a:t>
            </a:r>
            <a:endParaRPr lang="en-US" sz="1287" dirty="0"/>
          </a:p>
          <a:p>
            <a:pPr algn="l" marL="0" indent="0">
              <a:lnSpc>
                <a:spcPct val="110000"/>
              </a:lnSpc>
              <a:spcBef>
                <a:spcPts val="1126"/>
              </a:spcBef>
              <a:buNone/>
            </a:pPr>
            <a:r>
              <a:rPr lang="en-US" sz="128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This fosters communication and helps parents stay involved in their child's education.</a:t>
            </a:r>
            <a:endParaRPr lang="en-US" sz="1287" dirty="0"/>
          </a:p>
        </p:txBody>
      </p:sp>
      <p:sp>
        <p:nvSpPr>
          <p:cNvPr id="12" name="Text 10"/>
          <p:cNvSpPr/>
          <p:nvPr/>
        </p:nvSpPr>
        <p:spPr>
          <a:xfrm>
            <a:off x="1523999" y="2560325"/>
            <a:ext cx="62087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Encouraging Conversations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65809" y="455168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2594622"/>
            <a:ext cx="548640" cy="480046"/>
          </a:xfrm>
          <a:custGeom>
            <a:avLst/>
            <a:gdLst/>
            <a:ahLst/>
            <a:cxnLst/>
            <a:rect l="l" t="t" r="r" b="b"/>
            <a:pathLst>
              <a:path w="548640" h="480046">
                <a:moveTo>
                  <a:pt x="132551" y="384915"/>
                </a:moveTo>
                <a:cubicBezTo>
                  <a:pt x="146372" y="374844"/>
                  <a:pt x="164263" y="372275"/>
                  <a:pt x="180332" y="378060"/>
                </a:cubicBezTo>
                <a:cubicBezTo>
                  <a:pt x="208719" y="388343"/>
                  <a:pt x="240540" y="394237"/>
                  <a:pt x="274391" y="394237"/>
                </a:cubicBezTo>
                <a:cubicBezTo>
                  <a:pt x="407980" y="394237"/>
                  <a:pt x="497221" y="307997"/>
                  <a:pt x="497221" y="222832"/>
                </a:cubicBezTo>
                <a:cubicBezTo>
                  <a:pt x="497221" y="137663"/>
                  <a:pt x="407985" y="51427"/>
                  <a:pt x="274391" y="51427"/>
                </a:cubicBezTo>
                <a:cubicBezTo>
                  <a:pt x="140803" y="51427"/>
                  <a:pt x="51561" y="137668"/>
                  <a:pt x="51561" y="222832"/>
                </a:cubicBezTo>
                <a:cubicBezTo>
                  <a:pt x="51561" y="257113"/>
                  <a:pt x="64844" y="290111"/>
                  <a:pt x="89807" y="318390"/>
                </a:cubicBezTo>
                <a:cubicBezTo>
                  <a:pt x="99018" y="328783"/>
                  <a:pt x="103517" y="342493"/>
                  <a:pt x="102447" y="356419"/>
                </a:cubicBezTo>
                <a:cubicBezTo>
                  <a:pt x="100950" y="375808"/>
                  <a:pt x="96341" y="393594"/>
                  <a:pt x="90344" y="409340"/>
                </a:cubicBezTo>
                <a:cubicBezTo>
                  <a:pt x="108554" y="400876"/>
                  <a:pt x="123663" y="391448"/>
                  <a:pt x="132551" y="385021"/>
                </a:cubicBezTo>
                <a:lnTo>
                  <a:pt x="132551" y="384915"/>
                </a:lnTo>
                <a:moveTo>
                  <a:pt x="22851" y="428407"/>
                </a:moveTo>
                <a:cubicBezTo>
                  <a:pt x="24777" y="425512"/>
                  <a:pt x="26598" y="422623"/>
                  <a:pt x="28315" y="419728"/>
                </a:cubicBezTo>
                <a:cubicBezTo>
                  <a:pt x="39030" y="401942"/>
                  <a:pt x="49208" y="378588"/>
                  <a:pt x="51243" y="352344"/>
                </a:cubicBezTo>
                <a:cubicBezTo>
                  <a:pt x="19104" y="315812"/>
                  <a:pt x="143" y="271139"/>
                  <a:pt x="143" y="222823"/>
                </a:cubicBezTo>
                <a:cubicBezTo>
                  <a:pt x="143" y="99729"/>
                  <a:pt x="122912" y="-5"/>
                  <a:pt x="274391" y="-5"/>
                </a:cubicBezTo>
                <a:cubicBezTo>
                  <a:pt x="425871" y="-5"/>
                  <a:pt x="548640" y="99734"/>
                  <a:pt x="548640" y="222823"/>
                </a:cubicBezTo>
                <a:cubicBezTo>
                  <a:pt x="548640" y="345916"/>
                  <a:pt x="425871" y="445650"/>
                  <a:pt x="274391" y="445650"/>
                </a:cubicBezTo>
                <a:cubicBezTo>
                  <a:pt x="234648" y="445650"/>
                  <a:pt x="196934" y="438795"/>
                  <a:pt x="162869" y="426472"/>
                </a:cubicBezTo>
                <a:cubicBezTo>
                  <a:pt x="150119" y="435795"/>
                  <a:pt x="129336" y="448540"/>
                  <a:pt x="104697" y="459255"/>
                </a:cubicBezTo>
                <a:cubicBezTo>
                  <a:pt x="88523" y="466326"/>
                  <a:pt x="70094" y="472754"/>
                  <a:pt x="51024" y="476503"/>
                </a:cubicBezTo>
                <a:cubicBezTo>
                  <a:pt x="50168" y="476719"/>
                  <a:pt x="49312" y="476824"/>
                  <a:pt x="48450" y="477040"/>
                </a:cubicBezTo>
                <a:cubicBezTo>
                  <a:pt x="43738" y="477900"/>
                  <a:pt x="39129" y="478649"/>
                  <a:pt x="34312" y="479076"/>
                </a:cubicBezTo>
                <a:cubicBezTo>
                  <a:pt x="34098" y="479076"/>
                  <a:pt x="33774" y="479182"/>
                  <a:pt x="33560" y="479182"/>
                </a:cubicBezTo>
                <a:cubicBezTo>
                  <a:pt x="28096" y="479719"/>
                  <a:pt x="22631" y="480041"/>
                  <a:pt x="17167" y="480041"/>
                </a:cubicBezTo>
                <a:cubicBezTo>
                  <a:pt x="10205" y="480041"/>
                  <a:pt x="3989" y="475864"/>
                  <a:pt x="1311" y="469437"/>
                </a:cubicBezTo>
                <a:cubicBezTo>
                  <a:pt x="-1366" y="463009"/>
                  <a:pt x="132" y="455722"/>
                  <a:pt x="4954" y="450796"/>
                </a:cubicBezTo>
                <a:cubicBezTo>
                  <a:pt x="9349" y="446298"/>
                  <a:pt x="13310" y="441474"/>
                  <a:pt x="17057" y="436333"/>
                </a:cubicBezTo>
                <a:cubicBezTo>
                  <a:pt x="18879" y="433870"/>
                  <a:pt x="20590" y="431403"/>
                  <a:pt x="22198" y="428940"/>
                </a:cubicBezTo>
                <a:lnTo>
                  <a:pt x="22522" y="428402"/>
                </a:lnTo>
                <a:lnTo>
                  <a:pt x="22851" y="428407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400304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20104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Handle biological materials and equipment with care.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Follow proper protocols for laboratory experiments and activities.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0104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Laboratory Safety Protocols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634887" y="2766693"/>
            <a:ext cx="3108960" cy="290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Handle biological materials and equipment with care.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Follow proper protocols for laboratory experiments and activities.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34887" y="220120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Handling Biological Materials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0" y="1"/>
            <a:ext cx="4003040" cy="6857998"/>
          </a:xfrm>
          <a:prstGeom prst="rect">
            <a:avLst/>
          </a:prstGeom>
          <a:blipFill>
            <a:blip r:embed="rId1"/>
            <a:srcRect/>
            <a:stretch>
              <a:fillRect l="-78490" r="-7849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520" y="548640"/>
            <a:ext cx="10801117" cy="9525"/>
          </a:xfrm>
          <a:custGeom>
            <a:avLst/>
            <a:gdLst/>
            <a:ahLst/>
            <a:cxnLst/>
            <a:rect l="l" t="t" r="r" b="b"/>
            <a:pathLst>
              <a:path w="10801117" h="9525">
                <a:moveTo>
                  <a:pt x="0" y="0"/>
                </a:moveTo>
                <a:lnTo>
                  <a:pt x="10801117" y="9525"/>
                </a:lnTo>
              </a:path>
            </a:pathLst>
          </a:custGeom>
          <a:noFill/>
          <a:ln w="12700">
            <a:solidFill>
              <a:srgbClr val="7E6CD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Cell Division: The Foundation of Life and Growth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34887" y="932927"/>
            <a:ext cx="6917031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2025-07-10T17:39:33Z</dcterms:created>
  <dcterms:modified xsi:type="dcterms:W3CDTF">2025-07-10T17:39:33Z</dcterms:modified>
</cp:coreProperties>
</file>