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3dd1d517b668dd5eadef06d8d19f4ff7b54ee6e4.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c9f02ced25b0696f35612e3e2e691dc056c9c7d5.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e0d69c44b15de80d156ce3449a5a5b033f985a60.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25d52d1464b3eadcf5b1cea9b746f774364f0636.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51b2d11753fc123290fc2b4e4795391ff4a5eeb0.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07680acf9225c1044997850f29730b2069ed637b.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c2241dcacc6d9dde9f3092f8c8a3a42e1c40b96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888180783ab49a242bfdbce8756913bc4b524589.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50722ea576df32af0008c608787c442b46bab7bf.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05e87572004ea22c1ac43e9c2fd7a1be246a49ce.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bba7e00a2377b1aa1355e025829c5856561b572e.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1e149171c2cf9970d224a87ce0d84987f0633ec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71cf88c42329ffd710e17d09983eaee67b52d436.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cf60349c248afc1b427c9dda09103beb0ea040da.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312c09894c4fabacff8b377ec4e021bc936cba5a.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dd6e082a0b11841efc034b5356ed6cd6c9e49194.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4c74cedfc908fea20d006a9594943d861cdcdca9.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0"/>
            <a:ext cx="12192000" cy="6858000"/>
          </a:xfrm>
          <a:prstGeom prst="rect">
            <a:avLst/>
          </a:prstGeom>
          <a:gradFill>
            <a:gsLst>
              <a:gs pos="0">
                <a:srgbClr val="fff1ef">
                  <a:alpha val="100000"/>
                </a:srgbClr>
              </a:gs>
              <a:gs pos="100000">
                <a:srgbClr val="f8f9fc">
                  <a:alpha val="10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439200" y="439200"/>
            <a:ext cx="11304000" cy="5950800"/>
          </a:xfrm>
          <a:custGeom>
            <a:avLst/>
            <a:gdLst/>
            <a:ahLst/>
            <a:cxnLst/>
            <a:rect l="l" t="t" r="r" b="b"/>
            <a:pathLst>
              <a:path w="11304000" h="5950800">
                <a:moveTo>
                  <a:pt x="182899" y="5950800"/>
                </a:moveTo>
                <a:cubicBezTo>
                  <a:pt x="81954" y="5950800"/>
                  <a:pt x="0" y="5868917"/>
                  <a:pt x="0" y="5767932"/>
                </a:cubicBezTo>
                <a:lnTo>
                  <a:pt x="0" y="182868"/>
                </a:lnTo>
                <a:cubicBezTo>
                  <a:pt x="0" y="81883"/>
                  <a:pt x="81841" y="0"/>
                  <a:pt x="182899" y="0"/>
                </a:cubicBezTo>
                <a:lnTo>
                  <a:pt x="11121214" y="0"/>
                </a:lnTo>
                <a:cubicBezTo>
                  <a:pt x="11222159" y="0"/>
                  <a:pt x="11304113" y="81883"/>
                  <a:pt x="11304113" y="182868"/>
                </a:cubicBezTo>
                <a:lnTo>
                  <a:pt x="11304113" y="5767932"/>
                </a:lnTo>
                <a:cubicBezTo>
                  <a:pt x="11304113" y="5868917"/>
                  <a:pt x="11222272" y="5950800"/>
                  <a:pt x="11121214" y="5950800"/>
                </a:cubicBezTo>
                <a:lnTo>
                  <a:pt x="182899" y="5950800"/>
                </a:lnTo>
              </a:path>
            </a:pathLst>
          </a:custGeom>
          <a:solidFill>
            <a:srgbClr val="FFFFFF"/>
          </a:solidFill>
          <a:ln/>
          <a:effectLst>
            <a:outerShdw sx="100000" sy="100000" kx="0" ky="0" algn="bl" rotWithShape="0" blurRad="609600" dist="50800" dir="16200000">
              <a:srgbClr val="101828">
                <a:alpha val="10000"/>
              </a:srgbClr>
            </a:outerShdw>
          </a:effectLst>
        </p:spPr>
        <p:txBody>
          <a:bodyPr wrap="square" lIns="0" tIns="0" rIns="0" bIns="0" rtlCol="0" anchor="ctr"/>
          <a:lstStyle/>
          <a:p>
            <a:pPr indent="0" marL="0">
              <a:buNone/>
            </a:pPr>
            <a:endParaRPr lang="en-US" dirty="0"/>
          </a:p>
        </p:txBody>
      </p:sp>
      <p:sp>
        <p:nvSpPr>
          <p:cNvPr id="5" name="Text 3"/>
          <p:cNvSpPr/>
          <p:nvPr/>
        </p:nvSpPr>
        <p:spPr>
          <a:xfrm>
            <a:off x="7854480" y="862917"/>
            <a:ext cx="3474720" cy="5103366"/>
          </a:xfrm>
          <a:custGeom>
            <a:avLst/>
            <a:gdLst/>
            <a:ahLst/>
            <a:cxnLst/>
            <a:rect l="l" t="t" r="r" b="b"/>
            <a:pathLst>
              <a:path w="3474720" h="5103366">
                <a:moveTo>
                  <a:pt x="288853" y="5103366"/>
                </a:moveTo>
                <a:cubicBezTo>
                  <a:pt x="129329" y="5103366"/>
                  <a:pt x="0" y="4974047"/>
                  <a:pt x="0" y="4814516"/>
                </a:cubicBezTo>
                <a:lnTo>
                  <a:pt x="0" y="288851"/>
                </a:lnTo>
                <a:cubicBezTo>
                  <a:pt x="0" y="129319"/>
                  <a:pt x="129329" y="0"/>
                  <a:pt x="288853" y="0"/>
                </a:cubicBezTo>
                <a:lnTo>
                  <a:pt x="3185866" y="0"/>
                </a:lnTo>
                <a:cubicBezTo>
                  <a:pt x="3345391" y="0"/>
                  <a:pt x="3474720" y="129319"/>
                  <a:pt x="3474720" y="288851"/>
                </a:cubicBezTo>
                <a:lnTo>
                  <a:pt x="3474720" y="4814516"/>
                </a:lnTo>
                <a:cubicBezTo>
                  <a:pt x="3474720" y="4974047"/>
                  <a:pt x="3345391" y="5103366"/>
                  <a:pt x="3185866" y="5103366"/>
                </a:cubicBezTo>
                <a:lnTo>
                  <a:pt x="288853" y="5103366"/>
                </a:lnTo>
              </a:path>
            </a:pathLst>
          </a:custGeom>
          <a:blipFill>
            <a:blip r:embed="rId1"/>
            <a:srcRect/>
            <a:stretch>
              <a:fillRect l="-60326" r="-60326" t="0" b="0"/>
            </a:stretch>
          </a:blipFill>
          <a:ln/>
        </p:spPr>
        <p:txBody>
          <a:bodyPr wrap="square" lIns="0" tIns="0" rIns="0" bIns="0" rtlCol="0" anchor="ctr"/>
          <a:lstStyle/>
          <a:p>
            <a:pPr indent="0" marL="0">
              <a:buNone/>
            </a:pPr>
            <a:endParaRPr lang="en-US" dirty="0"/>
          </a:p>
        </p:txBody>
      </p:sp>
      <p:sp>
        <p:nvSpPr>
          <p:cNvPr id="6" name="Text 4"/>
          <p:cNvSpPr/>
          <p:nvPr/>
        </p:nvSpPr>
        <p:spPr>
          <a:xfrm>
            <a:off x="862800" y="4398380"/>
            <a:ext cx="6176629" cy="1568986"/>
          </a:xfrm>
          <a:prstGeom prst="rect">
            <a:avLst/>
          </a:prstGeom>
          <a:noFill/>
          <a:ln/>
        </p:spPr>
        <p:txBody>
          <a:bodyPr wrap="square" lIns="0" tIns="0" rIns="0" bIns="0" rtlCol="0" anchor="t"/>
          <a:lstStyle/>
          <a:p>
            <a:pPr algn="l" marL="0" indent="0">
              <a:lnSpc>
                <a:spcPct val="110000"/>
              </a:lnSpc>
              <a:spcBef>
                <a:spcPts val="1000"/>
              </a:spcBef>
              <a:buNone/>
            </a:pPr>
            <a:r>
              <a:rPr lang="en-US" sz="1600" dirty="0">
                <a:solidFill>
                  <a:srgbClr val="000000"/>
                </a:solidFill>
                <a:latin typeface="Figtree Regular" pitchFamily="34" charset="0"/>
                <a:ea typeface="Figtree Regular" pitchFamily="34" charset="-122"/>
                <a:cs typeface="Figtree Regular" pitchFamily="34" charset="-120"/>
              </a:rPr>
              <a:t>Exploring the Person, Role, and Impact of the Holy Spirit in Christian Life</a:t>
            </a:r>
            <a:endParaRPr lang="en-US" sz="1600" dirty="0"/>
          </a:p>
        </p:txBody>
      </p:sp>
      <p:sp>
        <p:nvSpPr>
          <p:cNvPr id="7" name="Text 5"/>
          <p:cNvSpPr/>
          <p:nvPr/>
        </p:nvSpPr>
        <p:spPr>
          <a:xfrm>
            <a:off x="862800" y="2263932"/>
            <a:ext cx="6176629" cy="1988753"/>
          </a:xfrm>
          <a:prstGeom prst="rect">
            <a:avLst/>
          </a:prstGeom>
          <a:noFill/>
          <a:ln/>
        </p:spPr>
        <p:txBody>
          <a:bodyPr wrap="square" lIns="0" tIns="0" rIns="0" bIns="0" rtlCol="0" anchor="b"/>
          <a:lstStyle/>
          <a:p>
            <a:pPr algn="l" marL="0" indent="0">
              <a:lnSpc>
                <a:spcPct val="100000"/>
              </a:lnSpc>
              <a:spcBef>
                <a:spcPts val="1000"/>
              </a:spcBef>
              <a:buNone/>
            </a:pPr>
            <a:r>
              <a:rPr lang="en-US" sz="3600" dirty="0">
                <a:solidFill>
                  <a:srgbClr val="000000"/>
                </a:solidFill>
                <a:latin typeface="Figtree Bold" pitchFamily="34" charset="0"/>
                <a:ea typeface="Figtree Bold" pitchFamily="34" charset="-122"/>
                <a:cs typeface="Figtree Bold" pitchFamily="34" charset="-120"/>
              </a:rPr>
              <a:t>Understanding the Holy Spirit: Presence, Power, and Practice</a:t>
            </a:r>
            <a:endParaRPr lang="en-US" sz="3600" dirty="0"/>
          </a:p>
        </p:txBody>
      </p:sp>
      <p:sp>
        <p:nvSpPr>
          <p:cNvPr id="8" name="Text 6"/>
          <p:cNvSpPr/>
          <p:nvPr/>
        </p:nvSpPr>
        <p:spPr>
          <a:xfrm>
            <a:off x="862800" y="864000"/>
            <a:ext cx="1371600" cy="137160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10747126" y="1562583"/>
            <a:ext cx="896234" cy="4734172"/>
          </a:xfrm>
          <a:prstGeom prst="rect">
            <a:avLst/>
          </a:prstGeom>
          <a:noFill/>
          <a:ln/>
        </p:spPr>
        <p:txBody>
          <a:bodyPr wrap="square" lIns="0" tIns="0" rIns="0" bIns="0" rtlCol="0" anchor="t"/>
          <a:lstStyle/>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04</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05</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06</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07</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08</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09</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10</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11</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12</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13</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14</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15</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16</a:t>
            </a:r>
            <a:endParaRPr lang="en-US" sz="1674" dirty="0"/>
          </a:p>
        </p:txBody>
      </p:sp>
      <p:sp>
        <p:nvSpPr>
          <p:cNvPr id="4" name="Text 2"/>
          <p:cNvSpPr/>
          <p:nvPr/>
        </p:nvSpPr>
        <p:spPr>
          <a:xfrm>
            <a:off x="3723640" y="1562583"/>
            <a:ext cx="6858000" cy="4734172"/>
          </a:xfrm>
          <a:prstGeom prst="rect">
            <a:avLst/>
          </a:prstGeom>
          <a:noFill/>
          <a:ln/>
        </p:spPr>
        <p:txBody>
          <a:bodyPr wrap="square" lIns="0" tIns="0" rIns="0" bIns="0" rtlCol="0" anchor="t"/>
          <a:lstStyle/>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Introduction to the Person and Work of the Hol…</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What is the Holy Spirit?</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The Role of the Holy Spirit in the Christian F…</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The Gifts of the Holy Spirit</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The Fruit of the Holy Spirit</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How to Experience the Holy Spirit</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Conclusion</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Key Takeaways</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Reflection Questions</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Next Steps</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Additional Resources</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Assessment and Evaluation</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Extension Activities</a:t>
            </a:r>
            <a:endParaRPr lang="en-US" sz="1674" dirty="0"/>
          </a:p>
        </p:txBody>
      </p:sp>
      <p:sp>
        <p:nvSpPr>
          <p:cNvPr id="5" name="Text 3"/>
          <p:cNvSpPr/>
          <p:nvPr/>
        </p:nvSpPr>
        <p:spPr>
          <a:xfrm>
            <a:off x="3723640" y="561245"/>
            <a:ext cx="6858000" cy="553998"/>
          </a:xfrm>
          <a:prstGeom prst="rect">
            <a:avLst/>
          </a:prstGeom>
          <a:noFill/>
          <a:ln/>
        </p:spPr>
        <p:txBody>
          <a:bodyPr wrap="square" lIns="0" tIns="0" rIns="0" bIns="0" rtlCol="0" anchor="t"/>
          <a:lstStyle/>
          <a:p>
            <a:pPr algn="l" marL="0" indent="0">
              <a:lnSpc>
                <a:spcPct val="100000"/>
              </a:lnSpc>
              <a:spcBef>
                <a:spcPts val="1000"/>
              </a:spcBef>
              <a:buNone/>
            </a:pPr>
            <a:r>
              <a:rPr lang="en-US" sz="3600" dirty="0">
                <a:solidFill>
                  <a:srgbClr val="000000"/>
                </a:solidFill>
                <a:latin typeface="Figtree Bold" pitchFamily="34" charset="0"/>
                <a:ea typeface="Figtree Bold" pitchFamily="34" charset="-122"/>
                <a:cs typeface="Figtree Bold" pitchFamily="34" charset="-120"/>
              </a:rPr>
              <a:t>Table of Contents</a:t>
            </a:r>
            <a:endParaRPr lang="en-US" sz="3600" dirty="0"/>
          </a:p>
        </p:txBody>
      </p:sp>
      <p:sp>
        <p:nvSpPr>
          <p:cNvPr id="6" name="Text 4"/>
          <p:cNvSpPr/>
          <p:nvPr/>
        </p:nvSpPr>
        <p:spPr>
          <a:xfrm>
            <a:off x="0" y="0"/>
            <a:ext cx="3175000" cy="6858000"/>
          </a:xfrm>
          <a:prstGeom prst="rect">
            <a:avLst/>
          </a:prstGeom>
          <a:gradFill>
            <a:gsLst>
              <a:gs pos="0">
                <a:srgbClr val="fff1ef">
                  <a:alpha val="100000"/>
                </a:srgbClr>
              </a:gs>
              <a:gs pos="100000">
                <a:srgbClr val="d3e6ff">
                  <a:alpha val="100000"/>
                </a:srgbClr>
              </a:gs>
            </a:gsLst>
            <a:lin ang="16200000"/>
          </a:gradFill>
          <a:ln/>
        </p:spPr>
        <p:txBody>
          <a:bodyPr wrap="square" lIns="0" tIns="0" rIns="0" bIns="0" rtlCol="0" anchor="ctr"/>
          <a:lstStyle/>
          <a:p>
            <a:pPr indent="0" marL="0">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10747126" y="1562583"/>
            <a:ext cx="896234" cy="4734172"/>
          </a:xfrm>
          <a:prstGeom prst="rect">
            <a:avLst/>
          </a:prstGeom>
          <a:noFill/>
          <a:ln/>
        </p:spPr>
        <p:txBody>
          <a:bodyPr wrap="square" lIns="0" tIns="0" rIns="0" bIns="0" rtlCol="0" anchor="t"/>
          <a:lstStyle/>
          <a:p>
            <a:pPr algn="r"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17</a:t>
            </a:r>
            <a:endParaRPr lang="en-US" sz="1800" dirty="0"/>
          </a:p>
          <a:p>
            <a:pPr algn="r"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18</a:t>
            </a:r>
            <a:endParaRPr lang="en-US" sz="1800" dirty="0"/>
          </a:p>
          <a:p>
            <a:pPr algn="r"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19</a:t>
            </a:r>
            <a:endParaRPr lang="en-US" sz="1800" dirty="0"/>
          </a:p>
        </p:txBody>
      </p:sp>
      <p:sp>
        <p:nvSpPr>
          <p:cNvPr id="4" name="Text 2"/>
          <p:cNvSpPr/>
          <p:nvPr/>
        </p:nvSpPr>
        <p:spPr>
          <a:xfrm>
            <a:off x="3723640" y="1562583"/>
            <a:ext cx="6858000" cy="4734172"/>
          </a:xfrm>
          <a:prstGeom prst="rect">
            <a:avLst/>
          </a:prstGeom>
          <a:noFill/>
          <a:ln/>
        </p:spPr>
        <p:txBody>
          <a:bodyPr wrap="square" lIns="0" tIns="0" rIns="0" bIns="0" rtlCol="0" anchor="t"/>
          <a:lstStyle/>
          <a:p>
            <a:pPr algn="l"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Parent Engagement</a:t>
            </a:r>
            <a:endParaRPr lang="en-US" sz="1800" dirty="0"/>
          </a:p>
          <a:p>
            <a:pPr algn="l"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Safety Considerations</a:t>
            </a:r>
            <a:endParaRPr lang="en-US" sz="1800" dirty="0"/>
          </a:p>
          <a:p>
            <a:pPr algn="l"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Teaching Tips</a:t>
            </a:r>
            <a:endParaRPr lang="en-US" sz="1800" dirty="0"/>
          </a:p>
        </p:txBody>
      </p:sp>
      <p:sp>
        <p:nvSpPr>
          <p:cNvPr id="5" name="Text 3"/>
          <p:cNvSpPr/>
          <p:nvPr/>
        </p:nvSpPr>
        <p:spPr>
          <a:xfrm>
            <a:off x="3723640" y="561245"/>
            <a:ext cx="6858000" cy="553998"/>
          </a:xfrm>
          <a:prstGeom prst="rect">
            <a:avLst/>
          </a:prstGeom>
          <a:noFill/>
          <a:ln/>
        </p:spPr>
        <p:txBody>
          <a:bodyPr wrap="square" lIns="0" tIns="0" rIns="0" bIns="0" rtlCol="0" anchor="t"/>
          <a:lstStyle/>
          <a:p>
            <a:pPr algn="l" marL="0" indent="0">
              <a:lnSpc>
                <a:spcPct val="100000"/>
              </a:lnSpc>
              <a:spcBef>
                <a:spcPts val="1000"/>
              </a:spcBef>
              <a:buNone/>
            </a:pPr>
            <a:r>
              <a:rPr lang="en-US" sz="3600" dirty="0">
                <a:solidFill>
                  <a:srgbClr val="000000"/>
                </a:solidFill>
                <a:latin typeface="Figtree Bold" pitchFamily="34" charset="0"/>
                <a:ea typeface="Figtree Bold" pitchFamily="34" charset="-122"/>
                <a:cs typeface="Figtree Bold" pitchFamily="34" charset="-120"/>
              </a:rPr>
              <a:t>Table of Contents</a:t>
            </a:r>
            <a:endParaRPr lang="en-US" sz="3600" dirty="0"/>
          </a:p>
        </p:txBody>
      </p:sp>
      <p:sp>
        <p:nvSpPr>
          <p:cNvPr id="6" name="Text 4"/>
          <p:cNvSpPr/>
          <p:nvPr/>
        </p:nvSpPr>
        <p:spPr>
          <a:xfrm>
            <a:off x="0" y="0"/>
            <a:ext cx="3175000" cy="6858000"/>
          </a:xfrm>
          <a:prstGeom prst="rect">
            <a:avLst/>
          </a:prstGeom>
          <a:gradFill>
            <a:gsLst>
              <a:gs pos="0">
                <a:srgbClr val="fff1ef">
                  <a:alpha val="100000"/>
                </a:srgbClr>
              </a:gs>
              <a:gs pos="100000">
                <a:srgbClr val="d3e6ff">
                  <a:alpha val="100000"/>
                </a:srgbClr>
              </a:gs>
            </a:gsLst>
            <a:lin ang="16200000"/>
          </a:gradFill>
          <a:ln/>
        </p:spPr>
        <p:txBody>
          <a:bodyPr wrap="square" lIns="0" tIns="0" rIns="0" bIns="0" rtlCol="0" anchor="ctr"/>
          <a:lstStyle/>
          <a:p>
            <a:pPr indent="0" marL="0">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6200512"/>
            <a:ext cx="917447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40"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354028"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6159416"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9174480" y="0"/>
            <a:ext cx="3017520" cy="6857998"/>
          </a:xfrm>
          <a:prstGeom prst="rect">
            <a:avLst/>
          </a:prstGeom>
          <a:blipFill>
            <a:blip r:embed="rId1"/>
            <a:srcRect/>
            <a:stretch>
              <a:fillRect l="-110016" r="-110016" t="0" b="0"/>
            </a:stretch>
          </a:blipFill>
          <a:ln/>
        </p:spPr>
        <p:txBody>
          <a:bodyPr wrap="square" lIns="0" tIns="0" rIns="0" bIns="0" rtlCol="0" anchor="ctr"/>
          <a:lstStyle/>
          <a:p>
            <a:pPr indent="0" marL="0">
              <a:buNone/>
            </a:pPr>
            <a:endParaRPr lang="en-US" dirty="0"/>
          </a:p>
        </p:txBody>
      </p:sp>
      <p:sp>
        <p:nvSpPr>
          <p:cNvPr id="8" name="Text 6"/>
          <p:cNvSpPr/>
          <p:nvPr/>
        </p:nvSpPr>
        <p:spPr>
          <a:xfrm>
            <a:off x="6313046" y="2306743"/>
            <a:ext cx="2339759" cy="3313829"/>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This introduction aims to engage students and highlight the importance of the topic.</a:t>
            </a:r>
            <a:endParaRPr lang="en-US" sz="1400" dirty="0"/>
          </a:p>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It sets the foundation for a deeper exploration of the Holy Spirit's role and influence.</a:t>
            </a:r>
            <a:endParaRPr lang="en-US" sz="1400" dirty="0"/>
          </a:p>
        </p:txBody>
      </p:sp>
      <p:sp>
        <p:nvSpPr>
          <p:cNvPr id="9" name="Text 7"/>
          <p:cNvSpPr/>
          <p:nvPr/>
        </p:nvSpPr>
        <p:spPr>
          <a:xfrm>
            <a:off x="6313045" y="1659132"/>
            <a:ext cx="2339759" cy="548640"/>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Purpose of the Introduction</a:t>
            </a:r>
            <a:endParaRPr lang="en-US" sz="1600" dirty="0"/>
          </a:p>
        </p:txBody>
      </p:sp>
      <p:sp>
        <p:nvSpPr>
          <p:cNvPr id="10" name="Text 8"/>
          <p:cNvSpPr/>
          <p:nvPr/>
        </p:nvSpPr>
        <p:spPr>
          <a:xfrm>
            <a:off x="3507658" y="2306743"/>
            <a:ext cx="2339759" cy="3313829"/>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The Holy Spirit is often misunderstood or overlooked.</a:t>
            </a:r>
            <a:endParaRPr lang="en-US" sz="1400" dirty="0"/>
          </a:p>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It is a vital component of the Christian faith, and its teachings have a significant impact on the lives of believers.</a:t>
            </a:r>
            <a:endParaRPr lang="en-US" sz="1400" dirty="0"/>
          </a:p>
        </p:txBody>
      </p:sp>
      <p:sp>
        <p:nvSpPr>
          <p:cNvPr id="11" name="Text 9"/>
          <p:cNvSpPr/>
          <p:nvPr/>
        </p:nvSpPr>
        <p:spPr>
          <a:xfrm>
            <a:off x="3507657" y="1659132"/>
            <a:ext cx="2339759" cy="548640"/>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Significance of the Holy Spirit</a:t>
            </a:r>
            <a:endParaRPr lang="en-US" sz="1600" dirty="0"/>
          </a:p>
        </p:txBody>
      </p:sp>
      <p:sp>
        <p:nvSpPr>
          <p:cNvPr id="12" name="Text 10"/>
          <p:cNvSpPr/>
          <p:nvPr/>
        </p:nvSpPr>
        <p:spPr>
          <a:xfrm>
            <a:off x="702270" y="2306743"/>
            <a:ext cx="2339759" cy="3313829"/>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Welcome to our lesson on the person and work of the Holy Spirit, designed specifically for 18-year-old students.</a:t>
            </a:r>
            <a:endParaRPr lang="en-US" sz="1400" dirty="0"/>
          </a:p>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This introduction is crucial in setting the tone for the rest of the lesson, as it provides an overview of the topic, grabs the students' attention, and emphasizes the importance of understanding the Holy Spirit.</a:t>
            </a:r>
            <a:endParaRPr lang="en-US" sz="1400" dirty="0"/>
          </a:p>
        </p:txBody>
      </p:sp>
      <p:sp>
        <p:nvSpPr>
          <p:cNvPr id="13" name="Text 11"/>
          <p:cNvSpPr/>
          <p:nvPr/>
        </p:nvSpPr>
        <p:spPr>
          <a:xfrm>
            <a:off x="702269" y="1659132"/>
            <a:ext cx="2339759" cy="548640"/>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Overview of the Lesson</a:t>
            </a:r>
            <a:endParaRPr lang="en-US" sz="1600" dirty="0"/>
          </a:p>
        </p:txBody>
      </p:sp>
      <p:sp>
        <p:nvSpPr>
          <p:cNvPr id="14" name="Text 12"/>
          <p:cNvSpPr/>
          <p:nvPr/>
        </p:nvSpPr>
        <p:spPr>
          <a:xfrm>
            <a:off x="548639"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Introduction to the Person and Work of the Holy Spirit</a:t>
            </a:r>
            <a:endParaRPr lang="en-US" sz="2400" dirty="0"/>
          </a:p>
        </p:txBody>
      </p:sp>
      <p:sp>
        <p:nvSpPr>
          <p:cNvPr id="15" name="Text 13"/>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the Holy Spirit: Presence, Power, and Practice</a:t>
            </a:r>
            <a:endParaRPr lang="en-US" sz="800" dirty="0"/>
          </a:p>
        </p:txBody>
      </p:sp>
      <p:sp>
        <p:nvSpPr>
          <p:cNvPr id="16" name="Text 14"/>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4</a:t>
            </a:r>
            <a:endParaRPr lang="en-US" sz="800" dirty="0"/>
          </a:p>
        </p:txBody>
      </p:sp>
      <p:sp>
        <p:nvSpPr>
          <p:cNvPr id="17" name="Text 15"/>
          <p:cNvSpPr/>
          <p:nvPr/>
        </p:nvSpPr>
        <p:spPr>
          <a:xfrm>
            <a:off x="7896775"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1" y="6200512"/>
            <a:ext cx="8991600"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0" y="-1"/>
            <a:ext cx="8991600" cy="1875827"/>
          </a:xfrm>
          <a:prstGeom prst="rect">
            <a:avLst/>
          </a:prstGeom>
          <a:gradFill>
            <a:gsLst>
              <a:gs pos="0">
                <a:srgbClr val="fff1ef">
                  <a:alpha val="100000"/>
                </a:srgbClr>
              </a:gs>
              <a:gs pos="100000">
                <a:srgbClr val="f8f9fc">
                  <a:alpha val="100000"/>
                </a:srgbClr>
              </a:gs>
            </a:gsLst>
            <a:lin ang="0"/>
          </a:gradFill>
          <a:ln/>
        </p:spPr>
        <p:txBody>
          <a:bodyPr wrap="square" lIns="0" tIns="0" rIns="0" bIns="0" rtlCol="0" anchor="ctr"/>
          <a:lstStyle/>
          <a:p>
            <a:pPr indent="0" marL="0">
              <a:buNone/>
            </a:pPr>
            <a:endParaRPr lang="en-US" dirty="0"/>
          </a:p>
        </p:txBody>
      </p:sp>
      <p:sp>
        <p:nvSpPr>
          <p:cNvPr id="5" name="Text 3"/>
          <p:cNvSpPr/>
          <p:nvPr/>
        </p:nvSpPr>
        <p:spPr>
          <a:xfrm>
            <a:off x="548639" y="1423722"/>
            <a:ext cx="3931920" cy="2286000"/>
          </a:xfrm>
          <a:custGeom>
            <a:avLst/>
            <a:gdLst/>
            <a:ahLst/>
            <a:cxnLst/>
            <a:rect l="l" t="t" r="r" b="b"/>
            <a:pathLst>
              <a:path w="3931920" h="2286000">
                <a:moveTo>
                  <a:pt x="64130" y="2286000"/>
                </a:moveTo>
                <a:cubicBezTo>
                  <a:pt x="28703" y="2286000"/>
                  <a:pt x="0" y="2257288"/>
                  <a:pt x="0" y="2221878"/>
                </a:cubicBezTo>
                <a:lnTo>
                  <a:pt x="0" y="64122"/>
                </a:lnTo>
                <a:cubicBezTo>
                  <a:pt x="0" y="28712"/>
                  <a:pt x="28703" y="0"/>
                  <a:pt x="64130" y="0"/>
                </a:cubicBezTo>
                <a:lnTo>
                  <a:pt x="3867790" y="0"/>
                </a:lnTo>
                <a:cubicBezTo>
                  <a:pt x="3903217" y="0"/>
                  <a:pt x="3931920" y="28712"/>
                  <a:pt x="3931920" y="64122"/>
                </a:cubicBezTo>
                <a:lnTo>
                  <a:pt x="3931920" y="2221878"/>
                </a:lnTo>
                <a:cubicBezTo>
                  <a:pt x="3931920" y="2257288"/>
                  <a:pt x="3903217" y="2286000"/>
                  <a:pt x="3867790" y="2286000"/>
                </a:cubicBezTo>
                <a:lnTo>
                  <a:pt x="64130" y="22860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4709159" y="1423722"/>
            <a:ext cx="3931920" cy="2286000"/>
          </a:xfrm>
          <a:custGeom>
            <a:avLst/>
            <a:gdLst/>
            <a:ahLst/>
            <a:cxnLst/>
            <a:rect l="l" t="t" r="r" b="b"/>
            <a:pathLst>
              <a:path w="3931920" h="2286000">
                <a:moveTo>
                  <a:pt x="64130" y="2286000"/>
                </a:moveTo>
                <a:cubicBezTo>
                  <a:pt x="28703" y="2286000"/>
                  <a:pt x="0" y="2257288"/>
                  <a:pt x="0" y="2221878"/>
                </a:cubicBezTo>
                <a:lnTo>
                  <a:pt x="0" y="64122"/>
                </a:lnTo>
                <a:cubicBezTo>
                  <a:pt x="0" y="28712"/>
                  <a:pt x="28703" y="0"/>
                  <a:pt x="64130" y="0"/>
                </a:cubicBezTo>
                <a:lnTo>
                  <a:pt x="3867790" y="0"/>
                </a:lnTo>
                <a:cubicBezTo>
                  <a:pt x="3903217" y="0"/>
                  <a:pt x="3931920" y="28712"/>
                  <a:pt x="3931920" y="64122"/>
                </a:cubicBezTo>
                <a:lnTo>
                  <a:pt x="3931920" y="2221878"/>
                </a:lnTo>
                <a:cubicBezTo>
                  <a:pt x="3931920" y="2257288"/>
                  <a:pt x="3903217" y="2286000"/>
                  <a:pt x="3867790" y="2286000"/>
                </a:cubicBezTo>
                <a:lnTo>
                  <a:pt x="64130" y="2286000"/>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548639" y="3881120"/>
            <a:ext cx="3931920" cy="2286000"/>
          </a:xfrm>
          <a:custGeom>
            <a:avLst/>
            <a:gdLst/>
            <a:ahLst/>
            <a:cxnLst/>
            <a:rect l="l" t="t" r="r" b="b"/>
            <a:pathLst>
              <a:path w="3931920" h="2286000">
                <a:moveTo>
                  <a:pt x="64130" y="2286000"/>
                </a:moveTo>
                <a:cubicBezTo>
                  <a:pt x="28703" y="2286000"/>
                  <a:pt x="0" y="2257288"/>
                  <a:pt x="0" y="2221878"/>
                </a:cubicBezTo>
                <a:lnTo>
                  <a:pt x="0" y="64122"/>
                </a:lnTo>
                <a:cubicBezTo>
                  <a:pt x="0" y="28712"/>
                  <a:pt x="28703" y="0"/>
                  <a:pt x="64130" y="0"/>
                </a:cubicBezTo>
                <a:lnTo>
                  <a:pt x="3867790" y="0"/>
                </a:lnTo>
                <a:cubicBezTo>
                  <a:pt x="3903217" y="0"/>
                  <a:pt x="3931920" y="28712"/>
                  <a:pt x="3931920" y="64122"/>
                </a:cubicBezTo>
                <a:lnTo>
                  <a:pt x="3931920" y="2221878"/>
                </a:lnTo>
                <a:cubicBezTo>
                  <a:pt x="3931920" y="2257288"/>
                  <a:pt x="3903217" y="2286000"/>
                  <a:pt x="3867790" y="2286000"/>
                </a:cubicBezTo>
                <a:lnTo>
                  <a:pt x="64130" y="2286000"/>
                </a:lnTo>
              </a:path>
            </a:pathLst>
          </a:custGeom>
          <a:solidFill>
            <a:srgbClr val="F8F9FC"/>
          </a:solidFill>
          <a:ln/>
        </p:spPr>
        <p:txBody>
          <a:bodyPr wrap="square" lIns="0" tIns="0" rIns="0" bIns="0" rtlCol="0" anchor="ctr"/>
          <a:lstStyle/>
          <a:p>
            <a:pPr indent="0" marL="0">
              <a:buNone/>
            </a:pPr>
            <a:endParaRPr lang="en-US" dirty="0"/>
          </a:p>
        </p:txBody>
      </p:sp>
      <p:sp>
        <p:nvSpPr>
          <p:cNvPr id="8" name="Text 6"/>
          <p:cNvSpPr/>
          <p:nvPr/>
        </p:nvSpPr>
        <p:spPr>
          <a:xfrm>
            <a:off x="4709159" y="3881120"/>
            <a:ext cx="3931920" cy="2286000"/>
          </a:xfrm>
          <a:custGeom>
            <a:avLst/>
            <a:gdLst/>
            <a:ahLst/>
            <a:cxnLst/>
            <a:rect l="l" t="t" r="r" b="b"/>
            <a:pathLst>
              <a:path w="3931920" h="2286000">
                <a:moveTo>
                  <a:pt x="64130" y="2286000"/>
                </a:moveTo>
                <a:cubicBezTo>
                  <a:pt x="28703" y="2286000"/>
                  <a:pt x="0" y="2257288"/>
                  <a:pt x="0" y="2221878"/>
                </a:cubicBezTo>
                <a:lnTo>
                  <a:pt x="0" y="64122"/>
                </a:lnTo>
                <a:cubicBezTo>
                  <a:pt x="0" y="28712"/>
                  <a:pt x="28703" y="0"/>
                  <a:pt x="64130" y="0"/>
                </a:cubicBezTo>
                <a:lnTo>
                  <a:pt x="3867790" y="0"/>
                </a:lnTo>
                <a:cubicBezTo>
                  <a:pt x="3903217" y="0"/>
                  <a:pt x="3931920" y="28712"/>
                  <a:pt x="3931920" y="64122"/>
                </a:cubicBezTo>
                <a:lnTo>
                  <a:pt x="3931920" y="2221878"/>
                </a:lnTo>
                <a:cubicBezTo>
                  <a:pt x="3931920" y="2257288"/>
                  <a:pt x="3903217" y="2286000"/>
                  <a:pt x="3867790" y="2286000"/>
                </a:cubicBezTo>
                <a:lnTo>
                  <a:pt x="64130" y="2286000"/>
                </a:lnTo>
              </a:path>
            </a:pathLst>
          </a:custGeom>
          <a:solidFill>
            <a:srgbClr val="F8F9FC"/>
          </a:solidFill>
          <a:ln/>
        </p:spPr>
        <p:txBody>
          <a:bodyPr wrap="square" lIns="0" tIns="0" rIns="0" bIns="0" rtlCol="0" anchor="ctr"/>
          <a:lstStyle/>
          <a:p>
            <a:pPr indent="0" marL="0">
              <a:buNone/>
            </a:pPr>
            <a:endParaRPr lang="en-US" dirty="0"/>
          </a:p>
        </p:txBody>
      </p:sp>
      <p:sp>
        <p:nvSpPr>
          <p:cNvPr id="9" name="Text 7"/>
          <p:cNvSpPr/>
          <p:nvPr/>
        </p:nvSpPr>
        <p:spPr>
          <a:xfrm>
            <a:off x="8991602" y="0"/>
            <a:ext cx="3200397" cy="6857998"/>
          </a:xfrm>
          <a:prstGeom prst="rect">
            <a:avLst/>
          </a:prstGeom>
          <a:blipFill>
            <a:blip r:embed="rId1"/>
            <a:srcRect/>
            <a:stretch>
              <a:fillRect l="-143159" r="-143159" t="0" b="0"/>
            </a:stretch>
          </a:blipFill>
          <a:ln/>
        </p:spPr>
        <p:txBody>
          <a:bodyPr wrap="square" lIns="0" tIns="0" rIns="0" bIns="0" rtlCol="0" anchor="ctr"/>
          <a:lstStyle/>
          <a:p>
            <a:pPr indent="0" marL="0">
              <a:buNone/>
            </a:pPr>
            <a:endParaRPr lang="en-US" dirty="0"/>
          </a:p>
        </p:txBody>
      </p:sp>
      <p:sp>
        <p:nvSpPr>
          <p:cNvPr id="10" name="Text 8"/>
          <p:cNvSpPr/>
          <p:nvPr/>
        </p:nvSpPr>
        <p:spPr>
          <a:xfrm>
            <a:off x="548640" y="548639"/>
            <a:ext cx="8092439"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What is the Holy Spirit?</a:t>
            </a:r>
            <a:endParaRPr lang="en-US" sz="2400" dirty="0"/>
          </a:p>
        </p:txBody>
      </p:sp>
      <p:sp>
        <p:nvSpPr>
          <p:cNvPr id="11" name="Text 9"/>
          <p:cNvSpPr/>
          <p:nvPr/>
        </p:nvSpPr>
        <p:spPr>
          <a:xfrm>
            <a:off x="777239" y="2047225"/>
            <a:ext cx="3474720" cy="1463040"/>
          </a:xfrm>
          <a:prstGeom prst="rect">
            <a:avLst/>
          </a:prstGeom>
          <a:noFill/>
          <a:ln/>
        </p:spPr>
        <p:txBody>
          <a:bodyPr wrap="square" lIns="0" tIns="0" rIns="0" bIns="0" rtlCol="0" anchor="t"/>
          <a:lstStyle/>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The Holy Spirit is the third person of the Trinity.</a:t>
            </a:r>
            <a:endParaRPr lang="en-US" sz="1000" dirty="0"/>
          </a:p>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It plays a vital role in the lives of believers.</a:t>
            </a:r>
            <a:endParaRPr lang="en-US" sz="1000" dirty="0"/>
          </a:p>
        </p:txBody>
      </p:sp>
      <p:sp>
        <p:nvSpPr>
          <p:cNvPr id="12" name="Text 10"/>
          <p:cNvSpPr/>
          <p:nvPr/>
        </p:nvSpPr>
        <p:spPr>
          <a:xfrm>
            <a:off x="777239" y="1567834"/>
            <a:ext cx="3474720"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The Holy Spirit's Identity</a:t>
            </a:r>
            <a:endParaRPr lang="en-US" sz="1400" dirty="0"/>
          </a:p>
        </p:txBody>
      </p:sp>
      <p:sp>
        <p:nvSpPr>
          <p:cNvPr id="13" name="Text 11"/>
          <p:cNvSpPr/>
          <p:nvPr/>
        </p:nvSpPr>
        <p:spPr>
          <a:xfrm>
            <a:off x="4937759" y="2047225"/>
            <a:ext cx="3474720" cy="1463040"/>
          </a:xfrm>
          <a:prstGeom prst="rect">
            <a:avLst/>
          </a:prstGeom>
          <a:noFill/>
          <a:ln/>
        </p:spPr>
        <p:txBody>
          <a:bodyPr wrap="square" lIns="0" tIns="0" rIns="0" bIns="0" rtlCol="0" anchor="t"/>
          <a:lstStyle/>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The Bible teaches that the Holy Spirit is a person, not just a force or an influence.</a:t>
            </a:r>
            <a:endParaRPr lang="en-US" sz="1000" dirty="0"/>
          </a:p>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This is supported by passages such as John 14:26 and John 16:7-14.</a:t>
            </a:r>
            <a:endParaRPr lang="en-US" sz="1000" dirty="0"/>
          </a:p>
        </p:txBody>
      </p:sp>
      <p:sp>
        <p:nvSpPr>
          <p:cNvPr id="14" name="Text 12"/>
          <p:cNvSpPr/>
          <p:nvPr/>
        </p:nvSpPr>
        <p:spPr>
          <a:xfrm>
            <a:off x="4937759" y="1567834"/>
            <a:ext cx="3474720"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The Holy Spirit as a Person</a:t>
            </a:r>
            <a:endParaRPr lang="en-US" sz="1400" dirty="0"/>
          </a:p>
        </p:txBody>
      </p:sp>
      <p:sp>
        <p:nvSpPr>
          <p:cNvPr id="15" name="Text 13"/>
          <p:cNvSpPr/>
          <p:nvPr/>
        </p:nvSpPr>
        <p:spPr>
          <a:xfrm>
            <a:off x="777239" y="4504623"/>
            <a:ext cx="3474720" cy="1463040"/>
          </a:xfrm>
          <a:prstGeom prst="rect">
            <a:avLst/>
          </a:prstGeom>
          <a:noFill/>
          <a:ln/>
        </p:spPr>
        <p:txBody>
          <a:bodyPr wrap="square" lIns="0" tIns="0" rIns="0" bIns="0" rtlCol="0" anchor="t"/>
          <a:lstStyle/>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The Holy Spirit has its own personality, emotions, and will.</a:t>
            </a:r>
            <a:endParaRPr lang="en-US" sz="1000" dirty="0"/>
          </a:p>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It is often referred to as the 'Comforter' or 'Helper' (John 14:26).</a:t>
            </a:r>
            <a:endParaRPr lang="en-US" sz="1000" dirty="0"/>
          </a:p>
        </p:txBody>
      </p:sp>
      <p:sp>
        <p:nvSpPr>
          <p:cNvPr id="16" name="Text 14"/>
          <p:cNvSpPr/>
          <p:nvPr/>
        </p:nvSpPr>
        <p:spPr>
          <a:xfrm>
            <a:off x="777239" y="4025232"/>
            <a:ext cx="3474720"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The Holy Spirit's Characteristics</a:t>
            </a:r>
            <a:endParaRPr lang="en-US" sz="1400" dirty="0"/>
          </a:p>
        </p:txBody>
      </p:sp>
      <p:sp>
        <p:nvSpPr>
          <p:cNvPr id="17" name="Text 15"/>
          <p:cNvSpPr/>
          <p:nvPr/>
        </p:nvSpPr>
        <p:spPr>
          <a:xfrm>
            <a:off x="4937759" y="4504623"/>
            <a:ext cx="3474720" cy="1463040"/>
          </a:xfrm>
          <a:prstGeom prst="rect">
            <a:avLst/>
          </a:prstGeom>
          <a:noFill/>
          <a:ln/>
        </p:spPr>
        <p:txBody>
          <a:bodyPr wrap="square" lIns="0" tIns="0" rIns="0" bIns="0" rtlCol="0" anchor="t"/>
          <a:lstStyle/>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The Holy Spirit is also referred to as the 'Spirit of God' or the 'Spirit of Christ'.</a:t>
            </a:r>
            <a:endParaRPr lang="en-US" sz="1000" dirty="0"/>
          </a:p>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This emphasizes its divine nature and its role in the lives of believers (Romans 8:9, Galatians 4:6).</a:t>
            </a:r>
            <a:endParaRPr lang="en-US" sz="1000" dirty="0"/>
          </a:p>
        </p:txBody>
      </p:sp>
      <p:sp>
        <p:nvSpPr>
          <p:cNvPr id="18" name="Text 16"/>
          <p:cNvSpPr/>
          <p:nvPr/>
        </p:nvSpPr>
        <p:spPr>
          <a:xfrm>
            <a:off x="4937759" y="4025232"/>
            <a:ext cx="3474720"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The Holy Spirit's Divine Nature</a:t>
            </a:r>
            <a:endParaRPr lang="en-US" sz="1400" dirty="0"/>
          </a:p>
        </p:txBody>
      </p:sp>
      <p:sp>
        <p:nvSpPr>
          <p:cNvPr id="19" name="Text 17"/>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the Holy Spirit: Presence, Power, and Practice</a:t>
            </a:r>
            <a:endParaRPr lang="en-US" sz="800" dirty="0"/>
          </a:p>
        </p:txBody>
      </p:sp>
      <p:sp>
        <p:nvSpPr>
          <p:cNvPr id="20" name="Text 18"/>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5</a:t>
            </a:r>
            <a:endParaRPr lang="en-US" sz="800" dirty="0"/>
          </a:p>
        </p:txBody>
      </p:sp>
      <p:sp>
        <p:nvSpPr>
          <p:cNvPr id="21" name="Text 19"/>
          <p:cNvSpPr/>
          <p:nvPr/>
        </p:nvSpPr>
        <p:spPr>
          <a:xfrm>
            <a:off x="7726679"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3200397"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3592781" y="1468717"/>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6398169" y="1468717"/>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9203557" y="1468717"/>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0" y="0"/>
            <a:ext cx="3200397" cy="6857998"/>
          </a:xfrm>
          <a:prstGeom prst="rect">
            <a:avLst/>
          </a:prstGeom>
          <a:blipFill>
            <a:blip r:embed="rId1"/>
            <a:srcRect/>
            <a:stretch>
              <a:fillRect l="-110777" r="-110777" t="0" b="0"/>
            </a:stretch>
          </a:blipFill>
          <a:ln/>
        </p:spPr>
        <p:txBody>
          <a:bodyPr wrap="square" lIns="0" tIns="0" rIns="0" bIns="0" rtlCol="0" anchor="ctr"/>
          <a:lstStyle/>
          <a:p>
            <a:pPr indent="0" marL="0">
              <a:buNone/>
            </a:pPr>
            <a:endParaRPr lang="en-US" dirty="0"/>
          </a:p>
        </p:txBody>
      </p:sp>
      <p:sp>
        <p:nvSpPr>
          <p:cNvPr id="8" name="Text 6"/>
          <p:cNvSpPr/>
          <p:nvPr/>
        </p:nvSpPr>
        <p:spPr>
          <a:xfrm>
            <a:off x="3592781" y="548639"/>
            <a:ext cx="8262536"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The Role of the Holy Spirit in the Christian Faith</a:t>
            </a:r>
            <a:endParaRPr lang="en-US" sz="2400" dirty="0"/>
          </a:p>
        </p:txBody>
      </p:sp>
      <p:sp>
        <p:nvSpPr>
          <p:cNvPr id="9" name="Text 7"/>
          <p:cNvSpPr/>
          <p:nvPr/>
        </p:nvSpPr>
        <p:spPr>
          <a:xfrm>
            <a:off x="9357187" y="2145850"/>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 Holy Spirit is essential to the Christian faith.</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It provides believers with the power to live a life that reflects God's love and teachings.</a:t>
            </a:r>
            <a:endParaRPr lang="en-US" sz="1200" dirty="0"/>
          </a:p>
        </p:txBody>
      </p:sp>
      <p:sp>
        <p:nvSpPr>
          <p:cNvPr id="10" name="Text 8"/>
          <p:cNvSpPr/>
          <p:nvPr/>
        </p:nvSpPr>
        <p:spPr>
          <a:xfrm>
            <a:off x="9357186" y="1659129"/>
            <a:ext cx="2339759" cy="365760"/>
          </a:xfrm>
          <a:prstGeom prst="rect">
            <a:avLst/>
          </a:prstGeom>
          <a:noFill/>
          <a:ln/>
        </p:spPr>
        <p:txBody>
          <a:bodyPr wrap="square" lIns="0" tIns="0" rIns="0" bIns="0" rtlCol="0" anchor="t"/>
          <a:lstStyle/>
          <a:p>
            <a:pPr algn="l" marL="0" indent="0">
              <a:lnSpc>
                <a:spcPct val="100000"/>
              </a:lnSpc>
              <a:buNone/>
            </a:pPr>
            <a:r>
              <a:rPr lang="en-US" sz="1200" dirty="0">
                <a:solidFill>
                  <a:srgbClr val="000000"/>
                </a:solidFill>
                <a:latin typeface="Figtree Bold" pitchFamily="34" charset="0"/>
                <a:ea typeface="Figtree Bold" pitchFamily="34" charset="-122"/>
                <a:cs typeface="Figtree Bold" pitchFamily="34" charset="-120"/>
              </a:rPr>
              <a:t>The Essential Role of the Holy Spirit</a:t>
            </a:r>
            <a:endParaRPr lang="en-US" sz="1200" dirty="0"/>
          </a:p>
        </p:txBody>
      </p:sp>
      <p:sp>
        <p:nvSpPr>
          <p:cNvPr id="11" name="Text 9"/>
          <p:cNvSpPr/>
          <p:nvPr/>
        </p:nvSpPr>
        <p:spPr>
          <a:xfrm>
            <a:off x="6551799" y="2145850"/>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 Holy Spirit provides believers with the gift of discernment.</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This gift helps them distinguish between right and wrong and make decisions that honor God.</a:t>
            </a:r>
            <a:endParaRPr lang="en-US" sz="1200" dirty="0"/>
          </a:p>
        </p:txBody>
      </p:sp>
      <p:sp>
        <p:nvSpPr>
          <p:cNvPr id="12" name="Text 10"/>
          <p:cNvSpPr/>
          <p:nvPr/>
        </p:nvSpPr>
        <p:spPr>
          <a:xfrm>
            <a:off x="6551798" y="1659129"/>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Guidance in Discernment</a:t>
            </a:r>
            <a:endParaRPr lang="en-US" sz="1400" dirty="0"/>
          </a:p>
        </p:txBody>
      </p:sp>
      <p:sp>
        <p:nvSpPr>
          <p:cNvPr id="13" name="Text 11"/>
          <p:cNvSpPr/>
          <p:nvPr/>
        </p:nvSpPr>
        <p:spPr>
          <a:xfrm>
            <a:off x="3746411" y="2145850"/>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The Holy Spirit empowers believers to witness, to serve, and to live a life of obedience to God's will.</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This empowerment enables Christians to reflect God's love and teachings in their daily lives.</a:t>
            </a:r>
            <a:endParaRPr lang="en-US" sz="1200" dirty="0"/>
          </a:p>
        </p:txBody>
      </p:sp>
      <p:sp>
        <p:nvSpPr>
          <p:cNvPr id="14" name="Text 12"/>
          <p:cNvSpPr/>
          <p:nvPr/>
        </p:nvSpPr>
        <p:spPr>
          <a:xfrm>
            <a:off x="3746410" y="1659129"/>
            <a:ext cx="2339759" cy="365760"/>
          </a:xfrm>
          <a:prstGeom prst="rect">
            <a:avLst/>
          </a:prstGeom>
          <a:noFill/>
          <a:ln/>
        </p:spPr>
        <p:txBody>
          <a:bodyPr wrap="square" lIns="0" tIns="0" rIns="0" bIns="0" rtlCol="0" anchor="t"/>
          <a:lstStyle/>
          <a:p>
            <a:pPr algn="l" marL="0" indent="0">
              <a:lnSpc>
                <a:spcPct val="100000"/>
              </a:lnSpc>
              <a:buNone/>
            </a:pPr>
            <a:r>
              <a:rPr lang="en-US" sz="1200" dirty="0">
                <a:solidFill>
                  <a:srgbClr val="000000"/>
                </a:solidFill>
                <a:latin typeface="Figtree Bold" pitchFamily="34" charset="0"/>
                <a:ea typeface="Figtree Bold" pitchFamily="34" charset="-122"/>
                <a:cs typeface="Figtree Bold" pitchFamily="34" charset="-120"/>
              </a:rPr>
              <a:t>Empowerment through the Holy Spirit</a:t>
            </a:r>
            <a:endParaRPr lang="en-US" sz="1200" dirty="0"/>
          </a:p>
        </p:txBody>
      </p:sp>
      <p:sp>
        <p:nvSpPr>
          <p:cNvPr id="15" name="Text 13"/>
          <p:cNvSpPr/>
          <p:nvPr/>
        </p:nvSpPr>
        <p:spPr>
          <a:xfrm>
            <a:off x="3874935"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the Holy Spirit: Presence, Power, and Practice</a:t>
            </a:r>
            <a:endParaRPr lang="en-US" sz="800" dirty="0"/>
          </a:p>
        </p:txBody>
      </p:sp>
      <p:sp>
        <p:nvSpPr>
          <p:cNvPr id="16" name="Text 14"/>
          <p:cNvSpPr/>
          <p:nvPr/>
        </p:nvSpPr>
        <p:spPr>
          <a:xfrm>
            <a:off x="3591378"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6</a:t>
            </a:r>
            <a:endParaRPr lang="en-US" sz="800" dirty="0"/>
          </a:p>
        </p:txBody>
      </p:sp>
      <p:sp>
        <p:nvSpPr>
          <p:cNvPr id="17" name="Text 15"/>
          <p:cNvSpPr/>
          <p:nvPr/>
        </p:nvSpPr>
        <p:spPr>
          <a:xfrm>
            <a:off x="10940916"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6200512"/>
            <a:ext cx="9448800"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39" y="3835700"/>
            <a:ext cx="2743200" cy="2286000"/>
          </a:xfrm>
          <a:custGeom>
            <a:avLst/>
            <a:gdLst/>
            <a:ahLst/>
            <a:cxnLst/>
            <a:rect l="l" t="t" r="r" b="b"/>
            <a:pathLst>
              <a:path w="2743200" h="2286000">
                <a:moveTo>
                  <a:pt x="64109" y="2286000"/>
                </a:moveTo>
                <a:cubicBezTo>
                  <a:pt x="28694" y="2286000"/>
                  <a:pt x="0" y="2257288"/>
                  <a:pt x="0" y="2221878"/>
                </a:cubicBezTo>
                <a:lnTo>
                  <a:pt x="0" y="64122"/>
                </a:lnTo>
                <a:cubicBezTo>
                  <a:pt x="0" y="28712"/>
                  <a:pt x="28721" y="0"/>
                  <a:pt x="64109" y="0"/>
                </a:cubicBezTo>
                <a:lnTo>
                  <a:pt x="2679064" y="0"/>
                </a:lnTo>
                <a:cubicBezTo>
                  <a:pt x="2714479" y="0"/>
                  <a:pt x="2743173" y="28712"/>
                  <a:pt x="2743173" y="64122"/>
                </a:cubicBezTo>
                <a:lnTo>
                  <a:pt x="2743173" y="2221878"/>
                </a:lnTo>
                <a:cubicBezTo>
                  <a:pt x="2743173" y="2257288"/>
                  <a:pt x="2714451" y="2286000"/>
                  <a:pt x="2679037" y="2286000"/>
                </a:cubicBezTo>
                <a:lnTo>
                  <a:pt x="64109" y="228600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548639" y="1388232"/>
            <a:ext cx="2743200" cy="2286000"/>
          </a:xfrm>
          <a:custGeom>
            <a:avLst/>
            <a:gdLst/>
            <a:ahLst/>
            <a:cxnLst/>
            <a:rect l="l" t="t" r="r" b="b"/>
            <a:pathLst>
              <a:path w="2743200" h="2286000">
                <a:moveTo>
                  <a:pt x="64109" y="2286000"/>
                </a:moveTo>
                <a:cubicBezTo>
                  <a:pt x="28694" y="2286000"/>
                  <a:pt x="0" y="2257288"/>
                  <a:pt x="0" y="2221878"/>
                </a:cubicBezTo>
                <a:lnTo>
                  <a:pt x="0" y="64122"/>
                </a:lnTo>
                <a:cubicBezTo>
                  <a:pt x="0" y="28712"/>
                  <a:pt x="28721" y="0"/>
                  <a:pt x="64109" y="0"/>
                </a:cubicBezTo>
                <a:lnTo>
                  <a:pt x="2679064" y="0"/>
                </a:lnTo>
                <a:cubicBezTo>
                  <a:pt x="2714479" y="0"/>
                  <a:pt x="2743173" y="28712"/>
                  <a:pt x="2743173" y="64122"/>
                </a:cubicBezTo>
                <a:lnTo>
                  <a:pt x="2743173" y="2221878"/>
                </a:lnTo>
                <a:cubicBezTo>
                  <a:pt x="2743173" y="2257288"/>
                  <a:pt x="2714451" y="2286000"/>
                  <a:pt x="2679037" y="2286000"/>
                </a:cubicBezTo>
                <a:lnTo>
                  <a:pt x="64109" y="22860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3475297" y="1388232"/>
            <a:ext cx="2743200" cy="2286000"/>
          </a:xfrm>
          <a:custGeom>
            <a:avLst/>
            <a:gdLst/>
            <a:ahLst/>
            <a:cxnLst/>
            <a:rect l="l" t="t" r="r" b="b"/>
            <a:pathLst>
              <a:path w="2743200" h="2286000">
                <a:moveTo>
                  <a:pt x="64109" y="2286000"/>
                </a:moveTo>
                <a:cubicBezTo>
                  <a:pt x="28694" y="2286000"/>
                  <a:pt x="0" y="2257288"/>
                  <a:pt x="0" y="2221878"/>
                </a:cubicBezTo>
                <a:lnTo>
                  <a:pt x="0" y="64122"/>
                </a:lnTo>
                <a:cubicBezTo>
                  <a:pt x="0" y="28712"/>
                  <a:pt x="28721" y="0"/>
                  <a:pt x="64109" y="0"/>
                </a:cubicBezTo>
                <a:lnTo>
                  <a:pt x="2679064" y="0"/>
                </a:lnTo>
                <a:cubicBezTo>
                  <a:pt x="2714479" y="0"/>
                  <a:pt x="2743173" y="28712"/>
                  <a:pt x="2743173" y="64122"/>
                </a:cubicBezTo>
                <a:lnTo>
                  <a:pt x="2743173" y="2221878"/>
                </a:lnTo>
                <a:cubicBezTo>
                  <a:pt x="2743173" y="2257288"/>
                  <a:pt x="2714451" y="2286000"/>
                  <a:pt x="2679037" y="2286000"/>
                </a:cubicBezTo>
                <a:lnTo>
                  <a:pt x="64109" y="2286000"/>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6401955" y="1410468"/>
            <a:ext cx="2743200" cy="2286000"/>
          </a:xfrm>
          <a:custGeom>
            <a:avLst/>
            <a:gdLst/>
            <a:ahLst/>
            <a:cxnLst/>
            <a:rect l="l" t="t" r="r" b="b"/>
            <a:pathLst>
              <a:path w="2743200" h="2286000">
                <a:moveTo>
                  <a:pt x="64109" y="2286000"/>
                </a:moveTo>
                <a:cubicBezTo>
                  <a:pt x="28694" y="2286000"/>
                  <a:pt x="0" y="2257288"/>
                  <a:pt x="0" y="2221878"/>
                </a:cubicBezTo>
                <a:lnTo>
                  <a:pt x="0" y="64122"/>
                </a:lnTo>
                <a:cubicBezTo>
                  <a:pt x="0" y="28712"/>
                  <a:pt x="28721" y="0"/>
                  <a:pt x="64109" y="0"/>
                </a:cubicBezTo>
                <a:lnTo>
                  <a:pt x="2679064" y="0"/>
                </a:lnTo>
                <a:cubicBezTo>
                  <a:pt x="2714479" y="0"/>
                  <a:pt x="2743173" y="28712"/>
                  <a:pt x="2743173" y="64122"/>
                </a:cubicBezTo>
                <a:lnTo>
                  <a:pt x="2743173" y="2221878"/>
                </a:lnTo>
                <a:cubicBezTo>
                  <a:pt x="2743173" y="2257288"/>
                  <a:pt x="2714451" y="2286000"/>
                  <a:pt x="2679037" y="2286000"/>
                </a:cubicBezTo>
                <a:lnTo>
                  <a:pt x="64109" y="2286000"/>
                </a:lnTo>
              </a:path>
            </a:pathLst>
          </a:custGeom>
          <a:solidFill>
            <a:srgbClr val="F8F9FC"/>
          </a:solidFill>
          <a:ln/>
        </p:spPr>
        <p:txBody>
          <a:bodyPr wrap="square" lIns="0" tIns="0" rIns="0" bIns="0" rtlCol="0" anchor="ctr"/>
          <a:lstStyle/>
          <a:p>
            <a:pPr indent="0" marL="0">
              <a:buNone/>
            </a:pPr>
            <a:endParaRPr lang="en-US" dirty="0"/>
          </a:p>
        </p:txBody>
      </p:sp>
      <p:sp>
        <p:nvSpPr>
          <p:cNvPr id="8" name="Text 6"/>
          <p:cNvSpPr/>
          <p:nvPr/>
        </p:nvSpPr>
        <p:spPr>
          <a:xfrm>
            <a:off x="3475297" y="3835700"/>
            <a:ext cx="2743200" cy="2286000"/>
          </a:xfrm>
          <a:custGeom>
            <a:avLst/>
            <a:gdLst/>
            <a:ahLst/>
            <a:cxnLst/>
            <a:rect l="l" t="t" r="r" b="b"/>
            <a:pathLst>
              <a:path w="2743200" h="2286000">
                <a:moveTo>
                  <a:pt x="64109" y="2286000"/>
                </a:moveTo>
                <a:cubicBezTo>
                  <a:pt x="28694" y="2286000"/>
                  <a:pt x="0" y="2257288"/>
                  <a:pt x="0" y="2221878"/>
                </a:cubicBezTo>
                <a:lnTo>
                  <a:pt x="0" y="64122"/>
                </a:lnTo>
                <a:cubicBezTo>
                  <a:pt x="0" y="28712"/>
                  <a:pt x="28721" y="0"/>
                  <a:pt x="64109" y="0"/>
                </a:cubicBezTo>
                <a:lnTo>
                  <a:pt x="2679064" y="0"/>
                </a:lnTo>
                <a:cubicBezTo>
                  <a:pt x="2714479" y="0"/>
                  <a:pt x="2743173" y="28712"/>
                  <a:pt x="2743173" y="64122"/>
                </a:cubicBezTo>
                <a:lnTo>
                  <a:pt x="2743173" y="2221878"/>
                </a:lnTo>
                <a:cubicBezTo>
                  <a:pt x="2743173" y="2257288"/>
                  <a:pt x="2714451" y="2286000"/>
                  <a:pt x="2679037" y="2286000"/>
                </a:cubicBezTo>
                <a:lnTo>
                  <a:pt x="64109" y="2286000"/>
                </a:lnTo>
              </a:path>
            </a:pathLst>
          </a:custGeom>
          <a:solidFill>
            <a:srgbClr val="F8F9FC"/>
          </a:solidFill>
          <a:ln/>
        </p:spPr>
        <p:txBody>
          <a:bodyPr wrap="square" lIns="0" tIns="0" rIns="0" bIns="0" rtlCol="0" anchor="ctr"/>
          <a:lstStyle/>
          <a:p>
            <a:pPr indent="0" marL="0">
              <a:buNone/>
            </a:pPr>
            <a:endParaRPr lang="en-US" dirty="0"/>
          </a:p>
        </p:txBody>
      </p:sp>
      <p:sp>
        <p:nvSpPr>
          <p:cNvPr id="9" name="Text 7"/>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the Holy Spirit: Presence, Power, and Practice</a:t>
            </a:r>
            <a:endParaRPr lang="en-US" sz="800" dirty="0"/>
          </a:p>
        </p:txBody>
      </p:sp>
      <p:sp>
        <p:nvSpPr>
          <p:cNvPr id="10" name="Text 8"/>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7</a:t>
            </a:r>
            <a:endParaRPr lang="en-US" sz="800" dirty="0"/>
          </a:p>
        </p:txBody>
      </p:sp>
      <p:sp>
        <p:nvSpPr>
          <p:cNvPr id="11" name="Text 9"/>
          <p:cNvSpPr/>
          <p:nvPr/>
        </p:nvSpPr>
        <p:spPr>
          <a:xfrm>
            <a:off x="8229600" y="6217920"/>
            <a:ext cx="914400" cy="548640"/>
          </a:xfrm>
          <a:prstGeom prst="rect">
            <a:avLst/>
          </a:prstGeom>
          <a:noFill/>
          <a:ln/>
        </p:spPr>
        <p:txBody>
          <a:bodyPr wrap="square" lIns="0" tIns="0" rIns="0" bIns="0" rtlCol="0" anchor="ctr"/>
          <a:lstStyle/>
          <a:p>
            <a:pPr indent="0" marL="0">
              <a:buNone/>
            </a:pPr>
            <a:endParaRPr lang="en-US" dirty="0"/>
          </a:p>
        </p:txBody>
      </p:sp>
      <p:sp>
        <p:nvSpPr>
          <p:cNvPr id="12" name="Text 10"/>
          <p:cNvSpPr/>
          <p:nvPr/>
        </p:nvSpPr>
        <p:spPr>
          <a:xfrm>
            <a:off x="9448800" y="0"/>
            <a:ext cx="2743200" cy="6857998"/>
          </a:xfrm>
          <a:prstGeom prst="rect">
            <a:avLst/>
          </a:prstGeom>
          <a:blipFill>
            <a:blip r:embed="rId1"/>
            <a:srcRect/>
            <a:stretch>
              <a:fillRect l="-140476" r="-140476" t="0" b="0"/>
            </a:stretch>
          </a:blipFill>
          <a:ln/>
        </p:spPr>
        <p:txBody>
          <a:bodyPr wrap="square" lIns="0" tIns="0" rIns="0" bIns="0" rtlCol="0" anchor="ctr"/>
          <a:lstStyle/>
          <a:p>
            <a:pPr indent="0" marL="0">
              <a:buNone/>
            </a:pPr>
            <a:endParaRPr lang="en-US" dirty="0"/>
          </a:p>
        </p:txBody>
      </p:sp>
      <p:sp>
        <p:nvSpPr>
          <p:cNvPr id="13" name="Text 11"/>
          <p:cNvSpPr/>
          <p:nvPr/>
        </p:nvSpPr>
        <p:spPr>
          <a:xfrm>
            <a:off x="548640" y="548639"/>
            <a:ext cx="8595360"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The Gifts of the Holy Spirit</a:t>
            </a:r>
            <a:endParaRPr lang="en-US" sz="2400" dirty="0"/>
          </a:p>
        </p:txBody>
      </p:sp>
      <p:sp>
        <p:nvSpPr>
          <p:cNvPr id="14" name="Text 12"/>
          <p:cNvSpPr/>
          <p:nvPr/>
        </p:nvSpPr>
        <p:spPr>
          <a:xfrm>
            <a:off x="3658177" y="4479509"/>
            <a:ext cx="2377440" cy="1554480"/>
          </a:xfrm>
          <a:prstGeom prst="rect">
            <a:avLst/>
          </a:prstGeom>
          <a:noFill/>
          <a:ln/>
        </p:spPr>
        <p:txBody>
          <a:bodyPr wrap="square" lIns="0" tIns="0" rIns="0" bIns="0" rtlCol="0" anchor="t"/>
          <a:lstStyle/>
          <a:p>
            <a:pPr algn="l" marL="0" indent="0">
              <a:lnSpc>
                <a:spcPct val="100000"/>
              </a:lnSpc>
              <a:spcBef>
                <a:spcPts val="1000"/>
              </a:spcBef>
              <a:buNone/>
            </a:pPr>
            <a:r>
              <a:rPr lang="en-US" sz="1200" dirty="0">
                <a:solidFill>
                  <a:srgbClr val="000000"/>
                </a:solidFill>
                <a:latin typeface="Figtree Regular" pitchFamily="34" charset="0"/>
                <a:ea typeface="Figtree Regular" pitchFamily="34" charset="-122"/>
                <a:cs typeface="Figtree Regular" pitchFamily="34" charset="-120"/>
              </a:rPr>
              <a:t>The gifts provide the ability to discern right from wrong.</a:t>
            </a:r>
            <a:endParaRPr lang="en-US" sz="1200" dirty="0"/>
          </a:p>
          <a:p>
            <a:pPr algn="l" marL="0" indent="0">
              <a:lnSpc>
                <a:spcPct val="100000"/>
              </a:lnSpc>
              <a:spcBef>
                <a:spcPts val="1000"/>
              </a:spcBef>
              <a:buNone/>
            </a:pPr>
            <a:r>
              <a:rPr lang="en-US" sz="1200" dirty="0">
                <a:solidFill>
                  <a:srgbClr val="000000"/>
                </a:solidFill>
                <a:latin typeface="Figtree Regular" pitchFamily="34" charset="0"/>
                <a:ea typeface="Figtree Regular" pitchFamily="34" charset="-122"/>
                <a:cs typeface="Figtree Regular" pitchFamily="34" charset="-120"/>
              </a:rPr>
              <a:t>This enables believers to make decisions that honor God.</a:t>
            </a:r>
            <a:endParaRPr lang="en-US" sz="1200" dirty="0"/>
          </a:p>
        </p:txBody>
      </p:sp>
      <p:sp>
        <p:nvSpPr>
          <p:cNvPr id="15" name="Text 13"/>
          <p:cNvSpPr/>
          <p:nvPr/>
        </p:nvSpPr>
        <p:spPr>
          <a:xfrm>
            <a:off x="3658177" y="4012777"/>
            <a:ext cx="2377440" cy="365760"/>
          </a:xfrm>
          <a:prstGeom prst="rect">
            <a:avLst/>
          </a:prstGeom>
          <a:noFill/>
          <a:ln/>
        </p:spPr>
        <p:txBody>
          <a:bodyPr wrap="square" lIns="0" tIns="0" rIns="0" bIns="0" rtlCol="0" anchor="t"/>
          <a:lstStyle/>
          <a:p>
            <a:pPr algn="l" marL="0" indent="0">
              <a:lnSpc>
                <a:spcPct val="90000"/>
              </a:lnSpc>
              <a:buNone/>
            </a:pPr>
            <a:r>
              <a:rPr lang="en-US" sz="1200" dirty="0">
                <a:solidFill>
                  <a:srgbClr val="000000"/>
                </a:solidFill>
                <a:latin typeface="Figtree Bold" pitchFamily="34" charset="0"/>
                <a:ea typeface="Figtree Bold" pitchFamily="34" charset="-122"/>
                <a:cs typeface="Figtree Bold" pitchFamily="34" charset="-120"/>
              </a:rPr>
              <a:t>Discernment through the Gifts</a:t>
            </a:r>
            <a:endParaRPr lang="en-US" sz="1200" dirty="0"/>
          </a:p>
        </p:txBody>
      </p:sp>
      <p:sp>
        <p:nvSpPr>
          <p:cNvPr id="16" name="Text 14"/>
          <p:cNvSpPr/>
          <p:nvPr/>
        </p:nvSpPr>
        <p:spPr>
          <a:xfrm>
            <a:off x="731519" y="4479509"/>
            <a:ext cx="2377440" cy="1554480"/>
          </a:xfrm>
          <a:prstGeom prst="rect">
            <a:avLst/>
          </a:prstGeom>
          <a:noFill/>
          <a:ln/>
        </p:spPr>
        <p:txBody>
          <a:bodyPr wrap="square" lIns="0" tIns="0" rIns="0" bIns="0" rtlCol="0" anchor="t"/>
          <a:lstStyle/>
          <a:p>
            <a:pPr algn="l" marL="0" indent="0">
              <a:lnSpc>
                <a:spcPct val="100000"/>
              </a:lnSpc>
              <a:spcBef>
                <a:spcPts val="1000"/>
              </a:spcBef>
              <a:buNone/>
            </a:pPr>
            <a:r>
              <a:rPr lang="en-US" sz="1200" dirty="0">
                <a:solidFill>
                  <a:srgbClr val="000000"/>
                </a:solidFill>
                <a:latin typeface="Figtree Regular" pitchFamily="34" charset="0"/>
                <a:ea typeface="Figtree Regular" pitchFamily="34" charset="-122"/>
                <a:cs typeface="Figtree Regular" pitchFamily="34" charset="-120"/>
              </a:rPr>
              <a:t>The gifts empower believers to serve, witness, and live obediently to God's will.</a:t>
            </a:r>
            <a:endParaRPr lang="en-US" sz="1200" dirty="0"/>
          </a:p>
          <a:p>
            <a:pPr algn="l" marL="0" indent="0">
              <a:lnSpc>
                <a:spcPct val="100000"/>
              </a:lnSpc>
              <a:spcBef>
                <a:spcPts val="1000"/>
              </a:spcBef>
              <a:buNone/>
            </a:pPr>
            <a:r>
              <a:rPr lang="en-US" sz="1200" dirty="0">
                <a:solidFill>
                  <a:srgbClr val="000000"/>
                </a:solidFill>
                <a:latin typeface="Figtree Regular" pitchFamily="34" charset="0"/>
                <a:ea typeface="Figtree Regular" pitchFamily="34" charset="-122"/>
                <a:cs typeface="Figtree Regular" pitchFamily="34" charset="-120"/>
              </a:rPr>
              <a:t>They are essential to the Christian faith.</a:t>
            </a:r>
            <a:endParaRPr lang="en-US" sz="1200" dirty="0"/>
          </a:p>
        </p:txBody>
      </p:sp>
      <p:sp>
        <p:nvSpPr>
          <p:cNvPr id="17" name="Text 15"/>
          <p:cNvSpPr/>
          <p:nvPr/>
        </p:nvSpPr>
        <p:spPr>
          <a:xfrm>
            <a:off x="731519" y="4012777"/>
            <a:ext cx="2377440" cy="365760"/>
          </a:xfrm>
          <a:prstGeom prst="rect">
            <a:avLst/>
          </a:prstGeom>
          <a:noFill/>
          <a:ln/>
        </p:spPr>
        <p:txBody>
          <a:bodyPr wrap="square" lIns="0" tIns="0" rIns="0" bIns="0" rtlCol="0" anchor="t"/>
          <a:lstStyle/>
          <a:p>
            <a:pPr algn="l" marL="0" indent="0">
              <a:lnSpc>
                <a:spcPct val="90000"/>
              </a:lnSpc>
              <a:buNone/>
            </a:pPr>
            <a:r>
              <a:rPr lang="en-US" sz="1200" dirty="0">
                <a:solidFill>
                  <a:srgbClr val="000000"/>
                </a:solidFill>
                <a:latin typeface="Figtree Bold" pitchFamily="34" charset="0"/>
                <a:ea typeface="Figtree Bold" pitchFamily="34" charset="-122"/>
                <a:cs typeface="Figtree Bold" pitchFamily="34" charset="-120"/>
              </a:rPr>
              <a:t>Purpose of the Gifts</a:t>
            </a:r>
            <a:endParaRPr lang="en-US" sz="1200" dirty="0"/>
          </a:p>
        </p:txBody>
      </p:sp>
      <p:sp>
        <p:nvSpPr>
          <p:cNvPr id="18" name="Text 16"/>
          <p:cNvSpPr/>
          <p:nvPr/>
        </p:nvSpPr>
        <p:spPr>
          <a:xfrm>
            <a:off x="6584835" y="2032041"/>
            <a:ext cx="2377440" cy="1554480"/>
          </a:xfrm>
          <a:prstGeom prst="rect">
            <a:avLst/>
          </a:prstGeom>
          <a:noFill/>
          <a:ln/>
        </p:spPr>
        <p:txBody>
          <a:bodyPr wrap="square" lIns="0" tIns="0" rIns="0" bIns="0" rtlCol="0" anchor="t"/>
          <a:lstStyle/>
          <a:p>
            <a:pPr algn="l" marL="0" indent="0">
              <a:lnSpc>
                <a:spcPct val="100000"/>
              </a:lnSpc>
              <a:spcBef>
                <a:spcPts val="1000"/>
              </a:spcBef>
              <a:buNone/>
            </a:pPr>
            <a:r>
              <a:rPr lang="en-US" sz="1200" dirty="0">
                <a:solidFill>
                  <a:srgbClr val="000000"/>
                </a:solidFill>
                <a:latin typeface="Figtree Regular" pitchFamily="34" charset="0"/>
                <a:ea typeface="Figtree Regular" pitchFamily="34" charset="-122"/>
                <a:cs typeface="Figtree Regular" pitchFamily="34" charset="-120"/>
              </a:rPr>
              <a:t>These gifts are available to all believers.</a:t>
            </a:r>
            <a:endParaRPr lang="en-US" sz="1200" dirty="0"/>
          </a:p>
          <a:p>
            <a:pPr algn="l" marL="0" indent="0">
              <a:lnSpc>
                <a:spcPct val="100000"/>
              </a:lnSpc>
              <a:spcBef>
                <a:spcPts val="1000"/>
              </a:spcBef>
              <a:buNone/>
            </a:pPr>
            <a:r>
              <a:rPr lang="en-US" sz="1200" dirty="0">
                <a:solidFill>
                  <a:srgbClr val="000000"/>
                </a:solidFill>
                <a:latin typeface="Figtree Regular" pitchFamily="34" charset="0"/>
                <a:ea typeface="Figtree Regular" pitchFamily="34" charset="-122"/>
                <a:cs typeface="Figtree Regular" pitchFamily="34" charset="-120"/>
              </a:rPr>
              <a:t>They are not limited to a select few but to those willing to receive them.</a:t>
            </a:r>
            <a:endParaRPr lang="en-US" sz="1200" dirty="0"/>
          </a:p>
        </p:txBody>
      </p:sp>
      <p:sp>
        <p:nvSpPr>
          <p:cNvPr id="19" name="Text 17"/>
          <p:cNvSpPr/>
          <p:nvPr/>
        </p:nvSpPr>
        <p:spPr>
          <a:xfrm>
            <a:off x="6584835" y="1565309"/>
            <a:ext cx="2377440" cy="365760"/>
          </a:xfrm>
          <a:prstGeom prst="rect">
            <a:avLst/>
          </a:prstGeom>
          <a:noFill/>
          <a:ln/>
        </p:spPr>
        <p:txBody>
          <a:bodyPr wrap="square" lIns="0" tIns="0" rIns="0" bIns="0" rtlCol="0" anchor="t"/>
          <a:lstStyle/>
          <a:p>
            <a:pPr algn="l" marL="0" indent="0">
              <a:lnSpc>
                <a:spcPct val="90000"/>
              </a:lnSpc>
              <a:buNone/>
            </a:pPr>
            <a:r>
              <a:rPr lang="en-US" sz="1200" dirty="0">
                <a:solidFill>
                  <a:srgbClr val="000000"/>
                </a:solidFill>
                <a:latin typeface="Figtree Bold" pitchFamily="34" charset="0"/>
                <a:ea typeface="Figtree Bold" pitchFamily="34" charset="-122"/>
                <a:cs typeface="Figtree Bold" pitchFamily="34" charset="-120"/>
              </a:rPr>
              <a:t>Accessibility of Gifts</a:t>
            </a:r>
            <a:endParaRPr lang="en-US" sz="1200" dirty="0"/>
          </a:p>
        </p:txBody>
      </p:sp>
      <p:sp>
        <p:nvSpPr>
          <p:cNvPr id="20" name="Text 18"/>
          <p:cNvSpPr/>
          <p:nvPr/>
        </p:nvSpPr>
        <p:spPr>
          <a:xfrm>
            <a:off x="3658177" y="2032041"/>
            <a:ext cx="2377440" cy="1554480"/>
          </a:xfrm>
          <a:prstGeom prst="rect">
            <a:avLst/>
          </a:prstGeom>
          <a:noFill/>
          <a:ln/>
        </p:spPr>
        <p:txBody>
          <a:bodyPr wrap="square" lIns="0" tIns="0" rIns="0" bIns="0" rtlCol="0" anchor="t"/>
          <a:lstStyle/>
          <a:p>
            <a:pPr algn="l" marL="0" indent="0">
              <a:lnSpc>
                <a:spcPct val="100000"/>
              </a:lnSpc>
              <a:spcBef>
                <a:spcPts val="1000"/>
              </a:spcBef>
              <a:buNone/>
            </a:pPr>
            <a:r>
              <a:rPr lang="en-US" sz="1200" dirty="0">
                <a:solidFill>
                  <a:srgbClr val="000000"/>
                </a:solidFill>
                <a:latin typeface="Figtree Regular" pitchFamily="34" charset="0"/>
                <a:ea typeface="Figtree Regular" pitchFamily="34" charset="-122"/>
                <a:cs typeface="Figtree Regular" pitchFamily="34" charset="-120"/>
              </a:rPr>
              <a:t>The Bible mentions gifts such as wisdom, knowledge, faith, healing, and prophecy.</a:t>
            </a:r>
            <a:endParaRPr lang="en-US" sz="1200" dirty="0"/>
          </a:p>
          <a:p>
            <a:pPr algn="l" marL="0" indent="0">
              <a:lnSpc>
                <a:spcPct val="100000"/>
              </a:lnSpc>
              <a:spcBef>
                <a:spcPts val="1000"/>
              </a:spcBef>
              <a:buNone/>
            </a:pPr>
            <a:r>
              <a:rPr lang="en-US" sz="1200" dirty="0">
                <a:solidFill>
                  <a:srgbClr val="000000"/>
                </a:solidFill>
                <a:latin typeface="Figtree Regular" pitchFamily="34" charset="0"/>
                <a:ea typeface="Figtree Regular" pitchFamily="34" charset="-122"/>
                <a:cs typeface="Figtree Regular" pitchFamily="34" charset="-120"/>
              </a:rPr>
              <a:t>These are detailed in 1 Corinthians 12:4-11.</a:t>
            </a:r>
            <a:endParaRPr lang="en-US" sz="1200" dirty="0"/>
          </a:p>
        </p:txBody>
      </p:sp>
      <p:sp>
        <p:nvSpPr>
          <p:cNvPr id="21" name="Text 19"/>
          <p:cNvSpPr/>
          <p:nvPr/>
        </p:nvSpPr>
        <p:spPr>
          <a:xfrm>
            <a:off x="3658177" y="1565309"/>
            <a:ext cx="2377440" cy="365760"/>
          </a:xfrm>
          <a:prstGeom prst="rect">
            <a:avLst/>
          </a:prstGeom>
          <a:noFill/>
          <a:ln/>
        </p:spPr>
        <p:txBody>
          <a:bodyPr wrap="square" lIns="0" tIns="0" rIns="0" bIns="0" rtlCol="0" anchor="t"/>
          <a:lstStyle/>
          <a:p>
            <a:pPr algn="l" marL="0" indent="0">
              <a:lnSpc>
                <a:spcPct val="90000"/>
              </a:lnSpc>
              <a:buNone/>
            </a:pPr>
            <a:r>
              <a:rPr lang="en-US" sz="1200" dirty="0">
                <a:solidFill>
                  <a:srgbClr val="000000"/>
                </a:solidFill>
                <a:latin typeface="Figtree Bold" pitchFamily="34" charset="0"/>
                <a:ea typeface="Figtree Bold" pitchFamily="34" charset="-122"/>
                <a:cs typeface="Figtree Bold" pitchFamily="34" charset="-120"/>
              </a:rPr>
              <a:t>Variety of Gifts</a:t>
            </a:r>
            <a:endParaRPr lang="en-US" sz="1200" dirty="0"/>
          </a:p>
        </p:txBody>
      </p:sp>
      <p:sp>
        <p:nvSpPr>
          <p:cNvPr id="22" name="Text 20"/>
          <p:cNvSpPr/>
          <p:nvPr/>
        </p:nvSpPr>
        <p:spPr>
          <a:xfrm>
            <a:off x="731519" y="2032041"/>
            <a:ext cx="2377440" cy="1554480"/>
          </a:xfrm>
          <a:prstGeom prst="rect">
            <a:avLst/>
          </a:prstGeom>
          <a:noFill/>
          <a:ln/>
        </p:spPr>
        <p:txBody>
          <a:bodyPr wrap="square" lIns="0" tIns="0" rIns="0" bIns="0" rtlCol="0" anchor="t"/>
          <a:lstStyle/>
          <a:p>
            <a:pPr algn="l" marL="0" indent="0">
              <a:lnSpc>
                <a:spcPct val="100000"/>
              </a:lnSpc>
              <a:spcBef>
                <a:spcPts val="1000"/>
              </a:spcBef>
              <a:buNone/>
            </a:pPr>
            <a:r>
              <a:rPr lang="en-US" sz="1200" dirty="0">
                <a:solidFill>
                  <a:srgbClr val="000000"/>
                </a:solidFill>
                <a:latin typeface="Figtree Regular" pitchFamily="34" charset="0"/>
                <a:ea typeface="Figtree Regular" pitchFamily="34" charset="-122"/>
                <a:cs typeface="Figtree Regular" pitchFamily="34" charset="-120"/>
              </a:rPr>
              <a:t>The gifts of the Holy Spirit are special abilities given to believers.</a:t>
            </a:r>
            <a:endParaRPr lang="en-US" sz="1200" dirty="0"/>
          </a:p>
          <a:p>
            <a:pPr algn="l" marL="0" indent="0">
              <a:lnSpc>
                <a:spcPct val="100000"/>
              </a:lnSpc>
              <a:spcBef>
                <a:spcPts val="1000"/>
              </a:spcBef>
              <a:buNone/>
            </a:pPr>
            <a:r>
              <a:rPr lang="en-US" sz="1200" dirty="0">
                <a:solidFill>
                  <a:srgbClr val="000000"/>
                </a:solidFill>
                <a:latin typeface="Figtree Regular" pitchFamily="34" charset="0"/>
                <a:ea typeface="Figtree Regular" pitchFamily="34" charset="-122"/>
                <a:cs typeface="Figtree Regular" pitchFamily="34" charset="-120"/>
              </a:rPr>
              <a:t>These enable them to fulfill their God-given tasks.</a:t>
            </a:r>
            <a:endParaRPr lang="en-US" sz="1200" dirty="0"/>
          </a:p>
        </p:txBody>
      </p:sp>
      <p:sp>
        <p:nvSpPr>
          <p:cNvPr id="23" name="Text 21"/>
          <p:cNvSpPr/>
          <p:nvPr/>
        </p:nvSpPr>
        <p:spPr>
          <a:xfrm>
            <a:off x="731519" y="1565309"/>
            <a:ext cx="2377440" cy="365760"/>
          </a:xfrm>
          <a:prstGeom prst="rect">
            <a:avLst/>
          </a:prstGeom>
          <a:noFill/>
          <a:ln/>
        </p:spPr>
        <p:txBody>
          <a:bodyPr wrap="square" lIns="0" tIns="0" rIns="0" bIns="0" rtlCol="0" anchor="t"/>
          <a:lstStyle/>
          <a:p>
            <a:pPr algn="l" marL="0" indent="0">
              <a:lnSpc>
                <a:spcPct val="90000"/>
              </a:lnSpc>
              <a:buNone/>
            </a:pPr>
            <a:r>
              <a:rPr lang="en-US" sz="1200" dirty="0">
                <a:solidFill>
                  <a:srgbClr val="000000"/>
                </a:solidFill>
                <a:latin typeface="Figtree Bold" pitchFamily="34" charset="0"/>
                <a:ea typeface="Figtree Bold" pitchFamily="34" charset="-122"/>
                <a:cs typeface="Figtree Bold" pitchFamily="34" charset="-120"/>
              </a:rPr>
              <a:t>Introduction to the Gifts</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1"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40"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354028"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6159416"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the Holy Spirit: Presence, Power, and Practice</a:t>
            </a:r>
            <a:endParaRPr lang="en-US" sz="800" dirty="0"/>
          </a:p>
        </p:txBody>
      </p:sp>
      <p:sp>
        <p:nvSpPr>
          <p:cNvPr id="8" name="Text 6"/>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8</a:t>
            </a:r>
            <a:endParaRPr lang="en-US" sz="800" dirty="0"/>
          </a:p>
        </p:txBody>
      </p:sp>
      <p:sp>
        <p:nvSpPr>
          <p:cNvPr id="9" name="Text 7"/>
          <p:cNvSpPr/>
          <p:nvPr/>
        </p:nvSpPr>
        <p:spPr>
          <a:xfrm>
            <a:off x="7896775" y="6217920"/>
            <a:ext cx="914400" cy="548640"/>
          </a:xfrm>
          <a:prstGeom prst="rect">
            <a:avLst/>
          </a:prstGeom>
          <a:noFill/>
          <a:ln/>
        </p:spPr>
        <p:txBody>
          <a:bodyPr wrap="square" lIns="0" tIns="0" rIns="0" bIns="0" rtlCol="0" anchor="ctr"/>
          <a:lstStyle/>
          <a:p>
            <a:pPr indent="0" marL="0">
              <a:buNone/>
            </a:pPr>
            <a:endParaRPr lang="en-US" dirty="0"/>
          </a:p>
        </p:txBody>
      </p:sp>
      <p:sp>
        <p:nvSpPr>
          <p:cNvPr id="10" name="Text 8"/>
          <p:cNvSpPr/>
          <p:nvPr/>
        </p:nvSpPr>
        <p:spPr>
          <a:xfrm>
            <a:off x="8991602" y="0"/>
            <a:ext cx="3200397" cy="6857998"/>
          </a:xfrm>
          <a:prstGeom prst="rect">
            <a:avLst/>
          </a:prstGeom>
          <a:blipFill>
            <a:blip r:embed="rId1"/>
            <a:srcRect/>
            <a:stretch>
              <a:fillRect l="-113655" r="-113655" t="0" b="0"/>
            </a:stretch>
          </a:blipFill>
          <a:ln/>
        </p:spPr>
        <p:txBody>
          <a:bodyPr wrap="square" lIns="0" tIns="0" rIns="0" bIns="0" rtlCol="0" anchor="ctr"/>
          <a:lstStyle/>
          <a:p>
            <a:pPr indent="0" marL="0">
              <a:buNone/>
            </a:pPr>
            <a:endParaRPr lang="en-US" dirty="0"/>
          </a:p>
        </p:txBody>
      </p:sp>
      <p:sp>
        <p:nvSpPr>
          <p:cNvPr id="11" name="Text 9"/>
          <p:cNvSpPr/>
          <p:nvPr/>
        </p:nvSpPr>
        <p:spPr>
          <a:xfrm>
            <a:off x="548640"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The Fruit of the Holy Spirit</a:t>
            </a:r>
            <a:endParaRPr lang="en-US" sz="2400" dirty="0"/>
          </a:p>
        </p:txBody>
      </p:sp>
      <p:sp>
        <p:nvSpPr>
          <p:cNvPr id="12" name="Text 10"/>
          <p:cNvSpPr/>
          <p:nvPr/>
        </p:nvSpPr>
        <p:spPr>
          <a:xfrm>
            <a:off x="6313046" y="2882370"/>
            <a:ext cx="2339759" cy="2681600"/>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These fruits are not merely emotions but are the outcomes of the Holy Spirit's influence.</a:t>
            </a:r>
            <a:endParaRPr lang="en-US" sz="1400" dirty="0"/>
          </a:p>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They enable believers to live lives that reflect God's love and principles.</a:t>
            </a:r>
            <a:endParaRPr lang="en-US" sz="1400" dirty="0"/>
          </a:p>
        </p:txBody>
      </p:sp>
      <p:sp>
        <p:nvSpPr>
          <p:cNvPr id="13" name="Text 11"/>
          <p:cNvSpPr/>
          <p:nvPr/>
        </p:nvSpPr>
        <p:spPr>
          <a:xfrm>
            <a:off x="6313045" y="2166245"/>
            <a:ext cx="2339759" cy="572014"/>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Impact of the Holy Spirit's Work</a:t>
            </a:r>
            <a:endParaRPr lang="en-US" sz="1600" dirty="0"/>
          </a:p>
        </p:txBody>
      </p:sp>
      <p:sp>
        <p:nvSpPr>
          <p:cNvPr id="14" name="Text 12"/>
          <p:cNvSpPr/>
          <p:nvPr/>
        </p:nvSpPr>
        <p:spPr>
          <a:xfrm>
            <a:off x="6313045" y="1657367"/>
            <a:ext cx="365760" cy="363773"/>
          </a:xfrm>
          <a:custGeom>
            <a:avLst/>
            <a:gdLst/>
            <a:ahLst/>
            <a:cxnLst/>
            <a:rect l="l" t="t" r="r" b="b"/>
            <a:pathLst>
              <a:path w="365760" h="363773">
                <a:moveTo>
                  <a:pt x="183081" y="111580"/>
                </a:moveTo>
                <a:cubicBezTo>
                  <a:pt x="183794" y="101005"/>
                  <a:pt x="186154" y="90932"/>
                  <a:pt x="189939" y="81572"/>
                </a:cubicBezTo>
                <a:cubicBezTo>
                  <a:pt x="179508" y="63213"/>
                  <a:pt x="172650" y="41994"/>
                  <a:pt x="171863" y="17989"/>
                </a:cubicBezTo>
                <a:cubicBezTo>
                  <a:pt x="171578" y="9916"/>
                  <a:pt x="166505" y="2630"/>
                  <a:pt x="158718" y="557"/>
                </a:cubicBezTo>
                <a:cubicBezTo>
                  <a:pt x="153290" y="-873"/>
                  <a:pt x="147431" y="415"/>
                  <a:pt x="143714" y="4700"/>
                </a:cubicBezTo>
                <a:cubicBezTo>
                  <a:pt x="135854" y="13845"/>
                  <a:pt x="124925" y="29775"/>
                  <a:pt x="114995" y="52351"/>
                </a:cubicBezTo>
                <a:cubicBezTo>
                  <a:pt x="124567" y="73067"/>
                  <a:pt x="140785" y="88502"/>
                  <a:pt x="160075" y="100147"/>
                </a:cubicBezTo>
                <a:cubicBezTo>
                  <a:pt x="167576" y="104647"/>
                  <a:pt x="175364" y="108433"/>
                  <a:pt x="183081" y="111576"/>
                </a:cubicBezTo>
                <a:lnTo>
                  <a:pt x="183081" y="111580"/>
                </a:lnTo>
                <a:moveTo>
                  <a:pt x="285743" y="112297"/>
                </a:moveTo>
                <a:cubicBezTo>
                  <a:pt x="285743" y="105985"/>
                  <a:pt x="280626" y="100867"/>
                  <a:pt x="274313" y="100867"/>
                </a:cubicBezTo>
                <a:cubicBezTo>
                  <a:pt x="268000" y="100867"/>
                  <a:pt x="262883" y="105985"/>
                  <a:pt x="262883" y="112297"/>
                </a:cubicBezTo>
                <a:cubicBezTo>
                  <a:pt x="262883" y="118608"/>
                  <a:pt x="268000" y="123727"/>
                  <a:pt x="274313" y="123727"/>
                </a:cubicBezTo>
                <a:cubicBezTo>
                  <a:pt x="280626" y="123727"/>
                  <a:pt x="285743" y="118608"/>
                  <a:pt x="285743" y="112297"/>
                </a:cubicBezTo>
                <a:moveTo>
                  <a:pt x="126498" y="146586"/>
                </a:moveTo>
                <a:cubicBezTo>
                  <a:pt x="159219" y="167303"/>
                  <a:pt x="195367" y="177092"/>
                  <a:pt x="220802" y="180162"/>
                </a:cubicBezTo>
                <a:cubicBezTo>
                  <a:pt x="225659" y="180733"/>
                  <a:pt x="230590" y="179235"/>
                  <a:pt x="234233" y="175946"/>
                </a:cubicBezTo>
                <a:cubicBezTo>
                  <a:pt x="237876" y="172661"/>
                  <a:pt x="240019" y="168016"/>
                  <a:pt x="240019" y="163087"/>
                </a:cubicBezTo>
                <a:lnTo>
                  <a:pt x="240019" y="117935"/>
                </a:lnTo>
                <a:cubicBezTo>
                  <a:pt x="240019" y="95858"/>
                  <a:pt x="257952" y="77927"/>
                  <a:pt x="280026" y="77927"/>
                </a:cubicBezTo>
                <a:lnTo>
                  <a:pt x="324177" y="77927"/>
                </a:lnTo>
                <a:lnTo>
                  <a:pt x="311459" y="97073"/>
                </a:lnTo>
                <a:cubicBezTo>
                  <a:pt x="309601" y="99859"/>
                  <a:pt x="308603" y="103217"/>
                  <a:pt x="308603" y="106575"/>
                </a:cubicBezTo>
                <a:lnTo>
                  <a:pt x="308603" y="209453"/>
                </a:lnTo>
                <a:cubicBezTo>
                  <a:pt x="308603" y="250461"/>
                  <a:pt x="275311" y="283754"/>
                  <a:pt x="234302" y="283754"/>
                </a:cubicBezTo>
                <a:lnTo>
                  <a:pt x="192580" y="283754"/>
                </a:lnTo>
                <a:cubicBezTo>
                  <a:pt x="188721" y="283754"/>
                  <a:pt x="184935" y="285111"/>
                  <a:pt x="181863" y="287541"/>
                </a:cubicBezTo>
                <a:lnTo>
                  <a:pt x="129424" y="329477"/>
                </a:lnTo>
                <a:cubicBezTo>
                  <a:pt x="84988" y="328833"/>
                  <a:pt x="53408" y="307399"/>
                  <a:pt x="38836" y="292612"/>
                </a:cubicBezTo>
                <a:lnTo>
                  <a:pt x="110064" y="273179"/>
                </a:lnTo>
                <a:cubicBezTo>
                  <a:pt x="116421" y="271466"/>
                  <a:pt x="121209" y="266176"/>
                  <a:pt x="122423" y="259676"/>
                </a:cubicBezTo>
                <a:cubicBezTo>
                  <a:pt x="123638" y="253175"/>
                  <a:pt x="120924" y="246602"/>
                  <a:pt x="115635" y="242742"/>
                </a:cubicBezTo>
                <a:cubicBezTo>
                  <a:pt x="89560" y="223953"/>
                  <a:pt x="57124" y="189089"/>
                  <a:pt x="57124" y="129434"/>
                </a:cubicBezTo>
                <a:cubicBezTo>
                  <a:pt x="57124" y="106716"/>
                  <a:pt x="59911" y="89783"/>
                  <a:pt x="63481" y="77211"/>
                </a:cubicBezTo>
                <a:cubicBezTo>
                  <a:pt x="78057" y="108215"/>
                  <a:pt x="101487" y="130722"/>
                  <a:pt x="126494" y="146582"/>
                </a:cubicBezTo>
                <a:lnTo>
                  <a:pt x="126498" y="146586"/>
                </a:lnTo>
                <a:moveTo>
                  <a:pt x="65131" y="20848"/>
                </a:moveTo>
                <a:cubicBezTo>
                  <a:pt x="58057" y="20848"/>
                  <a:pt x="51272" y="24347"/>
                  <a:pt x="47271" y="30564"/>
                </a:cubicBezTo>
                <a:cubicBezTo>
                  <a:pt x="37626" y="45352"/>
                  <a:pt x="22838" y="73857"/>
                  <a:pt x="22838" y="129441"/>
                </a:cubicBezTo>
                <a:cubicBezTo>
                  <a:pt x="22838" y="184666"/>
                  <a:pt x="45555" y="223102"/>
                  <a:pt x="70061" y="248537"/>
                </a:cubicBezTo>
                <a:lnTo>
                  <a:pt x="21053" y="261899"/>
                </a:lnTo>
                <a:cubicBezTo>
                  <a:pt x="11909" y="264398"/>
                  <a:pt x="4620" y="271258"/>
                  <a:pt x="1551" y="280189"/>
                </a:cubicBezTo>
                <a:cubicBezTo>
                  <a:pt x="-1522" y="289120"/>
                  <a:pt x="51" y="299051"/>
                  <a:pt x="5695" y="306624"/>
                </a:cubicBezTo>
                <a:cubicBezTo>
                  <a:pt x="21554" y="327771"/>
                  <a:pt x="66063" y="363777"/>
                  <a:pt x="131432" y="363777"/>
                </a:cubicBezTo>
                <a:cubicBezTo>
                  <a:pt x="137932" y="363777"/>
                  <a:pt x="144219" y="361561"/>
                  <a:pt x="149292" y="357491"/>
                </a:cubicBezTo>
                <a:lnTo>
                  <a:pt x="198589" y="318054"/>
                </a:lnTo>
                <a:lnTo>
                  <a:pt x="234309" y="318054"/>
                </a:lnTo>
                <a:cubicBezTo>
                  <a:pt x="294250" y="318054"/>
                  <a:pt x="342904" y="269403"/>
                  <a:pt x="342904" y="209461"/>
                </a:cubicBezTo>
                <a:lnTo>
                  <a:pt x="342904" y="111798"/>
                </a:lnTo>
                <a:lnTo>
                  <a:pt x="361407" y="84006"/>
                </a:lnTo>
                <a:cubicBezTo>
                  <a:pt x="364264" y="79721"/>
                  <a:pt x="365764" y="74719"/>
                  <a:pt x="365764" y="69644"/>
                </a:cubicBezTo>
                <a:cubicBezTo>
                  <a:pt x="365764" y="55355"/>
                  <a:pt x="354191" y="43711"/>
                  <a:pt x="339831" y="43711"/>
                </a:cubicBezTo>
                <a:lnTo>
                  <a:pt x="280033" y="43711"/>
                </a:lnTo>
                <a:cubicBezTo>
                  <a:pt x="239024" y="43711"/>
                  <a:pt x="205732" y="77003"/>
                  <a:pt x="205732" y="118012"/>
                </a:cubicBezTo>
                <a:lnTo>
                  <a:pt x="205732" y="142661"/>
                </a:lnTo>
                <a:cubicBezTo>
                  <a:pt x="186943" y="138303"/>
                  <a:pt x="165009" y="130300"/>
                  <a:pt x="144863" y="117586"/>
                </a:cubicBezTo>
                <a:cubicBezTo>
                  <a:pt x="117500" y="100296"/>
                  <a:pt x="94351" y="74719"/>
                  <a:pt x="86067" y="37643"/>
                </a:cubicBezTo>
                <a:cubicBezTo>
                  <a:pt x="83923" y="28214"/>
                  <a:pt x="75493" y="20855"/>
                  <a:pt x="65134" y="20855"/>
                </a:cubicBezTo>
                <a:lnTo>
                  <a:pt x="65131" y="20848"/>
                </a:lnTo>
              </a:path>
            </a:pathLst>
          </a:custGeom>
          <a:gradFill>
            <a:gsLst>
              <a:gs pos="0">
                <a:srgbClr val="ffc6be">
                  <a:alpha val="100000"/>
                </a:srgbClr>
              </a:gs>
              <a:gs pos="100000">
                <a:srgbClr val="d3e6ff">
                  <a:alpha val="100000"/>
                </a:srgbClr>
              </a:gs>
            </a:gsLst>
            <a:lin ang="2700000"/>
          </a:gradFill>
          <a:ln/>
        </p:spPr>
        <p:txBody>
          <a:bodyPr wrap="square" lIns="0" tIns="0" rIns="0" bIns="0" rtlCol="0" anchor="ctr"/>
          <a:lstStyle/>
          <a:p>
            <a:pPr indent="0" marL="0">
              <a:buNone/>
            </a:pPr>
            <a:endParaRPr lang="en-US" dirty="0"/>
          </a:p>
        </p:txBody>
      </p:sp>
      <p:sp>
        <p:nvSpPr>
          <p:cNvPr id="15" name="Text 13"/>
          <p:cNvSpPr/>
          <p:nvPr/>
        </p:nvSpPr>
        <p:spPr>
          <a:xfrm>
            <a:off x="3507658" y="2882370"/>
            <a:ext cx="2339759" cy="2681600"/>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The Bible identifies the fruit of the Holy Spirit as love, joy, peace, patience, kindness, goodness, faithfulness, gentleness, and self-control.</a:t>
            </a:r>
            <a:endParaRPr lang="en-US" sz="1400" dirty="0"/>
          </a:p>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This is found in Galatians 5:22-23, emphasizing their importance in a believer's life.</a:t>
            </a:r>
            <a:endParaRPr lang="en-US" sz="1400" dirty="0"/>
          </a:p>
        </p:txBody>
      </p:sp>
      <p:sp>
        <p:nvSpPr>
          <p:cNvPr id="16" name="Text 14"/>
          <p:cNvSpPr/>
          <p:nvPr/>
        </p:nvSpPr>
        <p:spPr>
          <a:xfrm>
            <a:off x="3507657" y="2166245"/>
            <a:ext cx="2339759" cy="572014"/>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Biblical Reference to the Fruit</a:t>
            </a:r>
            <a:endParaRPr lang="en-US" sz="1600" dirty="0"/>
          </a:p>
        </p:txBody>
      </p:sp>
      <p:sp>
        <p:nvSpPr>
          <p:cNvPr id="17" name="Text 15"/>
          <p:cNvSpPr/>
          <p:nvPr/>
        </p:nvSpPr>
        <p:spPr>
          <a:xfrm>
            <a:off x="3507657" y="1683064"/>
            <a:ext cx="365760" cy="312381"/>
          </a:xfrm>
          <a:custGeom>
            <a:avLst/>
            <a:gdLst/>
            <a:ahLst/>
            <a:cxnLst/>
            <a:rect l="l" t="t" r="r" b="b"/>
            <a:pathLst>
              <a:path w="365760" h="312381">
                <a:moveTo>
                  <a:pt x="161307" y="303881"/>
                </a:moveTo>
                <a:lnTo>
                  <a:pt x="159523" y="302238"/>
                </a:lnTo>
                <a:lnTo>
                  <a:pt x="34363" y="186010"/>
                </a:lnTo>
                <a:cubicBezTo>
                  <a:pt x="12432" y="165649"/>
                  <a:pt x="0" y="137076"/>
                  <a:pt x="0" y="107143"/>
                </a:cubicBezTo>
                <a:lnTo>
                  <a:pt x="0" y="104785"/>
                </a:lnTo>
                <a:cubicBezTo>
                  <a:pt x="0" y="54492"/>
                  <a:pt x="35720" y="11346"/>
                  <a:pt x="85153" y="1915"/>
                </a:cubicBezTo>
                <a:cubicBezTo>
                  <a:pt x="113298" y="-3514"/>
                  <a:pt x="142087" y="2986"/>
                  <a:pt x="165020" y="19130"/>
                </a:cubicBezTo>
                <a:cubicBezTo>
                  <a:pt x="171450" y="23703"/>
                  <a:pt x="177448" y="28989"/>
                  <a:pt x="182880" y="35062"/>
                </a:cubicBezTo>
                <a:cubicBezTo>
                  <a:pt x="185879" y="31632"/>
                  <a:pt x="189094" y="28489"/>
                  <a:pt x="192525" y="25559"/>
                </a:cubicBezTo>
                <a:cubicBezTo>
                  <a:pt x="195169" y="23272"/>
                  <a:pt x="197883" y="21129"/>
                  <a:pt x="200740" y="19130"/>
                </a:cubicBezTo>
                <a:lnTo>
                  <a:pt x="200740" y="19130"/>
                </a:lnTo>
                <a:cubicBezTo>
                  <a:pt x="223673" y="2986"/>
                  <a:pt x="252462" y="-3514"/>
                  <a:pt x="280607" y="1843"/>
                </a:cubicBezTo>
                <a:cubicBezTo>
                  <a:pt x="330043" y="11274"/>
                  <a:pt x="365760" y="54492"/>
                  <a:pt x="365760" y="104785"/>
                </a:cubicBezTo>
                <a:lnTo>
                  <a:pt x="365760" y="107143"/>
                </a:lnTo>
                <a:cubicBezTo>
                  <a:pt x="365760" y="137076"/>
                  <a:pt x="353331" y="165649"/>
                  <a:pt x="331397" y="186010"/>
                </a:cubicBezTo>
                <a:lnTo>
                  <a:pt x="206237" y="302238"/>
                </a:lnTo>
                <a:lnTo>
                  <a:pt x="204452" y="303881"/>
                </a:lnTo>
                <a:cubicBezTo>
                  <a:pt x="198593" y="309310"/>
                  <a:pt x="190879" y="312381"/>
                  <a:pt x="182880" y="312381"/>
                </a:cubicBezTo>
                <a:cubicBezTo>
                  <a:pt x="174881" y="312381"/>
                  <a:pt x="167163" y="309382"/>
                  <a:pt x="161307" y="303881"/>
                </a:cubicBezTo>
                <a:lnTo>
                  <a:pt x="161307" y="303881"/>
                </a:lnTo>
                <a:moveTo>
                  <a:pt x="170806" y="72994"/>
                </a:moveTo>
                <a:cubicBezTo>
                  <a:pt x="170521" y="72778"/>
                  <a:pt x="170305" y="72494"/>
                  <a:pt x="170093" y="72207"/>
                </a:cubicBezTo>
                <a:lnTo>
                  <a:pt x="157376" y="57918"/>
                </a:lnTo>
                <a:lnTo>
                  <a:pt x="157302" y="57847"/>
                </a:lnTo>
                <a:lnTo>
                  <a:pt x="157302" y="57847"/>
                </a:lnTo>
                <a:cubicBezTo>
                  <a:pt x="140799" y="39344"/>
                  <a:pt x="115869" y="30913"/>
                  <a:pt x="91579" y="35558"/>
                </a:cubicBezTo>
                <a:cubicBezTo>
                  <a:pt x="58287" y="41915"/>
                  <a:pt x="34286" y="70920"/>
                  <a:pt x="34286" y="104782"/>
                </a:cubicBezTo>
                <a:lnTo>
                  <a:pt x="34286" y="107140"/>
                </a:lnTo>
                <a:cubicBezTo>
                  <a:pt x="34286" y="127501"/>
                  <a:pt x="42787" y="147003"/>
                  <a:pt x="57717" y="160860"/>
                </a:cubicBezTo>
                <a:lnTo>
                  <a:pt x="182876" y="277088"/>
                </a:lnTo>
                <a:lnTo>
                  <a:pt x="308036" y="160860"/>
                </a:lnTo>
                <a:cubicBezTo>
                  <a:pt x="322966" y="147000"/>
                  <a:pt x="331466" y="127498"/>
                  <a:pt x="331466" y="107140"/>
                </a:cubicBezTo>
                <a:lnTo>
                  <a:pt x="331466" y="104782"/>
                </a:lnTo>
                <a:cubicBezTo>
                  <a:pt x="331466" y="70992"/>
                  <a:pt x="307461" y="41918"/>
                  <a:pt x="274243" y="35558"/>
                </a:cubicBezTo>
                <a:cubicBezTo>
                  <a:pt x="249953" y="30916"/>
                  <a:pt x="224950" y="39416"/>
                  <a:pt x="208520" y="57847"/>
                </a:cubicBezTo>
                <a:cubicBezTo>
                  <a:pt x="208520" y="57847"/>
                  <a:pt x="208520" y="57847"/>
                  <a:pt x="208447" y="57918"/>
                </a:cubicBezTo>
                <a:cubicBezTo>
                  <a:pt x="208373" y="57990"/>
                  <a:pt x="208447" y="57918"/>
                  <a:pt x="208373" y="57990"/>
                </a:cubicBezTo>
                <a:lnTo>
                  <a:pt x="195656" y="72279"/>
                </a:lnTo>
                <a:cubicBezTo>
                  <a:pt x="195440" y="72563"/>
                  <a:pt x="195155" y="72778"/>
                  <a:pt x="194943" y="73066"/>
                </a:cubicBezTo>
                <a:cubicBezTo>
                  <a:pt x="191728" y="76280"/>
                  <a:pt x="187371" y="78067"/>
                  <a:pt x="182869" y="78067"/>
                </a:cubicBezTo>
                <a:cubicBezTo>
                  <a:pt x="178370" y="78067"/>
                  <a:pt x="174010" y="76280"/>
                  <a:pt x="170795" y="73066"/>
                </a:cubicBezTo>
                <a:lnTo>
                  <a:pt x="170806" y="72994"/>
                </a:lnTo>
              </a:path>
            </a:pathLst>
          </a:custGeom>
          <a:gradFill>
            <a:gsLst>
              <a:gs pos="0">
                <a:srgbClr val="ffc6be">
                  <a:alpha val="100000"/>
                </a:srgbClr>
              </a:gs>
              <a:gs pos="100000">
                <a:srgbClr val="d3e6ff">
                  <a:alpha val="100000"/>
                </a:srgbClr>
              </a:gs>
            </a:gsLst>
            <a:lin ang="2700000"/>
          </a:gradFill>
          <a:ln/>
        </p:spPr>
        <p:txBody>
          <a:bodyPr wrap="square" lIns="0" tIns="0" rIns="0" bIns="0" rtlCol="0" anchor="ctr"/>
          <a:lstStyle/>
          <a:p>
            <a:pPr indent="0" marL="0">
              <a:buNone/>
            </a:pPr>
            <a:endParaRPr lang="en-US" dirty="0"/>
          </a:p>
        </p:txBody>
      </p:sp>
      <p:sp>
        <p:nvSpPr>
          <p:cNvPr id="18" name="Text 16"/>
          <p:cNvSpPr/>
          <p:nvPr/>
        </p:nvSpPr>
        <p:spPr>
          <a:xfrm>
            <a:off x="702270" y="2882370"/>
            <a:ext cx="2339759" cy="2681600"/>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The fruit of the Holy Spirit is the result of the Holy Spirit's work in the lives of believers.</a:t>
            </a:r>
            <a:endParaRPr lang="en-US" sz="1400" dirty="0"/>
          </a:p>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It represents the transformation and growth in character that aligns with God's teachings.</a:t>
            </a:r>
            <a:endParaRPr lang="en-US" sz="1400" dirty="0"/>
          </a:p>
        </p:txBody>
      </p:sp>
      <p:sp>
        <p:nvSpPr>
          <p:cNvPr id="19" name="Text 17"/>
          <p:cNvSpPr/>
          <p:nvPr/>
        </p:nvSpPr>
        <p:spPr>
          <a:xfrm>
            <a:off x="702269" y="2166245"/>
            <a:ext cx="2339759" cy="572014"/>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Definition of the Fruit of the Holy Spirit</a:t>
            </a:r>
            <a:endParaRPr lang="en-US" sz="1600" dirty="0"/>
          </a:p>
        </p:txBody>
      </p:sp>
      <p:sp>
        <p:nvSpPr>
          <p:cNvPr id="20" name="Text 18"/>
          <p:cNvSpPr/>
          <p:nvPr/>
        </p:nvSpPr>
        <p:spPr>
          <a:xfrm>
            <a:off x="702269" y="1656374"/>
            <a:ext cx="365760" cy="365760"/>
          </a:xfrm>
          <a:custGeom>
            <a:avLst/>
            <a:gdLst/>
            <a:ahLst/>
            <a:cxnLst/>
            <a:rect l="l" t="t" r="r" b="b"/>
            <a:pathLst>
              <a:path w="365760" h="365760">
                <a:moveTo>
                  <a:pt x="247674" y="4287"/>
                </a:moveTo>
                <a:cubicBezTo>
                  <a:pt x="241175" y="12143"/>
                  <a:pt x="228600" y="30219"/>
                  <a:pt x="228600" y="51437"/>
                </a:cubicBezTo>
                <a:cubicBezTo>
                  <a:pt x="228600" y="80014"/>
                  <a:pt x="239529" y="90943"/>
                  <a:pt x="257177" y="108587"/>
                </a:cubicBezTo>
                <a:cubicBezTo>
                  <a:pt x="274821" y="126231"/>
                  <a:pt x="285754" y="137164"/>
                  <a:pt x="314327" y="137164"/>
                </a:cubicBezTo>
                <a:cubicBezTo>
                  <a:pt x="335545" y="137164"/>
                  <a:pt x="353617" y="124592"/>
                  <a:pt x="361477" y="118089"/>
                </a:cubicBezTo>
                <a:cubicBezTo>
                  <a:pt x="364333" y="115730"/>
                  <a:pt x="365764" y="112230"/>
                  <a:pt x="365764" y="108587"/>
                </a:cubicBezTo>
                <a:cubicBezTo>
                  <a:pt x="365764" y="104944"/>
                  <a:pt x="364334" y="101444"/>
                  <a:pt x="361477" y="99158"/>
                </a:cubicBezTo>
                <a:cubicBezTo>
                  <a:pt x="353331" y="92658"/>
                  <a:pt x="334118" y="80014"/>
                  <a:pt x="308614" y="80014"/>
                </a:cubicBezTo>
                <a:cubicBezTo>
                  <a:pt x="285754" y="80014"/>
                  <a:pt x="280040" y="85730"/>
                  <a:pt x="280040" y="85730"/>
                </a:cubicBezTo>
                <a:cubicBezTo>
                  <a:pt x="280040" y="85730"/>
                  <a:pt x="285757" y="80017"/>
                  <a:pt x="285757" y="57157"/>
                </a:cubicBezTo>
                <a:cubicBezTo>
                  <a:pt x="285757" y="31653"/>
                  <a:pt x="273113" y="12436"/>
                  <a:pt x="266613" y="4294"/>
                </a:cubicBezTo>
                <a:cubicBezTo>
                  <a:pt x="264327" y="1437"/>
                  <a:pt x="260827" y="7"/>
                  <a:pt x="257184" y="7"/>
                </a:cubicBezTo>
                <a:cubicBezTo>
                  <a:pt x="253541" y="7"/>
                  <a:pt x="250041" y="1437"/>
                  <a:pt x="247682" y="4294"/>
                </a:cubicBezTo>
                <a:lnTo>
                  <a:pt x="247674" y="4287"/>
                </a:lnTo>
                <a:moveTo>
                  <a:pt x="291467" y="188597"/>
                </a:moveTo>
                <a:cubicBezTo>
                  <a:pt x="291467" y="157021"/>
                  <a:pt x="265893" y="131447"/>
                  <a:pt x="234317" y="131447"/>
                </a:cubicBezTo>
                <a:cubicBezTo>
                  <a:pt x="234317" y="99871"/>
                  <a:pt x="208743" y="74297"/>
                  <a:pt x="177167" y="74297"/>
                </a:cubicBezTo>
                <a:cubicBezTo>
                  <a:pt x="157163" y="74297"/>
                  <a:pt x="139592" y="84586"/>
                  <a:pt x="129377" y="100087"/>
                </a:cubicBezTo>
                <a:cubicBezTo>
                  <a:pt x="119304" y="91158"/>
                  <a:pt x="106016" y="85727"/>
                  <a:pt x="91444" y="85727"/>
                </a:cubicBezTo>
                <a:cubicBezTo>
                  <a:pt x="59868" y="85727"/>
                  <a:pt x="34294" y="111301"/>
                  <a:pt x="34294" y="142877"/>
                </a:cubicBezTo>
                <a:cubicBezTo>
                  <a:pt x="34294" y="155737"/>
                  <a:pt x="38580" y="167595"/>
                  <a:pt x="45724" y="177167"/>
                </a:cubicBezTo>
                <a:cubicBezTo>
                  <a:pt x="31865" y="187598"/>
                  <a:pt x="22864" y="204171"/>
                  <a:pt x="22864" y="222887"/>
                </a:cubicBezTo>
                <a:cubicBezTo>
                  <a:pt x="22864" y="235462"/>
                  <a:pt x="26935" y="247034"/>
                  <a:pt x="33723" y="256464"/>
                </a:cubicBezTo>
                <a:cubicBezTo>
                  <a:pt x="13862" y="265392"/>
                  <a:pt x="4" y="285395"/>
                  <a:pt x="4" y="308614"/>
                </a:cubicBezTo>
                <a:cubicBezTo>
                  <a:pt x="4" y="340190"/>
                  <a:pt x="25578" y="365764"/>
                  <a:pt x="57154" y="365764"/>
                </a:cubicBezTo>
                <a:cubicBezTo>
                  <a:pt x="80372" y="365764"/>
                  <a:pt x="100372" y="351905"/>
                  <a:pt x="109304" y="332044"/>
                </a:cubicBezTo>
                <a:cubicBezTo>
                  <a:pt x="118733" y="338902"/>
                  <a:pt x="130306" y="342904"/>
                  <a:pt x="142881" y="342904"/>
                </a:cubicBezTo>
                <a:cubicBezTo>
                  <a:pt x="161596" y="342904"/>
                  <a:pt x="178169" y="333902"/>
                  <a:pt x="188601" y="320044"/>
                </a:cubicBezTo>
                <a:cubicBezTo>
                  <a:pt x="198172" y="327187"/>
                  <a:pt x="210030" y="331474"/>
                  <a:pt x="222891" y="331474"/>
                </a:cubicBezTo>
                <a:cubicBezTo>
                  <a:pt x="254467" y="331474"/>
                  <a:pt x="280041" y="305900"/>
                  <a:pt x="280041" y="274324"/>
                </a:cubicBezTo>
                <a:cubicBezTo>
                  <a:pt x="280041" y="259752"/>
                  <a:pt x="274613" y="246464"/>
                  <a:pt x="265681" y="236391"/>
                </a:cubicBezTo>
                <a:cubicBezTo>
                  <a:pt x="281182" y="226175"/>
                  <a:pt x="291471" y="208600"/>
                  <a:pt x="291471" y="188601"/>
                </a:cubicBezTo>
                <a:lnTo>
                  <a:pt x="291467" y="188597"/>
                </a:lnTo>
                <a:moveTo>
                  <a:pt x="177167" y="102870"/>
                </a:moveTo>
                <a:cubicBezTo>
                  <a:pt x="192949" y="102870"/>
                  <a:pt x="205744" y="115664"/>
                  <a:pt x="205744" y="131447"/>
                </a:cubicBezTo>
                <a:cubicBezTo>
                  <a:pt x="205744" y="147229"/>
                  <a:pt x="192949" y="160024"/>
                  <a:pt x="177170" y="160024"/>
                </a:cubicBezTo>
                <a:cubicBezTo>
                  <a:pt x="161388" y="160024"/>
                  <a:pt x="148597" y="147229"/>
                  <a:pt x="148597" y="131450"/>
                </a:cubicBezTo>
                <a:cubicBezTo>
                  <a:pt x="148597" y="115668"/>
                  <a:pt x="161392" y="102877"/>
                  <a:pt x="177174" y="102877"/>
                </a:cubicBezTo>
                <a:lnTo>
                  <a:pt x="177167" y="102870"/>
                </a:lnTo>
                <a:moveTo>
                  <a:pt x="91440" y="114300"/>
                </a:moveTo>
                <a:cubicBezTo>
                  <a:pt x="107223" y="114300"/>
                  <a:pt x="120017" y="127094"/>
                  <a:pt x="120017" y="142877"/>
                </a:cubicBezTo>
                <a:cubicBezTo>
                  <a:pt x="120017" y="158659"/>
                  <a:pt x="107223" y="171454"/>
                  <a:pt x="91444" y="171454"/>
                </a:cubicBezTo>
                <a:cubicBezTo>
                  <a:pt x="75661" y="171454"/>
                  <a:pt x="62870" y="158659"/>
                  <a:pt x="62870" y="142880"/>
                </a:cubicBezTo>
                <a:cubicBezTo>
                  <a:pt x="62870" y="127098"/>
                  <a:pt x="75665" y="114307"/>
                  <a:pt x="91447" y="114307"/>
                </a:cubicBezTo>
                <a:lnTo>
                  <a:pt x="91440" y="114300"/>
                </a:lnTo>
                <a:moveTo>
                  <a:pt x="51437" y="222887"/>
                </a:moveTo>
                <a:cubicBezTo>
                  <a:pt x="51437" y="207104"/>
                  <a:pt x="64231" y="194314"/>
                  <a:pt x="80014" y="194314"/>
                </a:cubicBezTo>
                <a:cubicBezTo>
                  <a:pt x="95796" y="194314"/>
                  <a:pt x="108590" y="207108"/>
                  <a:pt x="108590" y="222890"/>
                </a:cubicBezTo>
                <a:cubicBezTo>
                  <a:pt x="108590" y="238673"/>
                  <a:pt x="95796" y="251467"/>
                  <a:pt x="80017" y="251467"/>
                </a:cubicBezTo>
                <a:cubicBezTo>
                  <a:pt x="64235" y="251467"/>
                  <a:pt x="51444" y="238673"/>
                  <a:pt x="51444" y="222894"/>
                </a:cubicBezTo>
                <a:lnTo>
                  <a:pt x="51437" y="222887"/>
                </a:lnTo>
                <a:moveTo>
                  <a:pt x="57150" y="280037"/>
                </a:moveTo>
                <a:cubicBezTo>
                  <a:pt x="72933" y="280037"/>
                  <a:pt x="85727" y="292831"/>
                  <a:pt x="85727" y="308614"/>
                </a:cubicBezTo>
                <a:cubicBezTo>
                  <a:pt x="85727" y="324396"/>
                  <a:pt x="72933" y="337190"/>
                  <a:pt x="57154" y="337190"/>
                </a:cubicBezTo>
                <a:cubicBezTo>
                  <a:pt x="41371" y="337190"/>
                  <a:pt x="28580" y="324396"/>
                  <a:pt x="28580" y="308617"/>
                </a:cubicBezTo>
                <a:cubicBezTo>
                  <a:pt x="28580" y="292835"/>
                  <a:pt x="41375" y="280044"/>
                  <a:pt x="57157" y="280044"/>
                </a:cubicBezTo>
                <a:lnTo>
                  <a:pt x="57150" y="280037"/>
                </a:lnTo>
                <a:moveTo>
                  <a:pt x="114300" y="285750"/>
                </a:moveTo>
                <a:cubicBezTo>
                  <a:pt x="114300" y="269967"/>
                  <a:pt x="127094" y="257177"/>
                  <a:pt x="142877" y="257177"/>
                </a:cubicBezTo>
                <a:cubicBezTo>
                  <a:pt x="158659" y="257177"/>
                  <a:pt x="171454" y="269971"/>
                  <a:pt x="171454" y="285754"/>
                </a:cubicBezTo>
                <a:cubicBezTo>
                  <a:pt x="171454" y="301536"/>
                  <a:pt x="158659" y="314330"/>
                  <a:pt x="142880" y="314330"/>
                </a:cubicBezTo>
                <a:cubicBezTo>
                  <a:pt x="127098" y="314330"/>
                  <a:pt x="114307" y="301536"/>
                  <a:pt x="114307" y="285757"/>
                </a:cubicBezTo>
                <a:lnTo>
                  <a:pt x="114300" y="285750"/>
                </a:lnTo>
                <a:moveTo>
                  <a:pt x="222887" y="245747"/>
                </a:moveTo>
                <a:cubicBezTo>
                  <a:pt x="238669" y="245747"/>
                  <a:pt x="251464" y="258541"/>
                  <a:pt x="251464" y="274324"/>
                </a:cubicBezTo>
                <a:cubicBezTo>
                  <a:pt x="251464" y="290106"/>
                  <a:pt x="238669" y="302900"/>
                  <a:pt x="222890" y="302900"/>
                </a:cubicBezTo>
                <a:cubicBezTo>
                  <a:pt x="207108" y="302900"/>
                  <a:pt x="194317" y="290106"/>
                  <a:pt x="194317" y="274327"/>
                </a:cubicBezTo>
                <a:cubicBezTo>
                  <a:pt x="194317" y="258545"/>
                  <a:pt x="207112" y="245754"/>
                  <a:pt x="222894" y="245754"/>
                </a:cubicBezTo>
                <a:lnTo>
                  <a:pt x="222887" y="245747"/>
                </a:lnTo>
                <a:moveTo>
                  <a:pt x="131447" y="205740"/>
                </a:moveTo>
                <a:cubicBezTo>
                  <a:pt x="131447" y="189957"/>
                  <a:pt x="144241" y="177167"/>
                  <a:pt x="160024" y="177167"/>
                </a:cubicBezTo>
                <a:cubicBezTo>
                  <a:pt x="175806" y="177167"/>
                  <a:pt x="188600" y="189961"/>
                  <a:pt x="188600" y="205744"/>
                </a:cubicBezTo>
                <a:cubicBezTo>
                  <a:pt x="188600" y="221526"/>
                  <a:pt x="175806" y="234320"/>
                  <a:pt x="160027" y="234320"/>
                </a:cubicBezTo>
                <a:cubicBezTo>
                  <a:pt x="144245" y="234320"/>
                  <a:pt x="131454" y="221526"/>
                  <a:pt x="131454" y="205747"/>
                </a:cubicBezTo>
                <a:lnTo>
                  <a:pt x="131447" y="205740"/>
                </a:lnTo>
                <a:moveTo>
                  <a:pt x="234317" y="160020"/>
                </a:moveTo>
                <a:cubicBezTo>
                  <a:pt x="250099" y="160020"/>
                  <a:pt x="262894" y="172814"/>
                  <a:pt x="262894" y="188597"/>
                </a:cubicBezTo>
                <a:cubicBezTo>
                  <a:pt x="262894" y="204379"/>
                  <a:pt x="250099" y="217174"/>
                  <a:pt x="234320" y="217174"/>
                </a:cubicBezTo>
                <a:cubicBezTo>
                  <a:pt x="218538" y="217174"/>
                  <a:pt x="205747" y="204379"/>
                  <a:pt x="205747" y="188600"/>
                </a:cubicBezTo>
                <a:cubicBezTo>
                  <a:pt x="205747" y="172818"/>
                  <a:pt x="218542" y="160027"/>
                  <a:pt x="234324" y="160027"/>
                </a:cubicBezTo>
                <a:lnTo>
                  <a:pt x="234317" y="160020"/>
                </a:lnTo>
              </a:path>
            </a:pathLst>
          </a:custGeom>
          <a:gradFill>
            <a:gsLst>
              <a:gs pos="0">
                <a:srgbClr val="ffc6be">
                  <a:alpha val="100000"/>
                </a:srgbClr>
              </a:gs>
              <a:gs pos="100000">
                <a:srgbClr val="d3e6ff">
                  <a:alpha val="100000"/>
                </a:srgbClr>
              </a:gs>
            </a:gsLst>
            <a:lin ang="2700000"/>
          </a:gradFill>
          <a:ln/>
        </p:spPr>
        <p:txBody>
          <a:bodyPr wrap="square" lIns="0" tIns="0" rIns="0" bIns="0" rtlCol="0" anchor="ctr"/>
          <a:lstStyle/>
          <a:p>
            <a:pPr indent="0" marL="0">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3200397"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3200397" y="-1"/>
            <a:ext cx="8991600" cy="1875827"/>
          </a:xfrm>
          <a:prstGeom prst="rect">
            <a:avLst/>
          </a:prstGeom>
          <a:gradFill>
            <a:gsLst>
              <a:gs pos="0">
                <a:srgbClr val="fff1ef">
                  <a:alpha val="100000"/>
                </a:srgbClr>
              </a:gs>
              <a:gs pos="100000">
                <a:srgbClr val="f8f9fc">
                  <a:alpha val="100000"/>
                </a:srgbClr>
              </a:gs>
            </a:gsLst>
            <a:lin ang="0"/>
          </a:gradFill>
          <a:ln/>
        </p:spPr>
        <p:txBody>
          <a:bodyPr wrap="square" lIns="0" tIns="0" rIns="0" bIns="0" rtlCol="0" anchor="ctr"/>
          <a:lstStyle/>
          <a:p>
            <a:pPr indent="0" marL="0">
              <a:buNone/>
            </a:pPr>
            <a:endParaRPr lang="en-US" dirty="0"/>
          </a:p>
        </p:txBody>
      </p:sp>
      <p:sp>
        <p:nvSpPr>
          <p:cNvPr id="5" name="Text 3"/>
          <p:cNvSpPr/>
          <p:nvPr/>
        </p:nvSpPr>
        <p:spPr>
          <a:xfrm>
            <a:off x="3592781" y="1423722"/>
            <a:ext cx="3931920" cy="2286000"/>
          </a:xfrm>
          <a:custGeom>
            <a:avLst/>
            <a:gdLst/>
            <a:ahLst/>
            <a:cxnLst/>
            <a:rect l="l" t="t" r="r" b="b"/>
            <a:pathLst>
              <a:path w="3931920" h="2286000">
                <a:moveTo>
                  <a:pt x="64130" y="2286000"/>
                </a:moveTo>
                <a:cubicBezTo>
                  <a:pt x="28703" y="2286000"/>
                  <a:pt x="0" y="2257288"/>
                  <a:pt x="0" y="2221878"/>
                </a:cubicBezTo>
                <a:lnTo>
                  <a:pt x="0" y="64122"/>
                </a:lnTo>
                <a:cubicBezTo>
                  <a:pt x="0" y="28712"/>
                  <a:pt x="28703" y="0"/>
                  <a:pt x="64130" y="0"/>
                </a:cubicBezTo>
                <a:lnTo>
                  <a:pt x="3867790" y="0"/>
                </a:lnTo>
                <a:cubicBezTo>
                  <a:pt x="3903217" y="0"/>
                  <a:pt x="3931920" y="28712"/>
                  <a:pt x="3931920" y="64122"/>
                </a:cubicBezTo>
                <a:lnTo>
                  <a:pt x="3931920" y="2221878"/>
                </a:lnTo>
                <a:cubicBezTo>
                  <a:pt x="3931920" y="2257288"/>
                  <a:pt x="3903217" y="2286000"/>
                  <a:pt x="3867790" y="2286000"/>
                </a:cubicBezTo>
                <a:lnTo>
                  <a:pt x="64130" y="22860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7753301" y="1423722"/>
            <a:ext cx="3931920" cy="2286000"/>
          </a:xfrm>
          <a:custGeom>
            <a:avLst/>
            <a:gdLst/>
            <a:ahLst/>
            <a:cxnLst/>
            <a:rect l="l" t="t" r="r" b="b"/>
            <a:pathLst>
              <a:path w="3931920" h="2286000">
                <a:moveTo>
                  <a:pt x="64130" y="2286000"/>
                </a:moveTo>
                <a:cubicBezTo>
                  <a:pt x="28703" y="2286000"/>
                  <a:pt x="0" y="2257288"/>
                  <a:pt x="0" y="2221878"/>
                </a:cubicBezTo>
                <a:lnTo>
                  <a:pt x="0" y="64122"/>
                </a:lnTo>
                <a:cubicBezTo>
                  <a:pt x="0" y="28712"/>
                  <a:pt x="28703" y="0"/>
                  <a:pt x="64130" y="0"/>
                </a:cubicBezTo>
                <a:lnTo>
                  <a:pt x="3867790" y="0"/>
                </a:lnTo>
                <a:cubicBezTo>
                  <a:pt x="3903217" y="0"/>
                  <a:pt x="3931920" y="28712"/>
                  <a:pt x="3931920" y="64122"/>
                </a:cubicBezTo>
                <a:lnTo>
                  <a:pt x="3931920" y="2221878"/>
                </a:lnTo>
                <a:cubicBezTo>
                  <a:pt x="3931920" y="2257288"/>
                  <a:pt x="3903217" y="2286000"/>
                  <a:pt x="3867790" y="2286000"/>
                </a:cubicBezTo>
                <a:lnTo>
                  <a:pt x="64130" y="2286000"/>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3592781" y="3881120"/>
            <a:ext cx="3931920" cy="2286000"/>
          </a:xfrm>
          <a:custGeom>
            <a:avLst/>
            <a:gdLst/>
            <a:ahLst/>
            <a:cxnLst/>
            <a:rect l="l" t="t" r="r" b="b"/>
            <a:pathLst>
              <a:path w="3931920" h="2286000">
                <a:moveTo>
                  <a:pt x="64130" y="2286000"/>
                </a:moveTo>
                <a:cubicBezTo>
                  <a:pt x="28703" y="2286000"/>
                  <a:pt x="0" y="2257288"/>
                  <a:pt x="0" y="2221878"/>
                </a:cubicBezTo>
                <a:lnTo>
                  <a:pt x="0" y="64122"/>
                </a:lnTo>
                <a:cubicBezTo>
                  <a:pt x="0" y="28712"/>
                  <a:pt x="28703" y="0"/>
                  <a:pt x="64130" y="0"/>
                </a:cubicBezTo>
                <a:lnTo>
                  <a:pt x="3867790" y="0"/>
                </a:lnTo>
                <a:cubicBezTo>
                  <a:pt x="3903217" y="0"/>
                  <a:pt x="3931920" y="28712"/>
                  <a:pt x="3931920" y="64122"/>
                </a:cubicBezTo>
                <a:lnTo>
                  <a:pt x="3931920" y="2221878"/>
                </a:lnTo>
                <a:cubicBezTo>
                  <a:pt x="3931920" y="2257288"/>
                  <a:pt x="3903217" y="2286000"/>
                  <a:pt x="3867790" y="2286000"/>
                </a:cubicBezTo>
                <a:lnTo>
                  <a:pt x="64130" y="2286000"/>
                </a:lnTo>
              </a:path>
            </a:pathLst>
          </a:custGeom>
          <a:solidFill>
            <a:srgbClr val="F8F9FC"/>
          </a:solidFill>
          <a:ln/>
        </p:spPr>
        <p:txBody>
          <a:bodyPr wrap="square" lIns="0" tIns="0" rIns="0" bIns="0" rtlCol="0" anchor="ctr"/>
          <a:lstStyle/>
          <a:p>
            <a:pPr indent="0" marL="0">
              <a:buNone/>
            </a:pPr>
            <a:endParaRPr lang="en-US" dirty="0"/>
          </a:p>
        </p:txBody>
      </p:sp>
      <p:sp>
        <p:nvSpPr>
          <p:cNvPr id="8" name="Text 6"/>
          <p:cNvSpPr/>
          <p:nvPr/>
        </p:nvSpPr>
        <p:spPr>
          <a:xfrm>
            <a:off x="7753301" y="3881120"/>
            <a:ext cx="3931920" cy="2286000"/>
          </a:xfrm>
          <a:custGeom>
            <a:avLst/>
            <a:gdLst/>
            <a:ahLst/>
            <a:cxnLst/>
            <a:rect l="l" t="t" r="r" b="b"/>
            <a:pathLst>
              <a:path w="3931920" h="2286000">
                <a:moveTo>
                  <a:pt x="64130" y="2286000"/>
                </a:moveTo>
                <a:cubicBezTo>
                  <a:pt x="28703" y="2286000"/>
                  <a:pt x="0" y="2257288"/>
                  <a:pt x="0" y="2221878"/>
                </a:cubicBezTo>
                <a:lnTo>
                  <a:pt x="0" y="64122"/>
                </a:lnTo>
                <a:cubicBezTo>
                  <a:pt x="0" y="28712"/>
                  <a:pt x="28703" y="0"/>
                  <a:pt x="64130" y="0"/>
                </a:cubicBezTo>
                <a:lnTo>
                  <a:pt x="3867790" y="0"/>
                </a:lnTo>
                <a:cubicBezTo>
                  <a:pt x="3903217" y="0"/>
                  <a:pt x="3931920" y="28712"/>
                  <a:pt x="3931920" y="64122"/>
                </a:cubicBezTo>
                <a:lnTo>
                  <a:pt x="3931920" y="2221878"/>
                </a:lnTo>
                <a:cubicBezTo>
                  <a:pt x="3931920" y="2257288"/>
                  <a:pt x="3903217" y="2286000"/>
                  <a:pt x="3867790" y="2286000"/>
                </a:cubicBezTo>
                <a:lnTo>
                  <a:pt x="64130" y="2286000"/>
                </a:lnTo>
              </a:path>
            </a:pathLst>
          </a:custGeom>
          <a:solidFill>
            <a:srgbClr val="F8F9FC"/>
          </a:solidFill>
          <a:ln/>
        </p:spPr>
        <p:txBody>
          <a:bodyPr wrap="square" lIns="0" tIns="0" rIns="0" bIns="0" rtlCol="0" anchor="ctr"/>
          <a:lstStyle/>
          <a:p>
            <a:pPr indent="0" marL="0">
              <a:buNone/>
            </a:pPr>
            <a:endParaRPr lang="en-US" dirty="0"/>
          </a:p>
        </p:txBody>
      </p:sp>
      <p:sp>
        <p:nvSpPr>
          <p:cNvPr id="9" name="Text 7"/>
          <p:cNvSpPr/>
          <p:nvPr/>
        </p:nvSpPr>
        <p:spPr>
          <a:xfrm>
            <a:off x="0" y="0"/>
            <a:ext cx="3200397" cy="6857998"/>
          </a:xfrm>
          <a:prstGeom prst="rect">
            <a:avLst/>
          </a:prstGeom>
          <a:blipFill>
            <a:blip r:embed="rId1"/>
            <a:srcRect/>
            <a:stretch>
              <a:fillRect l="-103576" r="-103576" t="0" b="0"/>
            </a:stretch>
          </a:blipFill>
          <a:ln/>
        </p:spPr>
        <p:txBody>
          <a:bodyPr wrap="square" lIns="0" tIns="0" rIns="0" bIns="0" rtlCol="0" anchor="ctr"/>
          <a:lstStyle/>
          <a:p>
            <a:pPr indent="0" marL="0">
              <a:buNone/>
            </a:pPr>
            <a:endParaRPr lang="en-US" dirty="0"/>
          </a:p>
        </p:txBody>
      </p:sp>
      <p:sp>
        <p:nvSpPr>
          <p:cNvPr id="10" name="Text 8"/>
          <p:cNvSpPr/>
          <p:nvPr/>
        </p:nvSpPr>
        <p:spPr>
          <a:xfrm>
            <a:off x="3592782" y="548639"/>
            <a:ext cx="8092439"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How to Experience the Holy Spirit</a:t>
            </a:r>
            <a:endParaRPr lang="en-US" sz="2400" dirty="0"/>
          </a:p>
        </p:txBody>
      </p:sp>
      <p:sp>
        <p:nvSpPr>
          <p:cNvPr id="11" name="Text 9"/>
          <p:cNvSpPr/>
          <p:nvPr/>
        </p:nvSpPr>
        <p:spPr>
          <a:xfrm>
            <a:off x="3821381" y="2047225"/>
            <a:ext cx="3474720" cy="1463040"/>
          </a:xfrm>
          <a:prstGeom prst="rect">
            <a:avLst/>
          </a:prstGeom>
          <a:noFill/>
          <a:ln/>
        </p:spPr>
        <p:txBody>
          <a:bodyPr wrap="square" lIns="0" tIns="0" rIns="0" bIns="0" rtlCol="0" anchor="t"/>
          <a:lstStyle/>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To experience the Holy Spirit, believers must be willing to surrender their lives to God.</a:t>
            </a:r>
            <a:endParaRPr lang="en-US" sz="1000" dirty="0"/>
          </a:p>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This act of surrender opens the heart to a deeper connection with the divine.</a:t>
            </a:r>
            <a:endParaRPr lang="en-US" sz="1000" dirty="0"/>
          </a:p>
        </p:txBody>
      </p:sp>
      <p:sp>
        <p:nvSpPr>
          <p:cNvPr id="12" name="Text 10"/>
          <p:cNvSpPr/>
          <p:nvPr/>
        </p:nvSpPr>
        <p:spPr>
          <a:xfrm>
            <a:off x="3821381" y="1567834"/>
            <a:ext cx="3474720" cy="365760"/>
          </a:xfrm>
          <a:prstGeom prst="rect">
            <a:avLst/>
          </a:prstGeom>
          <a:noFill/>
          <a:ln/>
        </p:spPr>
        <p:txBody>
          <a:bodyPr wrap="square" lIns="0" tIns="0" rIns="0" bIns="0" rtlCol="0" anchor="t"/>
          <a:lstStyle/>
          <a:p>
            <a:pPr algn="l" marL="0" indent="0">
              <a:lnSpc>
                <a:spcPct val="100000"/>
              </a:lnSpc>
              <a:buNone/>
            </a:pPr>
            <a:r>
              <a:rPr lang="en-US" sz="1300" dirty="0">
                <a:solidFill>
                  <a:srgbClr val="000000"/>
                </a:solidFill>
                <a:latin typeface="Figtree Bold" pitchFamily="34" charset="0"/>
                <a:ea typeface="Figtree Bold" pitchFamily="34" charset="-122"/>
                <a:cs typeface="Figtree Bold" pitchFamily="34" charset="-120"/>
              </a:rPr>
              <a:t>Surrendering to God</a:t>
            </a:r>
            <a:endParaRPr lang="en-US" sz="1300" dirty="0"/>
          </a:p>
        </p:txBody>
      </p:sp>
      <p:sp>
        <p:nvSpPr>
          <p:cNvPr id="13" name="Text 11"/>
          <p:cNvSpPr/>
          <p:nvPr/>
        </p:nvSpPr>
        <p:spPr>
          <a:xfrm>
            <a:off x="7981901" y="2047225"/>
            <a:ext cx="3474720" cy="1463040"/>
          </a:xfrm>
          <a:prstGeom prst="rect">
            <a:avLst/>
          </a:prstGeom>
          <a:noFill/>
          <a:ln/>
        </p:spPr>
        <p:txBody>
          <a:bodyPr wrap="square" lIns="0" tIns="0" rIns="0" bIns="0" rtlCol="0" anchor="t"/>
          <a:lstStyle/>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The Holy Spirit can be experienced through prayer, worship, and service to others.</a:t>
            </a:r>
            <a:endParaRPr lang="en-US" sz="1000" dirty="0"/>
          </a:p>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These practices foster a sense of closeness and receptivity to the Spirit.</a:t>
            </a:r>
            <a:endParaRPr lang="en-US" sz="1000" dirty="0"/>
          </a:p>
        </p:txBody>
      </p:sp>
      <p:sp>
        <p:nvSpPr>
          <p:cNvPr id="14" name="Text 12"/>
          <p:cNvSpPr/>
          <p:nvPr/>
        </p:nvSpPr>
        <p:spPr>
          <a:xfrm>
            <a:off x="7981901" y="1567834"/>
            <a:ext cx="3474720" cy="365760"/>
          </a:xfrm>
          <a:prstGeom prst="rect">
            <a:avLst/>
          </a:prstGeom>
          <a:noFill/>
          <a:ln/>
        </p:spPr>
        <p:txBody>
          <a:bodyPr wrap="square" lIns="0" tIns="0" rIns="0" bIns="0" rtlCol="0" anchor="t"/>
          <a:lstStyle/>
          <a:p>
            <a:pPr algn="l" marL="0" indent="0">
              <a:lnSpc>
                <a:spcPct val="100000"/>
              </a:lnSpc>
              <a:buNone/>
            </a:pPr>
            <a:r>
              <a:rPr lang="en-US" sz="1300" dirty="0">
                <a:solidFill>
                  <a:srgbClr val="000000"/>
                </a:solidFill>
                <a:latin typeface="Figtree Bold" pitchFamily="34" charset="0"/>
                <a:ea typeface="Figtree Bold" pitchFamily="34" charset="-122"/>
                <a:cs typeface="Figtree Bold" pitchFamily="34" charset="-120"/>
              </a:rPr>
              <a:t>Engaging in Spiritual Practices</a:t>
            </a:r>
            <a:endParaRPr lang="en-US" sz="1300" dirty="0"/>
          </a:p>
        </p:txBody>
      </p:sp>
      <p:sp>
        <p:nvSpPr>
          <p:cNvPr id="15" name="Text 13"/>
          <p:cNvSpPr/>
          <p:nvPr/>
        </p:nvSpPr>
        <p:spPr>
          <a:xfrm>
            <a:off x="3821381" y="4504623"/>
            <a:ext cx="3474720" cy="1463040"/>
          </a:xfrm>
          <a:prstGeom prst="rect">
            <a:avLst/>
          </a:prstGeom>
          <a:noFill/>
          <a:ln/>
        </p:spPr>
        <p:txBody>
          <a:bodyPr wrap="square" lIns="0" tIns="0" rIns="0" bIns="0" rtlCol="0" anchor="t"/>
          <a:lstStyle/>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Believers can also experience the Holy Spirit through the reading of Scripture and fellowship with other believers.</a:t>
            </a:r>
            <a:endParaRPr lang="en-US" sz="1000" dirty="0"/>
          </a:p>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These activities provide guidance and communal support in spiritual growth.</a:t>
            </a:r>
            <a:endParaRPr lang="en-US" sz="1000" dirty="0"/>
          </a:p>
        </p:txBody>
      </p:sp>
      <p:sp>
        <p:nvSpPr>
          <p:cNvPr id="16" name="Text 14"/>
          <p:cNvSpPr/>
          <p:nvPr/>
        </p:nvSpPr>
        <p:spPr>
          <a:xfrm>
            <a:off x="3821381" y="4025232"/>
            <a:ext cx="3474720" cy="365760"/>
          </a:xfrm>
          <a:prstGeom prst="rect">
            <a:avLst/>
          </a:prstGeom>
          <a:noFill/>
          <a:ln/>
        </p:spPr>
        <p:txBody>
          <a:bodyPr wrap="square" lIns="0" tIns="0" rIns="0" bIns="0" rtlCol="0" anchor="t"/>
          <a:lstStyle/>
          <a:p>
            <a:pPr algn="l" marL="0" indent="0">
              <a:lnSpc>
                <a:spcPct val="100000"/>
              </a:lnSpc>
              <a:buNone/>
            </a:pPr>
            <a:r>
              <a:rPr lang="en-US" sz="1300" dirty="0">
                <a:solidFill>
                  <a:srgbClr val="000000"/>
                </a:solidFill>
                <a:latin typeface="Figtree Bold" pitchFamily="34" charset="0"/>
                <a:ea typeface="Figtree Bold" pitchFamily="34" charset="-122"/>
                <a:cs typeface="Figtree Bold" pitchFamily="34" charset="-120"/>
              </a:rPr>
              <a:t>Connecting Through Scripture and Fellowship</a:t>
            </a:r>
            <a:endParaRPr lang="en-US" sz="1300" dirty="0"/>
          </a:p>
        </p:txBody>
      </p:sp>
      <p:sp>
        <p:nvSpPr>
          <p:cNvPr id="17" name="Text 15"/>
          <p:cNvSpPr/>
          <p:nvPr/>
        </p:nvSpPr>
        <p:spPr>
          <a:xfrm>
            <a:off x="7981901" y="4504623"/>
            <a:ext cx="3474720" cy="1463040"/>
          </a:xfrm>
          <a:prstGeom prst="rect">
            <a:avLst/>
          </a:prstGeom>
          <a:noFill/>
          <a:ln/>
        </p:spPr>
        <p:txBody>
          <a:bodyPr wrap="square" lIns="0" tIns="0" rIns="0" bIns="0" rtlCol="0" anchor="t"/>
          <a:lstStyle/>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By seeking a deeper understanding of the Holy Spirit and its role in their lives, believers can experience a more profound connection with God.</a:t>
            </a:r>
            <a:endParaRPr lang="en-US" sz="1000" dirty="0"/>
          </a:p>
          <a:p>
            <a:pPr algn="l" marL="0" indent="0">
              <a:lnSpc>
                <a:spcPct val="100000"/>
              </a:lnSpc>
              <a:spcBef>
                <a:spcPts val="1100"/>
              </a:spcBef>
              <a:buNone/>
            </a:pPr>
            <a:r>
              <a:rPr lang="en-US" sz="1000" dirty="0">
                <a:solidFill>
                  <a:srgbClr val="000000"/>
                </a:solidFill>
                <a:latin typeface="Figtree Regular" pitchFamily="34" charset="0"/>
                <a:ea typeface="Figtree Regular" pitchFamily="34" charset="-122"/>
                <a:cs typeface="Figtree Regular" pitchFamily="34" charset="-120"/>
              </a:rPr>
              <a:t>This connection leads to a more fulfilling and purposeful life.</a:t>
            </a:r>
            <a:endParaRPr lang="en-US" sz="1000" dirty="0"/>
          </a:p>
        </p:txBody>
      </p:sp>
      <p:sp>
        <p:nvSpPr>
          <p:cNvPr id="18" name="Text 16"/>
          <p:cNvSpPr/>
          <p:nvPr/>
        </p:nvSpPr>
        <p:spPr>
          <a:xfrm>
            <a:off x="7981901" y="4025232"/>
            <a:ext cx="3474720" cy="365760"/>
          </a:xfrm>
          <a:prstGeom prst="rect">
            <a:avLst/>
          </a:prstGeom>
          <a:noFill/>
          <a:ln/>
        </p:spPr>
        <p:txBody>
          <a:bodyPr wrap="square" lIns="0" tIns="0" rIns="0" bIns="0" rtlCol="0" anchor="t"/>
          <a:lstStyle/>
          <a:p>
            <a:pPr algn="l" marL="0" indent="0">
              <a:lnSpc>
                <a:spcPct val="100000"/>
              </a:lnSpc>
              <a:buNone/>
            </a:pPr>
            <a:r>
              <a:rPr lang="en-US" sz="1300" dirty="0">
                <a:solidFill>
                  <a:srgbClr val="000000"/>
                </a:solidFill>
                <a:latin typeface="Figtree Bold" pitchFamily="34" charset="0"/>
                <a:ea typeface="Figtree Bold" pitchFamily="34" charset="-122"/>
                <a:cs typeface="Figtree Bold" pitchFamily="34" charset="-120"/>
              </a:rPr>
              <a:t>Understanding the Role of the Holy Spirit</a:t>
            </a:r>
            <a:endParaRPr lang="en-US" sz="1300" dirty="0"/>
          </a:p>
        </p:txBody>
      </p:sp>
      <p:sp>
        <p:nvSpPr>
          <p:cNvPr id="19" name="Text 17"/>
          <p:cNvSpPr/>
          <p:nvPr/>
        </p:nvSpPr>
        <p:spPr>
          <a:xfrm>
            <a:off x="3876338"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the Holy Spirit: Presence, Power, and Practice</a:t>
            </a:r>
            <a:endParaRPr lang="en-US" sz="800" dirty="0"/>
          </a:p>
        </p:txBody>
      </p:sp>
      <p:sp>
        <p:nvSpPr>
          <p:cNvPr id="20" name="Text 18"/>
          <p:cNvSpPr/>
          <p:nvPr/>
        </p:nvSpPr>
        <p:spPr>
          <a:xfrm>
            <a:off x="3592781"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9</a:t>
            </a:r>
            <a:endParaRPr lang="en-US" sz="800" dirty="0"/>
          </a:p>
        </p:txBody>
      </p:sp>
      <p:sp>
        <p:nvSpPr>
          <p:cNvPr id="21" name="Text 19"/>
          <p:cNvSpPr/>
          <p:nvPr/>
        </p:nvSpPr>
        <p:spPr>
          <a:xfrm>
            <a:off x="10770821"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3657600" y="6200512"/>
            <a:ext cx="853439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4085860" y="1471875"/>
            <a:ext cx="3657600" cy="4663440"/>
          </a:xfrm>
          <a:custGeom>
            <a:avLst/>
            <a:gdLst/>
            <a:ahLst/>
            <a:cxnLst/>
            <a:rect l="l" t="t" r="r" b="b"/>
            <a:pathLst>
              <a:path w="3657600" h="4663440">
                <a:moveTo>
                  <a:pt x="102596" y="4663440"/>
                </a:moveTo>
                <a:cubicBezTo>
                  <a:pt x="45939" y="4663440"/>
                  <a:pt x="0" y="4617505"/>
                  <a:pt x="0" y="4560844"/>
                </a:cubicBezTo>
                <a:lnTo>
                  <a:pt x="0" y="102596"/>
                </a:lnTo>
                <a:cubicBezTo>
                  <a:pt x="0" y="45935"/>
                  <a:pt x="45939" y="0"/>
                  <a:pt x="102596" y="0"/>
                </a:cubicBezTo>
                <a:lnTo>
                  <a:pt x="3555004" y="0"/>
                </a:lnTo>
                <a:cubicBezTo>
                  <a:pt x="3611661" y="0"/>
                  <a:pt x="3657600" y="45935"/>
                  <a:pt x="3657600" y="102596"/>
                </a:cubicBezTo>
                <a:lnTo>
                  <a:pt x="3657600" y="4560844"/>
                </a:lnTo>
                <a:cubicBezTo>
                  <a:pt x="3657600" y="4617505"/>
                  <a:pt x="3611661" y="4663440"/>
                  <a:pt x="3555004" y="4663440"/>
                </a:cubicBezTo>
                <a:lnTo>
                  <a:pt x="102596" y="466344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7985758" y="1471875"/>
            <a:ext cx="3657600" cy="4663440"/>
          </a:xfrm>
          <a:custGeom>
            <a:avLst/>
            <a:gdLst/>
            <a:ahLst/>
            <a:cxnLst/>
            <a:rect l="l" t="t" r="r" b="b"/>
            <a:pathLst>
              <a:path w="3657600" h="4663440">
                <a:moveTo>
                  <a:pt x="102596" y="4663440"/>
                </a:moveTo>
                <a:cubicBezTo>
                  <a:pt x="45939" y="4663440"/>
                  <a:pt x="0" y="4617505"/>
                  <a:pt x="0" y="4560844"/>
                </a:cubicBezTo>
                <a:lnTo>
                  <a:pt x="0" y="102596"/>
                </a:lnTo>
                <a:cubicBezTo>
                  <a:pt x="0" y="45935"/>
                  <a:pt x="45939" y="0"/>
                  <a:pt x="102596" y="0"/>
                </a:cubicBezTo>
                <a:lnTo>
                  <a:pt x="3555004" y="0"/>
                </a:lnTo>
                <a:cubicBezTo>
                  <a:pt x="3611661" y="0"/>
                  <a:pt x="3657600" y="45935"/>
                  <a:pt x="3657600" y="102596"/>
                </a:cubicBezTo>
                <a:lnTo>
                  <a:pt x="3657600" y="4560844"/>
                </a:lnTo>
                <a:cubicBezTo>
                  <a:pt x="3657600" y="4617505"/>
                  <a:pt x="3611661" y="4663440"/>
                  <a:pt x="3555004" y="4663440"/>
                </a:cubicBezTo>
                <a:lnTo>
                  <a:pt x="102596" y="466344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4085862" y="548639"/>
            <a:ext cx="7557498"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Conclusion</a:t>
            </a:r>
            <a:endParaRPr lang="en-US" sz="2400" dirty="0"/>
          </a:p>
        </p:txBody>
      </p:sp>
      <p:sp>
        <p:nvSpPr>
          <p:cNvPr id="7" name="Text 5"/>
          <p:cNvSpPr/>
          <p:nvPr/>
        </p:nvSpPr>
        <p:spPr>
          <a:xfrm>
            <a:off x="0" y="0"/>
            <a:ext cx="3657600" cy="6857998"/>
          </a:xfrm>
          <a:prstGeom prst="rect">
            <a:avLst/>
          </a:prstGeom>
          <a:blipFill>
            <a:blip r:embed="rId1"/>
            <a:srcRect/>
            <a:stretch>
              <a:fillRect l="-52652" r="-52652" t="0" b="0"/>
            </a:stretch>
          </a:blipFill>
          <a:ln/>
        </p:spPr>
        <p:txBody>
          <a:bodyPr wrap="square" lIns="0" tIns="0" rIns="0" bIns="0" rtlCol="0" anchor="ctr"/>
          <a:lstStyle/>
          <a:p>
            <a:pPr indent="0" marL="0">
              <a:buNone/>
            </a:pPr>
            <a:endParaRPr lang="en-US" dirty="0"/>
          </a:p>
        </p:txBody>
      </p:sp>
      <p:sp>
        <p:nvSpPr>
          <p:cNvPr id="8" name="Text 6"/>
          <p:cNvSpPr/>
          <p:nvPr/>
        </p:nvSpPr>
        <p:spPr>
          <a:xfrm>
            <a:off x="8214358" y="2363586"/>
            <a:ext cx="3200400" cy="3566160"/>
          </a:xfrm>
          <a:prstGeom prst="rect">
            <a:avLst/>
          </a:prstGeom>
          <a:noFill/>
          <a:ln/>
        </p:spPr>
        <p:txBody>
          <a:bodyPr wrap="square" lIns="0" tIns="0" rIns="0" bIns="0" rtlCol="0" anchor="t"/>
          <a:lstStyle/>
          <a:p>
            <a:pPr algn="l" marL="0" indent="0">
              <a:lnSpc>
                <a:spcPct val="100000"/>
              </a:lnSpc>
              <a:spcBef>
                <a:spcPts val="1100"/>
              </a:spcBef>
              <a:buNone/>
            </a:pPr>
            <a:r>
              <a:rPr lang="en-US" sz="1600" dirty="0">
                <a:solidFill>
                  <a:srgbClr val="000000"/>
                </a:solidFill>
                <a:latin typeface="Figtree Regular" pitchFamily="34" charset="0"/>
                <a:ea typeface="Figtree Regular" pitchFamily="34" charset="-122"/>
                <a:cs typeface="Figtree Regular" pitchFamily="34" charset="-120"/>
              </a:rPr>
              <a:t>By understanding the Holy Spirit, believers can deepen their connection with God.</a:t>
            </a:r>
            <a:endParaRPr lang="en-US" sz="1600" dirty="0"/>
          </a:p>
          <a:p>
            <a:pPr algn="l" marL="0" indent="0">
              <a:lnSpc>
                <a:spcPct val="100000"/>
              </a:lnSpc>
              <a:spcBef>
                <a:spcPts val="1100"/>
              </a:spcBef>
              <a:buNone/>
            </a:pPr>
            <a:r>
              <a:rPr lang="en-US" sz="1600" dirty="0">
                <a:solidFill>
                  <a:srgbClr val="000000"/>
                </a:solidFill>
                <a:latin typeface="Figtree Regular" pitchFamily="34" charset="0"/>
                <a:ea typeface="Figtree Regular" pitchFamily="34" charset="-122"/>
                <a:cs typeface="Figtree Regular" pitchFamily="34" charset="-120"/>
              </a:rPr>
              <a:t>This understanding enables a life enriched by spiritual guidance and divine presence.</a:t>
            </a:r>
            <a:endParaRPr lang="en-US" sz="1600" dirty="0"/>
          </a:p>
        </p:txBody>
      </p:sp>
      <p:sp>
        <p:nvSpPr>
          <p:cNvPr id="9" name="Text 7"/>
          <p:cNvSpPr/>
          <p:nvPr/>
        </p:nvSpPr>
        <p:spPr>
          <a:xfrm>
            <a:off x="8214358" y="1752445"/>
            <a:ext cx="3200400" cy="457521"/>
          </a:xfrm>
          <a:prstGeom prst="rect">
            <a:avLst/>
          </a:prstGeom>
          <a:noFill/>
          <a:ln/>
        </p:spPr>
        <p:txBody>
          <a:bodyPr wrap="square" lIns="0" tIns="0" rIns="0" bIns="0" rtlCol="0" anchor="t"/>
          <a:lstStyle/>
          <a:p>
            <a:pPr algn="l" marL="0" indent="0">
              <a:lnSpc>
                <a:spcPct val="90000"/>
              </a:lnSpc>
              <a:buNone/>
            </a:pPr>
            <a:r>
              <a:rPr lang="en-US" sz="1800" dirty="0">
                <a:solidFill>
                  <a:srgbClr val="000000"/>
                </a:solidFill>
                <a:latin typeface="Figtree Bold" pitchFamily="34" charset="0"/>
                <a:ea typeface="Figtree Bold" pitchFamily="34" charset="-122"/>
                <a:cs typeface="Figtree Bold" pitchFamily="34" charset="-120"/>
              </a:rPr>
              <a:t>Understanding the Holy Spirit</a:t>
            </a:r>
            <a:endParaRPr lang="en-US" sz="1800" dirty="0"/>
          </a:p>
        </p:txBody>
      </p:sp>
      <p:sp>
        <p:nvSpPr>
          <p:cNvPr id="10" name="Text 8"/>
          <p:cNvSpPr/>
          <p:nvPr/>
        </p:nvSpPr>
        <p:spPr>
          <a:xfrm>
            <a:off x="4314460" y="2363586"/>
            <a:ext cx="3200400" cy="3566160"/>
          </a:xfrm>
          <a:prstGeom prst="rect">
            <a:avLst/>
          </a:prstGeom>
          <a:noFill/>
          <a:ln/>
        </p:spPr>
        <p:txBody>
          <a:bodyPr wrap="square" lIns="0" tIns="0" rIns="0" bIns="0" rtlCol="0" anchor="t"/>
          <a:lstStyle/>
          <a:p>
            <a:pPr algn="l" marL="0" indent="0">
              <a:lnSpc>
                <a:spcPct val="100000"/>
              </a:lnSpc>
              <a:spcBef>
                <a:spcPts val="1100"/>
              </a:spcBef>
              <a:buNone/>
            </a:pPr>
            <a:r>
              <a:rPr lang="en-US" sz="1600" dirty="0">
                <a:solidFill>
                  <a:srgbClr val="000000"/>
                </a:solidFill>
                <a:latin typeface="Figtree Regular" pitchFamily="34" charset="0"/>
                <a:ea typeface="Figtree Regular" pitchFamily="34" charset="-122"/>
                <a:cs typeface="Figtree Regular" pitchFamily="34" charset="-120"/>
              </a:rPr>
              <a:t>The Holy Spirit is a vital component of the Christian faith, influencing the lives of believers.</a:t>
            </a:r>
            <a:endParaRPr lang="en-US" sz="1600" dirty="0"/>
          </a:p>
          <a:p>
            <a:pPr algn="l" marL="0" indent="0">
              <a:lnSpc>
                <a:spcPct val="100000"/>
              </a:lnSpc>
              <a:spcBef>
                <a:spcPts val="1100"/>
              </a:spcBef>
              <a:buNone/>
            </a:pPr>
            <a:r>
              <a:rPr lang="en-US" sz="1600" dirty="0">
                <a:solidFill>
                  <a:srgbClr val="000000"/>
                </a:solidFill>
                <a:latin typeface="Figtree Regular" pitchFamily="34" charset="0"/>
                <a:ea typeface="Figtree Regular" pitchFamily="34" charset="-122"/>
                <a:cs typeface="Figtree Regular" pitchFamily="34" charset="-120"/>
              </a:rPr>
              <a:t>It provides guidance, comfort, and empowerment to live a life reflecting God's love and teachings.</a:t>
            </a:r>
            <a:endParaRPr lang="en-US" sz="1600" dirty="0"/>
          </a:p>
        </p:txBody>
      </p:sp>
      <p:sp>
        <p:nvSpPr>
          <p:cNvPr id="11" name="Text 9"/>
          <p:cNvSpPr/>
          <p:nvPr/>
        </p:nvSpPr>
        <p:spPr>
          <a:xfrm>
            <a:off x="4314460" y="1752445"/>
            <a:ext cx="3200400" cy="457521"/>
          </a:xfrm>
          <a:prstGeom prst="rect">
            <a:avLst/>
          </a:prstGeom>
          <a:noFill/>
          <a:ln/>
        </p:spPr>
        <p:txBody>
          <a:bodyPr wrap="square" lIns="0" tIns="0" rIns="0" bIns="0" rtlCol="0" anchor="t"/>
          <a:lstStyle/>
          <a:p>
            <a:pPr algn="l" marL="0" indent="0">
              <a:lnSpc>
                <a:spcPct val="90000"/>
              </a:lnSpc>
              <a:buNone/>
            </a:pPr>
            <a:r>
              <a:rPr lang="en-US" sz="1800" dirty="0">
                <a:solidFill>
                  <a:srgbClr val="000000"/>
                </a:solidFill>
                <a:latin typeface="Figtree Bold" pitchFamily="34" charset="0"/>
                <a:ea typeface="Figtree Bold" pitchFamily="34" charset="-122"/>
                <a:cs typeface="Figtree Bold" pitchFamily="34" charset="-120"/>
              </a:rPr>
              <a:t>The Role of the Holy Spirit</a:t>
            </a:r>
            <a:endParaRPr lang="en-US" sz="1800" dirty="0"/>
          </a:p>
        </p:txBody>
      </p:sp>
      <p:sp>
        <p:nvSpPr>
          <p:cNvPr id="12" name="Text 10"/>
          <p:cNvSpPr/>
          <p:nvPr/>
        </p:nvSpPr>
        <p:spPr>
          <a:xfrm>
            <a:off x="4398357"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the Holy Spirit: Presence, Power, and Practice</a:t>
            </a:r>
            <a:endParaRPr lang="en-US" sz="800" dirty="0"/>
          </a:p>
        </p:txBody>
      </p:sp>
      <p:sp>
        <p:nvSpPr>
          <p:cNvPr id="13" name="Text 11"/>
          <p:cNvSpPr/>
          <p:nvPr/>
        </p:nvSpPr>
        <p:spPr>
          <a:xfrm>
            <a:off x="4114800"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10</a:t>
            </a:r>
            <a:endParaRPr lang="en-US" sz="800" dirty="0"/>
          </a:p>
        </p:txBody>
      </p:sp>
      <p:sp>
        <p:nvSpPr>
          <p:cNvPr id="14" name="Text 12"/>
          <p:cNvSpPr/>
          <p:nvPr/>
        </p:nvSpPr>
        <p:spPr>
          <a:xfrm>
            <a:off x="10728960"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3523334" y="1481596"/>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4" name="Text 2"/>
          <p:cNvSpPr/>
          <p:nvPr/>
        </p:nvSpPr>
        <p:spPr>
          <a:xfrm>
            <a:off x="3523334" y="3069423"/>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523334" y="4657250"/>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3200397"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7" name="Text 5"/>
          <p:cNvSpPr/>
          <p:nvPr/>
        </p:nvSpPr>
        <p:spPr>
          <a:xfrm>
            <a:off x="0" y="0"/>
            <a:ext cx="3200397" cy="6857998"/>
          </a:xfrm>
          <a:prstGeom prst="rect">
            <a:avLst/>
          </a:prstGeom>
          <a:blipFill>
            <a:blip r:embed="rId1"/>
            <a:srcRect/>
            <a:stretch>
              <a:fillRect l="-110777" r="-110777" t="0" b="0"/>
            </a:stretch>
          </a:blipFill>
          <a:ln/>
        </p:spPr>
        <p:txBody>
          <a:bodyPr wrap="square" lIns="0" tIns="0" rIns="0" bIns="0" rtlCol="0" anchor="ctr"/>
          <a:lstStyle/>
          <a:p>
            <a:pPr indent="0" marL="0">
              <a:buNone/>
            </a:pPr>
            <a:endParaRPr lang="en-US" dirty="0"/>
          </a:p>
        </p:txBody>
      </p:sp>
      <p:sp>
        <p:nvSpPr>
          <p:cNvPr id="8" name="Text 6"/>
          <p:cNvSpPr/>
          <p:nvPr/>
        </p:nvSpPr>
        <p:spPr>
          <a:xfrm>
            <a:off x="3523334"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Key Takeaways</a:t>
            </a:r>
            <a:endParaRPr lang="en-US" sz="2400" dirty="0"/>
          </a:p>
        </p:txBody>
      </p:sp>
      <p:sp>
        <p:nvSpPr>
          <p:cNvPr id="9" name="Text 7"/>
          <p:cNvSpPr/>
          <p:nvPr/>
        </p:nvSpPr>
        <p:spPr>
          <a:xfrm>
            <a:off x="3806891"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the Holy Spirit: Presence, Power, and Practice</a:t>
            </a:r>
            <a:endParaRPr lang="en-US" sz="800" dirty="0"/>
          </a:p>
        </p:txBody>
      </p:sp>
      <p:sp>
        <p:nvSpPr>
          <p:cNvPr id="10" name="Text 8"/>
          <p:cNvSpPr/>
          <p:nvPr/>
        </p:nvSpPr>
        <p:spPr>
          <a:xfrm>
            <a:off x="3523334"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11</a:t>
            </a:r>
            <a:endParaRPr lang="en-US" sz="800" dirty="0"/>
          </a:p>
        </p:txBody>
      </p:sp>
      <p:sp>
        <p:nvSpPr>
          <p:cNvPr id="11" name="Text 9"/>
          <p:cNvSpPr/>
          <p:nvPr/>
        </p:nvSpPr>
        <p:spPr>
          <a:xfrm>
            <a:off x="10871469" y="6217920"/>
            <a:ext cx="914400" cy="548640"/>
          </a:xfrm>
          <a:prstGeom prst="rect">
            <a:avLst/>
          </a:prstGeom>
          <a:noFill/>
          <a:ln/>
        </p:spPr>
        <p:txBody>
          <a:bodyPr wrap="square" lIns="0" tIns="0" rIns="0" bIns="0" rtlCol="0" anchor="ctr"/>
          <a:lstStyle/>
          <a:p>
            <a:pPr indent="0" marL="0">
              <a:buNone/>
            </a:pPr>
            <a:endParaRPr lang="en-US" dirty="0"/>
          </a:p>
        </p:txBody>
      </p:sp>
      <p:sp>
        <p:nvSpPr>
          <p:cNvPr id="12" name="Text 10"/>
          <p:cNvSpPr/>
          <p:nvPr/>
        </p:nvSpPr>
        <p:spPr>
          <a:xfrm>
            <a:off x="3771370" y="1730382"/>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3" name="Text 11"/>
          <p:cNvSpPr/>
          <p:nvPr/>
        </p:nvSpPr>
        <p:spPr>
          <a:xfrm>
            <a:off x="3771370" y="1730382"/>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1</a:t>
            </a:r>
            <a:endParaRPr lang="en-US" sz="1400" dirty="0"/>
          </a:p>
        </p:txBody>
      </p:sp>
      <p:sp>
        <p:nvSpPr>
          <p:cNvPr id="14" name="Text 12"/>
          <p:cNvSpPr/>
          <p:nvPr/>
        </p:nvSpPr>
        <p:spPr>
          <a:xfrm>
            <a:off x="3771370" y="3313301"/>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5" name="Text 13"/>
          <p:cNvSpPr/>
          <p:nvPr/>
        </p:nvSpPr>
        <p:spPr>
          <a:xfrm>
            <a:off x="3771370" y="3313301"/>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2</a:t>
            </a:r>
            <a:endParaRPr lang="en-US" sz="1400" dirty="0"/>
          </a:p>
        </p:txBody>
      </p:sp>
      <p:sp>
        <p:nvSpPr>
          <p:cNvPr id="16" name="Text 14"/>
          <p:cNvSpPr/>
          <p:nvPr/>
        </p:nvSpPr>
        <p:spPr>
          <a:xfrm>
            <a:off x="3771370" y="4885370"/>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7" name="Text 15"/>
          <p:cNvSpPr/>
          <p:nvPr/>
        </p:nvSpPr>
        <p:spPr>
          <a:xfrm>
            <a:off x="3771370" y="4885370"/>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3</a:t>
            </a:r>
            <a:endParaRPr lang="en-US" sz="1400" dirty="0"/>
          </a:p>
        </p:txBody>
      </p:sp>
      <p:sp>
        <p:nvSpPr>
          <p:cNvPr id="18" name="Text 16"/>
          <p:cNvSpPr/>
          <p:nvPr/>
        </p:nvSpPr>
        <p:spPr>
          <a:xfrm>
            <a:off x="4405359" y="4866898"/>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Importance for Spiritual Growth</a:t>
            </a:r>
            <a:endParaRPr lang="en-US" sz="1400" dirty="0"/>
          </a:p>
        </p:txBody>
      </p:sp>
      <p:sp>
        <p:nvSpPr>
          <p:cNvPr id="19" name="Text 17"/>
          <p:cNvSpPr/>
          <p:nvPr/>
        </p:nvSpPr>
        <p:spPr>
          <a:xfrm>
            <a:off x="4405359" y="5323415"/>
            <a:ext cx="7132320" cy="457200"/>
          </a:xfrm>
          <a:prstGeom prst="rect">
            <a:avLst/>
          </a:prstGeom>
          <a:noFill/>
          <a:ln/>
        </p:spPr>
        <p:txBody>
          <a:bodyPr wrap="square" lIns="0" tIns="0" rIns="0" bIns="0" rtlCol="0" anchor="t"/>
          <a:lstStyle/>
          <a:p>
            <a:pPr algn="l" marL="0" indent="0">
              <a:lnSpc>
                <a:spcPct val="90000"/>
              </a:lnSpc>
              <a:spcBef>
                <a:spcPts val="895"/>
              </a:spcBef>
              <a:buNone/>
            </a:pPr>
            <a:r>
              <a:rPr lang="en-US" sz="1252" dirty="0">
                <a:solidFill>
                  <a:srgbClr val="000000"/>
                </a:solidFill>
                <a:latin typeface="Figtree Regular" pitchFamily="34" charset="0"/>
                <a:ea typeface="Figtree Regular" pitchFamily="34" charset="-122"/>
                <a:cs typeface="Figtree Regular" pitchFamily="34" charset="-120"/>
              </a:rPr>
              <a:t>The Holy Spirit is essential for spiritual growth and development.</a:t>
            </a:r>
            <a:endParaRPr lang="en-US" sz="1252" dirty="0"/>
          </a:p>
          <a:p>
            <a:pPr algn="l" marL="0" indent="0">
              <a:lnSpc>
                <a:spcPct val="90000"/>
              </a:lnSpc>
              <a:spcBef>
                <a:spcPts val="895"/>
              </a:spcBef>
              <a:buNone/>
            </a:pPr>
            <a:r>
              <a:rPr lang="en-US" sz="1252" dirty="0">
                <a:solidFill>
                  <a:srgbClr val="000000"/>
                </a:solidFill>
                <a:latin typeface="Figtree Regular" pitchFamily="34" charset="0"/>
                <a:ea typeface="Figtree Regular" pitchFamily="34" charset="-122"/>
                <a:cs typeface="Figtree Regular" pitchFamily="34" charset="-120"/>
              </a:rPr>
              <a:t>It is the key to living a life that is pleasing to God.</a:t>
            </a:r>
            <a:endParaRPr lang="en-US" sz="1252" dirty="0"/>
          </a:p>
        </p:txBody>
      </p:sp>
      <p:sp>
        <p:nvSpPr>
          <p:cNvPr id="20" name="Text 18"/>
          <p:cNvSpPr/>
          <p:nvPr/>
        </p:nvSpPr>
        <p:spPr>
          <a:xfrm>
            <a:off x="4405359" y="3294829"/>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Role in Believers' Lives</a:t>
            </a:r>
            <a:endParaRPr lang="en-US" sz="1400" dirty="0"/>
          </a:p>
        </p:txBody>
      </p:sp>
      <p:sp>
        <p:nvSpPr>
          <p:cNvPr id="21" name="Text 19"/>
          <p:cNvSpPr/>
          <p:nvPr/>
        </p:nvSpPr>
        <p:spPr>
          <a:xfrm>
            <a:off x="4405359" y="3751346"/>
            <a:ext cx="7132320" cy="457200"/>
          </a:xfrm>
          <a:prstGeom prst="rect">
            <a:avLst/>
          </a:prstGeom>
          <a:noFill/>
          <a:ln/>
        </p:spPr>
        <p:txBody>
          <a:bodyPr wrap="square" lIns="0" tIns="0" rIns="0" bIns="0" rtlCol="0" anchor="t"/>
          <a:lstStyle/>
          <a:p>
            <a:pPr algn="l" marL="0" indent="0">
              <a:lnSpc>
                <a:spcPct val="90000"/>
              </a:lnSpc>
              <a:spcBef>
                <a:spcPts val="895"/>
              </a:spcBef>
              <a:buNone/>
            </a:pPr>
            <a:r>
              <a:rPr lang="en-US" sz="1252" dirty="0">
                <a:solidFill>
                  <a:srgbClr val="000000"/>
                </a:solidFill>
                <a:latin typeface="Figtree Regular" pitchFamily="34" charset="0"/>
                <a:ea typeface="Figtree Regular" pitchFamily="34" charset="-122"/>
                <a:cs typeface="Figtree Regular" pitchFamily="34" charset="-120"/>
              </a:rPr>
              <a:t>The Holy Spirit guides, teaches, and empowers believers.</a:t>
            </a:r>
            <a:endParaRPr lang="en-US" sz="1252" dirty="0"/>
          </a:p>
          <a:p>
            <a:pPr algn="l" marL="0" indent="0">
              <a:lnSpc>
                <a:spcPct val="90000"/>
              </a:lnSpc>
              <a:spcBef>
                <a:spcPts val="895"/>
              </a:spcBef>
              <a:buNone/>
            </a:pPr>
            <a:r>
              <a:rPr lang="en-US" sz="1252" dirty="0">
                <a:solidFill>
                  <a:srgbClr val="000000"/>
                </a:solidFill>
                <a:latin typeface="Figtree Regular" pitchFamily="34" charset="0"/>
                <a:ea typeface="Figtree Regular" pitchFamily="34" charset="-122"/>
                <a:cs typeface="Figtree Regular" pitchFamily="34" charset="-120"/>
              </a:rPr>
              <a:t>These roles help individuals live lives that reflect God's love and teachings.</a:t>
            </a:r>
            <a:endParaRPr lang="en-US" sz="1252" dirty="0"/>
          </a:p>
        </p:txBody>
      </p:sp>
      <p:sp>
        <p:nvSpPr>
          <p:cNvPr id="22" name="Text 20"/>
          <p:cNvSpPr/>
          <p:nvPr/>
        </p:nvSpPr>
        <p:spPr>
          <a:xfrm>
            <a:off x="4405359" y="1711910"/>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The Nature of the Holy Spirit</a:t>
            </a:r>
            <a:endParaRPr lang="en-US" sz="1400" dirty="0"/>
          </a:p>
        </p:txBody>
      </p:sp>
      <p:sp>
        <p:nvSpPr>
          <p:cNvPr id="23" name="Text 21"/>
          <p:cNvSpPr/>
          <p:nvPr/>
        </p:nvSpPr>
        <p:spPr>
          <a:xfrm>
            <a:off x="4405359" y="2168427"/>
            <a:ext cx="7132320" cy="457200"/>
          </a:xfrm>
          <a:prstGeom prst="rect">
            <a:avLst/>
          </a:prstGeom>
          <a:noFill/>
          <a:ln/>
        </p:spPr>
        <p:txBody>
          <a:bodyPr wrap="square" lIns="0" tIns="0" rIns="0" bIns="0" rtlCol="0" anchor="t"/>
          <a:lstStyle/>
          <a:p>
            <a:pPr algn="l" marL="0" indent="0">
              <a:lnSpc>
                <a:spcPct val="90000"/>
              </a:lnSpc>
              <a:spcBef>
                <a:spcPts val="893"/>
              </a:spcBef>
              <a:buNone/>
            </a:pPr>
            <a:r>
              <a:rPr lang="en-US" sz="1251" dirty="0">
                <a:solidFill>
                  <a:srgbClr val="000000"/>
                </a:solidFill>
                <a:latin typeface="Figtree Regular" pitchFamily="34" charset="0"/>
                <a:ea typeface="Figtree Regular" pitchFamily="34" charset="-122"/>
                <a:cs typeface="Figtree Regular" pitchFamily="34" charset="-120"/>
              </a:rPr>
              <a:t>The Holy Spirit is a person, not merely a force or influence.</a:t>
            </a:r>
            <a:endParaRPr lang="en-US" sz="1251" dirty="0"/>
          </a:p>
          <a:p>
            <a:pPr algn="l" marL="0" indent="0">
              <a:lnSpc>
                <a:spcPct val="90000"/>
              </a:lnSpc>
              <a:spcBef>
                <a:spcPts val="893"/>
              </a:spcBef>
              <a:buNone/>
            </a:pPr>
            <a:r>
              <a:rPr lang="en-US" sz="1251" dirty="0">
                <a:solidFill>
                  <a:srgbClr val="000000"/>
                </a:solidFill>
                <a:latin typeface="Figtree Regular" pitchFamily="34" charset="0"/>
                <a:ea typeface="Figtree Regular" pitchFamily="34" charset="-122"/>
                <a:cs typeface="Figtree Regular" pitchFamily="34" charset="-120"/>
              </a:rPr>
              <a:t>This understanding emphasizes the personal relationship believers can have with the Holy Spirit.</a:t>
            </a:r>
            <a:endParaRPr lang="en-US" sz="125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548639" y="1481596"/>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4" name="Text 2"/>
          <p:cNvSpPr/>
          <p:nvPr/>
        </p:nvSpPr>
        <p:spPr>
          <a:xfrm>
            <a:off x="548639" y="3069423"/>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548639" y="4657250"/>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1"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7" name="Text 5"/>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the Holy Spirit: Presence, Power, and Practice</a:t>
            </a:r>
            <a:endParaRPr lang="en-US" sz="800" dirty="0"/>
          </a:p>
        </p:txBody>
      </p:sp>
      <p:sp>
        <p:nvSpPr>
          <p:cNvPr id="8" name="Text 6"/>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12</a:t>
            </a:r>
            <a:endParaRPr lang="en-US" sz="800" dirty="0"/>
          </a:p>
        </p:txBody>
      </p:sp>
      <p:sp>
        <p:nvSpPr>
          <p:cNvPr id="9" name="Text 7"/>
          <p:cNvSpPr/>
          <p:nvPr/>
        </p:nvSpPr>
        <p:spPr>
          <a:xfrm>
            <a:off x="7896775" y="6217920"/>
            <a:ext cx="914400" cy="548640"/>
          </a:xfrm>
          <a:prstGeom prst="rect">
            <a:avLst/>
          </a:prstGeom>
          <a:noFill/>
          <a:ln/>
        </p:spPr>
        <p:txBody>
          <a:bodyPr wrap="square" lIns="0" tIns="0" rIns="0" bIns="0" rtlCol="0" anchor="ctr"/>
          <a:lstStyle/>
          <a:p>
            <a:pPr indent="0" marL="0">
              <a:buNone/>
            </a:pPr>
            <a:endParaRPr lang="en-US" dirty="0"/>
          </a:p>
        </p:txBody>
      </p:sp>
      <p:sp>
        <p:nvSpPr>
          <p:cNvPr id="10" name="Text 8"/>
          <p:cNvSpPr/>
          <p:nvPr/>
        </p:nvSpPr>
        <p:spPr>
          <a:xfrm>
            <a:off x="8991602" y="0"/>
            <a:ext cx="3200397" cy="6857998"/>
          </a:xfrm>
          <a:prstGeom prst="rect">
            <a:avLst/>
          </a:prstGeom>
          <a:blipFill>
            <a:blip r:embed="rId1"/>
            <a:srcRect/>
            <a:stretch>
              <a:fillRect l="-110777" r="-110777" t="0" b="0"/>
            </a:stretch>
          </a:blipFill>
          <a:ln/>
        </p:spPr>
        <p:txBody>
          <a:bodyPr wrap="square" lIns="0" tIns="0" rIns="0" bIns="0" rtlCol="0" anchor="ctr"/>
          <a:lstStyle/>
          <a:p>
            <a:pPr indent="0" marL="0">
              <a:buNone/>
            </a:pPr>
            <a:endParaRPr lang="en-US" dirty="0"/>
          </a:p>
        </p:txBody>
      </p:sp>
      <p:sp>
        <p:nvSpPr>
          <p:cNvPr id="11" name="Text 9"/>
          <p:cNvSpPr/>
          <p:nvPr/>
        </p:nvSpPr>
        <p:spPr>
          <a:xfrm>
            <a:off x="548640" y="548639"/>
            <a:ext cx="8046720"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Reflection Questions</a:t>
            </a:r>
            <a:endParaRPr lang="en-US" sz="2400" dirty="0"/>
          </a:p>
        </p:txBody>
      </p:sp>
      <p:sp>
        <p:nvSpPr>
          <p:cNvPr id="12" name="Text 10"/>
          <p:cNvSpPr/>
          <p:nvPr/>
        </p:nvSpPr>
        <p:spPr>
          <a:xfrm>
            <a:off x="796675" y="1730382"/>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3" name="Text 11"/>
          <p:cNvSpPr/>
          <p:nvPr/>
        </p:nvSpPr>
        <p:spPr>
          <a:xfrm>
            <a:off x="796675" y="1730382"/>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1</a:t>
            </a:r>
            <a:endParaRPr lang="en-US" sz="1400" dirty="0"/>
          </a:p>
        </p:txBody>
      </p:sp>
      <p:sp>
        <p:nvSpPr>
          <p:cNvPr id="14" name="Text 12"/>
          <p:cNvSpPr/>
          <p:nvPr/>
        </p:nvSpPr>
        <p:spPr>
          <a:xfrm>
            <a:off x="796675" y="3313301"/>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5" name="Text 13"/>
          <p:cNvSpPr/>
          <p:nvPr/>
        </p:nvSpPr>
        <p:spPr>
          <a:xfrm>
            <a:off x="796675" y="3313301"/>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2</a:t>
            </a:r>
            <a:endParaRPr lang="en-US" sz="1400" dirty="0"/>
          </a:p>
        </p:txBody>
      </p:sp>
      <p:sp>
        <p:nvSpPr>
          <p:cNvPr id="16" name="Text 14"/>
          <p:cNvSpPr/>
          <p:nvPr/>
        </p:nvSpPr>
        <p:spPr>
          <a:xfrm>
            <a:off x="796675" y="4885370"/>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7" name="Text 15"/>
          <p:cNvSpPr/>
          <p:nvPr/>
        </p:nvSpPr>
        <p:spPr>
          <a:xfrm>
            <a:off x="796675" y="4885370"/>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3</a:t>
            </a:r>
            <a:endParaRPr lang="en-US" sz="1400" dirty="0"/>
          </a:p>
        </p:txBody>
      </p:sp>
      <p:sp>
        <p:nvSpPr>
          <p:cNvPr id="18" name="Text 16"/>
          <p:cNvSpPr/>
          <p:nvPr/>
        </p:nvSpPr>
        <p:spPr>
          <a:xfrm>
            <a:off x="1430664" y="4866898"/>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Applying Teachings of the Holy Spirit</a:t>
            </a:r>
            <a:endParaRPr lang="en-US" sz="1400" dirty="0"/>
          </a:p>
        </p:txBody>
      </p:sp>
      <p:sp>
        <p:nvSpPr>
          <p:cNvPr id="19" name="Text 17"/>
          <p:cNvSpPr/>
          <p:nvPr/>
        </p:nvSpPr>
        <p:spPr>
          <a:xfrm>
            <a:off x="1430664" y="5323415"/>
            <a:ext cx="6858000" cy="457200"/>
          </a:xfrm>
          <a:prstGeom prst="rect">
            <a:avLst/>
          </a:prstGeom>
          <a:noFill/>
          <a:ln/>
        </p:spPr>
        <p:txBody>
          <a:bodyPr wrap="square" lIns="0" tIns="0" rIns="0" bIns="0" rtlCol="0" anchor="t"/>
          <a:lstStyle/>
          <a:p>
            <a:pPr algn="l" marL="0" indent="0">
              <a:lnSpc>
                <a:spcPct val="90000"/>
              </a:lnSpc>
              <a:spcBef>
                <a:spcPts val="885"/>
              </a:spcBef>
              <a:buNone/>
            </a:pPr>
            <a:r>
              <a:rPr lang="en-US" sz="1239" dirty="0">
                <a:solidFill>
                  <a:srgbClr val="000000"/>
                </a:solidFill>
                <a:latin typeface="Figtree Regular" pitchFamily="34" charset="0"/>
                <a:ea typeface="Figtree Regular" pitchFamily="34" charset="-122"/>
                <a:cs typeface="Figtree Regular" pitchFamily="34" charset="-120"/>
              </a:rPr>
              <a:t>What are some ways I can apply the teachings of the Holy Spirit in my daily life?</a:t>
            </a:r>
            <a:endParaRPr lang="en-US" sz="1239" dirty="0"/>
          </a:p>
          <a:p>
            <a:pPr algn="l" marL="0" indent="0">
              <a:lnSpc>
                <a:spcPct val="90000"/>
              </a:lnSpc>
              <a:spcBef>
                <a:spcPts val="885"/>
              </a:spcBef>
              <a:buNone/>
            </a:pPr>
            <a:r>
              <a:rPr lang="en-US" sz="1239" dirty="0">
                <a:solidFill>
                  <a:srgbClr val="000000"/>
                </a:solidFill>
                <a:latin typeface="Figtree Regular" pitchFamily="34" charset="0"/>
                <a:ea typeface="Figtree Regular" pitchFamily="34" charset="-122"/>
                <a:cs typeface="Figtree Regular" pitchFamily="34" charset="-120"/>
              </a:rPr>
              <a:t>Considering practical applications of the Holy Spirit's guidance in everyday decisions and actions.</a:t>
            </a:r>
            <a:endParaRPr lang="en-US" sz="1239" dirty="0"/>
          </a:p>
        </p:txBody>
      </p:sp>
      <p:sp>
        <p:nvSpPr>
          <p:cNvPr id="20" name="Text 18"/>
          <p:cNvSpPr/>
          <p:nvPr/>
        </p:nvSpPr>
        <p:spPr>
          <a:xfrm>
            <a:off x="1430664" y="3294829"/>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Experiencing the Holy Spirit</a:t>
            </a:r>
            <a:endParaRPr lang="en-US" sz="1400" dirty="0"/>
          </a:p>
        </p:txBody>
      </p:sp>
      <p:sp>
        <p:nvSpPr>
          <p:cNvPr id="21" name="Text 19"/>
          <p:cNvSpPr/>
          <p:nvPr/>
        </p:nvSpPr>
        <p:spPr>
          <a:xfrm>
            <a:off x="1430664" y="3751346"/>
            <a:ext cx="6858000" cy="457200"/>
          </a:xfrm>
          <a:prstGeom prst="rect">
            <a:avLst/>
          </a:prstGeom>
          <a:noFill/>
          <a:ln/>
        </p:spPr>
        <p:txBody>
          <a:bodyPr wrap="square" lIns="0" tIns="0" rIns="0" bIns="0" rtlCol="0" anchor="t"/>
          <a:lstStyle/>
          <a:p>
            <a:pPr algn="l" marL="0" indent="0">
              <a:lnSpc>
                <a:spcPct val="90000"/>
              </a:lnSpc>
              <a:spcBef>
                <a:spcPts val="895"/>
              </a:spcBef>
              <a:buNone/>
            </a:pPr>
            <a:r>
              <a:rPr lang="en-US" sz="1252" dirty="0">
                <a:solidFill>
                  <a:srgbClr val="000000"/>
                </a:solidFill>
                <a:latin typeface="Figtree Regular" pitchFamily="34" charset="0"/>
                <a:ea typeface="Figtree Regular" pitchFamily="34" charset="-122"/>
                <a:cs typeface="Figtree Regular" pitchFamily="34" charset="-120"/>
              </a:rPr>
              <a:t>How can I experience the Holy Spirit in my life?</a:t>
            </a:r>
            <a:endParaRPr lang="en-US" sz="1252" dirty="0"/>
          </a:p>
          <a:p>
            <a:pPr algn="l" marL="0" indent="0">
              <a:lnSpc>
                <a:spcPct val="90000"/>
              </a:lnSpc>
              <a:spcBef>
                <a:spcPts val="895"/>
              </a:spcBef>
              <a:buNone/>
            </a:pPr>
            <a:r>
              <a:rPr lang="en-US" sz="1252" dirty="0">
                <a:solidFill>
                  <a:srgbClr val="000000"/>
                </a:solidFill>
                <a:latin typeface="Figtree Regular" pitchFamily="34" charset="0"/>
                <a:ea typeface="Figtree Regular" pitchFamily="34" charset="-122"/>
                <a:cs typeface="Figtree Regular" pitchFamily="34" charset="-120"/>
              </a:rPr>
              <a:t>Exploring ways to connect with the Holy Spirit through prayer and spiritual practices.</a:t>
            </a:r>
            <a:endParaRPr lang="en-US" sz="1252" dirty="0"/>
          </a:p>
        </p:txBody>
      </p:sp>
      <p:sp>
        <p:nvSpPr>
          <p:cNvPr id="22" name="Text 20"/>
          <p:cNvSpPr/>
          <p:nvPr/>
        </p:nvSpPr>
        <p:spPr>
          <a:xfrm>
            <a:off x="1430664" y="1711910"/>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Understanding the Holy Spirit</a:t>
            </a:r>
            <a:endParaRPr lang="en-US" sz="1400" dirty="0"/>
          </a:p>
        </p:txBody>
      </p:sp>
      <p:sp>
        <p:nvSpPr>
          <p:cNvPr id="23" name="Text 21"/>
          <p:cNvSpPr/>
          <p:nvPr/>
        </p:nvSpPr>
        <p:spPr>
          <a:xfrm>
            <a:off x="1430664" y="2168427"/>
            <a:ext cx="6858000" cy="457200"/>
          </a:xfrm>
          <a:prstGeom prst="rect">
            <a:avLst/>
          </a:prstGeom>
          <a:noFill/>
          <a:ln/>
        </p:spPr>
        <p:txBody>
          <a:bodyPr wrap="square" lIns="0" tIns="0" rIns="0" bIns="0" rtlCol="0" anchor="t"/>
          <a:lstStyle/>
          <a:p>
            <a:pPr algn="l" marL="0" indent="0">
              <a:lnSpc>
                <a:spcPct val="90000"/>
              </a:lnSpc>
              <a:spcBef>
                <a:spcPts val="895"/>
              </a:spcBef>
              <a:buNone/>
            </a:pPr>
            <a:r>
              <a:rPr lang="en-US" sz="1252" dirty="0">
                <a:solidFill>
                  <a:srgbClr val="000000"/>
                </a:solidFill>
                <a:latin typeface="Figtree Regular" pitchFamily="34" charset="0"/>
                <a:ea typeface="Figtree Regular" pitchFamily="34" charset="-122"/>
                <a:cs typeface="Figtree Regular" pitchFamily="34" charset="-120"/>
              </a:rPr>
              <a:t>What does the Holy Spirit mean to me?</a:t>
            </a:r>
            <a:endParaRPr lang="en-US" sz="1252" dirty="0"/>
          </a:p>
          <a:p>
            <a:pPr algn="l" marL="0" indent="0">
              <a:lnSpc>
                <a:spcPct val="90000"/>
              </a:lnSpc>
              <a:spcBef>
                <a:spcPts val="895"/>
              </a:spcBef>
              <a:buNone/>
            </a:pPr>
            <a:r>
              <a:rPr lang="en-US" sz="1252" dirty="0">
                <a:solidFill>
                  <a:srgbClr val="000000"/>
                </a:solidFill>
                <a:latin typeface="Figtree Regular" pitchFamily="34" charset="0"/>
                <a:ea typeface="Figtree Regular" pitchFamily="34" charset="-122"/>
                <a:cs typeface="Figtree Regular" pitchFamily="34" charset="-120"/>
              </a:rPr>
              <a:t>Reflecting on the significance of the Holy Spirit in one's personal faith journey.</a:t>
            </a:r>
            <a:endParaRPr lang="en-US" sz="1252"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6200512"/>
            <a:ext cx="1219199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the Holy Spirit: Presence, Power, and Practice</a:t>
            </a:r>
            <a:endParaRPr lang="en-US" sz="800" dirty="0"/>
          </a:p>
        </p:txBody>
      </p:sp>
      <p:sp>
        <p:nvSpPr>
          <p:cNvPr id="5" name="Text 3"/>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13</a:t>
            </a:r>
            <a:endParaRPr lang="en-US" sz="800" dirty="0"/>
          </a:p>
        </p:txBody>
      </p:sp>
      <p:sp>
        <p:nvSpPr>
          <p:cNvPr id="6" name="Text 4"/>
          <p:cNvSpPr/>
          <p:nvPr/>
        </p:nvSpPr>
        <p:spPr>
          <a:xfrm>
            <a:off x="548639" y="548639"/>
            <a:ext cx="11088717"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Next Steps</a:t>
            </a:r>
            <a:endParaRPr lang="en-US" sz="2400" dirty="0"/>
          </a:p>
        </p:txBody>
      </p:sp>
      <p:sp>
        <p:nvSpPr>
          <p:cNvPr id="7" name="Text 5"/>
          <p:cNvSpPr/>
          <p:nvPr/>
        </p:nvSpPr>
        <p:spPr>
          <a:xfrm>
            <a:off x="548639" y="1457226"/>
            <a:ext cx="11088718" cy="1828800"/>
          </a:xfrm>
          <a:prstGeom prst="rect">
            <a:avLst/>
          </a:prstGeom>
          <a:blipFill>
            <a:blip r:embed="rId1"/>
            <a:srcRect/>
            <a:stretch>
              <a:fillRect l="0" r="0" t="-152034" b="-152034"/>
            </a:stretch>
          </a:blipFill>
          <a:ln/>
        </p:spPr>
        <p:txBody>
          <a:bodyPr wrap="square" lIns="0" tIns="0" rIns="0" bIns="0" rtlCol="0" anchor="ctr"/>
          <a:lstStyle/>
          <a:p>
            <a:pPr indent="0" marL="0">
              <a:buNone/>
            </a:pPr>
            <a:endParaRPr lang="en-US" dirty="0"/>
          </a:p>
        </p:txBody>
      </p:sp>
      <p:sp>
        <p:nvSpPr>
          <p:cNvPr id="8" name="Text 6"/>
          <p:cNvSpPr/>
          <p:nvPr/>
        </p:nvSpPr>
        <p:spPr>
          <a:xfrm>
            <a:off x="1894921" y="3539990"/>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9" name="Text 7"/>
          <p:cNvSpPr/>
          <p:nvPr/>
        </p:nvSpPr>
        <p:spPr>
          <a:xfrm>
            <a:off x="1894921" y="3539990"/>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1</a:t>
            </a:r>
            <a:endParaRPr lang="en-US" sz="1400" dirty="0"/>
          </a:p>
        </p:txBody>
      </p:sp>
      <p:sp>
        <p:nvSpPr>
          <p:cNvPr id="10" name="Text 8"/>
          <p:cNvSpPr/>
          <p:nvPr/>
        </p:nvSpPr>
        <p:spPr>
          <a:xfrm>
            <a:off x="5821680" y="3539990"/>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1" name="Text 9"/>
          <p:cNvSpPr/>
          <p:nvPr/>
        </p:nvSpPr>
        <p:spPr>
          <a:xfrm>
            <a:off x="5821680" y="3539990"/>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2</a:t>
            </a:r>
            <a:endParaRPr lang="en-US" sz="1400" dirty="0"/>
          </a:p>
        </p:txBody>
      </p:sp>
      <p:sp>
        <p:nvSpPr>
          <p:cNvPr id="12" name="Text 10"/>
          <p:cNvSpPr/>
          <p:nvPr/>
        </p:nvSpPr>
        <p:spPr>
          <a:xfrm>
            <a:off x="9762836" y="3539990"/>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3" name="Text 11"/>
          <p:cNvSpPr/>
          <p:nvPr/>
        </p:nvSpPr>
        <p:spPr>
          <a:xfrm>
            <a:off x="9762836" y="3539990"/>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3</a:t>
            </a:r>
            <a:endParaRPr lang="en-US" sz="1400" dirty="0"/>
          </a:p>
        </p:txBody>
      </p:sp>
      <p:sp>
        <p:nvSpPr>
          <p:cNvPr id="14" name="Text 12"/>
          <p:cNvSpPr/>
          <p:nvPr/>
        </p:nvSpPr>
        <p:spPr>
          <a:xfrm>
            <a:off x="8436956" y="4804454"/>
            <a:ext cx="3200400" cy="1097280"/>
          </a:xfrm>
          <a:prstGeom prst="rect">
            <a:avLst/>
          </a:prstGeom>
          <a:noFill/>
          <a:ln/>
        </p:spPr>
        <p:txBody>
          <a:bodyPr wrap="square" lIns="0" tIns="0" rIns="0" bIns="0" rtlCol="0" anchor="t"/>
          <a:lstStyle/>
          <a:p>
            <a:pPr algn="ctr" marL="0" indent="0">
              <a:lnSpc>
                <a:spcPct val="90000"/>
              </a:lnSpc>
              <a:spcBef>
                <a:spcPts val="858"/>
              </a:spcBef>
              <a:buNone/>
            </a:pPr>
            <a:r>
              <a:rPr lang="en-US" sz="1201" dirty="0">
                <a:solidFill>
                  <a:srgbClr val="00142F"/>
                </a:solidFill>
                <a:latin typeface="Figtree Regular" pitchFamily="34" charset="0"/>
                <a:ea typeface="Figtree Regular" pitchFamily="34" charset="-122"/>
                <a:cs typeface="Figtree Regular" pitchFamily="34" charset="-120"/>
              </a:rPr>
              <a:t>Share your understanding of the Holy Spirit with others, witnessing to its power and significance in your life.</a:t>
            </a:r>
            <a:endParaRPr lang="en-US" sz="1201" dirty="0"/>
          </a:p>
          <a:p>
            <a:pPr algn="ctr" marL="0" indent="0">
              <a:lnSpc>
                <a:spcPct val="90000"/>
              </a:lnSpc>
              <a:spcBef>
                <a:spcPts val="858"/>
              </a:spcBef>
              <a:buNone/>
            </a:pPr>
            <a:r>
              <a:rPr lang="en-US" sz="1201" dirty="0">
                <a:solidFill>
                  <a:srgbClr val="00142F"/>
                </a:solidFill>
                <a:latin typeface="Figtree Regular" pitchFamily="34" charset="0"/>
                <a:ea typeface="Figtree Regular" pitchFamily="34" charset="-122"/>
                <a:cs typeface="Figtree Regular" pitchFamily="34" charset="-120"/>
              </a:rPr>
              <a:t>Engage in conversations and actions that highlight the transformative impact of the Holy Spirit.</a:t>
            </a:r>
            <a:endParaRPr lang="en-US" sz="1201" dirty="0"/>
          </a:p>
        </p:txBody>
      </p:sp>
      <p:sp>
        <p:nvSpPr>
          <p:cNvPr id="15" name="Text 13"/>
          <p:cNvSpPr/>
          <p:nvPr/>
        </p:nvSpPr>
        <p:spPr>
          <a:xfrm>
            <a:off x="8436957" y="4317457"/>
            <a:ext cx="3200399" cy="365760"/>
          </a:xfrm>
          <a:prstGeom prst="rect">
            <a:avLst/>
          </a:prstGeom>
          <a:noFill/>
          <a:ln/>
        </p:spPr>
        <p:txBody>
          <a:bodyPr wrap="square" lIns="0" tIns="0" rIns="0" bIns="0" rtlCol="0" anchor="t"/>
          <a:lstStyle/>
          <a:p>
            <a:pPr algn="ctr" marL="0" indent="0">
              <a:lnSpc>
                <a:spcPct val="90000"/>
              </a:lnSpc>
              <a:spcBef>
                <a:spcPts val="1000"/>
              </a:spcBef>
              <a:buNone/>
            </a:pPr>
            <a:r>
              <a:rPr lang="en-US" sz="1600" dirty="0">
                <a:solidFill>
                  <a:srgbClr val="00142F"/>
                </a:solidFill>
                <a:latin typeface="Figtree Bold" pitchFamily="34" charset="0"/>
                <a:ea typeface="Figtree Bold" pitchFamily="34" charset="-122"/>
                <a:cs typeface="Figtree Bold" pitchFamily="34" charset="-120"/>
              </a:rPr>
              <a:t>Sharing and Witnessing</a:t>
            </a:r>
            <a:endParaRPr lang="en-US" sz="1600" dirty="0"/>
          </a:p>
        </p:txBody>
      </p:sp>
      <p:sp>
        <p:nvSpPr>
          <p:cNvPr id="16" name="Text 14"/>
          <p:cNvSpPr/>
          <p:nvPr/>
        </p:nvSpPr>
        <p:spPr>
          <a:xfrm>
            <a:off x="4502999" y="4804454"/>
            <a:ext cx="3200400" cy="1097280"/>
          </a:xfrm>
          <a:prstGeom prst="rect">
            <a:avLst/>
          </a:prstGeom>
          <a:noFill/>
          <a:ln/>
        </p:spPr>
        <p:txBody>
          <a:bodyPr wrap="square" lIns="0" tIns="0" rIns="0" bIns="0" rtlCol="0" anchor="t"/>
          <a:lstStyle/>
          <a:p>
            <a:pPr algn="ctr" marL="0" indent="0">
              <a:lnSpc>
                <a:spcPct val="90000"/>
              </a:lnSpc>
              <a:spcBef>
                <a:spcPts val="911"/>
              </a:spcBef>
              <a:buNone/>
            </a:pPr>
            <a:r>
              <a:rPr lang="en-US" sz="1276" dirty="0">
                <a:solidFill>
                  <a:srgbClr val="00142F"/>
                </a:solidFill>
                <a:latin typeface="Figtree Regular" pitchFamily="34" charset="0"/>
                <a:ea typeface="Figtree Regular" pitchFamily="34" charset="-122"/>
                <a:cs typeface="Figtree Regular" pitchFamily="34" charset="-120"/>
              </a:rPr>
              <a:t>Apply the teachings of the Holy Spirit in your daily life, demonstrating its fruits and gifts.</a:t>
            </a:r>
            <a:endParaRPr lang="en-US" sz="1276" dirty="0"/>
          </a:p>
          <a:p>
            <a:pPr algn="ctr" marL="0" indent="0">
              <a:lnSpc>
                <a:spcPct val="90000"/>
              </a:lnSpc>
              <a:spcBef>
                <a:spcPts val="911"/>
              </a:spcBef>
              <a:buNone/>
            </a:pPr>
            <a:r>
              <a:rPr lang="en-US" sz="1276" dirty="0">
                <a:solidFill>
                  <a:srgbClr val="00142F"/>
                </a:solidFill>
                <a:latin typeface="Figtree Regular" pitchFamily="34" charset="0"/>
                <a:ea typeface="Figtree Regular" pitchFamily="34" charset="-122"/>
                <a:cs typeface="Figtree Regular" pitchFamily="34" charset="-120"/>
              </a:rPr>
              <a:t>This practice helps to embody the principles and virtues inspired by the Holy Spirit.</a:t>
            </a:r>
            <a:endParaRPr lang="en-US" sz="1276" dirty="0"/>
          </a:p>
        </p:txBody>
      </p:sp>
      <p:sp>
        <p:nvSpPr>
          <p:cNvPr id="17" name="Text 15"/>
          <p:cNvSpPr/>
          <p:nvPr/>
        </p:nvSpPr>
        <p:spPr>
          <a:xfrm>
            <a:off x="4502999" y="4317457"/>
            <a:ext cx="3200399" cy="365760"/>
          </a:xfrm>
          <a:prstGeom prst="rect">
            <a:avLst/>
          </a:prstGeom>
          <a:noFill/>
          <a:ln/>
        </p:spPr>
        <p:txBody>
          <a:bodyPr wrap="square" lIns="0" tIns="0" rIns="0" bIns="0" rtlCol="0" anchor="t"/>
          <a:lstStyle/>
          <a:p>
            <a:pPr algn="ctr" marL="0" indent="0">
              <a:lnSpc>
                <a:spcPct val="90000"/>
              </a:lnSpc>
              <a:spcBef>
                <a:spcPts val="1000"/>
              </a:spcBef>
              <a:buNone/>
            </a:pPr>
            <a:r>
              <a:rPr lang="en-US" sz="1600" dirty="0">
                <a:solidFill>
                  <a:srgbClr val="00142F"/>
                </a:solidFill>
                <a:latin typeface="Figtree Bold" pitchFamily="34" charset="0"/>
                <a:ea typeface="Figtree Bold" pitchFamily="34" charset="-122"/>
                <a:cs typeface="Figtree Bold" pitchFamily="34" charset="-120"/>
              </a:rPr>
              <a:t>Applying Teachings in Daily Life</a:t>
            </a:r>
            <a:endParaRPr lang="en-US" sz="1600" dirty="0"/>
          </a:p>
        </p:txBody>
      </p:sp>
      <p:sp>
        <p:nvSpPr>
          <p:cNvPr id="18" name="Text 16"/>
          <p:cNvSpPr/>
          <p:nvPr/>
        </p:nvSpPr>
        <p:spPr>
          <a:xfrm>
            <a:off x="569042" y="4804454"/>
            <a:ext cx="3200400" cy="1097280"/>
          </a:xfrm>
          <a:prstGeom prst="rect">
            <a:avLst/>
          </a:prstGeom>
          <a:noFill/>
          <a:ln/>
        </p:spPr>
        <p:txBody>
          <a:bodyPr wrap="square" lIns="0" tIns="0" rIns="0" bIns="0" rtlCol="0" anchor="t"/>
          <a:lstStyle/>
          <a:p>
            <a:pPr algn="ctr" marL="0" indent="0">
              <a:lnSpc>
                <a:spcPct val="90000"/>
              </a:lnSpc>
              <a:spcBef>
                <a:spcPts val="973"/>
              </a:spcBef>
              <a:buNone/>
            </a:pPr>
            <a:r>
              <a:rPr lang="en-US" sz="1363" dirty="0">
                <a:solidFill>
                  <a:srgbClr val="00142F"/>
                </a:solidFill>
                <a:latin typeface="Figtree Regular" pitchFamily="34" charset="0"/>
                <a:ea typeface="Figtree Regular" pitchFamily="34" charset="-122"/>
                <a:cs typeface="Figtree Regular" pitchFamily="34" charset="-120"/>
              </a:rPr>
              <a:t>Continue to seek a deeper understanding of the Holy Spirit and its role in your life.</a:t>
            </a:r>
            <a:endParaRPr lang="en-US" sz="1363" dirty="0"/>
          </a:p>
          <a:p>
            <a:pPr algn="ctr" marL="0" indent="0">
              <a:lnSpc>
                <a:spcPct val="90000"/>
              </a:lnSpc>
              <a:spcBef>
                <a:spcPts val="973"/>
              </a:spcBef>
              <a:buNone/>
            </a:pPr>
            <a:r>
              <a:rPr lang="en-US" sz="1363" dirty="0">
                <a:solidFill>
                  <a:srgbClr val="00142F"/>
                </a:solidFill>
                <a:latin typeface="Figtree Regular" pitchFamily="34" charset="0"/>
                <a:ea typeface="Figtree Regular" pitchFamily="34" charset="-122"/>
                <a:cs typeface="Figtree Regular" pitchFamily="34" charset="-120"/>
              </a:rPr>
              <a:t>This involves studying its teachings and reflecting on its significance in your spiritual journey.</a:t>
            </a:r>
            <a:endParaRPr lang="en-US" sz="1363" dirty="0"/>
          </a:p>
        </p:txBody>
      </p:sp>
      <p:sp>
        <p:nvSpPr>
          <p:cNvPr id="19" name="Text 17"/>
          <p:cNvSpPr/>
          <p:nvPr/>
        </p:nvSpPr>
        <p:spPr>
          <a:xfrm>
            <a:off x="569042" y="4317457"/>
            <a:ext cx="3200399" cy="365760"/>
          </a:xfrm>
          <a:prstGeom prst="rect">
            <a:avLst/>
          </a:prstGeom>
          <a:noFill/>
          <a:ln/>
        </p:spPr>
        <p:txBody>
          <a:bodyPr wrap="square" lIns="0" tIns="0" rIns="0" bIns="0" rtlCol="0" anchor="t"/>
          <a:lstStyle/>
          <a:p>
            <a:pPr algn="ctr" marL="0" indent="0">
              <a:lnSpc>
                <a:spcPct val="90000"/>
              </a:lnSpc>
              <a:spcBef>
                <a:spcPts val="1000"/>
              </a:spcBef>
              <a:buNone/>
            </a:pPr>
            <a:r>
              <a:rPr lang="en-US" sz="1600" dirty="0">
                <a:solidFill>
                  <a:srgbClr val="00142F"/>
                </a:solidFill>
                <a:latin typeface="Figtree Bold" pitchFamily="34" charset="0"/>
                <a:ea typeface="Figtree Bold" pitchFamily="34" charset="-122"/>
                <a:cs typeface="Figtree Bold" pitchFamily="34" charset="-120"/>
              </a:rPr>
              <a:t>Understanding the Holy Spirit</a:t>
            </a:r>
            <a:endParaRPr lang="en-US" sz="1600" dirty="0"/>
          </a:p>
        </p:txBody>
      </p:sp>
      <p:sp>
        <p:nvSpPr>
          <p:cNvPr id="20" name="Text 18"/>
          <p:cNvSpPr/>
          <p:nvPr/>
        </p:nvSpPr>
        <p:spPr>
          <a:xfrm>
            <a:off x="10722957"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1" y="6200512"/>
            <a:ext cx="8991600"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8991602" y="0"/>
            <a:ext cx="3200397" cy="6857998"/>
          </a:xfrm>
          <a:prstGeom prst="rect">
            <a:avLst/>
          </a:prstGeom>
          <a:blipFill>
            <a:blip r:embed="rId1"/>
            <a:srcRect/>
            <a:stretch>
              <a:fillRect l="-110777" r="-110777" t="0" b="0"/>
            </a:stretch>
          </a:blipFill>
          <a:ln/>
        </p:spPr>
        <p:txBody>
          <a:bodyPr wrap="square" lIns="0" tIns="0" rIns="0" bIns="0" rtlCol="0" anchor="ctr"/>
          <a:lstStyle/>
          <a:p>
            <a:pPr indent="0" marL="0">
              <a:buNone/>
            </a:pPr>
            <a:endParaRPr lang="en-US" dirty="0"/>
          </a:p>
        </p:txBody>
      </p:sp>
      <p:sp>
        <p:nvSpPr>
          <p:cNvPr id="5" name="Text 3"/>
          <p:cNvSpPr/>
          <p:nvPr/>
        </p:nvSpPr>
        <p:spPr>
          <a:xfrm>
            <a:off x="548640" y="548639"/>
            <a:ext cx="8092439"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Additional Resources</a:t>
            </a:r>
            <a:endParaRPr lang="en-US" sz="2400" dirty="0"/>
          </a:p>
        </p:txBody>
      </p:sp>
      <p:sp>
        <p:nvSpPr>
          <p:cNvPr id="6" name="Text 4"/>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the Holy Spirit: Presence, Power, and Practice</a:t>
            </a:r>
            <a:endParaRPr lang="en-US" sz="800" dirty="0"/>
          </a:p>
        </p:txBody>
      </p:sp>
      <p:sp>
        <p:nvSpPr>
          <p:cNvPr id="7" name="Text 5"/>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14</a:t>
            </a:r>
            <a:endParaRPr lang="en-US" sz="800" dirty="0"/>
          </a:p>
        </p:txBody>
      </p:sp>
      <p:sp>
        <p:nvSpPr>
          <p:cNvPr id="8" name="Text 6"/>
          <p:cNvSpPr/>
          <p:nvPr/>
        </p:nvSpPr>
        <p:spPr>
          <a:xfrm>
            <a:off x="7726679" y="6217920"/>
            <a:ext cx="914400" cy="548640"/>
          </a:xfrm>
          <a:prstGeom prst="rect">
            <a:avLst/>
          </a:prstGeom>
          <a:noFill/>
          <a:ln/>
        </p:spPr>
        <p:txBody>
          <a:bodyPr wrap="square" lIns="0" tIns="0" rIns="0" bIns="0" rtlCol="0" anchor="ctr"/>
          <a:lstStyle/>
          <a:p>
            <a:pPr indent="0" marL="0">
              <a:buNone/>
            </a:pPr>
            <a:endParaRPr lang="en-US" dirty="0"/>
          </a:p>
        </p:txBody>
      </p:sp>
      <p:sp>
        <p:nvSpPr>
          <p:cNvPr id="9" name="Text 7"/>
          <p:cNvSpPr/>
          <p:nvPr/>
        </p:nvSpPr>
        <p:spPr>
          <a:xfrm>
            <a:off x="548639" y="1545459"/>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0" name="Text 8"/>
          <p:cNvSpPr/>
          <p:nvPr/>
        </p:nvSpPr>
        <p:spPr>
          <a:xfrm>
            <a:off x="548639" y="1545459"/>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01</a:t>
            </a:r>
            <a:endParaRPr lang="en-US" sz="1400" dirty="0"/>
          </a:p>
        </p:txBody>
      </p:sp>
      <p:sp>
        <p:nvSpPr>
          <p:cNvPr id="11" name="Text 9"/>
          <p:cNvSpPr/>
          <p:nvPr/>
        </p:nvSpPr>
        <p:spPr>
          <a:xfrm>
            <a:off x="548639" y="2757130"/>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2" name="Text 10"/>
          <p:cNvSpPr/>
          <p:nvPr/>
        </p:nvSpPr>
        <p:spPr>
          <a:xfrm>
            <a:off x="548639" y="2757130"/>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02</a:t>
            </a:r>
            <a:endParaRPr lang="en-US" sz="1400" dirty="0"/>
          </a:p>
        </p:txBody>
      </p:sp>
      <p:sp>
        <p:nvSpPr>
          <p:cNvPr id="13" name="Text 11"/>
          <p:cNvSpPr/>
          <p:nvPr/>
        </p:nvSpPr>
        <p:spPr>
          <a:xfrm>
            <a:off x="548639" y="3927695"/>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4" name="Text 12"/>
          <p:cNvSpPr/>
          <p:nvPr/>
        </p:nvSpPr>
        <p:spPr>
          <a:xfrm>
            <a:off x="548639" y="3927695"/>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03</a:t>
            </a:r>
            <a:endParaRPr lang="en-US" sz="1400" dirty="0"/>
          </a:p>
        </p:txBody>
      </p:sp>
      <p:sp>
        <p:nvSpPr>
          <p:cNvPr id="15" name="Text 13"/>
          <p:cNvSpPr/>
          <p:nvPr/>
        </p:nvSpPr>
        <p:spPr>
          <a:xfrm>
            <a:off x="548639" y="5112338"/>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6" name="Text 14"/>
          <p:cNvSpPr/>
          <p:nvPr/>
        </p:nvSpPr>
        <p:spPr>
          <a:xfrm>
            <a:off x="548639" y="5112338"/>
            <a:ext cx="548640" cy="54864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Figtree Bold" pitchFamily="34" charset="0"/>
                <a:ea typeface="Figtree Bold" pitchFamily="34" charset="-122"/>
                <a:cs typeface="Figtree Bold" pitchFamily="34" charset="-120"/>
              </a:rPr>
              <a:t>04</a:t>
            </a:r>
            <a:endParaRPr lang="en-US" sz="1400" dirty="0"/>
          </a:p>
        </p:txBody>
      </p:sp>
      <p:sp>
        <p:nvSpPr>
          <p:cNvPr id="17" name="Text 15"/>
          <p:cNvSpPr/>
          <p:nvPr/>
        </p:nvSpPr>
        <p:spPr>
          <a:xfrm>
            <a:off x="1331758" y="5460737"/>
            <a:ext cx="6858000" cy="548640"/>
          </a:xfrm>
          <a:prstGeom prst="rect">
            <a:avLst/>
          </a:prstGeom>
          <a:noFill/>
          <a:ln/>
        </p:spPr>
        <p:txBody>
          <a:bodyPr wrap="square" lIns="0" tIns="0" rIns="0" bIns="0" rtlCol="0" anchor="t"/>
          <a:lstStyle/>
          <a:p>
            <a:pPr algn="l" marL="0" indent="0">
              <a:lnSpc>
                <a:spcPct val="90000"/>
              </a:lnSpc>
              <a:spcBef>
                <a:spcPts val="866"/>
              </a:spcBef>
              <a:buNone/>
            </a:pPr>
            <a:r>
              <a:rPr lang="en-US" sz="1213" dirty="0">
                <a:solidFill>
                  <a:srgbClr val="00142F"/>
                </a:solidFill>
                <a:latin typeface="Figtree Regular" pitchFamily="34" charset="0"/>
                <a:ea typeface="Figtree Regular" pitchFamily="34" charset="-122"/>
                <a:cs typeface="Figtree Regular" pitchFamily="34" charset="-120"/>
              </a:rPr>
              <a:t>Video: 'The Holy Spirit': A documentary-style video exploring the person and work of the Holy Spirit.</a:t>
            </a:r>
            <a:endParaRPr lang="en-US" sz="1213" dirty="0"/>
          </a:p>
          <a:p>
            <a:pPr algn="l" marL="0" indent="0">
              <a:lnSpc>
                <a:spcPct val="90000"/>
              </a:lnSpc>
              <a:spcBef>
                <a:spcPts val="866"/>
              </a:spcBef>
              <a:buNone/>
            </a:pPr>
            <a:r>
              <a:rPr lang="en-US" sz="1213" dirty="0">
                <a:solidFill>
                  <a:srgbClr val="00142F"/>
                </a:solidFill>
                <a:latin typeface="Figtree Regular" pitchFamily="34" charset="0"/>
                <a:ea typeface="Figtree Regular" pitchFamily="34" charset="-122"/>
                <a:cs typeface="Figtree Regular" pitchFamily="34" charset="-120"/>
              </a:rPr>
              <a:t>This resource provides an in-depth and engaging exploration of the subject matter.</a:t>
            </a:r>
            <a:endParaRPr lang="en-US" sz="1213" dirty="0"/>
          </a:p>
        </p:txBody>
      </p:sp>
      <p:sp>
        <p:nvSpPr>
          <p:cNvPr id="18" name="Text 16"/>
          <p:cNvSpPr/>
          <p:nvPr/>
        </p:nvSpPr>
        <p:spPr>
          <a:xfrm>
            <a:off x="1331758" y="5128505"/>
            <a:ext cx="6858000" cy="221599"/>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142F"/>
                </a:solidFill>
                <a:latin typeface="Figtree Bold" pitchFamily="34" charset="0"/>
                <a:ea typeface="Figtree Bold" pitchFamily="34" charset="-122"/>
                <a:cs typeface="Figtree Bold" pitchFamily="34" charset="-120"/>
              </a:rPr>
              <a:t>Documentary Video</a:t>
            </a:r>
            <a:endParaRPr lang="en-US" sz="1600" dirty="0"/>
          </a:p>
        </p:txBody>
      </p:sp>
      <p:sp>
        <p:nvSpPr>
          <p:cNvPr id="19" name="Text 17"/>
          <p:cNvSpPr/>
          <p:nvPr/>
        </p:nvSpPr>
        <p:spPr>
          <a:xfrm>
            <a:off x="1331758" y="3943862"/>
            <a:ext cx="6858000" cy="221599"/>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142F"/>
                </a:solidFill>
                <a:latin typeface="Figtree Bold" pitchFamily="34" charset="0"/>
                <a:ea typeface="Figtree Bold" pitchFamily="34" charset="-122"/>
                <a:cs typeface="Figtree Bold" pitchFamily="34" charset="-120"/>
              </a:rPr>
              <a:t>Digital Presentation</a:t>
            </a:r>
            <a:endParaRPr lang="en-US" sz="1600" dirty="0"/>
          </a:p>
        </p:txBody>
      </p:sp>
      <p:sp>
        <p:nvSpPr>
          <p:cNvPr id="20" name="Text 18"/>
          <p:cNvSpPr/>
          <p:nvPr/>
        </p:nvSpPr>
        <p:spPr>
          <a:xfrm>
            <a:off x="1331758" y="4276094"/>
            <a:ext cx="6858000" cy="548640"/>
          </a:xfrm>
          <a:prstGeom prst="rect">
            <a:avLst/>
          </a:prstGeom>
          <a:noFill/>
          <a:ln/>
        </p:spPr>
        <p:txBody>
          <a:bodyPr wrap="square" lIns="0" tIns="0" rIns="0" bIns="0" rtlCol="0" anchor="t"/>
          <a:lstStyle/>
          <a:p>
            <a:pPr algn="l" marL="0" indent="0">
              <a:lnSpc>
                <a:spcPct val="90000"/>
              </a:lnSpc>
              <a:spcBef>
                <a:spcPts val="780"/>
              </a:spcBef>
              <a:buNone/>
            </a:pPr>
            <a:r>
              <a:rPr lang="en-US" sz="1092" dirty="0">
                <a:solidFill>
                  <a:srgbClr val="00142F"/>
                </a:solidFill>
                <a:latin typeface="Figtree Regular" pitchFamily="34" charset="0"/>
                <a:ea typeface="Figtree Regular" pitchFamily="34" charset="-122"/>
                <a:cs typeface="Figtree Regular" pitchFamily="34" charset="-120"/>
              </a:rPr>
              <a:t>PowerPoint presentation: A digital presentation with slides, images, and videos to enhance the lesson and engage students.</a:t>
            </a:r>
            <a:endParaRPr lang="en-US" sz="1092" dirty="0"/>
          </a:p>
          <a:p>
            <a:pPr algn="l" marL="0" indent="0">
              <a:lnSpc>
                <a:spcPct val="90000"/>
              </a:lnSpc>
              <a:spcBef>
                <a:spcPts val="780"/>
              </a:spcBef>
              <a:buNone/>
            </a:pPr>
            <a:r>
              <a:rPr lang="en-US" sz="1092" dirty="0">
                <a:solidFill>
                  <a:srgbClr val="00142F"/>
                </a:solidFill>
                <a:latin typeface="Figtree Regular" pitchFamily="34" charset="0"/>
                <a:ea typeface="Figtree Regular" pitchFamily="34" charset="-122"/>
                <a:cs typeface="Figtree Regular" pitchFamily="34" charset="-120"/>
              </a:rPr>
              <a:t>This medium supports a structured and visually appealing delivery of content.</a:t>
            </a:r>
            <a:endParaRPr lang="en-US" sz="1092" dirty="0"/>
          </a:p>
        </p:txBody>
      </p:sp>
      <p:sp>
        <p:nvSpPr>
          <p:cNvPr id="21" name="Text 19"/>
          <p:cNvSpPr/>
          <p:nvPr/>
        </p:nvSpPr>
        <p:spPr>
          <a:xfrm>
            <a:off x="1331758" y="2773297"/>
            <a:ext cx="6858000" cy="221599"/>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142F"/>
                </a:solidFill>
                <a:latin typeface="Figtree Bold" pitchFamily="34" charset="0"/>
                <a:ea typeface="Figtree Bold" pitchFamily="34" charset="-122"/>
                <a:cs typeface="Figtree Bold" pitchFamily="34" charset="-120"/>
              </a:rPr>
              <a:t>Interactive Tools</a:t>
            </a:r>
            <a:endParaRPr lang="en-US" sz="1600" dirty="0"/>
          </a:p>
        </p:txBody>
      </p:sp>
      <p:sp>
        <p:nvSpPr>
          <p:cNvPr id="22" name="Text 20"/>
          <p:cNvSpPr/>
          <p:nvPr/>
        </p:nvSpPr>
        <p:spPr>
          <a:xfrm>
            <a:off x="1331758" y="3105529"/>
            <a:ext cx="6858000" cy="54864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142F"/>
                </a:solidFill>
                <a:latin typeface="Figtree Regular" pitchFamily="34" charset="0"/>
                <a:ea typeface="Figtree Regular" pitchFamily="34" charset="-122"/>
                <a:cs typeface="Figtree Regular" pitchFamily="34" charset="-120"/>
              </a:rPr>
              <a:t>Whiteboard and markers: For note-taking, illustrations, and group activities.</a:t>
            </a:r>
            <a:endParaRPr lang="en-US" sz="1400" dirty="0"/>
          </a:p>
          <a:p>
            <a:pPr algn="l" marL="0" indent="0">
              <a:lnSpc>
                <a:spcPct val="90000"/>
              </a:lnSpc>
              <a:spcBef>
                <a:spcPts val="1000"/>
              </a:spcBef>
              <a:buNone/>
            </a:pPr>
            <a:r>
              <a:rPr lang="en-US" sz="1400" dirty="0">
                <a:solidFill>
                  <a:srgbClr val="00142F"/>
                </a:solidFill>
                <a:latin typeface="Figtree Regular" pitchFamily="34" charset="0"/>
                <a:ea typeface="Figtree Regular" pitchFamily="34" charset="-122"/>
                <a:cs typeface="Figtree Regular" pitchFamily="34" charset="-120"/>
              </a:rPr>
              <a:t>These tools facilitate active participation and visual learning.</a:t>
            </a:r>
            <a:endParaRPr lang="en-US" sz="1400" dirty="0"/>
          </a:p>
        </p:txBody>
      </p:sp>
      <p:sp>
        <p:nvSpPr>
          <p:cNvPr id="23" name="Text 21"/>
          <p:cNvSpPr/>
          <p:nvPr/>
        </p:nvSpPr>
        <p:spPr>
          <a:xfrm>
            <a:off x="1331758" y="1561626"/>
            <a:ext cx="6858000" cy="221599"/>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142F"/>
                </a:solidFill>
                <a:latin typeface="Figtree Bold" pitchFamily="34" charset="0"/>
                <a:ea typeface="Figtree Bold" pitchFamily="34" charset="-122"/>
                <a:cs typeface="Figtree Bold" pitchFamily="34" charset="-120"/>
              </a:rPr>
              <a:t>Primary Textbook</a:t>
            </a:r>
            <a:endParaRPr lang="en-US" sz="1600" dirty="0"/>
          </a:p>
        </p:txBody>
      </p:sp>
      <p:sp>
        <p:nvSpPr>
          <p:cNvPr id="24" name="Text 22"/>
          <p:cNvSpPr/>
          <p:nvPr/>
        </p:nvSpPr>
        <p:spPr>
          <a:xfrm>
            <a:off x="1331758" y="1893858"/>
            <a:ext cx="6858000" cy="548640"/>
          </a:xfrm>
          <a:prstGeom prst="rect">
            <a:avLst/>
          </a:prstGeom>
          <a:noFill/>
          <a:ln/>
        </p:spPr>
        <p:txBody>
          <a:bodyPr wrap="square" lIns="0" tIns="0" rIns="0" bIns="0" rtlCol="0" anchor="t"/>
          <a:lstStyle/>
          <a:p>
            <a:pPr algn="l" marL="0" indent="0">
              <a:lnSpc>
                <a:spcPct val="90000"/>
              </a:lnSpc>
              <a:spcBef>
                <a:spcPts val="780"/>
              </a:spcBef>
              <a:buNone/>
            </a:pPr>
            <a:r>
              <a:rPr lang="en-US" sz="1092" dirty="0">
                <a:solidFill>
                  <a:srgbClr val="00142F"/>
                </a:solidFill>
                <a:latin typeface="Figtree Regular" pitchFamily="34" charset="0"/>
                <a:ea typeface="Figtree Regular" pitchFamily="34" charset="-122"/>
                <a:cs typeface="Figtree Regular" pitchFamily="34" charset="-120"/>
              </a:rPr>
              <a:t>Bible: The primary textbook for the lesson, providing scripture references and biblical teachings on the Holy Spirit.</a:t>
            </a:r>
            <a:endParaRPr lang="en-US" sz="1092" dirty="0"/>
          </a:p>
          <a:p>
            <a:pPr algn="l" marL="0" indent="0">
              <a:lnSpc>
                <a:spcPct val="90000"/>
              </a:lnSpc>
              <a:spcBef>
                <a:spcPts val="780"/>
              </a:spcBef>
              <a:buNone/>
            </a:pPr>
            <a:r>
              <a:rPr lang="en-US" sz="1092" dirty="0">
                <a:solidFill>
                  <a:srgbClr val="00142F"/>
                </a:solidFill>
                <a:latin typeface="Figtree Regular" pitchFamily="34" charset="0"/>
                <a:ea typeface="Figtree Regular" pitchFamily="34" charset="-122"/>
                <a:cs typeface="Figtree Regular" pitchFamily="34" charset="-120"/>
              </a:rPr>
              <a:t>This serves as the foundational material for understanding the topic.</a:t>
            </a:r>
            <a:endParaRPr lang="en-US" sz="1092"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6200512"/>
            <a:ext cx="917447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40"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354028"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6159416" y="1468720"/>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9174480" y="0"/>
            <a:ext cx="3017520" cy="6857998"/>
          </a:xfrm>
          <a:prstGeom prst="rect">
            <a:avLst/>
          </a:prstGeom>
          <a:blipFill>
            <a:blip r:embed="rId1"/>
            <a:srcRect/>
            <a:stretch>
              <a:fillRect l="-108793" r="-108793" t="0" b="0"/>
            </a:stretch>
          </a:blipFill>
          <a:ln/>
        </p:spPr>
        <p:txBody>
          <a:bodyPr wrap="square" lIns="0" tIns="0" rIns="0" bIns="0" rtlCol="0" anchor="ctr"/>
          <a:lstStyle/>
          <a:p>
            <a:pPr indent="0" marL="0">
              <a:buNone/>
            </a:pPr>
            <a:endParaRPr lang="en-US" dirty="0"/>
          </a:p>
        </p:txBody>
      </p:sp>
      <p:sp>
        <p:nvSpPr>
          <p:cNvPr id="8" name="Text 6"/>
          <p:cNvSpPr/>
          <p:nvPr/>
        </p:nvSpPr>
        <p:spPr>
          <a:xfrm>
            <a:off x="6313046" y="2306743"/>
            <a:ext cx="2339759" cy="3313829"/>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Group presentations evaluate understanding of the Holy Spirit and its role in the lives of believers.</a:t>
            </a:r>
            <a:endParaRPr lang="en-US" sz="1400" dirty="0"/>
          </a:p>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This method fosters collaboration and collective exploration of spiritual concepts.</a:t>
            </a:r>
            <a:endParaRPr lang="en-US" sz="1400" dirty="0"/>
          </a:p>
        </p:txBody>
      </p:sp>
      <p:sp>
        <p:nvSpPr>
          <p:cNvPr id="9" name="Text 7"/>
          <p:cNvSpPr/>
          <p:nvPr/>
        </p:nvSpPr>
        <p:spPr>
          <a:xfrm>
            <a:off x="6313045" y="1659132"/>
            <a:ext cx="2339759" cy="548640"/>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Group Presentations</a:t>
            </a:r>
            <a:endParaRPr lang="en-US" sz="1600" dirty="0"/>
          </a:p>
        </p:txBody>
      </p:sp>
      <p:sp>
        <p:nvSpPr>
          <p:cNvPr id="10" name="Text 8"/>
          <p:cNvSpPr/>
          <p:nvPr/>
        </p:nvSpPr>
        <p:spPr>
          <a:xfrm>
            <a:off x="3507658" y="2306743"/>
            <a:ext cx="2339759" cy="3313829"/>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Reflection papers are used to assess the application of the Holy Spirit's teachings in daily life.</a:t>
            </a:r>
            <a:endParaRPr lang="en-US" sz="1400" dirty="0"/>
          </a:p>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They encourage individuals to introspect and articulate their personal experiences and insights.</a:t>
            </a:r>
            <a:endParaRPr lang="en-US" sz="1400" dirty="0"/>
          </a:p>
        </p:txBody>
      </p:sp>
      <p:sp>
        <p:nvSpPr>
          <p:cNvPr id="11" name="Text 9"/>
          <p:cNvSpPr/>
          <p:nvPr/>
        </p:nvSpPr>
        <p:spPr>
          <a:xfrm>
            <a:off x="3507657" y="1659132"/>
            <a:ext cx="2339759" cy="548640"/>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Reflection Papers</a:t>
            </a:r>
            <a:endParaRPr lang="en-US" sz="1600" dirty="0"/>
          </a:p>
        </p:txBody>
      </p:sp>
      <p:sp>
        <p:nvSpPr>
          <p:cNvPr id="12" name="Text 10"/>
          <p:cNvSpPr/>
          <p:nvPr/>
        </p:nvSpPr>
        <p:spPr>
          <a:xfrm>
            <a:off x="702270" y="2306743"/>
            <a:ext cx="2339759" cy="3313829"/>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Quizzes and games are utilized to test understanding of the Holy Spirit and its teachings.</a:t>
            </a:r>
            <a:endParaRPr lang="en-US" sz="1400" dirty="0"/>
          </a:p>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These activities provide an engaging way to assess knowledge and comprehension.</a:t>
            </a:r>
            <a:endParaRPr lang="en-US" sz="1400" dirty="0"/>
          </a:p>
        </p:txBody>
      </p:sp>
      <p:sp>
        <p:nvSpPr>
          <p:cNvPr id="13" name="Text 11"/>
          <p:cNvSpPr/>
          <p:nvPr/>
        </p:nvSpPr>
        <p:spPr>
          <a:xfrm>
            <a:off x="702269" y="1659132"/>
            <a:ext cx="2339759" cy="548640"/>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Quizzes and Games</a:t>
            </a:r>
            <a:endParaRPr lang="en-US" sz="1600" dirty="0"/>
          </a:p>
        </p:txBody>
      </p:sp>
      <p:sp>
        <p:nvSpPr>
          <p:cNvPr id="14" name="Text 12"/>
          <p:cNvSpPr/>
          <p:nvPr/>
        </p:nvSpPr>
        <p:spPr>
          <a:xfrm>
            <a:off x="548639"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Assessment and Evaluation</a:t>
            </a:r>
            <a:endParaRPr lang="en-US" sz="2400" dirty="0"/>
          </a:p>
        </p:txBody>
      </p:sp>
      <p:sp>
        <p:nvSpPr>
          <p:cNvPr id="15" name="Text 13"/>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the Holy Spirit: Presence, Power, and Practice</a:t>
            </a:r>
            <a:endParaRPr lang="en-US" sz="800" dirty="0"/>
          </a:p>
        </p:txBody>
      </p:sp>
      <p:sp>
        <p:nvSpPr>
          <p:cNvPr id="16" name="Text 14"/>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15</a:t>
            </a:r>
            <a:endParaRPr lang="en-US" sz="800" dirty="0"/>
          </a:p>
        </p:txBody>
      </p:sp>
      <p:sp>
        <p:nvSpPr>
          <p:cNvPr id="17" name="Text 15"/>
          <p:cNvSpPr/>
          <p:nvPr/>
        </p:nvSpPr>
        <p:spPr>
          <a:xfrm>
            <a:off x="7896775"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3200397"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3592781" y="1468717"/>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6398169" y="1468717"/>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9203557" y="1468717"/>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0" y="0"/>
            <a:ext cx="3200397" cy="6857998"/>
          </a:xfrm>
          <a:prstGeom prst="rect">
            <a:avLst/>
          </a:prstGeom>
          <a:blipFill>
            <a:blip r:embed="rId1"/>
            <a:srcRect/>
            <a:stretch>
              <a:fillRect l="-122724" r="-122724" t="0" b="0"/>
            </a:stretch>
          </a:blipFill>
          <a:ln/>
        </p:spPr>
        <p:txBody>
          <a:bodyPr wrap="square" lIns="0" tIns="0" rIns="0" bIns="0" rtlCol="0" anchor="ctr"/>
          <a:lstStyle/>
          <a:p>
            <a:pPr indent="0" marL="0">
              <a:buNone/>
            </a:pPr>
            <a:endParaRPr lang="en-US" dirty="0"/>
          </a:p>
        </p:txBody>
      </p:sp>
      <p:sp>
        <p:nvSpPr>
          <p:cNvPr id="8" name="Text 6"/>
          <p:cNvSpPr/>
          <p:nvPr/>
        </p:nvSpPr>
        <p:spPr>
          <a:xfrm>
            <a:off x="3592781" y="548639"/>
            <a:ext cx="8262536"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Extension Activities</a:t>
            </a:r>
            <a:endParaRPr lang="en-US" sz="2400" dirty="0"/>
          </a:p>
        </p:txBody>
      </p:sp>
      <p:sp>
        <p:nvSpPr>
          <p:cNvPr id="9" name="Text 7"/>
          <p:cNvSpPr/>
          <p:nvPr/>
        </p:nvSpPr>
        <p:spPr>
          <a:xfrm>
            <a:off x="9357187" y="2145850"/>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Discuss the role of the Holy Spirit in the lives of believers.</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Examine varying perspectives and theological interpretations.</a:t>
            </a:r>
            <a:endParaRPr lang="en-US" sz="1200" dirty="0"/>
          </a:p>
        </p:txBody>
      </p:sp>
      <p:sp>
        <p:nvSpPr>
          <p:cNvPr id="10" name="Text 8"/>
          <p:cNvSpPr/>
          <p:nvPr/>
        </p:nvSpPr>
        <p:spPr>
          <a:xfrm>
            <a:off x="9357186" y="1659129"/>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Debate or Discussion</a:t>
            </a:r>
            <a:endParaRPr lang="en-US" sz="1400" dirty="0"/>
          </a:p>
        </p:txBody>
      </p:sp>
      <p:sp>
        <p:nvSpPr>
          <p:cNvPr id="11" name="Text 9"/>
          <p:cNvSpPr/>
          <p:nvPr/>
        </p:nvSpPr>
        <p:spPr>
          <a:xfrm>
            <a:off x="6551799" y="2145850"/>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Engage in activities that demonstrate the fruits of the Holy Spirit.</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Focus on practical and meaningful ways to embody these virtues in daily life.</a:t>
            </a:r>
            <a:endParaRPr lang="en-US" sz="1200" dirty="0"/>
          </a:p>
        </p:txBody>
      </p:sp>
      <p:sp>
        <p:nvSpPr>
          <p:cNvPr id="12" name="Text 10"/>
          <p:cNvSpPr/>
          <p:nvPr/>
        </p:nvSpPr>
        <p:spPr>
          <a:xfrm>
            <a:off x="6551798" y="1659129"/>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Service Project</a:t>
            </a:r>
            <a:endParaRPr lang="en-US" sz="1400" dirty="0"/>
          </a:p>
        </p:txBody>
      </p:sp>
      <p:sp>
        <p:nvSpPr>
          <p:cNvPr id="13" name="Text 11"/>
          <p:cNvSpPr/>
          <p:nvPr/>
        </p:nvSpPr>
        <p:spPr>
          <a:xfrm>
            <a:off x="3746411" y="2145850"/>
            <a:ext cx="2339759" cy="3474720"/>
          </a:xfrm>
          <a:prstGeom prst="rect">
            <a:avLst/>
          </a:prstGeom>
          <a:noFill/>
          <a:ln/>
        </p:spPr>
        <p:txBody>
          <a:bodyPr wrap="square" lIns="0" tIns="0" rIns="0" bIns="0" rtlCol="0" anchor="t"/>
          <a:lstStyle/>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Explore the history of the Holy Spirit within the Christian church.</a:t>
            </a:r>
            <a:endParaRPr lang="en-US" sz="1200" dirty="0"/>
          </a:p>
          <a:p>
            <a:pPr algn="l" marL="0" indent="0">
              <a:lnSpc>
                <a:spcPct val="100000"/>
              </a:lnSpc>
              <a:spcBef>
                <a:spcPts val="1100"/>
              </a:spcBef>
              <a:buNone/>
            </a:pPr>
            <a:r>
              <a:rPr lang="en-US" sz="1200" dirty="0">
                <a:solidFill>
                  <a:srgbClr val="000000"/>
                </a:solidFill>
                <a:latin typeface="Figtree Regular" pitchFamily="34" charset="0"/>
                <a:ea typeface="Figtree Regular" pitchFamily="34" charset="-122"/>
                <a:cs typeface="Figtree Regular" pitchFamily="34" charset="-120"/>
              </a:rPr>
              <a:t>Investigate its influence and significance across different eras and denominations.</a:t>
            </a:r>
            <a:endParaRPr lang="en-US" sz="1200" dirty="0"/>
          </a:p>
        </p:txBody>
      </p:sp>
      <p:sp>
        <p:nvSpPr>
          <p:cNvPr id="14" name="Text 12"/>
          <p:cNvSpPr/>
          <p:nvPr/>
        </p:nvSpPr>
        <p:spPr>
          <a:xfrm>
            <a:off x="3746410" y="1659129"/>
            <a:ext cx="2339759" cy="365760"/>
          </a:xfrm>
          <a:prstGeom prst="rect">
            <a:avLst/>
          </a:prstGeom>
          <a:noFill/>
          <a:ln/>
        </p:spPr>
        <p:txBody>
          <a:bodyPr wrap="square" lIns="0" tIns="0" rIns="0" bIns="0" rtlCol="0" anchor="t"/>
          <a:lstStyle/>
          <a:p>
            <a:pPr algn="l" marL="0" indent="0">
              <a:lnSpc>
                <a:spcPct val="100000"/>
              </a:lnSpc>
              <a:buNone/>
            </a:pPr>
            <a:r>
              <a:rPr lang="en-US" sz="1400" dirty="0">
                <a:solidFill>
                  <a:srgbClr val="000000"/>
                </a:solidFill>
                <a:latin typeface="Figtree Bold" pitchFamily="34" charset="0"/>
                <a:ea typeface="Figtree Bold" pitchFamily="34" charset="-122"/>
                <a:cs typeface="Figtree Bold" pitchFamily="34" charset="-120"/>
              </a:rPr>
              <a:t>Research Project</a:t>
            </a:r>
            <a:endParaRPr lang="en-US" sz="1400" dirty="0"/>
          </a:p>
        </p:txBody>
      </p:sp>
      <p:sp>
        <p:nvSpPr>
          <p:cNvPr id="15" name="Text 13"/>
          <p:cNvSpPr/>
          <p:nvPr/>
        </p:nvSpPr>
        <p:spPr>
          <a:xfrm>
            <a:off x="3874935"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the Holy Spirit: Presence, Power, and Practice</a:t>
            </a:r>
            <a:endParaRPr lang="en-US" sz="800" dirty="0"/>
          </a:p>
        </p:txBody>
      </p:sp>
      <p:sp>
        <p:nvSpPr>
          <p:cNvPr id="16" name="Text 14"/>
          <p:cNvSpPr/>
          <p:nvPr/>
        </p:nvSpPr>
        <p:spPr>
          <a:xfrm>
            <a:off x="3591378"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16</a:t>
            </a:r>
            <a:endParaRPr lang="en-US" sz="800" dirty="0"/>
          </a:p>
        </p:txBody>
      </p:sp>
      <p:sp>
        <p:nvSpPr>
          <p:cNvPr id="17" name="Text 15"/>
          <p:cNvSpPr/>
          <p:nvPr/>
        </p:nvSpPr>
        <p:spPr>
          <a:xfrm>
            <a:off x="10940916" y="6217920"/>
            <a:ext cx="914400" cy="548640"/>
          </a:xfrm>
          <a:prstGeom prst="rect">
            <a:avLst/>
          </a:prstGeom>
          <a:noFill/>
          <a:ln/>
        </p:spPr>
        <p:txBody>
          <a:bodyPr wrap="square" lIns="0" tIns="0" rIns="0" bIns="0" rtlCol="0" anchor="ctr"/>
          <a:lstStyle/>
          <a:p>
            <a:pPr indent="0" marL="0">
              <a:buNone/>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3523334" y="1481596"/>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4" name="Text 2"/>
          <p:cNvSpPr/>
          <p:nvPr/>
        </p:nvSpPr>
        <p:spPr>
          <a:xfrm>
            <a:off x="3523334" y="3069423"/>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523334" y="4657250"/>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3200397"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7" name="Text 5"/>
          <p:cNvSpPr/>
          <p:nvPr/>
        </p:nvSpPr>
        <p:spPr>
          <a:xfrm>
            <a:off x="0" y="0"/>
            <a:ext cx="3200397" cy="6857998"/>
          </a:xfrm>
          <a:prstGeom prst="rect">
            <a:avLst/>
          </a:prstGeom>
          <a:blipFill>
            <a:blip r:embed="rId1"/>
            <a:srcRect/>
            <a:stretch>
              <a:fillRect l="-131646" r="-131646" t="0" b="0"/>
            </a:stretch>
          </a:blipFill>
          <a:ln/>
        </p:spPr>
        <p:txBody>
          <a:bodyPr wrap="square" lIns="0" tIns="0" rIns="0" bIns="0" rtlCol="0" anchor="ctr"/>
          <a:lstStyle/>
          <a:p>
            <a:pPr indent="0" marL="0">
              <a:buNone/>
            </a:pPr>
            <a:endParaRPr lang="en-US" dirty="0"/>
          </a:p>
        </p:txBody>
      </p:sp>
      <p:sp>
        <p:nvSpPr>
          <p:cNvPr id="8" name="Text 6"/>
          <p:cNvSpPr/>
          <p:nvPr/>
        </p:nvSpPr>
        <p:spPr>
          <a:xfrm>
            <a:off x="3523334"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Parent Engagement</a:t>
            </a:r>
            <a:endParaRPr lang="en-US" sz="2400" dirty="0"/>
          </a:p>
        </p:txBody>
      </p:sp>
      <p:sp>
        <p:nvSpPr>
          <p:cNvPr id="9" name="Text 7"/>
          <p:cNvSpPr/>
          <p:nvPr/>
        </p:nvSpPr>
        <p:spPr>
          <a:xfrm>
            <a:off x="3806891"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the Holy Spirit: Presence, Power, and Practice</a:t>
            </a:r>
            <a:endParaRPr lang="en-US" sz="800" dirty="0"/>
          </a:p>
        </p:txBody>
      </p:sp>
      <p:sp>
        <p:nvSpPr>
          <p:cNvPr id="10" name="Text 8"/>
          <p:cNvSpPr/>
          <p:nvPr/>
        </p:nvSpPr>
        <p:spPr>
          <a:xfrm>
            <a:off x="3523334"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17</a:t>
            </a:r>
            <a:endParaRPr lang="en-US" sz="800" dirty="0"/>
          </a:p>
        </p:txBody>
      </p:sp>
      <p:sp>
        <p:nvSpPr>
          <p:cNvPr id="11" name="Text 9"/>
          <p:cNvSpPr/>
          <p:nvPr/>
        </p:nvSpPr>
        <p:spPr>
          <a:xfrm>
            <a:off x="10871469" y="6217920"/>
            <a:ext cx="914400" cy="548640"/>
          </a:xfrm>
          <a:prstGeom prst="rect">
            <a:avLst/>
          </a:prstGeom>
          <a:noFill/>
          <a:ln/>
        </p:spPr>
        <p:txBody>
          <a:bodyPr wrap="square" lIns="0" tIns="0" rIns="0" bIns="0" rtlCol="0" anchor="ctr"/>
          <a:lstStyle/>
          <a:p>
            <a:pPr indent="0" marL="0">
              <a:buNone/>
            </a:pPr>
            <a:endParaRPr lang="en-US" dirty="0"/>
          </a:p>
        </p:txBody>
      </p:sp>
      <p:sp>
        <p:nvSpPr>
          <p:cNvPr id="12" name="Text 10"/>
          <p:cNvSpPr/>
          <p:nvPr/>
        </p:nvSpPr>
        <p:spPr>
          <a:xfrm>
            <a:off x="3771370" y="1730382"/>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3" name="Text 11"/>
          <p:cNvSpPr/>
          <p:nvPr/>
        </p:nvSpPr>
        <p:spPr>
          <a:xfrm>
            <a:off x="3771370" y="1730382"/>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1</a:t>
            </a:r>
            <a:endParaRPr lang="en-US" sz="1400" dirty="0"/>
          </a:p>
        </p:txBody>
      </p:sp>
      <p:sp>
        <p:nvSpPr>
          <p:cNvPr id="14" name="Text 12"/>
          <p:cNvSpPr/>
          <p:nvPr/>
        </p:nvSpPr>
        <p:spPr>
          <a:xfrm>
            <a:off x="3771370" y="3313301"/>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5" name="Text 13"/>
          <p:cNvSpPr/>
          <p:nvPr/>
        </p:nvSpPr>
        <p:spPr>
          <a:xfrm>
            <a:off x="3771370" y="3313301"/>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2</a:t>
            </a:r>
            <a:endParaRPr lang="en-US" sz="1400" dirty="0"/>
          </a:p>
        </p:txBody>
      </p:sp>
      <p:sp>
        <p:nvSpPr>
          <p:cNvPr id="16" name="Text 14"/>
          <p:cNvSpPr/>
          <p:nvPr/>
        </p:nvSpPr>
        <p:spPr>
          <a:xfrm>
            <a:off x="3771370" y="4885370"/>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7" name="Text 15"/>
          <p:cNvSpPr/>
          <p:nvPr/>
        </p:nvSpPr>
        <p:spPr>
          <a:xfrm>
            <a:off x="3771370" y="4885370"/>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3</a:t>
            </a:r>
            <a:endParaRPr lang="en-US" sz="1400" dirty="0"/>
          </a:p>
        </p:txBody>
      </p:sp>
      <p:sp>
        <p:nvSpPr>
          <p:cNvPr id="18" name="Text 16"/>
          <p:cNvSpPr/>
          <p:nvPr/>
        </p:nvSpPr>
        <p:spPr>
          <a:xfrm>
            <a:off x="4405359" y="4866898"/>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Prayer and Worship</a:t>
            </a:r>
            <a:endParaRPr lang="en-US" sz="1400" dirty="0"/>
          </a:p>
        </p:txBody>
      </p:sp>
      <p:sp>
        <p:nvSpPr>
          <p:cNvPr id="19" name="Text 17"/>
          <p:cNvSpPr/>
          <p:nvPr/>
        </p:nvSpPr>
        <p:spPr>
          <a:xfrm>
            <a:off x="4405359" y="5323415"/>
            <a:ext cx="7132320" cy="457200"/>
          </a:xfrm>
          <a:prstGeom prst="rect">
            <a:avLst/>
          </a:prstGeom>
          <a:noFill/>
          <a:ln/>
        </p:spPr>
        <p:txBody>
          <a:bodyPr wrap="square" lIns="0" tIns="0" rIns="0" bIns="0" rtlCol="0" anchor="t"/>
          <a:lstStyle/>
          <a:p>
            <a:pPr algn="l" marL="0" indent="0">
              <a:lnSpc>
                <a:spcPct val="90000"/>
              </a:lnSpc>
              <a:spcBef>
                <a:spcPts val="839"/>
              </a:spcBef>
              <a:buNone/>
            </a:pPr>
            <a:r>
              <a:rPr lang="en-US" sz="1174" dirty="0">
                <a:solidFill>
                  <a:srgbClr val="000000"/>
                </a:solidFill>
                <a:latin typeface="Figtree Regular" pitchFamily="34" charset="0"/>
                <a:ea typeface="Figtree Regular" pitchFamily="34" charset="-122"/>
                <a:cs typeface="Figtree Regular" pitchFamily="34" charset="-120"/>
              </a:rPr>
              <a:t>To encourage parents to pray with their child and engage in worship activities that focus on the Holy Spirit.</a:t>
            </a:r>
            <a:endParaRPr lang="en-US" sz="1174" dirty="0"/>
          </a:p>
          <a:p>
            <a:pPr algn="l" marL="0" indent="0">
              <a:lnSpc>
                <a:spcPct val="90000"/>
              </a:lnSpc>
              <a:spcBef>
                <a:spcPts val="839"/>
              </a:spcBef>
              <a:buNone/>
            </a:pPr>
            <a:r>
              <a:rPr lang="en-US" sz="1174" dirty="0">
                <a:solidFill>
                  <a:srgbClr val="000000"/>
                </a:solidFill>
                <a:latin typeface="Figtree Regular" pitchFamily="34" charset="0"/>
                <a:ea typeface="Figtree Regular" pitchFamily="34" charset="-122"/>
                <a:cs typeface="Figtree Regular" pitchFamily="34" charset="-120"/>
              </a:rPr>
              <a:t>This practice strengthens spiritual bonds and shared faith experiences.</a:t>
            </a:r>
            <a:endParaRPr lang="en-US" sz="1174" dirty="0"/>
          </a:p>
        </p:txBody>
      </p:sp>
      <p:sp>
        <p:nvSpPr>
          <p:cNvPr id="20" name="Text 18"/>
          <p:cNvSpPr/>
          <p:nvPr/>
        </p:nvSpPr>
        <p:spPr>
          <a:xfrm>
            <a:off x="4405359" y="3294829"/>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Volunteer Opportunities</a:t>
            </a:r>
            <a:endParaRPr lang="en-US" sz="1400" dirty="0"/>
          </a:p>
        </p:txBody>
      </p:sp>
      <p:sp>
        <p:nvSpPr>
          <p:cNvPr id="21" name="Text 19"/>
          <p:cNvSpPr/>
          <p:nvPr/>
        </p:nvSpPr>
        <p:spPr>
          <a:xfrm>
            <a:off x="4405359" y="3751346"/>
            <a:ext cx="7132320" cy="457200"/>
          </a:xfrm>
          <a:prstGeom prst="rect">
            <a:avLst/>
          </a:prstGeom>
          <a:noFill/>
          <a:ln/>
        </p:spPr>
        <p:txBody>
          <a:bodyPr wrap="square" lIns="0" tIns="0" rIns="0" bIns="0" rtlCol="0" anchor="t"/>
          <a:lstStyle/>
          <a:p>
            <a:pPr algn="l" marL="0" indent="0">
              <a:lnSpc>
                <a:spcPct val="90000"/>
              </a:lnSpc>
              <a:spcBef>
                <a:spcPts val="895"/>
              </a:spcBef>
              <a:buNone/>
            </a:pPr>
            <a:r>
              <a:rPr lang="en-US" sz="1252" dirty="0">
                <a:solidFill>
                  <a:srgbClr val="000000"/>
                </a:solidFill>
                <a:latin typeface="Figtree Regular" pitchFamily="34" charset="0"/>
                <a:ea typeface="Figtree Regular" pitchFamily="34" charset="-122"/>
                <a:cs typeface="Figtree Regular" pitchFamily="34" charset="-120"/>
              </a:rPr>
              <a:t>For parents to participate in service projects with their child.</a:t>
            </a:r>
            <a:endParaRPr lang="en-US" sz="1252" dirty="0"/>
          </a:p>
          <a:p>
            <a:pPr algn="l" marL="0" indent="0">
              <a:lnSpc>
                <a:spcPct val="90000"/>
              </a:lnSpc>
              <a:spcBef>
                <a:spcPts val="895"/>
              </a:spcBef>
              <a:buNone/>
            </a:pPr>
            <a:r>
              <a:rPr lang="en-US" sz="1252" dirty="0">
                <a:solidFill>
                  <a:srgbClr val="000000"/>
                </a:solidFill>
                <a:latin typeface="Figtree Regular" pitchFamily="34" charset="0"/>
                <a:ea typeface="Figtree Regular" pitchFamily="34" charset="-122"/>
                <a:cs typeface="Figtree Regular" pitchFamily="34" charset="-120"/>
              </a:rPr>
              <a:t>These activities promote collaboration and community engagement.</a:t>
            </a:r>
            <a:endParaRPr lang="en-US" sz="1252" dirty="0"/>
          </a:p>
        </p:txBody>
      </p:sp>
      <p:sp>
        <p:nvSpPr>
          <p:cNvPr id="22" name="Text 20"/>
          <p:cNvSpPr/>
          <p:nvPr/>
        </p:nvSpPr>
        <p:spPr>
          <a:xfrm>
            <a:off x="4405359" y="1711910"/>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Parent-Student Discussion Guide</a:t>
            </a:r>
            <a:endParaRPr lang="en-US" sz="1400" dirty="0"/>
          </a:p>
        </p:txBody>
      </p:sp>
      <p:sp>
        <p:nvSpPr>
          <p:cNvPr id="23" name="Text 21"/>
          <p:cNvSpPr/>
          <p:nvPr/>
        </p:nvSpPr>
        <p:spPr>
          <a:xfrm>
            <a:off x="4405359" y="2168427"/>
            <a:ext cx="7132320" cy="457200"/>
          </a:xfrm>
          <a:prstGeom prst="rect">
            <a:avLst/>
          </a:prstGeom>
          <a:noFill/>
          <a:ln/>
        </p:spPr>
        <p:txBody>
          <a:bodyPr wrap="square" lIns="0" tIns="0" rIns="0" bIns="0" rtlCol="0" anchor="t"/>
          <a:lstStyle/>
          <a:p>
            <a:pPr algn="l" marL="0" indent="0">
              <a:lnSpc>
                <a:spcPct val="90000"/>
              </a:lnSpc>
              <a:spcBef>
                <a:spcPts val="895"/>
              </a:spcBef>
              <a:buNone/>
            </a:pPr>
            <a:r>
              <a:rPr lang="en-US" sz="1252" dirty="0">
                <a:solidFill>
                  <a:srgbClr val="000000"/>
                </a:solidFill>
                <a:latin typeface="Figtree Regular" pitchFamily="34" charset="0"/>
                <a:ea typeface="Figtree Regular" pitchFamily="34" charset="-122"/>
                <a:cs typeface="Figtree Regular" pitchFamily="34" charset="-120"/>
              </a:rPr>
              <a:t>To encourage open and respectful dialogue about the Holy Spirit.</a:t>
            </a:r>
            <a:endParaRPr lang="en-US" sz="1252" dirty="0"/>
          </a:p>
          <a:p>
            <a:pPr algn="l" marL="0" indent="0">
              <a:lnSpc>
                <a:spcPct val="90000"/>
              </a:lnSpc>
              <a:spcBef>
                <a:spcPts val="895"/>
              </a:spcBef>
              <a:buNone/>
            </a:pPr>
            <a:r>
              <a:rPr lang="en-US" sz="1252" dirty="0">
                <a:solidFill>
                  <a:srgbClr val="000000"/>
                </a:solidFill>
                <a:latin typeface="Figtree Regular" pitchFamily="34" charset="0"/>
                <a:ea typeface="Figtree Regular" pitchFamily="34" charset="-122"/>
                <a:cs typeface="Figtree Regular" pitchFamily="34" charset="-120"/>
              </a:rPr>
              <a:t>This guide aims to foster meaningful conversations between parents and students.</a:t>
            </a:r>
            <a:endParaRPr lang="en-US" sz="1252"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1" y="6200512"/>
            <a:ext cx="8534400"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40" y="1471875"/>
            <a:ext cx="3657600" cy="4572000"/>
          </a:xfrm>
          <a:custGeom>
            <a:avLst/>
            <a:gdLst/>
            <a:ahLst/>
            <a:cxnLst/>
            <a:rect l="l" t="t" r="r" b="b"/>
            <a:pathLst>
              <a:path w="3657600" h="4572000">
                <a:moveTo>
                  <a:pt x="102596" y="4572000"/>
                </a:moveTo>
                <a:cubicBezTo>
                  <a:pt x="45939" y="4572000"/>
                  <a:pt x="0" y="4526051"/>
                  <a:pt x="0" y="4469404"/>
                </a:cubicBezTo>
                <a:lnTo>
                  <a:pt x="0" y="102596"/>
                </a:lnTo>
                <a:cubicBezTo>
                  <a:pt x="0" y="45949"/>
                  <a:pt x="45939" y="0"/>
                  <a:pt x="102596" y="0"/>
                </a:cubicBezTo>
                <a:lnTo>
                  <a:pt x="3555004" y="0"/>
                </a:lnTo>
                <a:cubicBezTo>
                  <a:pt x="3611661" y="0"/>
                  <a:pt x="3657600" y="45949"/>
                  <a:pt x="3657600" y="102596"/>
                </a:cubicBezTo>
                <a:lnTo>
                  <a:pt x="3657600" y="4469404"/>
                </a:lnTo>
                <a:cubicBezTo>
                  <a:pt x="3657600" y="4526051"/>
                  <a:pt x="3611661" y="4572000"/>
                  <a:pt x="3555004" y="4572000"/>
                </a:cubicBezTo>
                <a:lnTo>
                  <a:pt x="102596" y="457200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4448538" y="1471875"/>
            <a:ext cx="3657600" cy="4572000"/>
          </a:xfrm>
          <a:custGeom>
            <a:avLst/>
            <a:gdLst/>
            <a:ahLst/>
            <a:cxnLst/>
            <a:rect l="l" t="t" r="r" b="b"/>
            <a:pathLst>
              <a:path w="3657600" h="4572000">
                <a:moveTo>
                  <a:pt x="102596" y="4572000"/>
                </a:moveTo>
                <a:cubicBezTo>
                  <a:pt x="45939" y="4572000"/>
                  <a:pt x="0" y="4526051"/>
                  <a:pt x="0" y="4469404"/>
                </a:cubicBezTo>
                <a:lnTo>
                  <a:pt x="0" y="102596"/>
                </a:lnTo>
                <a:cubicBezTo>
                  <a:pt x="0" y="45949"/>
                  <a:pt x="45939" y="0"/>
                  <a:pt x="102596" y="0"/>
                </a:cubicBezTo>
                <a:lnTo>
                  <a:pt x="3555004" y="0"/>
                </a:lnTo>
                <a:cubicBezTo>
                  <a:pt x="3611661" y="0"/>
                  <a:pt x="3657600" y="45949"/>
                  <a:pt x="3657600" y="102596"/>
                </a:cubicBezTo>
                <a:lnTo>
                  <a:pt x="3657600" y="4469404"/>
                </a:lnTo>
                <a:cubicBezTo>
                  <a:pt x="3657600" y="4526051"/>
                  <a:pt x="3611661" y="4572000"/>
                  <a:pt x="3555004" y="4572000"/>
                </a:cubicBezTo>
                <a:lnTo>
                  <a:pt x="102596" y="45720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the Holy Spirit: Presence, Power, and Practice</a:t>
            </a:r>
            <a:endParaRPr lang="en-US" sz="800" dirty="0"/>
          </a:p>
        </p:txBody>
      </p:sp>
      <p:sp>
        <p:nvSpPr>
          <p:cNvPr id="7" name="Text 5"/>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18</a:t>
            </a:r>
            <a:endParaRPr lang="en-US" sz="800" dirty="0"/>
          </a:p>
        </p:txBody>
      </p:sp>
      <p:sp>
        <p:nvSpPr>
          <p:cNvPr id="8" name="Text 6"/>
          <p:cNvSpPr/>
          <p:nvPr/>
        </p:nvSpPr>
        <p:spPr>
          <a:xfrm>
            <a:off x="7191738" y="6217920"/>
            <a:ext cx="914400" cy="548640"/>
          </a:xfrm>
          <a:prstGeom prst="rect">
            <a:avLst/>
          </a:prstGeom>
          <a:noFill/>
          <a:ln/>
        </p:spPr>
        <p:txBody>
          <a:bodyPr wrap="square" lIns="0" tIns="0" rIns="0" bIns="0" rtlCol="0" anchor="ctr"/>
          <a:lstStyle/>
          <a:p>
            <a:pPr indent="0" marL="0">
              <a:buNone/>
            </a:pPr>
            <a:endParaRPr lang="en-US" dirty="0"/>
          </a:p>
        </p:txBody>
      </p:sp>
      <p:sp>
        <p:nvSpPr>
          <p:cNvPr id="9" name="Text 7"/>
          <p:cNvSpPr/>
          <p:nvPr/>
        </p:nvSpPr>
        <p:spPr>
          <a:xfrm>
            <a:off x="8534400" y="0"/>
            <a:ext cx="3657600" cy="6857998"/>
          </a:xfrm>
          <a:prstGeom prst="rect">
            <a:avLst/>
          </a:prstGeom>
          <a:blipFill>
            <a:blip r:embed="rId1"/>
            <a:srcRect/>
            <a:stretch>
              <a:fillRect l="-120697" r="-120697" t="0" b="0"/>
            </a:stretch>
          </a:blipFill>
          <a:ln/>
        </p:spPr>
        <p:txBody>
          <a:bodyPr wrap="square" lIns="0" tIns="0" rIns="0" bIns="0" rtlCol="0" anchor="ctr"/>
          <a:lstStyle/>
          <a:p>
            <a:pPr indent="0" marL="0">
              <a:buNone/>
            </a:pPr>
            <a:endParaRPr lang="en-US" dirty="0"/>
          </a:p>
        </p:txBody>
      </p:sp>
      <p:sp>
        <p:nvSpPr>
          <p:cNvPr id="10" name="Text 8"/>
          <p:cNvSpPr/>
          <p:nvPr/>
        </p:nvSpPr>
        <p:spPr>
          <a:xfrm>
            <a:off x="4677138" y="2363586"/>
            <a:ext cx="3200400" cy="3474720"/>
          </a:xfrm>
          <a:prstGeom prst="rect">
            <a:avLst/>
          </a:prstGeom>
          <a:noFill/>
          <a:ln/>
        </p:spPr>
        <p:txBody>
          <a:bodyPr wrap="square" lIns="0" tIns="0" rIns="0" bIns="0" rtlCol="0" anchor="t"/>
          <a:lstStyle/>
          <a:p>
            <a:pPr algn="l" marL="0" indent="0">
              <a:lnSpc>
                <a:spcPct val="100000"/>
              </a:lnSpc>
              <a:spcBef>
                <a:spcPts val="1100"/>
              </a:spcBef>
              <a:buNone/>
            </a:pPr>
            <a:r>
              <a:rPr lang="en-US" sz="1600" dirty="0">
                <a:solidFill>
                  <a:srgbClr val="000000"/>
                </a:solidFill>
                <a:latin typeface="Figtree Regular" pitchFamily="34" charset="0"/>
                <a:ea typeface="Figtree Regular" pitchFamily="34" charset="-122"/>
                <a:cs typeface="Figtree Regular" pitchFamily="34" charset="-120"/>
              </a:rPr>
              <a:t>Be mindful of students' diverse backgrounds and experiences.</a:t>
            </a:r>
            <a:endParaRPr lang="en-US" sz="1600" dirty="0"/>
          </a:p>
          <a:p>
            <a:pPr algn="l" marL="0" indent="0">
              <a:lnSpc>
                <a:spcPct val="100000"/>
              </a:lnSpc>
              <a:spcBef>
                <a:spcPts val="1100"/>
              </a:spcBef>
              <a:buNone/>
            </a:pPr>
            <a:r>
              <a:rPr lang="en-US" sz="1600" dirty="0">
                <a:solidFill>
                  <a:srgbClr val="000000"/>
                </a:solidFill>
                <a:latin typeface="Figtree Regular" pitchFamily="34" charset="0"/>
                <a:ea typeface="Figtree Regular" pitchFamily="34" charset="-122"/>
                <a:cs typeface="Figtree Regular" pitchFamily="34" charset="-120"/>
              </a:rPr>
              <a:t>Avoid assumptions or stereotypes that may be hurtful or alienating.</a:t>
            </a:r>
            <a:endParaRPr lang="en-US" sz="1600" dirty="0"/>
          </a:p>
        </p:txBody>
      </p:sp>
      <p:sp>
        <p:nvSpPr>
          <p:cNvPr id="11" name="Text 9"/>
          <p:cNvSpPr/>
          <p:nvPr/>
        </p:nvSpPr>
        <p:spPr>
          <a:xfrm>
            <a:off x="4677138" y="1752445"/>
            <a:ext cx="3200400" cy="457521"/>
          </a:xfrm>
          <a:prstGeom prst="rect">
            <a:avLst/>
          </a:prstGeom>
          <a:noFill/>
          <a:ln/>
        </p:spPr>
        <p:txBody>
          <a:bodyPr wrap="square" lIns="0" tIns="0" rIns="0" bIns="0" rtlCol="0" anchor="t"/>
          <a:lstStyle/>
          <a:p>
            <a:pPr algn="l" marL="0" indent="0">
              <a:lnSpc>
                <a:spcPct val="90000"/>
              </a:lnSpc>
              <a:buNone/>
            </a:pPr>
            <a:r>
              <a:rPr lang="en-US" sz="1668" dirty="0">
                <a:solidFill>
                  <a:srgbClr val="000000"/>
                </a:solidFill>
                <a:latin typeface="Figtree Bold" pitchFamily="34" charset="0"/>
                <a:ea typeface="Figtree Bold" pitchFamily="34" charset="-122"/>
                <a:cs typeface="Figtree Bold" pitchFamily="34" charset="-120"/>
              </a:rPr>
              <a:t>Respecting Diversity in the Classroom</a:t>
            </a:r>
            <a:endParaRPr lang="en-US" sz="1668" dirty="0"/>
          </a:p>
        </p:txBody>
      </p:sp>
      <p:sp>
        <p:nvSpPr>
          <p:cNvPr id="12" name="Text 10"/>
          <p:cNvSpPr/>
          <p:nvPr/>
        </p:nvSpPr>
        <p:spPr>
          <a:xfrm>
            <a:off x="777240" y="2363586"/>
            <a:ext cx="3200400" cy="3474720"/>
          </a:xfrm>
          <a:prstGeom prst="rect">
            <a:avLst/>
          </a:prstGeom>
          <a:noFill/>
          <a:ln/>
        </p:spPr>
        <p:txBody>
          <a:bodyPr wrap="square" lIns="0" tIns="0" rIns="0" bIns="0" rtlCol="0" anchor="t"/>
          <a:lstStyle/>
          <a:p>
            <a:pPr algn="l" marL="0" indent="0">
              <a:lnSpc>
                <a:spcPct val="100000"/>
              </a:lnSpc>
              <a:spcBef>
                <a:spcPts val="1100"/>
              </a:spcBef>
              <a:buNone/>
            </a:pPr>
            <a:r>
              <a:rPr lang="en-US" sz="1600" dirty="0">
                <a:solidFill>
                  <a:srgbClr val="000000"/>
                </a:solidFill>
                <a:latin typeface="Figtree Regular" pitchFamily="34" charset="0"/>
                <a:ea typeface="Figtree Regular" pitchFamily="34" charset="-122"/>
                <a:cs typeface="Figtree Regular" pitchFamily="34" charset="-120"/>
              </a:rPr>
              <a:t>Establish a safe and respectful learning environment.</a:t>
            </a:r>
            <a:endParaRPr lang="en-US" sz="1600" dirty="0"/>
          </a:p>
          <a:p>
            <a:pPr algn="l" marL="0" indent="0">
              <a:lnSpc>
                <a:spcPct val="100000"/>
              </a:lnSpc>
              <a:spcBef>
                <a:spcPts val="1100"/>
              </a:spcBef>
              <a:buNone/>
            </a:pPr>
            <a:r>
              <a:rPr lang="en-US" sz="1600" dirty="0">
                <a:solidFill>
                  <a:srgbClr val="000000"/>
                </a:solidFill>
                <a:latin typeface="Figtree Regular" pitchFamily="34" charset="0"/>
                <a:ea typeface="Figtree Regular" pitchFamily="34" charset="-122"/>
                <a:cs typeface="Figtree Regular" pitchFamily="34" charset="-120"/>
              </a:rPr>
              <a:t>Encourage open and respectful dialogue about the Holy Spirit.</a:t>
            </a:r>
            <a:endParaRPr lang="en-US" sz="1600" dirty="0"/>
          </a:p>
        </p:txBody>
      </p:sp>
      <p:sp>
        <p:nvSpPr>
          <p:cNvPr id="13" name="Text 11"/>
          <p:cNvSpPr/>
          <p:nvPr/>
        </p:nvSpPr>
        <p:spPr>
          <a:xfrm>
            <a:off x="777240" y="1752445"/>
            <a:ext cx="3200400" cy="457521"/>
          </a:xfrm>
          <a:prstGeom prst="rect">
            <a:avLst/>
          </a:prstGeom>
          <a:noFill/>
          <a:ln/>
        </p:spPr>
        <p:txBody>
          <a:bodyPr wrap="square" lIns="0" tIns="0" rIns="0" bIns="0" rtlCol="0" anchor="t"/>
          <a:lstStyle/>
          <a:p>
            <a:pPr algn="l" marL="0" indent="0">
              <a:lnSpc>
                <a:spcPct val="90000"/>
              </a:lnSpc>
              <a:buNone/>
            </a:pPr>
            <a:r>
              <a:rPr lang="en-US" sz="1668" dirty="0">
                <a:solidFill>
                  <a:srgbClr val="000000"/>
                </a:solidFill>
                <a:latin typeface="Figtree Bold" pitchFamily="34" charset="0"/>
                <a:ea typeface="Figtree Bold" pitchFamily="34" charset="-122"/>
                <a:cs typeface="Figtree Bold" pitchFamily="34" charset="-120"/>
              </a:rPr>
              <a:t>Creating a Safe Learning Environment</a:t>
            </a:r>
            <a:endParaRPr lang="en-US" sz="1668" dirty="0"/>
          </a:p>
        </p:txBody>
      </p:sp>
      <p:sp>
        <p:nvSpPr>
          <p:cNvPr id="14" name="Text 12"/>
          <p:cNvSpPr/>
          <p:nvPr/>
        </p:nvSpPr>
        <p:spPr>
          <a:xfrm>
            <a:off x="548640" y="548639"/>
            <a:ext cx="7557498"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Safety Considerations</a:t>
            </a:r>
            <a:endParaRPr lang="en-US"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548639" y="1481596"/>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4" name="Text 2"/>
          <p:cNvSpPr/>
          <p:nvPr/>
        </p:nvSpPr>
        <p:spPr>
          <a:xfrm>
            <a:off x="548639" y="3069423"/>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548639" y="4657250"/>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1"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7" name="Text 5"/>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Understanding the Holy Spirit: Presence, Power, and Practice</a:t>
            </a:r>
            <a:endParaRPr lang="en-US" sz="800" dirty="0"/>
          </a:p>
        </p:txBody>
      </p:sp>
      <p:sp>
        <p:nvSpPr>
          <p:cNvPr id="8" name="Text 6"/>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19</a:t>
            </a:r>
            <a:endParaRPr lang="en-US" sz="800" dirty="0"/>
          </a:p>
        </p:txBody>
      </p:sp>
      <p:sp>
        <p:nvSpPr>
          <p:cNvPr id="9" name="Text 7"/>
          <p:cNvSpPr/>
          <p:nvPr/>
        </p:nvSpPr>
        <p:spPr>
          <a:xfrm>
            <a:off x="7896775" y="6217920"/>
            <a:ext cx="914400" cy="548640"/>
          </a:xfrm>
          <a:prstGeom prst="rect">
            <a:avLst/>
          </a:prstGeom>
          <a:noFill/>
          <a:ln/>
        </p:spPr>
        <p:txBody>
          <a:bodyPr wrap="square" lIns="0" tIns="0" rIns="0" bIns="0" rtlCol="0" anchor="ctr"/>
          <a:lstStyle/>
          <a:p>
            <a:pPr indent="0" marL="0">
              <a:buNone/>
            </a:pPr>
            <a:endParaRPr lang="en-US" dirty="0"/>
          </a:p>
        </p:txBody>
      </p:sp>
      <p:sp>
        <p:nvSpPr>
          <p:cNvPr id="10" name="Text 8"/>
          <p:cNvSpPr/>
          <p:nvPr/>
        </p:nvSpPr>
        <p:spPr>
          <a:xfrm>
            <a:off x="8991602" y="0"/>
            <a:ext cx="3200397" cy="6857998"/>
          </a:xfrm>
          <a:prstGeom prst="rect">
            <a:avLst/>
          </a:prstGeom>
          <a:blipFill>
            <a:blip r:embed="rId1"/>
            <a:srcRect/>
            <a:stretch>
              <a:fillRect l="-110966" r="-110966" t="0" b="0"/>
            </a:stretch>
          </a:blipFill>
          <a:ln/>
        </p:spPr>
        <p:txBody>
          <a:bodyPr wrap="square" lIns="0" tIns="0" rIns="0" bIns="0" rtlCol="0" anchor="ctr"/>
          <a:lstStyle/>
          <a:p>
            <a:pPr indent="0" marL="0">
              <a:buNone/>
            </a:pPr>
            <a:endParaRPr lang="en-US" dirty="0"/>
          </a:p>
        </p:txBody>
      </p:sp>
      <p:sp>
        <p:nvSpPr>
          <p:cNvPr id="11" name="Text 9"/>
          <p:cNvSpPr/>
          <p:nvPr/>
        </p:nvSpPr>
        <p:spPr>
          <a:xfrm>
            <a:off x="548640" y="548639"/>
            <a:ext cx="8046720"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Teaching Tips</a:t>
            </a:r>
            <a:endParaRPr lang="en-US" sz="2400" dirty="0"/>
          </a:p>
        </p:txBody>
      </p:sp>
      <p:sp>
        <p:nvSpPr>
          <p:cNvPr id="12" name="Text 10"/>
          <p:cNvSpPr/>
          <p:nvPr/>
        </p:nvSpPr>
        <p:spPr>
          <a:xfrm>
            <a:off x="796675" y="1730382"/>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3" name="Text 11"/>
          <p:cNvSpPr/>
          <p:nvPr/>
        </p:nvSpPr>
        <p:spPr>
          <a:xfrm>
            <a:off x="796675" y="1730382"/>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1</a:t>
            </a:r>
            <a:endParaRPr lang="en-US" sz="1400" dirty="0"/>
          </a:p>
        </p:txBody>
      </p:sp>
      <p:sp>
        <p:nvSpPr>
          <p:cNvPr id="14" name="Text 12"/>
          <p:cNvSpPr/>
          <p:nvPr/>
        </p:nvSpPr>
        <p:spPr>
          <a:xfrm>
            <a:off x="796675" y="3313301"/>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5" name="Text 13"/>
          <p:cNvSpPr/>
          <p:nvPr/>
        </p:nvSpPr>
        <p:spPr>
          <a:xfrm>
            <a:off x="796675" y="3313301"/>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2</a:t>
            </a:r>
            <a:endParaRPr lang="en-US" sz="1400" dirty="0"/>
          </a:p>
        </p:txBody>
      </p:sp>
      <p:sp>
        <p:nvSpPr>
          <p:cNvPr id="16" name="Text 14"/>
          <p:cNvSpPr/>
          <p:nvPr/>
        </p:nvSpPr>
        <p:spPr>
          <a:xfrm>
            <a:off x="796675" y="4885370"/>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7" name="Text 15"/>
          <p:cNvSpPr/>
          <p:nvPr/>
        </p:nvSpPr>
        <p:spPr>
          <a:xfrm>
            <a:off x="796675" y="4885370"/>
            <a:ext cx="457200" cy="457200"/>
          </a:xfrm>
          <a:prstGeom prst="rect">
            <a:avLst/>
          </a:prstGeom>
          <a:noFill/>
          <a:ln/>
        </p:spPr>
        <p:txBody>
          <a:bodyPr wrap="square" lIns="0" tIns="0" rIns="0" bIns="0" rtlCol="0" anchor="ctr"/>
          <a:lstStyle/>
          <a:p>
            <a:pPr algn="ctr" marL="0" indent="0">
              <a:lnSpc>
                <a:spcPct val="100000"/>
              </a:lnSpc>
              <a:buNone/>
            </a:pPr>
            <a:r>
              <a:rPr lang="en-US" sz="1400" dirty="0">
                <a:solidFill>
                  <a:srgbClr val="00142F"/>
                </a:solidFill>
                <a:latin typeface="Outfit SemiBold" pitchFamily="34" charset="0"/>
                <a:ea typeface="Outfit SemiBold" pitchFamily="34" charset="-122"/>
                <a:cs typeface="Outfit SemiBold" pitchFamily="34" charset="-120"/>
              </a:rPr>
              <a:t>3</a:t>
            </a:r>
            <a:endParaRPr lang="en-US" sz="1400" dirty="0"/>
          </a:p>
        </p:txBody>
      </p:sp>
      <p:sp>
        <p:nvSpPr>
          <p:cNvPr id="18" name="Text 16"/>
          <p:cNvSpPr/>
          <p:nvPr/>
        </p:nvSpPr>
        <p:spPr>
          <a:xfrm>
            <a:off x="1430664" y="4866898"/>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Reflection and Application Opportunities</a:t>
            </a:r>
            <a:endParaRPr lang="en-US" sz="1400" dirty="0"/>
          </a:p>
        </p:txBody>
      </p:sp>
      <p:sp>
        <p:nvSpPr>
          <p:cNvPr id="19" name="Text 17"/>
          <p:cNvSpPr/>
          <p:nvPr/>
        </p:nvSpPr>
        <p:spPr>
          <a:xfrm>
            <a:off x="1430664" y="5323415"/>
            <a:ext cx="6858000" cy="457200"/>
          </a:xfrm>
          <a:prstGeom prst="rect">
            <a:avLst/>
          </a:prstGeom>
          <a:noFill/>
          <a:ln/>
        </p:spPr>
        <p:txBody>
          <a:bodyPr wrap="square" lIns="0" tIns="0" rIns="0" bIns="0" rtlCol="0" anchor="t"/>
          <a:lstStyle/>
          <a:p>
            <a:pPr algn="l" marL="0" indent="0">
              <a:lnSpc>
                <a:spcPct val="90000"/>
              </a:lnSpc>
              <a:spcBef>
                <a:spcPts val="735"/>
              </a:spcBef>
              <a:buNone/>
            </a:pPr>
            <a:r>
              <a:rPr lang="en-US" sz="1029" dirty="0">
                <a:solidFill>
                  <a:srgbClr val="000000"/>
                </a:solidFill>
                <a:latin typeface="Figtree Regular" pitchFamily="34" charset="0"/>
                <a:ea typeface="Figtree Regular" pitchFamily="34" charset="-122"/>
                <a:cs typeface="Figtree Regular" pitchFamily="34" charset="-120"/>
              </a:rPr>
              <a:t>Provide opportunities for reflection and application, asking questions such as 'What does the Holy Spirit mean to me?'</a:t>
            </a:r>
            <a:endParaRPr lang="en-US" sz="1029" dirty="0"/>
          </a:p>
          <a:p>
            <a:pPr algn="l" marL="0" indent="0">
              <a:lnSpc>
                <a:spcPct val="90000"/>
              </a:lnSpc>
              <a:spcBef>
                <a:spcPts val="735"/>
              </a:spcBef>
              <a:buNone/>
            </a:pPr>
            <a:r>
              <a:rPr lang="en-US" sz="1029" dirty="0">
                <a:solidFill>
                  <a:srgbClr val="000000"/>
                </a:solidFill>
                <a:latin typeface="Figtree Regular" pitchFamily="34" charset="0"/>
                <a:ea typeface="Figtree Regular" pitchFamily="34" charset="-122"/>
                <a:cs typeface="Figtree Regular" pitchFamily="34" charset="-120"/>
              </a:rPr>
              <a:t>Encourage students to consider how they can demonstrate its teachings in their lives.</a:t>
            </a:r>
            <a:endParaRPr lang="en-US" sz="1029" dirty="0"/>
          </a:p>
        </p:txBody>
      </p:sp>
      <p:sp>
        <p:nvSpPr>
          <p:cNvPr id="20" name="Text 18"/>
          <p:cNvSpPr/>
          <p:nvPr/>
        </p:nvSpPr>
        <p:spPr>
          <a:xfrm>
            <a:off x="1430664" y="3294829"/>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Engaging Learning Activities</a:t>
            </a:r>
            <a:endParaRPr lang="en-US" sz="1400" dirty="0"/>
          </a:p>
        </p:txBody>
      </p:sp>
      <p:sp>
        <p:nvSpPr>
          <p:cNvPr id="21" name="Text 19"/>
          <p:cNvSpPr/>
          <p:nvPr/>
        </p:nvSpPr>
        <p:spPr>
          <a:xfrm>
            <a:off x="1430664" y="3751346"/>
            <a:ext cx="6858000" cy="457200"/>
          </a:xfrm>
          <a:prstGeom prst="rect">
            <a:avLst/>
          </a:prstGeom>
          <a:noFill/>
          <a:ln/>
        </p:spPr>
        <p:txBody>
          <a:bodyPr wrap="square" lIns="0" tIns="0" rIns="0" bIns="0" rtlCol="0" anchor="t"/>
          <a:lstStyle/>
          <a:p>
            <a:pPr algn="l" marL="0" indent="0">
              <a:lnSpc>
                <a:spcPct val="90000"/>
              </a:lnSpc>
              <a:spcBef>
                <a:spcPts val="893"/>
              </a:spcBef>
              <a:buNone/>
            </a:pPr>
            <a:r>
              <a:rPr lang="en-US" sz="1251" dirty="0">
                <a:solidFill>
                  <a:srgbClr val="000000"/>
                </a:solidFill>
                <a:latin typeface="Figtree Regular" pitchFamily="34" charset="0"/>
                <a:ea typeface="Figtree Regular" pitchFamily="34" charset="-122"/>
                <a:cs typeface="Figtree Regular" pitchFamily="34" charset="-120"/>
              </a:rPr>
              <a:t>Incorporate interactive activities, such as group discussions and role-plays, to engage students.</a:t>
            </a:r>
            <a:endParaRPr lang="en-US" sz="1251" dirty="0"/>
          </a:p>
          <a:p>
            <a:pPr algn="l" marL="0" indent="0">
              <a:lnSpc>
                <a:spcPct val="90000"/>
              </a:lnSpc>
              <a:spcBef>
                <a:spcPts val="893"/>
              </a:spcBef>
              <a:buNone/>
            </a:pPr>
            <a:r>
              <a:rPr lang="en-US" sz="1251" dirty="0">
                <a:solidFill>
                  <a:srgbClr val="000000"/>
                </a:solidFill>
                <a:latin typeface="Figtree Regular" pitchFamily="34" charset="0"/>
                <a:ea typeface="Figtree Regular" pitchFamily="34" charset="-122"/>
                <a:cs typeface="Figtree Regular" pitchFamily="34" charset="-120"/>
              </a:rPr>
              <a:t>These methods facilitate a comprehensive and participatory learning experience.</a:t>
            </a:r>
            <a:endParaRPr lang="en-US" sz="1251" dirty="0"/>
          </a:p>
        </p:txBody>
      </p:sp>
      <p:sp>
        <p:nvSpPr>
          <p:cNvPr id="22" name="Text 20"/>
          <p:cNvSpPr/>
          <p:nvPr/>
        </p:nvSpPr>
        <p:spPr>
          <a:xfrm>
            <a:off x="1430664" y="1711910"/>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Bold" pitchFamily="34" charset="0"/>
                <a:ea typeface="Figtree Bold" pitchFamily="34" charset="-122"/>
                <a:cs typeface="Figtree Bold" pitchFamily="34" charset="-120"/>
              </a:rPr>
              <a:t>Illustrating the Holy Spirit's Impact</a:t>
            </a:r>
            <a:endParaRPr lang="en-US" sz="1400" dirty="0"/>
          </a:p>
        </p:txBody>
      </p:sp>
      <p:sp>
        <p:nvSpPr>
          <p:cNvPr id="23" name="Text 21"/>
          <p:cNvSpPr/>
          <p:nvPr/>
        </p:nvSpPr>
        <p:spPr>
          <a:xfrm>
            <a:off x="1430664" y="2168427"/>
            <a:ext cx="6858000" cy="457200"/>
          </a:xfrm>
          <a:prstGeom prst="rect">
            <a:avLst/>
          </a:prstGeom>
          <a:noFill/>
          <a:ln/>
        </p:spPr>
        <p:txBody>
          <a:bodyPr wrap="square" lIns="0" tIns="0" rIns="0" bIns="0" rtlCol="0" anchor="t"/>
          <a:lstStyle/>
          <a:p>
            <a:pPr algn="l" marL="0" indent="0">
              <a:lnSpc>
                <a:spcPct val="90000"/>
              </a:lnSpc>
              <a:spcBef>
                <a:spcPts val="831"/>
              </a:spcBef>
              <a:buNone/>
            </a:pPr>
            <a:r>
              <a:rPr lang="en-US" sz="1163" dirty="0">
                <a:solidFill>
                  <a:srgbClr val="000000"/>
                </a:solidFill>
                <a:latin typeface="Figtree Regular" pitchFamily="34" charset="0"/>
                <a:ea typeface="Figtree Regular" pitchFamily="34" charset="-122"/>
                <a:cs typeface="Figtree Regular" pitchFamily="34" charset="-120"/>
              </a:rPr>
              <a:t>Use real-life examples and testimonials to illustrate the impact of the Holy Spirit in the lives of believers.</a:t>
            </a:r>
            <a:endParaRPr lang="en-US" sz="1163" dirty="0"/>
          </a:p>
          <a:p>
            <a:pPr algn="l" marL="0" indent="0">
              <a:lnSpc>
                <a:spcPct val="90000"/>
              </a:lnSpc>
              <a:spcBef>
                <a:spcPts val="831"/>
              </a:spcBef>
              <a:buNone/>
            </a:pPr>
            <a:r>
              <a:rPr lang="en-US" sz="1163" dirty="0">
                <a:solidFill>
                  <a:srgbClr val="000000"/>
                </a:solidFill>
                <a:latin typeface="Figtree Regular" pitchFamily="34" charset="0"/>
                <a:ea typeface="Figtree Regular" pitchFamily="34" charset="-122"/>
                <a:cs typeface="Figtree Regular" pitchFamily="34" charset="-120"/>
              </a:rPr>
              <a:t>These narratives help students connect with the teachings on a personal level.</a:t>
            </a:r>
            <a:endParaRPr lang="en-US" sz="1163"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SlideSpeak</dc:creator>
  <cp:lastModifiedBy>SlideSpeak</cp:lastModifiedBy>
  <cp:revision>1</cp:revision>
  <dcterms:created xsi:type="dcterms:W3CDTF">2025-06-30T20:06:48Z</dcterms:created>
  <dcterms:modified xsi:type="dcterms:W3CDTF">2025-06-30T20:06:48Z</dcterms:modified>
</cp:coreProperties>
</file>