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be2ba292fcd1c2cb778609cb8113e474476986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229e9476a18ab6c56540d18c1e753558e602fb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625c4bcc91b6adf8468b847aaaea97317215a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fa64bd23a0bf94d6d71431e3fe699d82f1706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cc4bb81b15b401efee1f8d5592bac17ff9dfa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b857799e1aa700a42e5f20bdd737d2784b269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fee88628c41871c3f634753de90b24caa5bb79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a3220974c941c5127303679fb0f41ba5d3e2d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888e8efe77055097cc5e394cecfec37a557cc49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f3edc2fe46088cc49e0e67f1b9e05ac3618c9d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7362b8f0caeba84e5808bd5f80cde6568213e80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2c9eab1c1d1e258994dc7996ef38b286058f59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bd55433af4da5124000589857b4d79f8a336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edea9fb9654f1e3e6e0e67848a5acf842042b7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0" r="0" t="-1085" b="-108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foundational measurement skills for young learners through inclusive and engaging activities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Measurement Concepts and Vocabulary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Measurement Concepts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Formative Assessment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Summative Assessment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will cater to mixed-ability groups, including English language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all students can engage and benefit from the lesson.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Inclusive Learning Approach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aims to introduce basic measurement vocabulary and concepts, such as big, small, longer, and shorter.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essential for developing early mathematical skills.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Objectives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 is crucial for 6-year-old students in New Zealand.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supports their understanding of the world around them.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Measurement Concepts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Measurement Concepts and Vocabulary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37511" r="-2375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Measurement Concepts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measurement vocabulary enhances students' descriptive language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improvement supports better communication and understanding in educational settings.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Descriptive Language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Measurement concepts lay the foundation for more complex mathematical concepts.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are crucial for academic and professional growth in STEM fields.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Advanced Mathematical Concepts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size and measurement is essential for problem-solving in everyday life.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individuals navigate and make decisions in various real-world scenarios.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Role in Everyday Problem-Solving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recall and define basic measurement vocabulary related to size.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is essential for further exploration of measurement concepts.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Measurement Vocabulary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demonstrate an understanding of comparing objects by size.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helps in distinguishing and categorizing objects effectively.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Objects by Size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apply their knowledge of measurement vocabulary to order objects.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reinforces their ability to sequence items based on size.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Ordering Objects Using Measurement Vocabulary</a:t>
            </a:r>
            <a:endParaRPr lang="en-US" sz="1231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analyze and identify patterns in the sizes of objects.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these patterns aids in developing critical thinking and analytical skills.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Patterns in Object Sizes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44238" r="-442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Vocabulary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Longer: Comparative form of long; extending a greater distance than something else.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term is used to compare the length of two objects or entities.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Longer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Short: Not long; extending a short distance from one end to the 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used to describe objects with minimal length.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Short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Long: Extending a great distance from one end to the other.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term is often used to describe objects with significant length.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Long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Small: Smaller in size than something else.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refers to objects or entities that are comparatively smaller.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Small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Big: Larger in size than something else.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term is used to describe objects or entities that are comparatively larger.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Big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Strategies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Measurement Practice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hands-on activities for students to practice measuring and comparing objects.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practical tasks enhances comprehension and skill development.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for Vocabulary Retention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visual aids to help students understand and remember measurement vocabulary.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tools make abstract terms more tangible and easier to recall.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 in Measurement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to demonstrate measurement concepts.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students relate abstract ideas to their everyday experiences.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for Advanced Students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additional challenges, such as measuring more complex shapes or solving simple measurement problems.</a:t>
            </a:r>
            <a:endParaRPr lang="en-US" sz="1090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tasks encourage deeper thinking and skill development for advanced learners.</a:t>
            </a:r>
            <a:endParaRPr lang="en-US" sz="1090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for Students Needing Extra Support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additional guidance and modify activities to make them more accessible.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that all students can participate and succeed in the learning process.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English Language Learners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simple language, visual aids, and demonstrations to support understanding.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help ensure comprehension and engagement for students learning English.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reflect on their own learning and set goals for improvement.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Self-reflection promotes autonomy and helps students take ownership of their progress.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Self-Reflection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constructive feedback that is specific, positive, and actionable.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a supportive learning environment and encourages improvement.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11879"/>
            <a:ext cx="365760" cy="254750"/>
          </a:xfrm>
          <a:custGeom>
            <a:avLst/>
            <a:gdLst/>
            <a:ahLst/>
            <a:cxnLst/>
            <a:rect l="l" t="t" r="r" b="b"/>
            <a:pathLst>
              <a:path w="365760" h="254750">
                <a:moveTo>
                  <a:pt x="360007" y="5755"/>
                </a:moveTo>
                <a:cubicBezTo>
                  <a:pt x="367680" y="13428"/>
                  <a:pt x="367680" y="25834"/>
                  <a:pt x="360007" y="33426"/>
                </a:cubicBezTo>
                <a:lnTo>
                  <a:pt x="144519" y="248996"/>
                </a:lnTo>
                <a:cubicBezTo>
                  <a:pt x="136845" y="256669"/>
                  <a:pt x="124439" y="256669"/>
                  <a:pt x="116849" y="248996"/>
                </a:cubicBezTo>
                <a:lnTo>
                  <a:pt x="5757" y="137986"/>
                </a:lnTo>
                <a:cubicBezTo>
                  <a:pt x="-1917" y="130313"/>
                  <a:pt x="-1917" y="117906"/>
                  <a:pt x="5757" y="110315"/>
                </a:cubicBezTo>
                <a:cubicBezTo>
                  <a:pt x="13431" y="102723"/>
                  <a:pt x="25837" y="102642"/>
                  <a:pt x="33427" y="110315"/>
                </a:cubicBezTo>
                <a:lnTo>
                  <a:pt x="130562" y="207448"/>
                </a:lnTo>
                <a:lnTo>
                  <a:pt x="332256" y="5755"/>
                </a:lnTo>
                <a:cubicBezTo>
                  <a:pt x="339930" y="-1918"/>
                  <a:pt x="352337" y="-1918"/>
                  <a:pt x="359926" y="5755"/>
                </a:cubicBezTo>
                <a:lnTo>
                  <a:pt x="360007" y="575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Regularly assess student understanding through observations, quizzes, and class discussions.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help identify areas where students may need additional support.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Assessment Methods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7989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parent-child challenges that focus on measurement concepts.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challenges promote teamwork and make learning measurement fun and engaging.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Parent-Child Challenges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228" y="274748"/>
                </a:moveTo>
                <a:cubicBezTo>
                  <a:pt x="34608" y="270128"/>
                  <a:pt x="34608" y="262528"/>
                  <a:pt x="39228" y="257908"/>
                </a:cubicBezTo>
                <a:lnTo>
                  <a:pt x="68584" y="228552"/>
                </a:lnTo>
                <a:lnTo>
                  <a:pt x="91012" y="250981"/>
                </a:lnTo>
                <a:cubicBezTo>
                  <a:pt x="95632" y="255600"/>
                  <a:pt x="103232" y="255600"/>
                  <a:pt x="107852" y="250981"/>
                </a:cubicBezTo>
                <a:cubicBezTo>
                  <a:pt x="112471" y="246361"/>
                  <a:pt x="112471" y="238761"/>
                  <a:pt x="107852" y="234141"/>
                </a:cubicBezTo>
                <a:lnTo>
                  <a:pt x="85423" y="211713"/>
                </a:lnTo>
                <a:lnTo>
                  <a:pt x="116268" y="180868"/>
                </a:lnTo>
                <a:lnTo>
                  <a:pt x="138696" y="203297"/>
                </a:lnTo>
                <a:cubicBezTo>
                  <a:pt x="143316" y="207916"/>
                  <a:pt x="150916" y="207916"/>
                  <a:pt x="155536" y="203297"/>
                </a:cubicBezTo>
                <a:cubicBezTo>
                  <a:pt x="160155" y="198677"/>
                  <a:pt x="160155" y="191077"/>
                  <a:pt x="155536" y="186457"/>
                </a:cubicBezTo>
                <a:lnTo>
                  <a:pt x="133107" y="164029"/>
                </a:lnTo>
                <a:lnTo>
                  <a:pt x="163952" y="133184"/>
                </a:lnTo>
                <a:lnTo>
                  <a:pt x="186380" y="155613"/>
                </a:lnTo>
                <a:cubicBezTo>
                  <a:pt x="191000" y="160232"/>
                  <a:pt x="198600" y="160232"/>
                  <a:pt x="203220" y="155613"/>
                </a:cubicBezTo>
                <a:cubicBezTo>
                  <a:pt x="207840" y="150993"/>
                  <a:pt x="207840" y="143393"/>
                  <a:pt x="203220" y="138773"/>
                </a:cubicBezTo>
                <a:lnTo>
                  <a:pt x="180792" y="116345"/>
                </a:lnTo>
                <a:lnTo>
                  <a:pt x="211636" y="85500"/>
                </a:lnTo>
                <a:lnTo>
                  <a:pt x="234064" y="107928"/>
                </a:lnTo>
                <a:cubicBezTo>
                  <a:pt x="238684" y="112548"/>
                  <a:pt x="246284" y="112548"/>
                  <a:pt x="250904" y="107928"/>
                </a:cubicBezTo>
                <a:cubicBezTo>
                  <a:pt x="255524" y="103309"/>
                  <a:pt x="255524" y="95708"/>
                  <a:pt x="250904" y="91089"/>
                </a:cubicBezTo>
                <a:lnTo>
                  <a:pt x="228476" y="68660"/>
                </a:lnTo>
                <a:lnTo>
                  <a:pt x="257832" y="39305"/>
                </a:lnTo>
                <a:cubicBezTo>
                  <a:pt x="262451" y="34685"/>
                  <a:pt x="270052" y="34685"/>
                  <a:pt x="274671" y="39305"/>
                </a:cubicBezTo>
                <a:lnTo>
                  <a:pt x="326455" y="91089"/>
                </a:lnTo>
                <a:cubicBezTo>
                  <a:pt x="331075" y="95708"/>
                  <a:pt x="331075" y="103309"/>
                  <a:pt x="326455" y="107928"/>
                </a:cubicBezTo>
                <a:lnTo>
                  <a:pt x="107848" y="326536"/>
                </a:lnTo>
                <a:cubicBezTo>
                  <a:pt x="103229" y="331155"/>
                  <a:pt x="95628" y="331155"/>
                  <a:pt x="91008" y="326536"/>
                </a:cubicBezTo>
                <a:lnTo>
                  <a:pt x="39228" y="274748"/>
                </a:lnTo>
                <a:moveTo>
                  <a:pt x="65680" y="351788"/>
                </a:moveTo>
                <a:cubicBezTo>
                  <a:pt x="84308" y="370416"/>
                  <a:pt x="114483" y="370416"/>
                  <a:pt x="133111" y="351788"/>
                </a:cubicBezTo>
                <a:lnTo>
                  <a:pt x="351792" y="133181"/>
                </a:lnTo>
                <a:cubicBezTo>
                  <a:pt x="370420" y="114552"/>
                  <a:pt x="370420" y="84377"/>
                  <a:pt x="351792" y="65749"/>
                </a:cubicBezTo>
                <a:lnTo>
                  <a:pt x="300084" y="13965"/>
                </a:lnTo>
                <a:cubicBezTo>
                  <a:pt x="281456" y="-4663"/>
                  <a:pt x="251281" y="-4663"/>
                  <a:pt x="232653" y="13965"/>
                </a:cubicBezTo>
                <a:lnTo>
                  <a:pt x="13972" y="232572"/>
                </a:lnTo>
                <a:cubicBezTo>
                  <a:pt x="-4656" y="251200"/>
                  <a:pt x="-4656" y="281376"/>
                  <a:pt x="13972" y="300004"/>
                </a:cubicBezTo>
                <a:lnTo>
                  <a:pt x="65756" y="351788"/>
                </a:lnTo>
                <a:lnTo>
                  <a:pt x="65680" y="3517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parents with simple measurement activities to do with their child at home.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make learning interactive and strengthen the parent-child bond.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Measurement Activities</a:t>
            </a:r>
            <a:endParaRPr lang="en-US" sz="1363" dirty="0"/>
          </a:p>
        </p:txBody>
      </p:sp>
      <p:sp>
        <p:nvSpPr>
          <p:cNvPr id="14" name="Text 12"/>
          <p:cNvSpPr/>
          <p:nvPr/>
        </p:nvSpPr>
        <p:spPr>
          <a:xfrm>
            <a:off x="6493781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engage with their child's learning through regular progress updates.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parents stay informed and actively involved in their child's educational journey.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Progress Updates</a:t>
            </a:r>
            <a:endParaRPr lang="en-US" sz="1594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this lesson plan, teachers can provide a comprehensive introduction to measurement concepts and vocabulary.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structured approach enhances the effectiveness of teaching.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Lesson Plan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activities cater to the diverse needs of students, including English language learners.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an inclusive learning environment for all students.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Catering to Diverse Needs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Introducing measurement concepts and vocabulary is crucial for 6-year-old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supports their cognitive and academic development.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Measurement Concepts</a:t>
            </a:r>
            <a:endParaRPr lang="en-US" sz="16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time and duration, teaching students to tell time and understand concepts such as morning, afternoon, yesterday, today, and tomorrow.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build their ability to organize and sequence daily activities.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and Duration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 the concept of capacity, comparing the volumes of different containers.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to differentiate between larger and smaller volumes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Capacity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numerical measurements using non-standard and standard units.</a:t>
            </a:r>
            <a:endParaRPr lang="en-US" sz="12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help students understand the basics of quantifying objects and comparing sizes.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Numerical Measurements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011680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74707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37734" y="178843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130" b="-15213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what ways can the learning from this lesson be connected to real-life scenarios or other areas of the curriculum?</a:t>
            </a:r>
            <a:endParaRPr lang="en-US" sz="1200" dirty="0"/>
          </a:p>
          <a:p>
            <a:pPr algn="ctr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prompts consideration of practical applications and interdisciplinary connections of the lesson's content.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Connecting Learning to Real-Life and Curriculum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13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did the differentiated activities cater to the needs of mixed-ability groups?</a:t>
            </a:r>
            <a:endParaRPr lang="en-US" sz="1341" dirty="0"/>
          </a:p>
          <a:p>
            <a:pPr algn="ctr" marL="0" indent="0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13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inquiry focuses on evaluating how tailored activities addressed diverse learning needs within the classroom.</a:t>
            </a:r>
            <a:endParaRPr lang="en-US" sz="1341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33"/>
              </a:spcBef>
              <a:buNone/>
            </a:pPr>
            <a:r>
              <a:rPr lang="en-US" sz="1333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Activities for Mixed-Ability Groups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strategies were most effective in engaging students and promoting their understanding of measurement concepts and vocabulary?</a:t>
            </a:r>
            <a:endParaRPr lang="en-US" sz="1154" dirty="0"/>
          </a:p>
          <a:p>
            <a:pPr algn="ctr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encourages reflection on teaching methods that successfully captured students' interest and enhanced their comprehension.</a:t>
            </a:r>
            <a:endParaRPr lang="en-US" sz="1154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61"/>
              </a:spcBef>
              <a:buNone/>
            </a:pPr>
            <a:r>
              <a:rPr lang="en-US" sz="1537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 for Engagement</a:t>
            </a:r>
            <a:endParaRPr lang="en-US" sz="1537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08967" r="-1089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booklet with pictures of objects and write or draw something about the size of each object.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creative way to document and learn about measurements.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Booklet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Sort pictures or objects of different sizes from smallest to largest or vice versa.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in understanding size relationships and order.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Size Sorting Game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Find objects at home that are big, small, long, or short.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 fun activity to explore and compare different sizes.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Scavenger Hunt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Activities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Bingo Game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11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Measurement bingo: Create bingo cards with pictures or words related to measurement and play a game of bingo.</a:t>
            </a:r>
            <a:endParaRPr lang="en-US" sz="1103" dirty="0"/>
          </a:p>
          <a:p>
            <a:pPr algn="l" marL="0" indent="0">
              <a:lnSpc>
                <a:spcPct val="90000"/>
              </a:lnSpc>
              <a:spcBef>
                <a:spcPts val="689"/>
              </a:spcBef>
              <a:buNone/>
            </a:pPr>
            <a:r>
              <a:rPr lang="en-US" sz="110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learners in a fun and interactive way to reinforce measurement concepts.</a:t>
            </a:r>
            <a:endParaRPr lang="en-US" sz="110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Storybook Creation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9"/>
              </a:spcBef>
              <a:buNone/>
            </a:pPr>
            <a:r>
              <a:rPr lang="en-US" sz="105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measurement storybook: Write and illustrate a story that incorporates measurement concepts and vocabulary.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659"/>
              </a:spcBef>
              <a:buNone/>
            </a:pPr>
            <a:r>
              <a:rPr lang="en-US" sz="105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combines creativity with learning measurement in a narrative format.</a:t>
            </a:r>
            <a:endParaRPr lang="en-US" sz="1055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Obstacle Course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7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 a measurement obstacle course: Incorporate measurement concepts and vocabulary into an obstacle course.</a:t>
            </a:r>
            <a:endParaRPr lang="en-US" sz="1083" dirty="0"/>
          </a:p>
          <a:p>
            <a:pPr algn="l" marL="0" indent="0">
              <a:lnSpc>
                <a:spcPct val="90000"/>
              </a:lnSpc>
              <a:spcBef>
                <a:spcPts val="677"/>
              </a:spcBef>
              <a:buNone/>
            </a:pPr>
            <a:r>
              <a:rPr lang="en-US" sz="10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Participants navigate through challenges while applying measurement skills.</a:t>
            </a:r>
            <a:endParaRPr lang="en-US" sz="1083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4517" y="171717"/>
                </a:moveTo>
                <a:cubicBezTo>
                  <a:pt x="21630" y="168830"/>
                  <a:pt x="21630" y="164080"/>
                  <a:pt x="24517" y="161193"/>
                </a:cubicBezTo>
                <a:lnTo>
                  <a:pt x="42865" y="142845"/>
                </a:lnTo>
                <a:lnTo>
                  <a:pt x="56883" y="156863"/>
                </a:lnTo>
                <a:cubicBezTo>
                  <a:pt x="59770" y="159750"/>
                  <a:pt x="64520" y="159750"/>
                  <a:pt x="67407" y="156863"/>
                </a:cubicBezTo>
                <a:cubicBezTo>
                  <a:pt x="70295" y="153976"/>
                  <a:pt x="70295" y="149226"/>
                  <a:pt x="67407" y="146338"/>
                </a:cubicBezTo>
                <a:lnTo>
                  <a:pt x="53390" y="132321"/>
                </a:lnTo>
                <a:lnTo>
                  <a:pt x="72667" y="113043"/>
                </a:lnTo>
                <a:lnTo>
                  <a:pt x="86685" y="127060"/>
                </a:lnTo>
                <a:cubicBezTo>
                  <a:pt x="89572" y="129948"/>
                  <a:pt x="94323" y="129948"/>
                  <a:pt x="97210" y="127060"/>
                </a:cubicBezTo>
                <a:cubicBezTo>
                  <a:pt x="100097" y="124173"/>
                  <a:pt x="100097" y="119423"/>
                  <a:pt x="97210" y="116536"/>
                </a:cubicBezTo>
                <a:lnTo>
                  <a:pt x="83192" y="102518"/>
                </a:lnTo>
                <a:lnTo>
                  <a:pt x="102470" y="83240"/>
                </a:lnTo>
                <a:lnTo>
                  <a:pt x="116488" y="97258"/>
                </a:lnTo>
                <a:cubicBezTo>
                  <a:pt x="119375" y="100145"/>
                  <a:pt x="124125" y="100145"/>
                  <a:pt x="127012" y="97258"/>
                </a:cubicBezTo>
                <a:cubicBezTo>
                  <a:pt x="129900" y="94371"/>
                  <a:pt x="129900" y="89620"/>
                  <a:pt x="127012" y="86733"/>
                </a:cubicBezTo>
                <a:lnTo>
                  <a:pt x="112995" y="72715"/>
                </a:lnTo>
                <a:lnTo>
                  <a:pt x="132273" y="53438"/>
                </a:lnTo>
                <a:lnTo>
                  <a:pt x="146290" y="67455"/>
                </a:lnTo>
                <a:cubicBezTo>
                  <a:pt x="149178" y="70343"/>
                  <a:pt x="153928" y="70343"/>
                  <a:pt x="156815" y="67455"/>
                </a:cubicBezTo>
                <a:cubicBezTo>
                  <a:pt x="159702" y="64568"/>
                  <a:pt x="159702" y="59818"/>
                  <a:pt x="156815" y="56931"/>
                </a:cubicBezTo>
                <a:lnTo>
                  <a:pt x="142797" y="42913"/>
                </a:lnTo>
                <a:lnTo>
                  <a:pt x="161145" y="24565"/>
                </a:lnTo>
                <a:cubicBezTo>
                  <a:pt x="164032" y="21678"/>
                  <a:pt x="168782" y="21678"/>
                  <a:pt x="171669" y="24565"/>
                </a:cubicBezTo>
                <a:lnTo>
                  <a:pt x="204035" y="56931"/>
                </a:lnTo>
                <a:cubicBezTo>
                  <a:pt x="206922" y="59818"/>
                  <a:pt x="206922" y="64568"/>
                  <a:pt x="204035" y="67455"/>
                </a:cubicBezTo>
                <a:lnTo>
                  <a:pt x="67405" y="204085"/>
                </a:lnTo>
                <a:cubicBezTo>
                  <a:pt x="64518" y="206972"/>
                  <a:pt x="59767" y="206972"/>
                  <a:pt x="56880" y="204085"/>
                </a:cubicBezTo>
                <a:lnTo>
                  <a:pt x="24517" y="171717"/>
                </a:lnTo>
                <a:moveTo>
                  <a:pt x="41050" y="219867"/>
                </a:moveTo>
                <a:cubicBezTo>
                  <a:pt x="52692" y="231510"/>
                  <a:pt x="71552" y="231510"/>
                  <a:pt x="83194" y="219867"/>
                </a:cubicBezTo>
                <a:lnTo>
                  <a:pt x="219870" y="83238"/>
                </a:lnTo>
                <a:cubicBezTo>
                  <a:pt x="231512" y="71595"/>
                  <a:pt x="231512" y="52736"/>
                  <a:pt x="219870" y="41093"/>
                </a:cubicBezTo>
                <a:lnTo>
                  <a:pt x="187553" y="8728"/>
                </a:lnTo>
                <a:cubicBezTo>
                  <a:pt x="175910" y="-2915"/>
                  <a:pt x="157050" y="-2915"/>
                  <a:pt x="145408" y="8728"/>
                </a:cubicBezTo>
                <a:lnTo>
                  <a:pt x="8733" y="145358"/>
                </a:lnTo>
                <a:cubicBezTo>
                  <a:pt x="-2910" y="157000"/>
                  <a:pt x="-2910" y="175860"/>
                  <a:pt x="8733" y="187502"/>
                </a:cubicBezTo>
                <a:lnTo>
                  <a:pt x="41098" y="219867"/>
                </a:lnTo>
                <a:lnTo>
                  <a:pt x="41050" y="2198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2814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07083" y="1757598"/>
            <a:ext cx="185774" cy="228600"/>
          </a:xfrm>
          <a:custGeom>
            <a:avLst/>
            <a:gdLst/>
            <a:ahLst/>
            <a:cxnLst/>
            <a:rect l="l" t="t" r="r" b="b"/>
            <a:pathLst>
              <a:path w="185774" h="228600">
                <a:moveTo>
                  <a:pt x="57161" y="10717"/>
                </a:moveTo>
                <a:cubicBezTo>
                  <a:pt x="57161" y="4778"/>
                  <a:pt x="61939" y="0"/>
                  <a:pt x="67878" y="0"/>
                </a:cubicBezTo>
                <a:lnTo>
                  <a:pt x="117894" y="0"/>
                </a:lnTo>
                <a:cubicBezTo>
                  <a:pt x="123833" y="0"/>
                  <a:pt x="128611" y="4778"/>
                  <a:pt x="128611" y="10717"/>
                </a:cubicBezTo>
                <a:cubicBezTo>
                  <a:pt x="128611" y="16656"/>
                  <a:pt x="123833" y="21434"/>
                  <a:pt x="117894" y="21434"/>
                </a:cubicBezTo>
                <a:lnTo>
                  <a:pt x="103604" y="21434"/>
                </a:lnTo>
                <a:lnTo>
                  <a:pt x="103604" y="43493"/>
                </a:lnTo>
                <a:cubicBezTo>
                  <a:pt x="122986" y="45727"/>
                  <a:pt x="140581" y="53899"/>
                  <a:pt x="154424" y="66223"/>
                </a:cubicBezTo>
                <a:lnTo>
                  <a:pt x="167464" y="53138"/>
                </a:lnTo>
                <a:cubicBezTo>
                  <a:pt x="171662" y="48941"/>
                  <a:pt x="178449" y="48941"/>
                  <a:pt x="182603" y="53138"/>
                </a:cubicBezTo>
                <a:cubicBezTo>
                  <a:pt x="186757" y="57335"/>
                  <a:pt x="186801" y="64125"/>
                  <a:pt x="182603" y="68276"/>
                </a:cubicBezTo>
                <a:lnTo>
                  <a:pt x="168759" y="82120"/>
                </a:lnTo>
                <a:cubicBezTo>
                  <a:pt x="179476" y="97258"/>
                  <a:pt x="185774" y="115747"/>
                  <a:pt x="185774" y="135708"/>
                </a:cubicBezTo>
                <a:cubicBezTo>
                  <a:pt x="185774" y="187020"/>
                  <a:pt x="144198" y="228595"/>
                  <a:pt x="92887" y="228595"/>
                </a:cubicBezTo>
                <a:cubicBezTo>
                  <a:pt x="41576" y="228595"/>
                  <a:pt x="0" y="187063"/>
                  <a:pt x="0" y="135754"/>
                </a:cubicBezTo>
                <a:cubicBezTo>
                  <a:pt x="0" y="88061"/>
                  <a:pt x="35905" y="48806"/>
                  <a:pt x="82170" y="43493"/>
                </a:cubicBezTo>
                <a:lnTo>
                  <a:pt x="82170" y="21434"/>
                </a:lnTo>
                <a:lnTo>
                  <a:pt x="67880" y="21434"/>
                </a:lnTo>
                <a:cubicBezTo>
                  <a:pt x="61941" y="21434"/>
                  <a:pt x="57163" y="16656"/>
                  <a:pt x="57163" y="10717"/>
                </a:cubicBezTo>
                <a:lnTo>
                  <a:pt x="57161" y="10717"/>
                </a:lnTo>
                <a:moveTo>
                  <a:pt x="92887" y="207210"/>
                </a:moveTo>
                <a:cubicBezTo>
                  <a:pt x="132349" y="207210"/>
                  <a:pt x="164339" y="175220"/>
                  <a:pt x="164339" y="135759"/>
                </a:cubicBezTo>
                <a:cubicBezTo>
                  <a:pt x="164339" y="96298"/>
                  <a:pt x="132349" y="64307"/>
                  <a:pt x="92887" y="64307"/>
                </a:cubicBezTo>
                <a:cubicBezTo>
                  <a:pt x="53425" y="64307"/>
                  <a:pt x="21434" y="96298"/>
                  <a:pt x="21434" y="135759"/>
                </a:cubicBezTo>
                <a:cubicBezTo>
                  <a:pt x="21434" y="175220"/>
                  <a:pt x="53425" y="207210"/>
                  <a:pt x="92887" y="207210"/>
                </a:cubicBezTo>
                <a:lnTo>
                  <a:pt x="92887" y="207210"/>
                </a:lnTo>
                <a:moveTo>
                  <a:pt x="103604" y="96460"/>
                </a:moveTo>
                <a:lnTo>
                  <a:pt x="103604" y="142902"/>
                </a:lnTo>
                <a:cubicBezTo>
                  <a:pt x="103604" y="148841"/>
                  <a:pt x="98826" y="153619"/>
                  <a:pt x="92887" y="153619"/>
                </a:cubicBezTo>
                <a:cubicBezTo>
                  <a:pt x="86948" y="153619"/>
                  <a:pt x="82170" y="148841"/>
                  <a:pt x="82170" y="142902"/>
                </a:cubicBezTo>
                <a:lnTo>
                  <a:pt x="82170" y="96460"/>
                </a:lnTo>
                <a:cubicBezTo>
                  <a:pt x="82170" y="90521"/>
                  <a:pt x="86948" y="85743"/>
                  <a:pt x="92887" y="85743"/>
                </a:cubicBezTo>
                <a:cubicBezTo>
                  <a:pt x="98826" y="85743"/>
                  <a:pt x="103604" y="90521"/>
                  <a:pt x="103604" y="96460"/>
                </a:cubicBezTo>
                <a:lnTo>
                  <a:pt x="103604" y="964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be able to order objects from smallest to largest or vice versa.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ability supports logical thinking and sequencing skills.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Ordering Objects by Size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learn to compare objects by size.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is essential for recognizing differences and similarities in dimensions.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Comparing Objects by Size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will understand and use basic measurement vocabulary.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foundational knowledge will help them describe and compare objects effectively.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Measurement Vocabulary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01" r="-1105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Hands-On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hands-on activities for students to practice measuring and comparing objects.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practical tasks reinforces learning and builds confidence.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visual aids to help students understand and remember measurement vocabulary.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tools enhance comprehension and retention of key terms.</a:t>
            </a:r>
            <a:endParaRPr lang="en-US" sz="1251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real-life examples to demonstrate measurement concepts.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students connect theoretical knowledge to practical applications.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502558" y="0"/>
            <a:ext cx="1355198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1857756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9422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Behavioral Rules and Expectations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rules and expectations for behavior during the lesson.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maintain order and ensures a focused learning environment.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 Handling Guidance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guidance on handling materials safely and correctly.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understand the proper procedures to avoid accidents.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 Classroom Environment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classroom environment is safe and free from hazards.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checking for any potential risks and addressing them promptly.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155" r="-11115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Self-Reflection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self-assessment checklists for students to reflect on their learning.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enables students to take ownership of their educational progress.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Peer Assessment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peer assessment to encourage students to evaluate each other's work.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and critical thinking among students.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Observing Student Activities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Observe students during activities to assess their understanding.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identifying areas where they may need additional support.</a:t>
            </a:r>
            <a:endParaRPr lang="en-US" sz="125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Measurement Concepts and Vocabulary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77377" b="-17737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94921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21680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821680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62836" y="353999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762836" y="353999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6956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students' understanding of measurement vocabulary.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Test knowledge retention and application of key terms related to measurement.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36957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Vocabulary Quiz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2999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students' ability to sort objects from smallest to largest or vice versa.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Promote critical thinking and organizational skills in a practical context.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02999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Size Sorting Activity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9042" y="4804454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students' ability to identify and record objects of different sizes.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exploration and observation skills through hands-on activities.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9042" y="4317457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Measurement Scavenger Hunt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2025-07-10T20:17:07Z</dcterms:created>
  <dcterms:modified xsi:type="dcterms:W3CDTF">2025-07-10T20:17:07Z</dcterms:modified>
</cp:coreProperties>
</file>