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734710277d56ad1ea73d20480d2ca69c1c29c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55097469f29b353584e4e928932bbbf57277f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391902d96c27d960a8659e2d1f84a5b18879d0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4584a51fb1278cdfd2efcad6f66938c7813a6b3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c3cada3da3e1932a9dec65c019f0e63902bd36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f70612916947ce0bc759c8ad421d8591770f45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e9e02693a62cf2538de08c30fa2a0a24ae1117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Young Learners in Foundational Skills for Academic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Fun with Numbers and Letters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Introduction to Fun with Numbers an…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Introducing Numbers and Letters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Introduction: Number Scavenger Hunt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Letter Tracing and Number Patterns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Guided Practice: Number Sequencing and Letter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Independent Practice: Number Tracing and Lette…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Subject Knowledge: Number Sense and Letter Rec…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Extended Knowledge: Number Sequences and Alpha…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FAQs: Teaching Numbers and Letters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Objectives: Introduction to Fun with Numbers a…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Vocabulary: Key Terms and Definitions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Resources: Materials and Equipment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Prior Knowledge: Assessing Student Understandi…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Differentiation Strategies: Catering to Divers…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Cross-Curricular Links: Connecting to Other Su…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Activities: Collaborative Learning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Integration: Technology-Enhanced Learn…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Review and Reflection: Evaluating Student Unde…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Assessment: Evaluating Student Learn…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Assessment: Ongoing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Conclusion: Introduction to Fun with Numbers a…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Tips: Strategies for Success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Introduction to Fun with Numbers and Letters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focusing on fun activities and games, students will develop essential skills in recognizing and writing numbers and letters.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young learners to the exciting world of numbers and letters.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Fun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is carefully crafted to cater to the needs and interests of 6-year-olds, ensuring an engaging and interactive learning experience.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focusing on fun activities and games, students will develop essential skills in recognizing and writing numbers and letters.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and Interactive Learning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introduce young learners to the exciting world of numbers and letters.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is carefully crafted to cater to the needs and interests of 6-year-olds, ensuring an engaging and interactive learning experience.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Numbers and Letters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Introducing Numbers and Letters at an Early Age</a:t>
            </a:r>
            <a:endParaRPr lang="en-US" sz="2285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Introducing numbers and letters early provides a strong base for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 supports long-term educational achievements.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Success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a range of engaging and interactive activities, teachers can ensure that all students remain motivated.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maintain engagement throughout the lesson.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to be flexible and adaptable.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teachers to tailor the content to meet the unique needs and abilities of their students.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Flexible Lesson Plans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46332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Early exposure to numbers and letters can significantly improve a child's cognitive development, particularly in areas such as problem-solving and communication.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has shown that introducing numbers and letters at an early age provides a solid foundation for future academic success.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Cognitive Development Benefits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98314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Introduction: Number Scavenger Hunt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'Number Scavenger Hunt' encourages students to think creatively and develop problem-solving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connects everyday experiences with foundational academic concepts.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Thinking and Problem-Solving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44889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learning numbers and letters cannot be overstated, as it provides a solid foundation for future academic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lays the groundwork for a lifelong love of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Success</a:t>
            </a:r>
            <a:endParaRPr lang="en-US" sz="1206" dirty="0"/>
          </a:p>
        </p:txBody>
      </p:sp>
      <p:sp>
        <p:nvSpPr>
          <p:cNvPr id="14" name="Text 12"/>
          <p:cNvSpPr/>
          <p:nvPr/>
        </p:nvSpPr>
        <p:spPr>
          <a:xfrm>
            <a:off x="6482351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hook students' attention, the lesson will begin with a engaging game of 'Number Scavenger Hunt,' where students will search for numbers in their everyday surroundings.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will not only introduce students to the concept of numbers but also encourage them to think creatively and develop problem-solving skills.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Game Introduction</a:t>
            </a:r>
            <a:endParaRPr lang="en-US" sz="1425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Tracing and Number Patterns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plan is structured to build foundational skills in numbers and letters.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students are well-prepared for future educational challenges.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Success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a comprehensive introduction to numbers and letters, this lesson plan aims to inspire a love of learning in young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sets them on a path to academic success and a lifelong journey of discovery.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Introduction to Basics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ensure student engagement, the lesson will incorporate a range of multimedia resources, including videos, songs, and educational games.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designed to make learning both fun and effective for young students.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Resources for Engagement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 students progress through the lesson, they will participate in a range of interactive activities designed to introduce them to the basics of numbers and letters.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will include 'Letter Tracing,' where students will practice writing letters, and 'Number Patterns,' where students will learn to recognize and create simple number patterns.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Activities for Learning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Guided Practice: Number Sequencing and Letter Formation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guided practice section is designed to provide students with a supportive and interactive learning environment, where they can develop their understanding of numbers and letters under the guidance of the teacher.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will include 'Number Sequencing,' where students will recognize and sequence numbers 1-10, and 'Letter Formation,' where students will recognize and write uppercase and lowercase letters.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Environment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 will provide scaffolding strategies, such as numbered cards and letter tracing worksheets, to support students as they develop their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designed to help students build confidence and accuracy in their number sequencing and letter formation tasks.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Scaffolding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opportunities for students to practice and apply their knowledge, the guided practice section will help to reinforce students' understanding of numbers and letters.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hands-on approach ensures that students can actively engage with the material and improve their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Opportunities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teacher's role in guided practice is to offer support and direction as students work through their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guidance helps to create a structured and effective learning experience for all students.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Teacher Guidance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Independent Practice: Number Tracing and Letter Writing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cater to different learning levels and abilities, the independent practice section will include beginner, intermediate, and advanced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can engage meaningfully and progress at their own pace.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Different Learning Levels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practice writing uppercase and lowercase letters in the 'Letter Writing' activity.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task is designed to improve their handwriting and familiarity with the alphabet.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Writing Activity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65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will include 'Number Tracing,' where students will practice tracing numbers 1-10.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is aimed at enhancing students' numerical recognition and fine motor skills.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Number Tracing Activity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85" y="1567834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1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independent practice section is designed to provide students with opportunities to apply their knowledge and skills in a more autonomous and self-directed way.</a:t>
            </a:r>
            <a:endParaRPr lang="en-US" sz="983" dirty="0"/>
          </a:p>
          <a:p>
            <a:pPr algn="l" marL="0" indent="0">
              <a:lnSpc>
                <a:spcPct val="100000"/>
              </a:lnSpc>
              <a:spcBef>
                <a:spcPts val="1081"/>
              </a:spcBef>
              <a:buNone/>
            </a:pPr>
            <a:r>
              <a:rPr lang="en-US" sz="9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opportunities for students to work independently, the independent practice section will help to promote students' confidence and self-directed learning skills.</a:t>
            </a:r>
            <a:endParaRPr lang="en-US" sz="983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Independent Practice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4152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Subject Knowledge: Number Sense and Letter Recognition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subject knowledge section is designed to provide teachers with a comprehensive understanding of the fundamental concepts and applications of numbers and letters.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 will include 'Number Sense,' which refers to the ability to understand and work with numbers in a flexible and intuitive way.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Number Sense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 will include 'Letter Recognition,' which refers to the ability to recognize and identify uppercase and lowercase letters.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these concepts, teachers will be able to provide effective instruction and support to their students as they develop their skills in numbers and letters.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Letter Recognition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subject knowledge section will also cover other key concepts, such as number patterns.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teachers guide students in identifying and understanding patterns in numerical sequences.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Number Patterns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Phonemic awareness is another key concept covered in the subject knowledge section.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focuses on helping teachers support students in recognizing and manipulating the sounds in spoken words.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Phonemic Awareness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Extended Knowledge: Number Sequences and Alphabetization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extended knowledge section will also cover other key concepts, such as basic addition and subtraction.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will also delve into word families to enhance literacy development.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Key Concepts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163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87"/>
              </a:spcBef>
              <a:buNone/>
            </a:pPr>
            <a:r>
              <a:rPr lang="en-US" sz="15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Sequences explore the relationships between numbers, aiding in mathematical comprehension.</a:t>
            </a:r>
            <a:endParaRPr lang="en-US" sz="1582" dirty="0"/>
          </a:p>
          <a:p>
            <a:pPr algn="l" marL="0" indent="0">
              <a:lnSpc>
                <a:spcPct val="100000"/>
              </a:lnSpc>
              <a:spcBef>
                <a:spcPts val="1087"/>
              </a:spcBef>
              <a:buNone/>
            </a:pPr>
            <a:r>
              <a:rPr lang="en-US" sz="158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Alphabetization involves arranging words in alphabetical order, a fundamental skill in language learning.</a:t>
            </a:r>
            <a:endParaRPr lang="en-US" sz="1582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Number Sequences and Alphabetization</a:t>
            </a:r>
            <a:endParaRPr lang="en-US" sz="1314" dirty="0"/>
          </a:p>
        </p:txBody>
      </p:sp>
      <p:sp>
        <p:nvSpPr>
          <p:cNvPr id="17" name="Text 15"/>
          <p:cNvSpPr/>
          <p:nvPr/>
        </p:nvSpPr>
        <p:spPr>
          <a:xfrm>
            <a:off x="64312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these concepts, teachers will be able to provide more advanced instruction and support to their students.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students develop their skills in numbers and letters effectively.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Instructional Support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68683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25120" y="30479"/>
                </a:moveTo>
                <a:cubicBezTo>
                  <a:pt x="330709" y="30479"/>
                  <a:pt x="335281" y="35051"/>
                  <a:pt x="335281" y="40638"/>
                </a:cubicBezTo>
                <a:lnTo>
                  <a:pt x="335281" y="111758"/>
                </a:lnTo>
                <a:lnTo>
                  <a:pt x="284481" y="111758"/>
                </a:lnTo>
                <a:lnTo>
                  <a:pt x="284481" y="91438"/>
                </a:lnTo>
                <a:lnTo>
                  <a:pt x="289561" y="91438"/>
                </a:lnTo>
                <a:cubicBezTo>
                  <a:pt x="298007" y="91438"/>
                  <a:pt x="304802" y="84644"/>
                  <a:pt x="304802" y="76198"/>
                </a:cubicBezTo>
                <a:cubicBezTo>
                  <a:pt x="304802" y="67752"/>
                  <a:pt x="298007" y="60958"/>
                  <a:pt x="289561" y="60958"/>
                </a:cubicBezTo>
                <a:lnTo>
                  <a:pt x="284481" y="60958"/>
                </a:lnTo>
                <a:lnTo>
                  <a:pt x="284481" y="30479"/>
                </a:lnTo>
                <a:lnTo>
                  <a:pt x="325120" y="30479"/>
                </a:lnTo>
                <a:moveTo>
                  <a:pt x="264159" y="60961"/>
                </a:moveTo>
                <a:lnTo>
                  <a:pt x="259079" y="60961"/>
                </a:lnTo>
                <a:cubicBezTo>
                  <a:pt x="250633" y="60961"/>
                  <a:pt x="243838" y="67755"/>
                  <a:pt x="243838" y="76201"/>
                </a:cubicBezTo>
                <a:cubicBezTo>
                  <a:pt x="243838" y="84647"/>
                  <a:pt x="250633" y="91440"/>
                  <a:pt x="259079" y="91440"/>
                </a:cubicBezTo>
                <a:lnTo>
                  <a:pt x="264159" y="91440"/>
                </a:lnTo>
                <a:lnTo>
                  <a:pt x="264159" y="111761"/>
                </a:lnTo>
                <a:lnTo>
                  <a:pt x="182880" y="111761"/>
                </a:lnTo>
                <a:lnTo>
                  <a:pt x="182880" y="91440"/>
                </a:lnTo>
                <a:lnTo>
                  <a:pt x="187960" y="91440"/>
                </a:lnTo>
                <a:cubicBezTo>
                  <a:pt x="196406" y="91440"/>
                  <a:pt x="203202" y="84647"/>
                  <a:pt x="203202" y="76201"/>
                </a:cubicBezTo>
                <a:cubicBezTo>
                  <a:pt x="203202" y="67755"/>
                  <a:pt x="196406" y="60961"/>
                  <a:pt x="187960" y="60961"/>
                </a:cubicBezTo>
                <a:lnTo>
                  <a:pt x="182880" y="60961"/>
                </a:lnTo>
                <a:lnTo>
                  <a:pt x="182880" y="30482"/>
                </a:lnTo>
                <a:lnTo>
                  <a:pt x="264159" y="30482"/>
                </a:lnTo>
                <a:lnTo>
                  <a:pt x="264159" y="60961"/>
                </a:lnTo>
                <a:moveTo>
                  <a:pt x="162558" y="60961"/>
                </a:moveTo>
                <a:lnTo>
                  <a:pt x="157478" y="60961"/>
                </a:lnTo>
                <a:cubicBezTo>
                  <a:pt x="149033" y="60961"/>
                  <a:pt x="142237" y="67755"/>
                  <a:pt x="142237" y="76201"/>
                </a:cubicBezTo>
                <a:cubicBezTo>
                  <a:pt x="142237" y="84647"/>
                  <a:pt x="149033" y="91440"/>
                  <a:pt x="157478" y="91440"/>
                </a:cubicBezTo>
                <a:lnTo>
                  <a:pt x="162558" y="91440"/>
                </a:lnTo>
                <a:lnTo>
                  <a:pt x="162558" y="111761"/>
                </a:lnTo>
                <a:lnTo>
                  <a:pt x="101597" y="111761"/>
                </a:lnTo>
                <a:lnTo>
                  <a:pt x="101597" y="91440"/>
                </a:lnTo>
                <a:lnTo>
                  <a:pt x="106678" y="91440"/>
                </a:lnTo>
                <a:cubicBezTo>
                  <a:pt x="115123" y="91440"/>
                  <a:pt x="121919" y="84647"/>
                  <a:pt x="121919" y="76201"/>
                </a:cubicBezTo>
                <a:cubicBezTo>
                  <a:pt x="121919" y="67755"/>
                  <a:pt x="115123" y="60961"/>
                  <a:pt x="106678" y="60961"/>
                </a:cubicBezTo>
                <a:lnTo>
                  <a:pt x="101597" y="60961"/>
                </a:lnTo>
                <a:lnTo>
                  <a:pt x="101597" y="30482"/>
                </a:lnTo>
                <a:lnTo>
                  <a:pt x="162558" y="30482"/>
                </a:lnTo>
                <a:lnTo>
                  <a:pt x="162558" y="60961"/>
                </a:lnTo>
                <a:moveTo>
                  <a:pt x="81279" y="60961"/>
                </a:moveTo>
                <a:lnTo>
                  <a:pt x="76199" y="60961"/>
                </a:lnTo>
                <a:cubicBezTo>
                  <a:pt x="67753" y="60961"/>
                  <a:pt x="60958" y="67755"/>
                  <a:pt x="60958" y="76201"/>
                </a:cubicBezTo>
                <a:cubicBezTo>
                  <a:pt x="60958" y="84647"/>
                  <a:pt x="67753" y="91440"/>
                  <a:pt x="76199" y="91440"/>
                </a:cubicBezTo>
                <a:lnTo>
                  <a:pt x="81279" y="91440"/>
                </a:lnTo>
                <a:lnTo>
                  <a:pt x="81279" y="111761"/>
                </a:lnTo>
                <a:lnTo>
                  <a:pt x="30479" y="111761"/>
                </a:lnTo>
                <a:lnTo>
                  <a:pt x="30479" y="40641"/>
                </a:lnTo>
                <a:cubicBezTo>
                  <a:pt x="30479" y="35054"/>
                  <a:pt x="35051" y="30482"/>
                  <a:pt x="40640" y="30482"/>
                </a:cubicBezTo>
                <a:lnTo>
                  <a:pt x="81279" y="30482"/>
                </a:lnTo>
                <a:lnTo>
                  <a:pt x="81279" y="60961"/>
                </a:lnTo>
                <a:moveTo>
                  <a:pt x="30479" y="243839"/>
                </a:moveTo>
                <a:lnTo>
                  <a:pt x="30479" y="132078"/>
                </a:lnTo>
                <a:lnTo>
                  <a:pt x="81279" y="132078"/>
                </a:lnTo>
                <a:lnTo>
                  <a:pt x="81279" y="147318"/>
                </a:lnTo>
                <a:lnTo>
                  <a:pt x="76199" y="147318"/>
                </a:lnTo>
                <a:cubicBezTo>
                  <a:pt x="67753" y="147318"/>
                  <a:pt x="60958" y="154111"/>
                  <a:pt x="60958" y="162558"/>
                </a:cubicBezTo>
                <a:cubicBezTo>
                  <a:pt x="60958" y="171004"/>
                  <a:pt x="67753" y="177797"/>
                  <a:pt x="76199" y="177797"/>
                </a:cubicBezTo>
                <a:lnTo>
                  <a:pt x="81279" y="177797"/>
                </a:lnTo>
                <a:lnTo>
                  <a:pt x="81279" y="193037"/>
                </a:lnTo>
                <a:lnTo>
                  <a:pt x="76199" y="193037"/>
                </a:lnTo>
                <a:cubicBezTo>
                  <a:pt x="67753" y="193037"/>
                  <a:pt x="60958" y="199830"/>
                  <a:pt x="60958" y="208276"/>
                </a:cubicBezTo>
                <a:cubicBezTo>
                  <a:pt x="60958" y="216723"/>
                  <a:pt x="67753" y="223516"/>
                  <a:pt x="76199" y="223516"/>
                </a:cubicBezTo>
                <a:lnTo>
                  <a:pt x="81279" y="223516"/>
                </a:lnTo>
                <a:lnTo>
                  <a:pt x="81279" y="253995"/>
                </a:lnTo>
                <a:lnTo>
                  <a:pt x="40640" y="253995"/>
                </a:lnTo>
                <a:cubicBezTo>
                  <a:pt x="35051" y="253995"/>
                  <a:pt x="30479" y="249424"/>
                  <a:pt x="30479" y="243836"/>
                </a:cubicBezTo>
                <a:lnTo>
                  <a:pt x="30479" y="243839"/>
                </a:lnTo>
                <a:moveTo>
                  <a:pt x="101601" y="223519"/>
                </a:moveTo>
                <a:lnTo>
                  <a:pt x="106681" y="223519"/>
                </a:lnTo>
                <a:cubicBezTo>
                  <a:pt x="115127" y="223519"/>
                  <a:pt x="121922" y="216725"/>
                  <a:pt x="121922" y="208279"/>
                </a:cubicBezTo>
                <a:cubicBezTo>
                  <a:pt x="121922" y="199833"/>
                  <a:pt x="115127" y="193040"/>
                  <a:pt x="106681" y="193040"/>
                </a:cubicBezTo>
                <a:lnTo>
                  <a:pt x="101601" y="193040"/>
                </a:lnTo>
                <a:lnTo>
                  <a:pt x="101601" y="177800"/>
                </a:lnTo>
                <a:lnTo>
                  <a:pt x="106681" y="177800"/>
                </a:lnTo>
                <a:cubicBezTo>
                  <a:pt x="115127" y="177800"/>
                  <a:pt x="121922" y="171007"/>
                  <a:pt x="121922" y="162560"/>
                </a:cubicBezTo>
                <a:cubicBezTo>
                  <a:pt x="121922" y="154114"/>
                  <a:pt x="115127" y="147321"/>
                  <a:pt x="106681" y="147321"/>
                </a:cubicBezTo>
                <a:lnTo>
                  <a:pt x="101601" y="147321"/>
                </a:lnTo>
                <a:lnTo>
                  <a:pt x="101601" y="132081"/>
                </a:lnTo>
                <a:lnTo>
                  <a:pt x="162562" y="132081"/>
                </a:lnTo>
                <a:lnTo>
                  <a:pt x="162562" y="147321"/>
                </a:lnTo>
                <a:lnTo>
                  <a:pt x="157482" y="147321"/>
                </a:lnTo>
                <a:cubicBezTo>
                  <a:pt x="149036" y="147321"/>
                  <a:pt x="142240" y="154114"/>
                  <a:pt x="142240" y="162560"/>
                </a:cubicBezTo>
                <a:cubicBezTo>
                  <a:pt x="142240" y="171007"/>
                  <a:pt x="149036" y="177800"/>
                  <a:pt x="157482" y="177800"/>
                </a:cubicBezTo>
                <a:lnTo>
                  <a:pt x="162562" y="177800"/>
                </a:lnTo>
                <a:lnTo>
                  <a:pt x="162562" y="193040"/>
                </a:lnTo>
                <a:lnTo>
                  <a:pt x="157482" y="193040"/>
                </a:lnTo>
                <a:cubicBezTo>
                  <a:pt x="149036" y="193040"/>
                  <a:pt x="142240" y="199833"/>
                  <a:pt x="142240" y="208279"/>
                </a:cubicBezTo>
                <a:cubicBezTo>
                  <a:pt x="142240" y="216725"/>
                  <a:pt x="149036" y="223519"/>
                  <a:pt x="157482" y="223519"/>
                </a:cubicBezTo>
                <a:lnTo>
                  <a:pt x="162562" y="223519"/>
                </a:lnTo>
                <a:lnTo>
                  <a:pt x="162562" y="253998"/>
                </a:lnTo>
                <a:lnTo>
                  <a:pt x="101601" y="253998"/>
                </a:lnTo>
                <a:lnTo>
                  <a:pt x="101601" y="223519"/>
                </a:lnTo>
                <a:moveTo>
                  <a:pt x="182880" y="177800"/>
                </a:moveTo>
                <a:lnTo>
                  <a:pt x="187960" y="177800"/>
                </a:lnTo>
                <a:cubicBezTo>
                  <a:pt x="196406" y="177800"/>
                  <a:pt x="203202" y="171007"/>
                  <a:pt x="203202" y="162560"/>
                </a:cubicBezTo>
                <a:cubicBezTo>
                  <a:pt x="203202" y="154114"/>
                  <a:pt x="196406" y="147321"/>
                  <a:pt x="187960" y="147321"/>
                </a:cubicBezTo>
                <a:lnTo>
                  <a:pt x="182880" y="147321"/>
                </a:lnTo>
                <a:lnTo>
                  <a:pt x="182880" y="132081"/>
                </a:lnTo>
                <a:lnTo>
                  <a:pt x="264159" y="132081"/>
                </a:lnTo>
                <a:lnTo>
                  <a:pt x="264159" y="193042"/>
                </a:lnTo>
                <a:lnTo>
                  <a:pt x="259079" y="193042"/>
                </a:lnTo>
                <a:cubicBezTo>
                  <a:pt x="250633" y="193042"/>
                  <a:pt x="243838" y="199836"/>
                  <a:pt x="243838" y="208282"/>
                </a:cubicBezTo>
                <a:cubicBezTo>
                  <a:pt x="243838" y="216728"/>
                  <a:pt x="250633" y="223522"/>
                  <a:pt x="259079" y="223522"/>
                </a:cubicBezTo>
                <a:lnTo>
                  <a:pt x="264159" y="223522"/>
                </a:lnTo>
                <a:lnTo>
                  <a:pt x="264159" y="254001"/>
                </a:lnTo>
                <a:lnTo>
                  <a:pt x="182880" y="254001"/>
                </a:lnTo>
                <a:lnTo>
                  <a:pt x="182880" y="223522"/>
                </a:lnTo>
                <a:lnTo>
                  <a:pt x="187960" y="223522"/>
                </a:lnTo>
                <a:cubicBezTo>
                  <a:pt x="196406" y="223522"/>
                  <a:pt x="203202" y="216728"/>
                  <a:pt x="203202" y="208282"/>
                </a:cubicBezTo>
                <a:cubicBezTo>
                  <a:pt x="203202" y="199836"/>
                  <a:pt x="196406" y="193042"/>
                  <a:pt x="187960" y="193042"/>
                </a:cubicBezTo>
                <a:lnTo>
                  <a:pt x="182880" y="193042"/>
                </a:lnTo>
                <a:lnTo>
                  <a:pt x="182880" y="177800"/>
                </a:lnTo>
                <a:moveTo>
                  <a:pt x="284481" y="223519"/>
                </a:moveTo>
                <a:lnTo>
                  <a:pt x="289561" y="223519"/>
                </a:lnTo>
                <a:cubicBezTo>
                  <a:pt x="298007" y="223519"/>
                  <a:pt x="304802" y="216725"/>
                  <a:pt x="304802" y="208279"/>
                </a:cubicBezTo>
                <a:cubicBezTo>
                  <a:pt x="304802" y="199833"/>
                  <a:pt x="298007" y="193040"/>
                  <a:pt x="289561" y="193040"/>
                </a:cubicBezTo>
                <a:lnTo>
                  <a:pt x="284481" y="193040"/>
                </a:lnTo>
                <a:lnTo>
                  <a:pt x="284481" y="132078"/>
                </a:lnTo>
                <a:lnTo>
                  <a:pt x="335281" y="132078"/>
                </a:ln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84481" y="253998"/>
                </a:lnTo>
                <a:lnTo>
                  <a:pt x="284481" y="223519"/>
                </a:lnTo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5"/>
              </a:spcBef>
              <a:buNone/>
            </a:pPr>
            <a:r>
              <a:rPr lang="en-US" sz="131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extended knowledge section is designed to provide teachers with a deeper understanding of the concepts and applications of numbers and letters.</a:t>
            </a:r>
            <a:endParaRPr lang="en-US" sz="1317" dirty="0"/>
          </a:p>
          <a:p>
            <a:pPr algn="l" marL="0" indent="0">
              <a:lnSpc>
                <a:spcPct val="100000"/>
              </a:lnSpc>
              <a:spcBef>
                <a:spcPts val="905"/>
              </a:spcBef>
              <a:buNone/>
            </a:pPr>
            <a:r>
              <a:rPr lang="en-US" sz="1317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concepts will include 'Number Sequences,' which refers to the relationships between numbers, and 'Alphabetization,' which refers to the process of arranging words in alphabetical order.</a:t>
            </a:r>
            <a:endParaRPr lang="en-US" sz="1317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Extended Knowledge Section</a:t>
            </a:r>
            <a:endParaRPr lang="en-US" sz="1554" dirty="0"/>
          </a:p>
        </p:txBody>
      </p:sp>
      <p:sp>
        <p:nvSpPr>
          <p:cNvPr id="23" name="Text 21"/>
          <p:cNvSpPr/>
          <p:nvPr/>
        </p:nvSpPr>
        <p:spPr>
          <a:xfrm>
            <a:off x="746760" y="166553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Confusion Between Uppercase and Lowercase Letters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 that students may make when learning about numbers and letters include confusing uppercase and lowercase letters.</a:t>
            </a:r>
            <a:endParaRPr lang="en-US" sz="1043" dirty="0"/>
          </a:p>
          <a:p>
            <a:pPr algn="l" marL="0" indent="0">
              <a:lnSpc>
                <a:spcPct val="10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address these errors and misconceptions, teachers can provide additional support and practice, such as extra worksheets or one-on-one instruction.</a:t>
            </a:r>
            <a:endParaRPr lang="en-US" sz="1043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Misbelief About Numbers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may believe that numbers only go up to 10, which is a common misconception.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use formative assessments to identify areas where students need extra support and adjust their instruction accordingly.</a:t>
            </a:r>
            <a:endParaRPr lang="en-US" sz="1044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Formative Assessments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assessments help teachers identify areas where students need extra support.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being aware of common errors and misconceptions, teachers can provide more effective instruction and support to their students.</a:t>
            </a:r>
            <a:endParaRPr lang="en-US" sz="1044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Instruction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provide additional support and practice to address common errors and misconceptions.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strategies like extra worksheets or one-on-one instruction to help students overcome challenges.</a:t>
            </a:r>
            <a:endParaRPr lang="en-US" sz="1045" dirty="0"/>
          </a:p>
        </p:txBody>
      </p:sp>
      <p:sp>
        <p:nvSpPr>
          <p:cNvPr id="20" name="Text 18"/>
          <p:cNvSpPr/>
          <p:nvPr/>
        </p:nvSpPr>
        <p:spPr>
          <a:xfrm>
            <a:off x="766831" y="1691387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16823" y="1694536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56607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97198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29" r="-1107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FAQs: Teaching Numbers and Letters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Daily practice with numbers and letters can be encouraged through fun and educational activities.</a:t>
            </a:r>
            <a:endParaRPr lang="en-US" sz="1239" dirty="0"/>
          </a:p>
          <a:p>
            <a:pPr algn="l" marL="0" indent="0">
              <a:lnSpc>
                <a:spcPct val="90000"/>
              </a:lnSpc>
              <a:spcBef>
                <a:spcPts val="885"/>
              </a:spcBef>
              <a:buNone/>
            </a:pPr>
            <a:r>
              <a:rPr lang="en-US" sz="12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use tools like books, games, and worksheets to support their child's learning journey.</a:t>
            </a:r>
            <a:endParaRPr lang="en-US" sz="1239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Daily Practice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Techniques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learning techniques are key to engaging young learners in numbers and letters.</a:t>
            </a:r>
            <a:endParaRPr lang="en-US" sz="1345" dirty="0"/>
          </a:p>
          <a:p>
            <a:pPr algn="l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3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songs and games can make the learning process enjoyable and memorable.</a:t>
            </a:r>
            <a:endParaRPr lang="en-US" sz="1345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Practice for Numbers and Letters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Helping your child practice numbers and letters at home can be done through worksheets or activity sheets.</a:t>
            </a:r>
            <a:endParaRPr lang="en-US" sz="1121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2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Playing number and letter games and reading books together are also effective methods.</a:t>
            </a:r>
            <a:endParaRPr lang="en-US" sz="112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Methods for Teaching Numbers and Letters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best way to teach numbers and letters to a 6-year-old is to use a combination of interactive and engaging activities.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can include games, songs, and hands-on exercises to make learning fun.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Objectives: Introduction to Fun with Numbers and Letters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lesson objectives are carefully aligned with educational standards to ensure comprehensive learning.</a:t>
            </a:r>
            <a:endParaRPr lang="en-US" sz="1159" dirty="0"/>
          </a:p>
          <a:p>
            <a:pPr algn="l" marL="0" indent="0">
              <a:lnSpc>
                <a:spcPct val="90000"/>
              </a:lnSpc>
              <a:spcBef>
                <a:spcPts val="828"/>
              </a:spcBef>
              <a:buNone/>
            </a:pPr>
            <a:r>
              <a:rPr lang="en-US" sz="115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alignment supports the development of critical thinking and foundational skills in young learners.</a:t>
            </a:r>
            <a:endParaRPr lang="en-US" sz="1159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Alignment with Educational Standards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Mathematics and Language Arts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objectives will provide a solid foundation for future learning in mathematics and language arts.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gain a deeper understanding of number patterns and letter sounds through engaging activities.</a:t>
            </a:r>
            <a:endParaRPr lang="en-US" sz="1116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for Academic Success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achieving these objectives, students will develop essential skills in numbers and letters, setting the stage for future academic success.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objectives are designed to be achievable and challenging for 6-year-old students.</a:t>
            </a:r>
            <a:endParaRPr lang="en-US" sz="1092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Specific and Measurable Objectives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learning objectives for this lesson on Introduction to Fun with Numbers and Letters are designed to be specific, measurable, and aligned with Bloom's Taxonomy.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Objectives include recognizing and writing numbers 1-10, identifying and writing uppercase and lowercase letters, and demonstrating an understanding of number patterns and letter sounds.</a:t>
            </a:r>
            <a:endParaRPr lang="en-US" sz="858" dirty="0"/>
          </a:p>
        </p:txBody>
      </p:sp>
      <p:sp>
        <p:nvSpPr>
          <p:cNvPr id="21" name="Text 19"/>
          <p:cNvSpPr/>
          <p:nvPr/>
        </p:nvSpPr>
        <p:spPr>
          <a:xfrm>
            <a:off x="3830698" y="5236037"/>
            <a:ext cx="274320" cy="192057"/>
          </a:xfrm>
          <a:custGeom>
            <a:avLst/>
            <a:gdLst/>
            <a:ahLst/>
            <a:cxnLst/>
            <a:rect l="l" t="t" r="r" b="b"/>
            <a:pathLst>
              <a:path w="274320" h="192057">
                <a:moveTo>
                  <a:pt x="137163" y="20573"/>
                </a:moveTo>
                <a:cubicBezTo>
                  <a:pt x="138235" y="20573"/>
                  <a:pt x="139305" y="20744"/>
                  <a:pt x="140334" y="21130"/>
                </a:cubicBezTo>
                <a:lnTo>
                  <a:pt x="233773" y="54863"/>
                </a:lnTo>
                <a:lnTo>
                  <a:pt x="140334" y="88596"/>
                </a:lnTo>
                <a:cubicBezTo>
                  <a:pt x="139305" y="88982"/>
                  <a:pt x="138233" y="89153"/>
                  <a:pt x="137163" y="89153"/>
                </a:cubicBezTo>
                <a:cubicBezTo>
                  <a:pt x="136090" y="89153"/>
                  <a:pt x="135020" y="88982"/>
                  <a:pt x="133992" y="88596"/>
                </a:cubicBezTo>
                <a:lnTo>
                  <a:pt x="79257" y="68837"/>
                </a:lnTo>
                <a:lnTo>
                  <a:pt x="139604" y="46207"/>
                </a:lnTo>
                <a:cubicBezTo>
                  <a:pt x="143162" y="44878"/>
                  <a:pt x="144962" y="40935"/>
                  <a:pt x="143634" y="37378"/>
                </a:cubicBezTo>
                <a:cubicBezTo>
                  <a:pt x="142306" y="33821"/>
                  <a:pt x="138361" y="32020"/>
                  <a:pt x="134804" y="33349"/>
                </a:cubicBezTo>
                <a:lnTo>
                  <a:pt x="66396" y="58981"/>
                </a:lnTo>
                <a:cubicBezTo>
                  <a:pt x="64169" y="59837"/>
                  <a:pt x="61983" y="60780"/>
                  <a:pt x="59837" y="61810"/>
                </a:cubicBezTo>
                <a:lnTo>
                  <a:pt x="40594" y="54867"/>
                </a:lnTo>
                <a:lnTo>
                  <a:pt x="134033" y="21134"/>
                </a:lnTo>
                <a:cubicBezTo>
                  <a:pt x="135061" y="20748"/>
                  <a:pt x="136134" y="20577"/>
                  <a:pt x="137204" y="20577"/>
                </a:cubicBezTo>
                <a:lnTo>
                  <a:pt x="137163" y="20573"/>
                </a:lnTo>
                <a:moveTo>
                  <a:pt x="6778" y="64548"/>
                </a:moveTo>
                <a:lnTo>
                  <a:pt x="39952" y="76506"/>
                </a:lnTo>
                <a:cubicBezTo>
                  <a:pt x="28293" y="88807"/>
                  <a:pt x="21221" y="105094"/>
                  <a:pt x="20621" y="122667"/>
                </a:cubicBezTo>
                <a:cubicBezTo>
                  <a:pt x="20577" y="122924"/>
                  <a:pt x="20577" y="123182"/>
                  <a:pt x="20577" y="123439"/>
                </a:cubicBezTo>
                <a:cubicBezTo>
                  <a:pt x="20577" y="135612"/>
                  <a:pt x="15949" y="148212"/>
                  <a:pt x="11019" y="158071"/>
                </a:cubicBezTo>
                <a:cubicBezTo>
                  <a:pt x="8232" y="163642"/>
                  <a:pt x="5061" y="169129"/>
                  <a:pt x="1374" y="174186"/>
                </a:cubicBezTo>
                <a:cubicBezTo>
                  <a:pt x="3" y="176030"/>
                  <a:pt x="-384" y="178429"/>
                  <a:pt x="389" y="180616"/>
                </a:cubicBezTo>
                <a:cubicBezTo>
                  <a:pt x="1160" y="182802"/>
                  <a:pt x="2960" y="184431"/>
                  <a:pt x="5190" y="184988"/>
                </a:cubicBezTo>
                <a:lnTo>
                  <a:pt x="32622" y="191846"/>
                </a:lnTo>
                <a:cubicBezTo>
                  <a:pt x="34422" y="192316"/>
                  <a:pt x="36350" y="191975"/>
                  <a:pt x="37936" y="190989"/>
                </a:cubicBezTo>
                <a:cubicBezTo>
                  <a:pt x="39521" y="190004"/>
                  <a:pt x="40635" y="188375"/>
                  <a:pt x="40978" y="186532"/>
                </a:cubicBezTo>
                <a:cubicBezTo>
                  <a:pt x="44665" y="168186"/>
                  <a:pt x="42821" y="151729"/>
                  <a:pt x="40078" y="139941"/>
                </a:cubicBezTo>
                <a:cubicBezTo>
                  <a:pt x="38707" y="133941"/>
                  <a:pt x="36863" y="127810"/>
                  <a:pt x="34334" y="122152"/>
                </a:cubicBezTo>
                <a:cubicBezTo>
                  <a:pt x="35149" y="106294"/>
                  <a:pt x="42564" y="91763"/>
                  <a:pt x="54351" y="81776"/>
                </a:cubicBezTo>
                <a:lnTo>
                  <a:pt x="127002" y="108007"/>
                </a:lnTo>
                <a:cubicBezTo>
                  <a:pt x="130258" y="109165"/>
                  <a:pt x="133687" y="109765"/>
                  <a:pt x="137160" y="109765"/>
                </a:cubicBezTo>
                <a:cubicBezTo>
                  <a:pt x="140633" y="109765"/>
                  <a:pt x="144062" y="109165"/>
                  <a:pt x="147318" y="108007"/>
                </a:cubicBezTo>
                <a:lnTo>
                  <a:pt x="267544" y="64547"/>
                </a:lnTo>
                <a:cubicBezTo>
                  <a:pt x="271615" y="63089"/>
                  <a:pt x="274317" y="59188"/>
                  <a:pt x="274317" y="54859"/>
                </a:cubicBezTo>
                <a:cubicBezTo>
                  <a:pt x="274317" y="50530"/>
                  <a:pt x="271618" y="46672"/>
                  <a:pt x="267544" y="45172"/>
                </a:cubicBezTo>
                <a:lnTo>
                  <a:pt x="147318" y="1754"/>
                </a:lnTo>
                <a:cubicBezTo>
                  <a:pt x="144062" y="595"/>
                  <a:pt x="140633" y="-4"/>
                  <a:pt x="137160" y="-4"/>
                </a:cubicBezTo>
                <a:cubicBezTo>
                  <a:pt x="133687" y="-4"/>
                  <a:pt x="130258" y="595"/>
                  <a:pt x="127002" y="1754"/>
                </a:cubicBezTo>
                <a:lnTo>
                  <a:pt x="6776" y="45172"/>
                </a:lnTo>
                <a:cubicBezTo>
                  <a:pt x="2705" y="46672"/>
                  <a:pt x="3" y="50530"/>
                  <a:pt x="3" y="54859"/>
                </a:cubicBezTo>
                <a:cubicBezTo>
                  <a:pt x="3" y="59188"/>
                  <a:pt x="2702" y="63047"/>
                  <a:pt x="6776" y="64547"/>
                </a:cubicBezTo>
                <a:lnTo>
                  <a:pt x="6778" y="64548"/>
                </a:lnTo>
                <a:moveTo>
                  <a:pt x="212856" y="98838"/>
                </a:moveTo>
                <a:lnTo>
                  <a:pt x="192926" y="106038"/>
                </a:lnTo>
                <a:lnTo>
                  <a:pt x="198369" y="157686"/>
                </a:lnTo>
                <a:cubicBezTo>
                  <a:pt x="196312" y="159186"/>
                  <a:pt x="192883" y="161115"/>
                  <a:pt x="187824" y="163087"/>
                </a:cubicBezTo>
                <a:cubicBezTo>
                  <a:pt x="175738" y="167844"/>
                  <a:pt x="157737" y="171445"/>
                  <a:pt x="137163" y="171445"/>
                </a:cubicBezTo>
                <a:cubicBezTo>
                  <a:pt x="116589" y="171445"/>
                  <a:pt x="98588" y="167844"/>
                  <a:pt x="86457" y="163129"/>
                </a:cubicBezTo>
                <a:cubicBezTo>
                  <a:pt x="81399" y="161157"/>
                  <a:pt x="77970" y="159186"/>
                  <a:pt x="75913" y="157729"/>
                </a:cubicBezTo>
                <a:lnTo>
                  <a:pt x="81355" y="106081"/>
                </a:lnTo>
                <a:lnTo>
                  <a:pt x="61426" y="98880"/>
                </a:lnTo>
                <a:lnTo>
                  <a:pt x="54867" y="161159"/>
                </a:lnTo>
                <a:cubicBezTo>
                  <a:pt x="54867" y="176289"/>
                  <a:pt x="91727" y="192019"/>
                  <a:pt x="137160" y="192019"/>
                </a:cubicBezTo>
                <a:cubicBezTo>
                  <a:pt x="182593" y="192019"/>
                  <a:pt x="219453" y="176289"/>
                  <a:pt x="219453" y="161159"/>
                </a:cubicBezTo>
                <a:lnTo>
                  <a:pt x="212894" y="98838"/>
                </a:lnTo>
                <a:lnTo>
                  <a:pt x="212856" y="98838"/>
                </a:lnTo>
                <a:moveTo>
                  <a:pt x="200341" y="156016"/>
                </a:moveTo>
                <a:cubicBezTo>
                  <a:pt x="200341" y="156016"/>
                  <a:pt x="200298" y="156058"/>
                  <a:pt x="200212" y="156187"/>
                </a:cubicBezTo>
                <a:cubicBezTo>
                  <a:pt x="200298" y="156058"/>
                  <a:pt x="200341" y="156016"/>
                  <a:pt x="200341" y="156016"/>
                </a:cubicBezTo>
                <a:moveTo>
                  <a:pt x="73987" y="156016"/>
                </a:moveTo>
                <a:cubicBezTo>
                  <a:pt x="73987" y="156016"/>
                  <a:pt x="74031" y="156058"/>
                  <a:pt x="74116" y="156187"/>
                </a:cubicBezTo>
                <a:cubicBezTo>
                  <a:pt x="74031" y="156058"/>
                  <a:pt x="73987" y="156016"/>
                  <a:pt x="73987" y="15601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0698" y="4040743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43840" y="22859"/>
                </a:moveTo>
                <a:cubicBezTo>
                  <a:pt x="248032" y="22859"/>
                  <a:pt x="251461" y="26288"/>
                  <a:pt x="251461" y="30478"/>
                </a:cubicBezTo>
                <a:lnTo>
                  <a:pt x="251461" y="83818"/>
                </a:lnTo>
                <a:lnTo>
                  <a:pt x="213361" y="83818"/>
                </a:lnTo>
                <a:lnTo>
                  <a:pt x="213361" y="68578"/>
                </a:lnTo>
                <a:lnTo>
                  <a:pt x="217171" y="68578"/>
                </a:lnTo>
                <a:cubicBezTo>
                  <a:pt x="223505" y="68578"/>
                  <a:pt x="228602" y="63483"/>
                  <a:pt x="228602" y="57148"/>
                </a:cubicBezTo>
                <a:cubicBezTo>
                  <a:pt x="228602" y="50814"/>
                  <a:pt x="223505" y="45719"/>
                  <a:pt x="217171" y="45719"/>
                </a:cubicBezTo>
                <a:lnTo>
                  <a:pt x="213361" y="45719"/>
                </a:lnTo>
                <a:lnTo>
                  <a:pt x="213361" y="22859"/>
                </a:lnTo>
                <a:lnTo>
                  <a:pt x="243840" y="22859"/>
                </a:lnTo>
                <a:moveTo>
                  <a:pt x="198119" y="45721"/>
                </a:moveTo>
                <a:lnTo>
                  <a:pt x="194309" y="45721"/>
                </a:lnTo>
                <a:cubicBezTo>
                  <a:pt x="187975" y="45721"/>
                  <a:pt x="182878" y="50816"/>
                  <a:pt x="182878" y="57151"/>
                </a:cubicBezTo>
                <a:cubicBezTo>
                  <a:pt x="182878" y="63485"/>
                  <a:pt x="187975" y="68580"/>
                  <a:pt x="194309" y="68580"/>
                </a:cubicBezTo>
                <a:lnTo>
                  <a:pt x="198119" y="68580"/>
                </a:lnTo>
                <a:lnTo>
                  <a:pt x="198119" y="83821"/>
                </a:lnTo>
                <a:lnTo>
                  <a:pt x="137160" y="83821"/>
                </a:lnTo>
                <a:lnTo>
                  <a:pt x="137160" y="68580"/>
                </a:lnTo>
                <a:lnTo>
                  <a:pt x="140970" y="68580"/>
                </a:lnTo>
                <a:cubicBezTo>
                  <a:pt x="147304" y="68580"/>
                  <a:pt x="152401" y="63485"/>
                  <a:pt x="152401" y="57151"/>
                </a:cubicBezTo>
                <a:cubicBezTo>
                  <a:pt x="152401" y="50816"/>
                  <a:pt x="147304" y="45721"/>
                  <a:pt x="140970" y="45721"/>
                </a:cubicBezTo>
                <a:lnTo>
                  <a:pt x="137160" y="45721"/>
                </a:lnTo>
                <a:lnTo>
                  <a:pt x="137160" y="22862"/>
                </a:lnTo>
                <a:lnTo>
                  <a:pt x="198119" y="22862"/>
                </a:lnTo>
                <a:lnTo>
                  <a:pt x="198119" y="45721"/>
                </a:lnTo>
                <a:moveTo>
                  <a:pt x="121919" y="45721"/>
                </a:moveTo>
                <a:lnTo>
                  <a:pt x="118108" y="45721"/>
                </a:lnTo>
                <a:cubicBezTo>
                  <a:pt x="111774" y="45721"/>
                  <a:pt x="106678" y="50816"/>
                  <a:pt x="106678" y="57151"/>
                </a:cubicBezTo>
                <a:cubicBezTo>
                  <a:pt x="106678" y="63485"/>
                  <a:pt x="111774" y="68580"/>
                  <a:pt x="118108" y="68580"/>
                </a:cubicBezTo>
                <a:lnTo>
                  <a:pt x="121919" y="68580"/>
                </a:lnTo>
                <a:lnTo>
                  <a:pt x="121919" y="83821"/>
                </a:lnTo>
                <a:lnTo>
                  <a:pt x="76198" y="83821"/>
                </a:lnTo>
                <a:lnTo>
                  <a:pt x="76198" y="68580"/>
                </a:lnTo>
                <a:lnTo>
                  <a:pt x="80008" y="68580"/>
                </a:lnTo>
                <a:cubicBezTo>
                  <a:pt x="86342" y="68580"/>
                  <a:pt x="91439" y="63485"/>
                  <a:pt x="91439" y="57151"/>
                </a:cubicBezTo>
                <a:cubicBezTo>
                  <a:pt x="91439" y="50816"/>
                  <a:pt x="86342" y="45721"/>
                  <a:pt x="80008" y="45721"/>
                </a:cubicBezTo>
                <a:lnTo>
                  <a:pt x="76198" y="45721"/>
                </a:lnTo>
                <a:lnTo>
                  <a:pt x="76198" y="22862"/>
                </a:lnTo>
                <a:lnTo>
                  <a:pt x="121919" y="22862"/>
                </a:lnTo>
                <a:lnTo>
                  <a:pt x="121919" y="45721"/>
                </a:lnTo>
                <a:moveTo>
                  <a:pt x="60959" y="45721"/>
                </a:moveTo>
                <a:lnTo>
                  <a:pt x="57149" y="45721"/>
                </a:lnTo>
                <a:cubicBezTo>
                  <a:pt x="50815" y="45721"/>
                  <a:pt x="45718" y="50816"/>
                  <a:pt x="45718" y="57151"/>
                </a:cubicBezTo>
                <a:cubicBezTo>
                  <a:pt x="45718" y="63485"/>
                  <a:pt x="50815" y="68580"/>
                  <a:pt x="57149" y="68580"/>
                </a:cubicBezTo>
                <a:lnTo>
                  <a:pt x="60959" y="68580"/>
                </a:lnTo>
                <a:lnTo>
                  <a:pt x="60959" y="83821"/>
                </a:lnTo>
                <a:lnTo>
                  <a:pt x="22859" y="83821"/>
                </a:lnTo>
                <a:lnTo>
                  <a:pt x="22859" y="30481"/>
                </a:lnTo>
                <a:cubicBezTo>
                  <a:pt x="22859" y="26290"/>
                  <a:pt x="26288" y="22862"/>
                  <a:pt x="30480" y="22862"/>
                </a:cubicBezTo>
                <a:lnTo>
                  <a:pt x="60959" y="22862"/>
                </a:lnTo>
                <a:lnTo>
                  <a:pt x="60959" y="45721"/>
                </a:lnTo>
                <a:moveTo>
                  <a:pt x="22859" y="182879"/>
                </a:moveTo>
                <a:lnTo>
                  <a:pt x="22859" y="99059"/>
                </a:lnTo>
                <a:lnTo>
                  <a:pt x="60959" y="99059"/>
                </a:lnTo>
                <a:lnTo>
                  <a:pt x="60959" y="110489"/>
                </a:lnTo>
                <a:lnTo>
                  <a:pt x="57149" y="110489"/>
                </a:lnTo>
                <a:cubicBezTo>
                  <a:pt x="50815" y="110489"/>
                  <a:pt x="45718" y="115584"/>
                  <a:pt x="45718" y="121918"/>
                </a:cubicBezTo>
                <a:cubicBezTo>
                  <a:pt x="45718" y="128253"/>
                  <a:pt x="50815" y="133348"/>
                  <a:pt x="57149" y="133348"/>
                </a:cubicBezTo>
                <a:lnTo>
                  <a:pt x="60959" y="133348"/>
                </a:lnTo>
                <a:lnTo>
                  <a:pt x="60959" y="144778"/>
                </a:lnTo>
                <a:lnTo>
                  <a:pt x="57149" y="144778"/>
                </a:lnTo>
                <a:cubicBezTo>
                  <a:pt x="50815" y="144778"/>
                  <a:pt x="45718" y="149873"/>
                  <a:pt x="45718" y="156207"/>
                </a:cubicBezTo>
                <a:cubicBezTo>
                  <a:pt x="45718" y="162542"/>
                  <a:pt x="50815" y="167637"/>
                  <a:pt x="57149" y="167637"/>
                </a:cubicBezTo>
                <a:lnTo>
                  <a:pt x="60959" y="167637"/>
                </a:lnTo>
                <a:lnTo>
                  <a:pt x="60959" y="190497"/>
                </a:lnTo>
                <a:lnTo>
                  <a:pt x="30480" y="190497"/>
                </a:lnTo>
                <a:cubicBezTo>
                  <a:pt x="26288" y="190497"/>
                  <a:pt x="22859" y="187068"/>
                  <a:pt x="22859" y="182878"/>
                </a:cubicBezTo>
                <a:lnTo>
                  <a:pt x="22859" y="182879"/>
                </a:lnTo>
                <a:moveTo>
                  <a:pt x="76201" y="167639"/>
                </a:moveTo>
                <a:lnTo>
                  <a:pt x="80011" y="167639"/>
                </a:lnTo>
                <a:cubicBezTo>
                  <a:pt x="86345" y="167639"/>
                  <a:pt x="91442" y="162544"/>
                  <a:pt x="91442" y="156209"/>
                </a:cubicBezTo>
                <a:cubicBezTo>
                  <a:pt x="91442" y="149875"/>
                  <a:pt x="86345" y="144780"/>
                  <a:pt x="80011" y="144780"/>
                </a:cubicBezTo>
                <a:lnTo>
                  <a:pt x="76201" y="144780"/>
                </a:lnTo>
                <a:lnTo>
                  <a:pt x="76201" y="133350"/>
                </a:lnTo>
                <a:lnTo>
                  <a:pt x="80011" y="133350"/>
                </a:lnTo>
                <a:cubicBezTo>
                  <a:pt x="86345" y="133350"/>
                  <a:pt x="91442" y="128255"/>
                  <a:pt x="91442" y="121920"/>
                </a:cubicBezTo>
                <a:cubicBezTo>
                  <a:pt x="91442" y="115585"/>
                  <a:pt x="86345" y="110490"/>
                  <a:pt x="80011" y="110490"/>
                </a:cubicBezTo>
                <a:lnTo>
                  <a:pt x="76201" y="110490"/>
                </a:lnTo>
                <a:lnTo>
                  <a:pt x="76201" y="99061"/>
                </a:lnTo>
                <a:lnTo>
                  <a:pt x="121922" y="99061"/>
                </a:lnTo>
                <a:lnTo>
                  <a:pt x="121922" y="110490"/>
                </a:lnTo>
                <a:lnTo>
                  <a:pt x="118111" y="110490"/>
                </a:lnTo>
                <a:cubicBezTo>
                  <a:pt x="111777" y="110490"/>
                  <a:pt x="106680" y="115585"/>
                  <a:pt x="106680" y="121920"/>
                </a:cubicBezTo>
                <a:cubicBezTo>
                  <a:pt x="106680" y="128255"/>
                  <a:pt x="111777" y="133350"/>
                  <a:pt x="118111" y="133350"/>
                </a:cubicBezTo>
                <a:lnTo>
                  <a:pt x="121922" y="133350"/>
                </a:lnTo>
                <a:lnTo>
                  <a:pt x="121922" y="144780"/>
                </a:lnTo>
                <a:lnTo>
                  <a:pt x="118111" y="144780"/>
                </a:lnTo>
                <a:cubicBezTo>
                  <a:pt x="111777" y="144780"/>
                  <a:pt x="106680" y="149875"/>
                  <a:pt x="106680" y="156209"/>
                </a:cubicBezTo>
                <a:cubicBezTo>
                  <a:pt x="106680" y="162544"/>
                  <a:pt x="111777" y="167639"/>
                  <a:pt x="118111" y="167639"/>
                </a:cubicBezTo>
                <a:lnTo>
                  <a:pt x="121922" y="167639"/>
                </a:lnTo>
                <a:lnTo>
                  <a:pt x="121922" y="190498"/>
                </a:lnTo>
                <a:lnTo>
                  <a:pt x="76201" y="190498"/>
                </a:lnTo>
                <a:lnTo>
                  <a:pt x="76201" y="167639"/>
                </a:lnTo>
                <a:moveTo>
                  <a:pt x="137160" y="133350"/>
                </a:moveTo>
                <a:lnTo>
                  <a:pt x="140970" y="133350"/>
                </a:lnTo>
                <a:cubicBezTo>
                  <a:pt x="147304" y="133350"/>
                  <a:pt x="152401" y="128255"/>
                  <a:pt x="152401" y="121920"/>
                </a:cubicBezTo>
                <a:cubicBezTo>
                  <a:pt x="152401" y="115586"/>
                  <a:pt x="147304" y="110491"/>
                  <a:pt x="140970" y="110491"/>
                </a:cubicBezTo>
                <a:lnTo>
                  <a:pt x="137160" y="110491"/>
                </a:lnTo>
                <a:lnTo>
                  <a:pt x="137160" y="99061"/>
                </a:lnTo>
                <a:lnTo>
                  <a:pt x="198119" y="99061"/>
                </a:lnTo>
                <a:lnTo>
                  <a:pt x="198119" y="144782"/>
                </a:lnTo>
                <a:lnTo>
                  <a:pt x="194309" y="144782"/>
                </a:lnTo>
                <a:cubicBezTo>
                  <a:pt x="187975" y="144782"/>
                  <a:pt x="182878" y="149877"/>
                  <a:pt x="182878" y="156212"/>
                </a:cubicBezTo>
                <a:cubicBezTo>
                  <a:pt x="182878" y="162546"/>
                  <a:pt x="187975" y="167641"/>
                  <a:pt x="194309" y="167641"/>
                </a:cubicBezTo>
                <a:lnTo>
                  <a:pt x="198119" y="167641"/>
                </a:lnTo>
                <a:lnTo>
                  <a:pt x="198119" y="190501"/>
                </a:lnTo>
                <a:lnTo>
                  <a:pt x="137160" y="190501"/>
                </a:lnTo>
                <a:lnTo>
                  <a:pt x="137160" y="167641"/>
                </a:lnTo>
                <a:lnTo>
                  <a:pt x="140970" y="167641"/>
                </a:lnTo>
                <a:cubicBezTo>
                  <a:pt x="147304" y="167641"/>
                  <a:pt x="152401" y="162546"/>
                  <a:pt x="152401" y="156212"/>
                </a:cubicBezTo>
                <a:cubicBezTo>
                  <a:pt x="152401" y="149877"/>
                  <a:pt x="147304" y="144782"/>
                  <a:pt x="140970" y="144782"/>
                </a:cubicBezTo>
                <a:lnTo>
                  <a:pt x="137160" y="144782"/>
                </a:lnTo>
                <a:lnTo>
                  <a:pt x="137160" y="133350"/>
                </a:lnTo>
                <a:moveTo>
                  <a:pt x="213361" y="167639"/>
                </a:moveTo>
                <a:lnTo>
                  <a:pt x="217171" y="167639"/>
                </a:lnTo>
                <a:cubicBezTo>
                  <a:pt x="223505" y="167639"/>
                  <a:pt x="228602" y="162544"/>
                  <a:pt x="228602" y="156209"/>
                </a:cubicBezTo>
                <a:cubicBezTo>
                  <a:pt x="228602" y="149875"/>
                  <a:pt x="223505" y="144780"/>
                  <a:pt x="217171" y="144780"/>
                </a:cubicBezTo>
                <a:lnTo>
                  <a:pt x="213361" y="144780"/>
                </a:lnTo>
                <a:lnTo>
                  <a:pt x="213361" y="99059"/>
                </a:lnTo>
                <a:lnTo>
                  <a:pt x="251461" y="99059"/>
                </a:lnTo>
                <a:lnTo>
                  <a:pt x="251461" y="182879"/>
                </a:lnTo>
                <a:cubicBezTo>
                  <a:pt x="251461" y="187070"/>
                  <a:pt x="248032" y="190498"/>
                  <a:pt x="243840" y="190498"/>
                </a:cubicBezTo>
                <a:lnTo>
                  <a:pt x="213361" y="190498"/>
                </a:lnTo>
                <a:lnTo>
                  <a:pt x="213361" y="167639"/>
                </a:lnTo>
                <a:moveTo>
                  <a:pt x="30480" y="0"/>
                </a:moveTo>
                <a:cubicBezTo>
                  <a:pt x="13669" y="0"/>
                  <a:pt x="0" y="13668"/>
                  <a:pt x="0" y="30481"/>
                </a:cubicBezTo>
                <a:lnTo>
                  <a:pt x="0" y="182882"/>
                </a:lnTo>
                <a:cubicBezTo>
                  <a:pt x="0" y="199692"/>
                  <a:pt x="13669" y="213362"/>
                  <a:pt x="30480" y="213362"/>
                </a:cubicBezTo>
                <a:lnTo>
                  <a:pt x="243840" y="213362"/>
                </a:lnTo>
                <a:cubicBezTo>
                  <a:pt x="260651" y="213362"/>
                  <a:pt x="274320" y="199694"/>
                  <a:pt x="274320" y="182882"/>
                </a:cubicBezTo>
                <a:lnTo>
                  <a:pt x="274320" y="30481"/>
                </a:lnTo>
                <a:cubicBezTo>
                  <a:pt x="274320" y="13670"/>
                  <a:pt x="260651" y="0"/>
                  <a:pt x="243840" y="0"/>
                </a:cubicBezTo>
                <a:lnTo>
                  <a:pt x="3048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30708" y="283969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9270" y="1628027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Vocabulary: Key Terms and Definitions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77557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familiarize students with essential vocabulary related to numbers and letters.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support their learning journey and help them grasp the concepts effectively.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77557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76228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vocabulary section will also cover other key terms, such as phoneme and sentence.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additional terms will further enhance students' understanding of numbers and letters.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76228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Expansion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477557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introducing and defining these terms, teachers can provide a comprehensive and well-rounded introduction to the world of numbers and letters.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students build a strong foundation in these fundamental concepts.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77557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Introduction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76228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85"/>
              </a:spcBef>
              <a:buNone/>
            </a:pPr>
            <a:r>
              <a:rPr lang="en-US" sz="11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following key terms will be introduced and defined during this lesson on Introduction to Fun with Numbers and Letters: number, letter, pattern, sound, counting, alphabet, and word.</a:t>
            </a:r>
            <a:endParaRPr lang="en-US" sz="1181" dirty="0"/>
          </a:p>
          <a:p>
            <a:pPr algn="l" marL="0" indent="0">
              <a:lnSpc>
                <a:spcPct val="90000"/>
              </a:lnSpc>
              <a:spcBef>
                <a:spcPts val="985"/>
              </a:spcBef>
              <a:buNone/>
            </a:pPr>
            <a:r>
              <a:rPr lang="en-US" sz="118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terms are essential for students to understand as they develop their skills in numbers and letters.</a:t>
            </a:r>
            <a:endParaRPr lang="en-US" sz="1181" dirty="0"/>
          </a:p>
        </p:txBody>
      </p:sp>
      <p:sp>
        <p:nvSpPr>
          <p:cNvPr id="24" name="Text 22"/>
          <p:cNvSpPr/>
          <p:nvPr/>
        </p:nvSpPr>
        <p:spPr>
          <a:xfrm>
            <a:off x="1776228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Terms Overview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35269" y="2032283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720732" y="203228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023839" y="4391846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97872" y="4412162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Resources: Materials and Equipment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0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variety of resources ensures a well-rounded approach to teaching numbers and letters.</a:t>
            </a:r>
            <a:endParaRPr lang="en-US" sz="1056" dirty="0"/>
          </a:p>
          <a:p>
            <a:pPr algn="ctr" marL="0" indent="0">
              <a:lnSpc>
                <a:spcPct val="90000"/>
              </a:lnSpc>
              <a:spcBef>
                <a:spcPts val="880"/>
              </a:spcBef>
              <a:buNone/>
            </a:pPr>
            <a:r>
              <a:rPr lang="en-US" sz="105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supports both individual and group learning activities effectively.</a:t>
            </a:r>
            <a:endParaRPr lang="en-US" sz="1056" dirty="0"/>
          </a:p>
        </p:txBody>
      </p:sp>
      <p:sp>
        <p:nvSpPr>
          <p:cNvPr id="17" name="Text 15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Resource Coverage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Engaging Tools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05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resources section will also cover other materials and equipment, such as letter-matching games and math bingo.</a:t>
            </a:r>
            <a:endParaRPr lang="en-US" sz="1059" dirty="0"/>
          </a:p>
          <a:p>
            <a:pPr algn="ct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105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aimed at making the learning process both fun and educational.</a:t>
            </a:r>
            <a:endParaRPr lang="en-US" sz="1059" dirty="0"/>
          </a:p>
        </p:txBody>
      </p:sp>
      <p:sp>
        <p:nvSpPr>
          <p:cNvPr id="20" name="Text 18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0"/>
              </a:spcBef>
              <a:buNone/>
            </a:pPr>
            <a:r>
              <a:rPr lang="en-US" sz="9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a range of resources, teachers can cater to different learning styles and abilities.</a:t>
            </a:r>
            <a:endParaRPr lang="en-US" sz="997" dirty="0"/>
          </a:p>
          <a:p>
            <a:pPr algn="ctr" marL="0" indent="0">
              <a:lnSpc>
                <a:spcPct val="90000"/>
              </a:lnSpc>
              <a:spcBef>
                <a:spcPts val="830"/>
              </a:spcBef>
              <a:buNone/>
            </a:pPr>
            <a:r>
              <a:rPr lang="en-US" sz="99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remain engaged and motivated throughout the lesson.</a:t>
            </a:r>
            <a:endParaRPr lang="en-US" sz="997" dirty="0"/>
          </a:p>
        </p:txBody>
      </p:sp>
      <p:sp>
        <p:nvSpPr>
          <p:cNvPr id="21" name="Text 19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Learning Styles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Resources for Fun with Numbers and Letters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91"/>
              </a:spcBef>
              <a:buNone/>
            </a:pPr>
            <a:r>
              <a:rPr lang="en-US" sz="82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following teaching resources will be used to support the lesson on Introduction to Fun with Numbers and Letters: number cards, letter tracing worksheets, pattern blocks, alphabet song video, and number sequence game.</a:t>
            </a:r>
            <a:endParaRPr lang="en-US" sz="829" dirty="0"/>
          </a:p>
          <a:p>
            <a:pPr algn="ctr" marL="0" indent="0">
              <a:lnSpc>
                <a:spcPct val="90000"/>
              </a:lnSpc>
              <a:spcBef>
                <a:spcPts val="691"/>
              </a:spcBef>
              <a:buNone/>
            </a:pPr>
            <a:r>
              <a:rPr lang="en-US" sz="82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are designed to provide a engaging and interactive learning experience for students.</a:t>
            </a:r>
            <a:endParaRPr lang="en-US" sz="829" dirty="0"/>
          </a:p>
        </p:txBody>
      </p:sp>
      <p:sp>
        <p:nvSpPr>
          <p:cNvPr id="24" name="Text 22"/>
          <p:cNvSpPr/>
          <p:nvPr/>
        </p:nvSpPr>
        <p:spPr>
          <a:xfrm>
            <a:off x="3051868" y="1884616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82296" y="20574"/>
                </a:moveTo>
                <a:cubicBezTo>
                  <a:pt x="48220" y="20574"/>
                  <a:pt x="20574" y="48221"/>
                  <a:pt x="20574" y="82296"/>
                </a:cubicBezTo>
                <a:cubicBezTo>
                  <a:pt x="20574" y="116371"/>
                  <a:pt x="48220" y="144018"/>
                  <a:pt x="82296" y="144018"/>
                </a:cubicBezTo>
                <a:lnTo>
                  <a:pt x="192024" y="144018"/>
                </a:lnTo>
                <a:cubicBezTo>
                  <a:pt x="226100" y="144018"/>
                  <a:pt x="253746" y="116371"/>
                  <a:pt x="253746" y="82296"/>
                </a:cubicBezTo>
                <a:cubicBezTo>
                  <a:pt x="253746" y="48221"/>
                  <a:pt x="226100" y="20574"/>
                  <a:pt x="192024" y="20574"/>
                </a:cubicBezTo>
                <a:lnTo>
                  <a:pt x="82296" y="20574"/>
                </a:lnTo>
                <a:moveTo>
                  <a:pt x="0" y="82296"/>
                </a:moveTo>
                <a:cubicBezTo>
                  <a:pt x="0" y="36862"/>
                  <a:pt x="36863" y="0"/>
                  <a:pt x="82296" y="0"/>
                </a:cubicBezTo>
                <a:lnTo>
                  <a:pt x="192024" y="0"/>
                </a:lnTo>
                <a:cubicBezTo>
                  <a:pt x="237460" y="0"/>
                  <a:pt x="274320" y="36862"/>
                  <a:pt x="274320" y="82296"/>
                </a:cubicBezTo>
                <a:cubicBezTo>
                  <a:pt x="274320" y="127730"/>
                  <a:pt x="237460" y="164592"/>
                  <a:pt x="192024" y="164592"/>
                </a:cubicBezTo>
                <a:lnTo>
                  <a:pt x="82296" y="164592"/>
                </a:lnTo>
                <a:cubicBezTo>
                  <a:pt x="36860" y="164592"/>
                  <a:pt x="0" y="127730"/>
                  <a:pt x="0" y="82296"/>
                </a:cubicBezTo>
                <a:moveTo>
                  <a:pt x="99441" y="58294"/>
                </a:moveTo>
                <a:lnTo>
                  <a:pt x="99441" y="72009"/>
                </a:lnTo>
                <a:lnTo>
                  <a:pt x="113157" y="72009"/>
                </a:lnTo>
                <a:cubicBezTo>
                  <a:pt x="118857" y="72009"/>
                  <a:pt x="123444" y="76595"/>
                  <a:pt x="123444" y="82296"/>
                </a:cubicBezTo>
                <a:cubicBezTo>
                  <a:pt x="123444" y="87997"/>
                  <a:pt x="118857" y="92583"/>
                  <a:pt x="113157" y="92583"/>
                </a:cubicBezTo>
                <a:lnTo>
                  <a:pt x="99441" y="92583"/>
                </a:lnTo>
                <a:lnTo>
                  <a:pt x="99441" y="106298"/>
                </a:lnTo>
                <a:cubicBezTo>
                  <a:pt x="99441" y="112000"/>
                  <a:pt x="94854" y="116585"/>
                  <a:pt x="89154" y="116585"/>
                </a:cubicBezTo>
                <a:cubicBezTo>
                  <a:pt x="83454" y="116585"/>
                  <a:pt x="78867" y="112000"/>
                  <a:pt x="78867" y="106298"/>
                </a:cubicBezTo>
                <a:lnTo>
                  <a:pt x="78867" y="92583"/>
                </a:lnTo>
                <a:lnTo>
                  <a:pt x="65151" y="92583"/>
                </a:lnTo>
                <a:cubicBezTo>
                  <a:pt x="59451" y="92583"/>
                  <a:pt x="54864" y="87997"/>
                  <a:pt x="54864" y="82296"/>
                </a:cubicBezTo>
                <a:cubicBezTo>
                  <a:pt x="54864" y="76595"/>
                  <a:pt x="59451" y="72009"/>
                  <a:pt x="65151" y="72009"/>
                </a:cubicBezTo>
                <a:lnTo>
                  <a:pt x="78867" y="72009"/>
                </a:lnTo>
                <a:lnTo>
                  <a:pt x="78867" y="58294"/>
                </a:lnTo>
                <a:cubicBezTo>
                  <a:pt x="78867" y="52592"/>
                  <a:pt x="83454" y="48007"/>
                  <a:pt x="89154" y="48007"/>
                </a:cubicBezTo>
                <a:cubicBezTo>
                  <a:pt x="94854" y="48007"/>
                  <a:pt x="99441" y="52592"/>
                  <a:pt x="99441" y="58294"/>
                </a:cubicBezTo>
                <a:lnTo>
                  <a:pt x="99441" y="58294"/>
                </a:lnTo>
                <a:moveTo>
                  <a:pt x="171450" y="89155"/>
                </a:moveTo>
                <a:cubicBezTo>
                  <a:pt x="179024" y="89155"/>
                  <a:pt x="185166" y="95296"/>
                  <a:pt x="185166" y="102870"/>
                </a:cubicBezTo>
                <a:cubicBezTo>
                  <a:pt x="185166" y="110445"/>
                  <a:pt x="179024" y="116585"/>
                  <a:pt x="171450" y="116585"/>
                </a:cubicBezTo>
                <a:cubicBezTo>
                  <a:pt x="163876" y="116585"/>
                  <a:pt x="157734" y="110444"/>
                  <a:pt x="157734" y="102870"/>
                </a:cubicBezTo>
                <a:cubicBezTo>
                  <a:pt x="157734" y="95295"/>
                  <a:pt x="163876" y="89155"/>
                  <a:pt x="171450" y="89155"/>
                </a:cubicBezTo>
                <a:moveTo>
                  <a:pt x="185166" y="61722"/>
                </a:moveTo>
                <a:cubicBezTo>
                  <a:pt x="185166" y="54147"/>
                  <a:pt x="191308" y="48007"/>
                  <a:pt x="198882" y="48007"/>
                </a:cubicBezTo>
                <a:cubicBezTo>
                  <a:pt x="206456" y="48007"/>
                  <a:pt x="212598" y="54148"/>
                  <a:pt x="212598" y="61722"/>
                </a:cubicBezTo>
                <a:cubicBezTo>
                  <a:pt x="212598" y="69297"/>
                  <a:pt x="206456" y="75437"/>
                  <a:pt x="198882" y="75437"/>
                </a:cubicBezTo>
                <a:cubicBezTo>
                  <a:pt x="191308" y="75437"/>
                  <a:pt x="185166" y="69296"/>
                  <a:pt x="185166" y="61722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780147" y="181715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051868" y="419484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780147" y="4194841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102870" y="25718"/>
                </a:moveTo>
                <a:lnTo>
                  <a:pt x="137160" y="25718"/>
                </a:lnTo>
                <a:cubicBezTo>
                  <a:pt x="139517" y="25718"/>
                  <a:pt x="141447" y="27646"/>
                  <a:pt x="141447" y="30005"/>
                </a:cubicBezTo>
                <a:lnTo>
                  <a:pt x="141447" y="42865"/>
                </a:lnTo>
                <a:lnTo>
                  <a:pt x="98585" y="42865"/>
                </a:lnTo>
                <a:lnTo>
                  <a:pt x="98585" y="30008"/>
                </a:lnTo>
                <a:cubicBezTo>
                  <a:pt x="98585" y="27651"/>
                  <a:pt x="100515" y="25723"/>
                  <a:pt x="102872" y="25723"/>
                </a:cubicBezTo>
                <a:lnTo>
                  <a:pt x="102870" y="25718"/>
                </a:lnTo>
                <a:moveTo>
                  <a:pt x="72866" y="30005"/>
                </a:moveTo>
                <a:lnTo>
                  <a:pt x="72866" y="42865"/>
                </a:lnTo>
                <a:lnTo>
                  <a:pt x="68579" y="42865"/>
                </a:lnTo>
                <a:cubicBezTo>
                  <a:pt x="30700" y="42865"/>
                  <a:pt x="0" y="73564"/>
                  <a:pt x="0" y="111445"/>
                </a:cubicBezTo>
                <a:lnTo>
                  <a:pt x="0" y="240033"/>
                </a:lnTo>
                <a:cubicBezTo>
                  <a:pt x="0" y="258947"/>
                  <a:pt x="15376" y="274323"/>
                  <a:pt x="34291" y="274323"/>
                </a:cubicBezTo>
                <a:lnTo>
                  <a:pt x="55723" y="274323"/>
                </a:lnTo>
                <a:lnTo>
                  <a:pt x="184309" y="274323"/>
                </a:lnTo>
                <a:lnTo>
                  <a:pt x="205742" y="274323"/>
                </a:lnTo>
                <a:cubicBezTo>
                  <a:pt x="224654" y="274323"/>
                  <a:pt x="240032" y="258947"/>
                  <a:pt x="240032" y="240033"/>
                </a:cubicBezTo>
                <a:lnTo>
                  <a:pt x="240032" y="111445"/>
                </a:lnTo>
                <a:cubicBezTo>
                  <a:pt x="240032" y="73564"/>
                  <a:pt x="209333" y="42865"/>
                  <a:pt x="171453" y="42865"/>
                </a:cubicBezTo>
                <a:lnTo>
                  <a:pt x="167167" y="42865"/>
                </a:lnTo>
                <a:lnTo>
                  <a:pt x="167167" y="30008"/>
                </a:lnTo>
                <a:cubicBezTo>
                  <a:pt x="167167" y="13453"/>
                  <a:pt x="153718" y="5"/>
                  <a:pt x="137163" y="5"/>
                </a:cubicBezTo>
                <a:lnTo>
                  <a:pt x="102872" y="5"/>
                </a:lnTo>
                <a:cubicBezTo>
                  <a:pt x="86317" y="5"/>
                  <a:pt x="72868" y="13453"/>
                  <a:pt x="72868" y="30010"/>
                </a:cubicBezTo>
                <a:lnTo>
                  <a:pt x="72866" y="30005"/>
                </a:lnTo>
                <a:moveTo>
                  <a:pt x="197168" y="248603"/>
                </a:moveTo>
                <a:lnTo>
                  <a:pt x="197168" y="201455"/>
                </a:lnTo>
                <a:lnTo>
                  <a:pt x="197168" y="167165"/>
                </a:lnTo>
                <a:cubicBezTo>
                  <a:pt x="197168" y="145842"/>
                  <a:pt x="179914" y="128590"/>
                  <a:pt x="158593" y="128590"/>
                </a:cubicBezTo>
                <a:lnTo>
                  <a:pt x="81440" y="128590"/>
                </a:lnTo>
                <a:cubicBezTo>
                  <a:pt x="60116" y="128590"/>
                  <a:pt x="42865" y="145842"/>
                  <a:pt x="42865" y="167168"/>
                </a:cubicBezTo>
                <a:lnTo>
                  <a:pt x="42865" y="201458"/>
                </a:lnTo>
                <a:lnTo>
                  <a:pt x="42865" y="248608"/>
                </a:lnTo>
                <a:lnTo>
                  <a:pt x="34293" y="248608"/>
                </a:lnTo>
                <a:cubicBezTo>
                  <a:pt x="29579" y="248608"/>
                  <a:pt x="25722" y="244751"/>
                  <a:pt x="25722" y="240035"/>
                </a:cubicBezTo>
                <a:lnTo>
                  <a:pt x="25722" y="111448"/>
                </a:lnTo>
                <a:cubicBezTo>
                  <a:pt x="25722" y="87766"/>
                  <a:pt x="44902" y="68585"/>
                  <a:pt x="68584" y="68585"/>
                </a:cubicBezTo>
                <a:lnTo>
                  <a:pt x="85729" y="68585"/>
                </a:lnTo>
                <a:lnTo>
                  <a:pt x="154308" y="68585"/>
                </a:lnTo>
                <a:lnTo>
                  <a:pt x="171454" y="68585"/>
                </a:lnTo>
                <a:cubicBezTo>
                  <a:pt x="195135" y="68585"/>
                  <a:pt x="214316" y="87766"/>
                  <a:pt x="214316" y="111448"/>
                </a:cubicBezTo>
                <a:lnTo>
                  <a:pt x="214316" y="240035"/>
                </a:lnTo>
                <a:cubicBezTo>
                  <a:pt x="214316" y="244751"/>
                  <a:pt x="210458" y="248608"/>
                  <a:pt x="205744" y="248608"/>
                </a:cubicBezTo>
                <a:lnTo>
                  <a:pt x="197168" y="248603"/>
                </a:lnTo>
                <a:moveTo>
                  <a:pt x="68579" y="248603"/>
                </a:moveTo>
                <a:lnTo>
                  <a:pt x="68579" y="214313"/>
                </a:lnTo>
                <a:lnTo>
                  <a:pt x="171449" y="214313"/>
                </a:lnTo>
                <a:lnTo>
                  <a:pt x="171449" y="248603"/>
                </a:lnTo>
                <a:lnTo>
                  <a:pt x="68579" y="248603"/>
                </a:lnTo>
                <a:moveTo>
                  <a:pt x="77153" y="85725"/>
                </a:moveTo>
                <a:cubicBezTo>
                  <a:pt x="70026" y="85725"/>
                  <a:pt x="64295" y="91458"/>
                  <a:pt x="64295" y="98585"/>
                </a:cubicBezTo>
                <a:cubicBezTo>
                  <a:pt x="64295" y="105712"/>
                  <a:pt x="70026" y="111445"/>
                  <a:pt x="77153" y="111445"/>
                </a:cubicBezTo>
                <a:lnTo>
                  <a:pt x="162877" y="111445"/>
                </a:lnTo>
                <a:cubicBezTo>
                  <a:pt x="170004" y="111445"/>
                  <a:pt x="175736" y="105712"/>
                  <a:pt x="175736" y="98588"/>
                </a:cubicBezTo>
                <a:cubicBezTo>
                  <a:pt x="175736" y="91461"/>
                  <a:pt x="170004" y="85730"/>
                  <a:pt x="162877" y="85730"/>
                </a:cubicBezTo>
                <a:lnTo>
                  <a:pt x="77153" y="85725"/>
                </a:lnTo>
                <a:moveTo>
                  <a:pt x="171451" y="188595"/>
                </a:moveTo>
                <a:lnTo>
                  <a:pt x="68581" y="188595"/>
                </a:lnTo>
                <a:lnTo>
                  <a:pt x="68581" y="167165"/>
                </a:lnTo>
                <a:cubicBezTo>
                  <a:pt x="68581" y="160038"/>
                  <a:pt x="74313" y="154308"/>
                  <a:pt x="81440" y="154308"/>
                </a:cubicBezTo>
                <a:lnTo>
                  <a:pt x="158593" y="154308"/>
                </a:lnTo>
                <a:cubicBezTo>
                  <a:pt x="165719" y="154308"/>
                  <a:pt x="171451" y="160041"/>
                  <a:pt x="171451" y="167168"/>
                </a:cubicBezTo>
                <a:lnTo>
                  <a:pt x="171451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20089" y="524949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2944" y="406485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7745" y="30699"/>
                </a:moveTo>
                <a:cubicBezTo>
                  <a:pt x="103995" y="33486"/>
                  <a:pt x="102870" y="36432"/>
                  <a:pt x="102870" y="38575"/>
                </a:cubicBezTo>
                <a:cubicBezTo>
                  <a:pt x="102870" y="40824"/>
                  <a:pt x="104157" y="43987"/>
                  <a:pt x="108441" y="46933"/>
                </a:cubicBezTo>
                <a:cubicBezTo>
                  <a:pt x="112619" y="49773"/>
                  <a:pt x="115727" y="54757"/>
                  <a:pt x="115727" y="60649"/>
                </a:cubicBezTo>
                <a:cubicBezTo>
                  <a:pt x="115727" y="69757"/>
                  <a:pt x="108334" y="77098"/>
                  <a:pt x="99279" y="77098"/>
                </a:cubicBezTo>
                <a:lnTo>
                  <a:pt x="30002" y="77153"/>
                </a:lnTo>
                <a:cubicBezTo>
                  <a:pt x="27646" y="77153"/>
                  <a:pt x="25717" y="79081"/>
                  <a:pt x="25717" y="81440"/>
                </a:cubicBezTo>
                <a:lnTo>
                  <a:pt x="25717" y="109569"/>
                </a:lnTo>
                <a:cubicBezTo>
                  <a:pt x="29681" y="108016"/>
                  <a:pt x="34021" y="107158"/>
                  <a:pt x="38578" y="107158"/>
                </a:cubicBezTo>
                <a:cubicBezTo>
                  <a:pt x="61670" y="107158"/>
                  <a:pt x="77155" y="128267"/>
                  <a:pt x="77155" y="150020"/>
                </a:cubicBezTo>
                <a:cubicBezTo>
                  <a:pt x="77155" y="171774"/>
                  <a:pt x="61670" y="192883"/>
                  <a:pt x="38580" y="192883"/>
                </a:cubicBezTo>
                <a:cubicBezTo>
                  <a:pt x="34027" y="192883"/>
                  <a:pt x="29687" y="192024"/>
                  <a:pt x="25723" y="190471"/>
                </a:cubicBezTo>
                <a:lnTo>
                  <a:pt x="25723" y="244318"/>
                </a:lnTo>
                <a:cubicBezTo>
                  <a:pt x="25723" y="246674"/>
                  <a:pt x="27651" y="248605"/>
                  <a:pt x="30010" y="248605"/>
                </a:cubicBezTo>
                <a:lnTo>
                  <a:pt x="83857" y="248605"/>
                </a:lnTo>
                <a:cubicBezTo>
                  <a:pt x="82304" y="244641"/>
                  <a:pt x="81445" y="240302"/>
                  <a:pt x="81445" y="235748"/>
                </a:cubicBezTo>
                <a:cubicBezTo>
                  <a:pt x="81445" y="212656"/>
                  <a:pt x="102554" y="197173"/>
                  <a:pt x="124308" y="197173"/>
                </a:cubicBezTo>
                <a:cubicBezTo>
                  <a:pt x="146061" y="197173"/>
                  <a:pt x="167170" y="212658"/>
                  <a:pt x="167170" y="235751"/>
                </a:cubicBezTo>
                <a:cubicBezTo>
                  <a:pt x="167170" y="240304"/>
                  <a:pt x="166312" y="244644"/>
                  <a:pt x="164759" y="248611"/>
                </a:cubicBezTo>
                <a:lnTo>
                  <a:pt x="192888" y="248611"/>
                </a:lnTo>
                <a:cubicBezTo>
                  <a:pt x="195244" y="248611"/>
                  <a:pt x="197176" y="246682"/>
                  <a:pt x="197176" y="244326"/>
                </a:cubicBezTo>
                <a:lnTo>
                  <a:pt x="197176" y="175049"/>
                </a:lnTo>
                <a:cubicBezTo>
                  <a:pt x="197176" y="165942"/>
                  <a:pt x="204568" y="158601"/>
                  <a:pt x="213624" y="158601"/>
                </a:cubicBezTo>
                <a:cubicBezTo>
                  <a:pt x="219571" y="158601"/>
                  <a:pt x="224501" y="161709"/>
                  <a:pt x="227340" y="165887"/>
                </a:cubicBezTo>
                <a:cubicBezTo>
                  <a:pt x="230286" y="170174"/>
                  <a:pt x="233449" y="171458"/>
                  <a:pt x="235698" y="171458"/>
                </a:cubicBezTo>
                <a:cubicBezTo>
                  <a:pt x="237841" y="171458"/>
                  <a:pt x="240787" y="170333"/>
                  <a:pt x="243574" y="166583"/>
                </a:cubicBezTo>
                <a:cubicBezTo>
                  <a:pt x="246361" y="162833"/>
                  <a:pt x="248556" y="156993"/>
                  <a:pt x="248556" y="150028"/>
                </a:cubicBezTo>
                <a:cubicBezTo>
                  <a:pt x="248556" y="143063"/>
                  <a:pt x="246413" y="137278"/>
                  <a:pt x="243574" y="133473"/>
                </a:cubicBezTo>
                <a:cubicBezTo>
                  <a:pt x="240735" y="129668"/>
                  <a:pt x="237841" y="128598"/>
                  <a:pt x="235698" y="128598"/>
                </a:cubicBezTo>
                <a:cubicBezTo>
                  <a:pt x="233449" y="128598"/>
                  <a:pt x="230286" y="129885"/>
                  <a:pt x="227340" y="134170"/>
                </a:cubicBezTo>
                <a:cubicBezTo>
                  <a:pt x="224501" y="138348"/>
                  <a:pt x="219516" y="141456"/>
                  <a:pt x="213624" y="141456"/>
                </a:cubicBezTo>
                <a:cubicBezTo>
                  <a:pt x="204516" y="141456"/>
                  <a:pt x="197176" y="134063"/>
                  <a:pt x="197176" y="125007"/>
                </a:cubicBezTo>
                <a:lnTo>
                  <a:pt x="197176" y="81448"/>
                </a:lnTo>
                <a:cubicBezTo>
                  <a:pt x="197176" y="79092"/>
                  <a:pt x="195247" y="77163"/>
                  <a:pt x="192891" y="77163"/>
                </a:cubicBezTo>
                <a:lnTo>
                  <a:pt x="149331" y="77163"/>
                </a:lnTo>
                <a:cubicBezTo>
                  <a:pt x="140224" y="77163"/>
                  <a:pt x="132883" y="69770"/>
                  <a:pt x="132883" y="60715"/>
                </a:cubicBezTo>
                <a:cubicBezTo>
                  <a:pt x="132883" y="54768"/>
                  <a:pt x="135991" y="49838"/>
                  <a:pt x="140169" y="46999"/>
                </a:cubicBezTo>
                <a:cubicBezTo>
                  <a:pt x="144457" y="44053"/>
                  <a:pt x="145741" y="40890"/>
                  <a:pt x="145741" y="38640"/>
                </a:cubicBezTo>
                <a:cubicBezTo>
                  <a:pt x="145741" y="36498"/>
                  <a:pt x="144616" y="33552"/>
                  <a:pt x="140866" y="30765"/>
                </a:cubicBezTo>
                <a:cubicBezTo>
                  <a:pt x="137116" y="27978"/>
                  <a:pt x="131276" y="25728"/>
                  <a:pt x="124311" y="25728"/>
                </a:cubicBezTo>
                <a:cubicBezTo>
                  <a:pt x="117346" y="25728"/>
                  <a:pt x="111560" y="27871"/>
                  <a:pt x="107755" y="30710"/>
                </a:cubicBezTo>
                <a:lnTo>
                  <a:pt x="107745" y="30699"/>
                </a:lnTo>
                <a:moveTo>
                  <a:pt x="92314" y="10125"/>
                </a:moveTo>
                <a:cubicBezTo>
                  <a:pt x="100994" y="3643"/>
                  <a:pt x="112298" y="0"/>
                  <a:pt x="124300" y="0"/>
                </a:cubicBezTo>
                <a:cubicBezTo>
                  <a:pt x="136301" y="0"/>
                  <a:pt x="147606" y="3643"/>
                  <a:pt x="156286" y="10125"/>
                </a:cubicBezTo>
                <a:cubicBezTo>
                  <a:pt x="164965" y="16607"/>
                  <a:pt x="171447" y="26521"/>
                  <a:pt x="171447" y="38575"/>
                </a:cubicBezTo>
                <a:cubicBezTo>
                  <a:pt x="171447" y="43183"/>
                  <a:pt x="170482" y="47523"/>
                  <a:pt x="168822" y="51435"/>
                </a:cubicBezTo>
                <a:lnTo>
                  <a:pt x="192880" y="51435"/>
                </a:lnTo>
                <a:cubicBezTo>
                  <a:pt x="209435" y="51435"/>
                  <a:pt x="222885" y="64882"/>
                  <a:pt x="222885" y="81440"/>
                </a:cubicBezTo>
                <a:lnTo>
                  <a:pt x="222885" y="105498"/>
                </a:lnTo>
                <a:cubicBezTo>
                  <a:pt x="226797" y="103838"/>
                  <a:pt x="231137" y="102873"/>
                  <a:pt x="235745" y="102873"/>
                </a:cubicBezTo>
                <a:cubicBezTo>
                  <a:pt x="247801" y="102873"/>
                  <a:pt x="257713" y="109410"/>
                  <a:pt x="264195" y="118034"/>
                </a:cubicBezTo>
                <a:cubicBezTo>
                  <a:pt x="270677" y="126662"/>
                  <a:pt x="274320" y="138019"/>
                  <a:pt x="274320" y="150020"/>
                </a:cubicBezTo>
                <a:cubicBezTo>
                  <a:pt x="274320" y="162022"/>
                  <a:pt x="270677" y="173326"/>
                  <a:pt x="264195" y="182006"/>
                </a:cubicBezTo>
                <a:cubicBezTo>
                  <a:pt x="257713" y="190685"/>
                  <a:pt x="247799" y="197167"/>
                  <a:pt x="235745" y="197167"/>
                </a:cubicBezTo>
                <a:cubicBezTo>
                  <a:pt x="231137" y="197167"/>
                  <a:pt x="226797" y="196202"/>
                  <a:pt x="222888" y="194542"/>
                </a:cubicBezTo>
                <a:lnTo>
                  <a:pt x="222888" y="244318"/>
                </a:lnTo>
                <a:cubicBezTo>
                  <a:pt x="222888" y="260873"/>
                  <a:pt x="209440" y="274323"/>
                  <a:pt x="192885" y="274323"/>
                </a:cubicBezTo>
                <a:lnTo>
                  <a:pt x="151040" y="274323"/>
                </a:lnTo>
                <a:cubicBezTo>
                  <a:pt x="141022" y="274323"/>
                  <a:pt x="132878" y="266178"/>
                  <a:pt x="132878" y="256160"/>
                </a:cubicBezTo>
                <a:cubicBezTo>
                  <a:pt x="132878" y="250748"/>
                  <a:pt x="135289" y="246249"/>
                  <a:pt x="138183" y="243193"/>
                </a:cubicBezTo>
                <a:cubicBezTo>
                  <a:pt x="140433" y="240888"/>
                  <a:pt x="141450" y="238263"/>
                  <a:pt x="141450" y="235745"/>
                </a:cubicBezTo>
                <a:cubicBezTo>
                  <a:pt x="141450" y="230440"/>
                  <a:pt x="135717" y="222888"/>
                  <a:pt x="124305" y="222888"/>
                </a:cubicBezTo>
                <a:cubicBezTo>
                  <a:pt x="112894" y="222888"/>
                  <a:pt x="107160" y="230442"/>
                  <a:pt x="107160" y="235748"/>
                </a:cubicBezTo>
                <a:cubicBezTo>
                  <a:pt x="107160" y="238266"/>
                  <a:pt x="108178" y="240836"/>
                  <a:pt x="110427" y="243195"/>
                </a:cubicBezTo>
                <a:cubicBezTo>
                  <a:pt x="113374" y="246249"/>
                  <a:pt x="115733" y="250750"/>
                  <a:pt x="115733" y="256163"/>
                </a:cubicBezTo>
                <a:cubicBezTo>
                  <a:pt x="115733" y="266181"/>
                  <a:pt x="107588" y="274325"/>
                  <a:pt x="97570" y="274325"/>
                </a:cubicBezTo>
                <a:lnTo>
                  <a:pt x="30008" y="274325"/>
                </a:lnTo>
                <a:cubicBezTo>
                  <a:pt x="13453" y="274325"/>
                  <a:pt x="5" y="260878"/>
                  <a:pt x="5" y="244323"/>
                </a:cubicBezTo>
                <a:lnTo>
                  <a:pt x="5" y="176761"/>
                </a:lnTo>
                <a:cubicBezTo>
                  <a:pt x="5" y="166742"/>
                  <a:pt x="8150" y="158598"/>
                  <a:pt x="18168" y="158598"/>
                </a:cubicBezTo>
                <a:cubicBezTo>
                  <a:pt x="23580" y="158598"/>
                  <a:pt x="28079" y="161009"/>
                  <a:pt x="31135" y="163903"/>
                </a:cubicBezTo>
                <a:cubicBezTo>
                  <a:pt x="33440" y="166153"/>
                  <a:pt x="36065" y="167170"/>
                  <a:pt x="38583" y="167170"/>
                </a:cubicBezTo>
                <a:cubicBezTo>
                  <a:pt x="43888" y="167170"/>
                  <a:pt x="51443" y="161437"/>
                  <a:pt x="51443" y="150025"/>
                </a:cubicBezTo>
                <a:cubicBezTo>
                  <a:pt x="51443" y="138614"/>
                  <a:pt x="43888" y="132880"/>
                  <a:pt x="38586" y="132880"/>
                </a:cubicBezTo>
                <a:cubicBezTo>
                  <a:pt x="36067" y="132880"/>
                  <a:pt x="33497" y="133898"/>
                  <a:pt x="31138" y="136148"/>
                </a:cubicBezTo>
                <a:cubicBezTo>
                  <a:pt x="28085" y="139042"/>
                  <a:pt x="23583" y="141453"/>
                  <a:pt x="18171" y="141453"/>
                </a:cubicBezTo>
                <a:cubicBezTo>
                  <a:pt x="8153" y="141453"/>
                  <a:pt x="8" y="133308"/>
                  <a:pt x="8" y="123290"/>
                </a:cubicBezTo>
                <a:lnTo>
                  <a:pt x="8" y="81445"/>
                </a:lnTo>
                <a:cubicBezTo>
                  <a:pt x="8" y="64890"/>
                  <a:pt x="13455" y="51443"/>
                  <a:pt x="30013" y="51443"/>
                </a:cubicBezTo>
                <a:lnTo>
                  <a:pt x="79788" y="51443"/>
                </a:lnTo>
                <a:cubicBezTo>
                  <a:pt x="78129" y="47531"/>
                  <a:pt x="77163" y="43191"/>
                  <a:pt x="77163" y="38586"/>
                </a:cubicBezTo>
                <a:cubicBezTo>
                  <a:pt x="77163" y="26529"/>
                  <a:pt x="83700" y="16618"/>
                  <a:pt x="92325" y="10136"/>
                </a:cubicBezTo>
                <a:lnTo>
                  <a:pt x="92314" y="101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809" y="1682619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 Knowledge: Assessing Student Understanding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7"/>
              </a:spcBef>
              <a:buNone/>
            </a:pPr>
            <a:r>
              <a:rPr lang="en-US" sz="10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use various methods to assess students' understanding, including quizzes, discussions, and observations.</a:t>
            </a:r>
            <a:endParaRPr lang="en-US" sz="1074" dirty="0"/>
          </a:p>
          <a:p>
            <a:pPr algn="l" marL="0" indent="0">
              <a:lnSpc>
                <a:spcPct val="90000"/>
              </a:lnSpc>
              <a:spcBef>
                <a:spcPts val="767"/>
              </a:spcBef>
              <a:buNone/>
            </a:pPr>
            <a:r>
              <a:rPr lang="en-US" sz="107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provide valuable insights into students' readiness and areas that may require additional support.</a:t>
            </a:r>
            <a:endParaRPr lang="en-US" sz="1074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Evaluating Prior Knowledge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Expanding the Scope of Prior Knowledge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prior knowledge section will also cover other areas, such as recognizing and writing uppercase and lowercase letters.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foundational skills are critical for students' academic success and development.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Tailoring Instruction Based on Assessment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understanding students' prior knowledge, teachers can tailor their instruction to meet the unique needs and abilities of their students.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learning is personalized and effective for every student in the classroom.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Assessing Prior Knowledge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03"/>
              </a:spcBef>
              <a:buNone/>
            </a:pPr>
            <a:r>
              <a:rPr lang="en-US" sz="8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ensure a smooth and effective learning experience, it is essential to assess students' prior knowledge in the following areas: recognizing and writing numbers 1-10, understanding basic shapes and colors, developing fine motor skills, and demonstrating an awareness of alphabet sequence.</a:t>
            </a:r>
            <a:endParaRPr lang="en-US" sz="844" dirty="0"/>
          </a:p>
          <a:p>
            <a:pPr algn="l" marL="0" indent="0">
              <a:lnSpc>
                <a:spcPct val="90000"/>
              </a:lnSpc>
              <a:spcBef>
                <a:spcPts val="603"/>
              </a:spcBef>
              <a:buNone/>
            </a:pPr>
            <a:r>
              <a:rPr lang="en-US" sz="8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use a range of assessment strategies, such as quizzes, class discussions, and observations, to evaluate students' prior knowledge.</a:t>
            </a:r>
            <a:endParaRPr lang="en-US" sz="8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Strategies: Catering to Diverse Needs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2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Small group work is another effective differentiation strategy highlighted in this section.</a:t>
            </a:r>
            <a:endParaRPr lang="en-US" sz="1299" dirty="0"/>
          </a:p>
          <a:p>
            <a:pPr algn="l" marL="0" indent="0">
              <a:lnSpc>
                <a:spcPct val="90000"/>
              </a:lnSpc>
              <a:spcBef>
                <a:spcPts val="812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encourages collaboration and allows students to learn from their peers in a focused setting.</a:t>
            </a:r>
            <a:endParaRPr lang="en-US" sz="1299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Small Group 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One-on-One Instruction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8"/>
              </a:spcBef>
              <a:buNone/>
            </a:pPr>
            <a:r>
              <a:rPr lang="en-US" sz="11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differentiation strategies section will also cover other approaches, such as one-on-one instruction.</a:t>
            </a:r>
            <a:endParaRPr lang="en-US" sz="1180" dirty="0"/>
          </a:p>
          <a:p>
            <a:pPr algn="l" marL="0" indent="0">
              <a:lnSpc>
                <a:spcPct val="90000"/>
              </a:lnSpc>
              <a:spcBef>
                <a:spcPts val="738"/>
              </a:spcBef>
              <a:buNone/>
            </a:pPr>
            <a:r>
              <a:rPr lang="en-US" sz="118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allows teachers to address specific student challenges and provide tailored support.</a:t>
            </a:r>
            <a:endParaRPr lang="en-US" sz="1180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Learning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7"/>
              </a:spcBef>
              <a:buNone/>
            </a:pPr>
            <a:r>
              <a:rPr lang="en-US" sz="10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differentiation strategies, teachers can provide a more personalized and effective learning experience for their students.</a:t>
            </a:r>
            <a:endParaRPr lang="en-US" sz="1084" dirty="0"/>
          </a:p>
          <a:p>
            <a:pPr algn="l" marL="0" indent="0">
              <a:lnSpc>
                <a:spcPct val="90000"/>
              </a:lnSpc>
              <a:spcBef>
                <a:spcPts val="677"/>
              </a:spcBef>
              <a:buNone/>
            </a:pPr>
            <a:r>
              <a:rPr lang="en-US" sz="108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individual student needs are met, fostering a supportive and inclusive classroom environment.</a:t>
            </a:r>
            <a:endParaRPr lang="en-US" sz="1084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Differentiation Approaches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47"/>
              </a:spcBef>
              <a:buNone/>
            </a:pPr>
            <a:r>
              <a:rPr lang="en-US" sz="8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cater to diverse learning needs, the following differentiation approaches can be implemented: learning centers, technology integration, visual aids, assistive technology, and learning menus.</a:t>
            </a:r>
            <a:endParaRPr lang="en-US" sz="875" dirty="0"/>
          </a:p>
          <a:p>
            <a:pPr algn="l" marL="0" indent="0">
              <a:lnSpc>
                <a:spcPct val="90000"/>
              </a:lnSpc>
              <a:spcBef>
                <a:spcPts val="547"/>
              </a:spcBef>
              <a:buNone/>
            </a:pPr>
            <a:r>
              <a:rPr lang="en-US" sz="87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are designed to provide a range of options for students, ensuring that all students remain engaged and motivated throughout the lesson.</a:t>
            </a:r>
            <a:endParaRPr lang="en-US" sz="8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Cross-Curricular Links: Connecting to Other Subjects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of Introduction to Fun with Numbers and Letters can be connected to other subjects in the following ways: mathematics, language arts, science, art and design, and physical education.</a:t>
            </a:r>
            <a:endParaRPr lang="en-US" sz="1043" dirty="0"/>
          </a:p>
          <a:p>
            <a:pPr algn="l" marL="0" indent="0">
              <a:lnSpc>
                <a:spcPct val="9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connecting the lesson to other subjects, teachers can help students see the relevance and importance of numbers and letters in a range of contexts.</a:t>
            </a:r>
            <a:endParaRPr lang="en-US" sz="1043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6"/>
              </a:spcBef>
              <a:buNone/>
            </a:pPr>
            <a:r>
              <a:rPr lang="en-US" sz="1546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Physical Education and Contextual Learning</a:t>
            </a:r>
            <a:endParaRPr lang="en-US" sz="1546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of Introduction to Fun with Numbers and Letters can be connected to other subjects in the following ways: mathematics, language arts, science, art and design, and physical education.</a:t>
            </a:r>
            <a:endParaRPr lang="en-US" sz="1043" dirty="0"/>
          </a:p>
          <a:p>
            <a:pPr algn="l" marL="0" indent="0">
              <a:lnSpc>
                <a:spcPct val="9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making cross-curricular links, teachers can provide a more comprehensive and well-rounded learning experience for their students.</a:t>
            </a:r>
            <a:endParaRPr lang="en-US" sz="1043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Science and Art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cross-curricular links section will also cover other subjects, such as music and drama.</a:t>
            </a:r>
            <a:endParaRPr lang="en-US" sz="1285" dirty="0"/>
          </a:p>
          <a:p>
            <a:pPr algn="l" marL="0" indent="0">
              <a:lnSpc>
                <a:spcPct val="90000"/>
              </a:lnSpc>
              <a:spcBef>
                <a:spcPts val="918"/>
              </a:spcBef>
              <a:buNone/>
            </a:pPr>
            <a:r>
              <a:rPr lang="en-US" sz="128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connecting the lesson to other subjects, teachers can help students see the relevance and importance of numbers and letters in a range of contexts.</a:t>
            </a:r>
            <a:endParaRPr lang="en-US" sz="1285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Music and Drama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topic of Introduction to Fun with Numbers and Letters can be connected to other subjects in the following ways: mathematics, language arts, science, art and design, and physical education.</a:t>
            </a:r>
            <a:endParaRPr lang="en-US" sz="1043" dirty="0"/>
          </a:p>
          <a:p>
            <a:pPr algn="l" marL="0" indent="0">
              <a:lnSpc>
                <a:spcPct val="90000"/>
              </a:lnSpc>
              <a:spcBef>
                <a:spcPts val="745"/>
              </a:spcBef>
              <a:buNone/>
            </a:pPr>
            <a:r>
              <a:rPr lang="en-US" sz="10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making cross-curricular links, teachers can provide a more comprehensive and well-rounded learning experience for their students.</a:t>
            </a:r>
            <a:endParaRPr lang="en-US" sz="1043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8"/>
              </a:spcBef>
              <a:buNone/>
            </a:pPr>
            <a:r>
              <a:rPr lang="en-US" sz="151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 Mathematics and Language Arts</a:t>
            </a:r>
            <a:endParaRPr lang="en-US" sz="15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095335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35131" y="29391"/>
                </a:moveTo>
                <a:cubicBezTo>
                  <a:pt x="240518" y="29391"/>
                  <a:pt x="244927" y="33799"/>
                  <a:pt x="244927" y="39187"/>
                </a:cubicBezTo>
                <a:lnTo>
                  <a:pt x="244927" y="235131"/>
                </a:lnTo>
                <a:cubicBezTo>
                  <a:pt x="244927" y="240518"/>
                  <a:pt x="240518" y="244927"/>
                  <a:pt x="235131" y="244927"/>
                </a:cubicBezTo>
                <a:lnTo>
                  <a:pt x="39187" y="244927"/>
                </a:lnTo>
                <a:cubicBezTo>
                  <a:pt x="33799" y="244927"/>
                  <a:pt x="29391" y="240518"/>
                  <a:pt x="29391" y="235131"/>
                </a:cubicBezTo>
                <a:lnTo>
                  <a:pt x="29391" y="39187"/>
                </a:lnTo>
                <a:cubicBezTo>
                  <a:pt x="29391" y="33799"/>
                  <a:pt x="33799" y="29391"/>
                  <a:pt x="39187" y="29391"/>
                </a:cubicBezTo>
                <a:lnTo>
                  <a:pt x="235131" y="29391"/>
                </a:lnTo>
                <a:moveTo>
                  <a:pt x="39189" y="0"/>
                </a:moveTo>
                <a:cubicBezTo>
                  <a:pt x="17576" y="0"/>
                  <a:pt x="0" y="17573"/>
                  <a:pt x="0" y="39189"/>
                </a:cubicBezTo>
                <a:lnTo>
                  <a:pt x="0" y="235133"/>
                </a:lnTo>
                <a:cubicBezTo>
                  <a:pt x="0" y="256747"/>
                  <a:pt x="17573" y="274323"/>
                  <a:pt x="39189" y="274323"/>
                </a:cubicBezTo>
                <a:lnTo>
                  <a:pt x="235133" y="274323"/>
                </a:lnTo>
                <a:cubicBezTo>
                  <a:pt x="256747" y="274323"/>
                  <a:pt x="274323" y="256750"/>
                  <a:pt x="274323" y="235133"/>
                </a:cubicBezTo>
                <a:lnTo>
                  <a:pt x="274323" y="39189"/>
                </a:lnTo>
                <a:cubicBezTo>
                  <a:pt x="274323" y="17576"/>
                  <a:pt x="256750" y="0"/>
                  <a:pt x="235133" y="0"/>
                </a:cubicBezTo>
                <a:lnTo>
                  <a:pt x="39189" y="0"/>
                </a:lnTo>
                <a:moveTo>
                  <a:pt x="68580" y="53885"/>
                </a:moveTo>
                <a:cubicBezTo>
                  <a:pt x="68580" y="45768"/>
                  <a:pt x="62002" y="39189"/>
                  <a:pt x="53885" y="39189"/>
                </a:cubicBezTo>
                <a:cubicBezTo>
                  <a:pt x="45768" y="39189"/>
                  <a:pt x="39189" y="45767"/>
                  <a:pt x="39189" y="53885"/>
                </a:cubicBezTo>
                <a:cubicBezTo>
                  <a:pt x="39189" y="62002"/>
                  <a:pt x="45767" y="68580"/>
                  <a:pt x="53885" y="68580"/>
                </a:cubicBezTo>
                <a:cubicBezTo>
                  <a:pt x="62002" y="68580"/>
                  <a:pt x="68580" y="62002"/>
                  <a:pt x="68580" y="53885"/>
                </a:cubicBezTo>
                <a:moveTo>
                  <a:pt x="220435" y="68580"/>
                </a:moveTo>
                <a:cubicBezTo>
                  <a:pt x="228552" y="68580"/>
                  <a:pt x="235131" y="62002"/>
                  <a:pt x="235131" y="53885"/>
                </a:cubicBezTo>
                <a:cubicBezTo>
                  <a:pt x="235131" y="45768"/>
                  <a:pt x="228553" y="39189"/>
                  <a:pt x="220435" y="39189"/>
                </a:cubicBezTo>
                <a:cubicBezTo>
                  <a:pt x="212318" y="39189"/>
                  <a:pt x="205740" y="45767"/>
                  <a:pt x="205740" y="53885"/>
                </a:cubicBezTo>
                <a:cubicBezTo>
                  <a:pt x="205740" y="62002"/>
                  <a:pt x="212318" y="68580"/>
                  <a:pt x="220435" y="68580"/>
                </a:cubicBezTo>
                <a:moveTo>
                  <a:pt x="68580" y="220435"/>
                </a:moveTo>
                <a:cubicBezTo>
                  <a:pt x="68580" y="212318"/>
                  <a:pt x="62002" y="205740"/>
                  <a:pt x="53885" y="205740"/>
                </a:cubicBezTo>
                <a:cubicBezTo>
                  <a:pt x="45768" y="205740"/>
                  <a:pt x="39189" y="212318"/>
                  <a:pt x="39189" y="220435"/>
                </a:cubicBezTo>
                <a:cubicBezTo>
                  <a:pt x="39189" y="228552"/>
                  <a:pt x="45767" y="235131"/>
                  <a:pt x="53885" y="235131"/>
                </a:cubicBezTo>
                <a:cubicBezTo>
                  <a:pt x="62002" y="235131"/>
                  <a:pt x="68580" y="228553"/>
                  <a:pt x="68580" y="220435"/>
                </a:cubicBezTo>
                <a:moveTo>
                  <a:pt x="220435" y="235131"/>
                </a:moveTo>
                <a:cubicBezTo>
                  <a:pt x="228552" y="235131"/>
                  <a:pt x="235131" y="228552"/>
                  <a:pt x="235131" y="220435"/>
                </a:cubicBezTo>
                <a:cubicBezTo>
                  <a:pt x="235131" y="212318"/>
                  <a:pt x="228553" y="205740"/>
                  <a:pt x="220435" y="205740"/>
                </a:cubicBezTo>
                <a:cubicBezTo>
                  <a:pt x="212318" y="205740"/>
                  <a:pt x="205740" y="212318"/>
                  <a:pt x="205740" y="220435"/>
                </a:cubicBezTo>
                <a:cubicBezTo>
                  <a:pt x="205740" y="228552"/>
                  <a:pt x="212318" y="235131"/>
                  <a:pt x="220435" y="23513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41" y="1737105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266" r="-102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Activities: Collaborative Learning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activities are structured to be both educational and enjoyable for young learners.</a:t>
            </a:r>
            <a:endParaRPr lang="en-US" sz="1390" dirty="0"/>
          </a:p>
          <a:p>
            <a:pPr algn="l" marL="0" indent="0">
              <a:lnSpc>
                <a:spcPct val="90000"/>
              </a:lnSpc>
              <a:spcBef>
                <a:spcPts val="993"/>
              </a:spcBef>
              <a:buNone/>
            </a:pPr>
            <a:r>
              <a:rPr lang="en-US" sz="13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students remain motivated and enthusiastic about learning.</a:t>
            </a:r>
            <a:endParaRPr lang="en-US" sz="139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Fun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Collaboration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in groups, students will develop essential social skills, such as communication, teamwork, and problem-solving.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their overall growth and future interactions.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Activities for Beginners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will include 'Number Scavenger Hunt,' 'Letter Building,' 'Pattern Blocks,' and 'Alphabet Charades.'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designed to be engaging, interactive, and easy to follow, making them perfect for 6-year-old beginners.</a:t>
            </a:r>
            <a:endParaRPr lang="en-US" sz="1091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Group Activities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group activities section is designed to provide students with opportunities to collaborate, communicate, and learn from one another.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are tailored to foster a sense of community and shared learning.</a:t>
            </a:r>
            <a:endParaRPr lang="en-US" sz="109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Integration: Technology-Enhanced Learning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digital tools, teachers can provide a more engaging learning experience.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enhances the effectiveness of teaching methods for students.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Teaching Experience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Perfect for Beginners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activities are tailored for 6-year-old beginners.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aim to make learning enjoyable and accessible for young learners.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Tools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Activities will include 'Number Tracing App,' 'Letter Recognition Game,' 'Pattern Blocks Online,' and 'Alphabet Scavenger Hunt.'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designed to be interactive, engaging, and easy to follow.</a:t>
            </a:r>
            <a:endParaRPr lang="en-US" sz="1092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Technology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digital integration section is designed to provide students with opportunities to engage with technology-enhanced learning activities.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support the introduction to fun with numbers and letters.</a:t>
            </a:r>
            <a:endParaRPr lang="en-US" sz="109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Reflection: Evaluating Student Understanding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14708" y="1692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167999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14708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625842" y="405768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strategies are designed to be engaging, interactive, and easy to follow.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young learners remain motivated and involved in the learning process.</a:t>
            </a:r>
            <a:endParaRPr lang="en-US" sz="1091" dirty="0"/>
          </a:p>
        </p:txBody>
      </p:sp>
      <p:sp>
        <p:nvSpPr>
          <p:cNvPr id="21" name="Text 19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Easy-to-Follow Methods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Through Reflection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reflecting on their learning, students will develop essential skills, such as self-awareness, self-regulation, and metacognition.</a:t>
            </a:r>
            <a:endParaRPr lang="en-US" sz="1091" dirty="0"/>
          </a:p>
          <a:p>
            <a:pPr algn="ctr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personal and academic growth.</a:t>
            </a:r>
            <a:endParaRPr lang="en-US" sz="1091" dirty="0"/>
          </a:p>
        </p:txBody>
      </p:sp>
      <p:sp>
        <p:nvSpPr>
          <p:cNvPr id="24" name="Text 22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101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will include formative checks, self-evaluation, peer review, reflective journaling, and class discussions.</a:t>
            </a:r>
            <a:endParaRPr lang="en-US" sz="1015" dirty="0"/>
          </a:p>
          <a:p>
            <a:pPr algn="ctr" marL="0" indent="0">
              <a:lnSpc>
                <a:spcPct val="90000"/>
              </a:lnSpc>
              <a:spcBef>
                <a:spcPts val="725"/>
              </a:spcBef>
              <a:buNone/>
            </a:pPr>
            <a:r>
              <a:rPr lang="en-US" sz="101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are tailored to be interactive and suitable for 6-year-old beginners.</a:t>
            </a:r>
            <a:endParaRPr lang="en-US" sz="1015" dirty="0"/>
          </a:p>
        </p:txBody>
      </p:sp>
      <p:sp>
        <p:nvSpPr>
          <p:cNvPr id="25" name="Text 23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Strategies for Beginners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Review and Reflection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718"/>
              </a:spcBef>
              <a:buNone/>
            </a:pPr>
            <a:r>
              <a:rPr lang="en-US" sz="100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review and reflection section is designed to provide students with opportunities to reflect on their learning and identify areas for improvement.</a:t>
            </a:r>
            <a:endParaRPr lang="en-US" sz="1005" dirty="0"/>
          </a:p>
          <a:p>
            <a:pPr algn="ctr" marL="0" indent="0">
              <a:lnSpc>
                <a:spcPct val="90000"/>
              </a:lnSpc>
              <a:spcBef>
                <a:spcPts val="718"/>
              </a:spcBef>
              <a:buNone/>
            </a:pPr>
            <a:r>
              <a:rPr lang="en-US" sz="100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aim to enhance understanding and foster growth in young learners.</a:t>
            </a:r>
            <a:endParaRPr lang="en-US" sz="100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Assessment: Evaluating Student Learning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61923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a range of assessment strategies, teachers can get a comprehensive picture of student understanding.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also help in identifying areas for improvement in student learning.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961923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Evaluation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5882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 will be used to evaluate student learning and provide feedback for future instruction.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feedback will help in tailoring future lessons to address student needs effectively.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5882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Future Instruction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55732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assessment will include a number and letter recognition test, a letter tracing and writing assessment.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it will feature a number patterns quiz and a classroom observation.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55732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the Assessment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summative assessment for the Introduction to Fun with Numbers and Letters lesson will evaluate students' understanding of numbers and letters.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will also assess their ability to apply this knowledge in a practical context.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263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Summative Assessment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93443" y="2013007"/>
            <a:ext cx="914400" cy="800100"/>
          </a:xfrm>
          <a:custGeom>
            <a:avLst/>
            <a:gdLst/>
            <a:ahLst/>
            <a:cxnLst/>
            <a:rect l="l" t="t" r="r" b="b"/>
            <a:pathLst>
              <a:path w="914400" h="800100">
                <a:moveTo>
                  <a:pt x="42867" y="0"/>
                </a:moveTo>
                <a:cubicBezTo>
                  <a:pt x="66623" y="0"/>
                  <a:pt x="85734" y="19106"/>
                  <a:pt x="85734" y="42861"/>
                </a:cubicBezTo>
                <a:lnTo>
                  <a:pt x="85734" y="671508"/>
                </a:lnTo>
                <a:cubicBezTo>
                  <a:pt x="85734" y="695263"/>
                  <a:pt x="104845" y="714369"/>
                  <a:pt x="128601" y="714369"/>
                </a:cubicBezTo>
                <a:lnTo>
                  <a:pt x="871551" y="714369"/>
                </a:lnTo>
                <a:cubicBezTo>
                  <a:pt x="895307" y="714369"/>
                  <a:pt x="914418" y="733476"/>
                  <a:pt x="914418" y="757231"/>
                </a:cubicBezTo>
                <a:cubicBezTo>
                  <a:pt x="914418" y="780986"/>
                  <a:pt x="895307" y="800092"/>
                  <a:pt x="871560" y="800092"/>
                </a:cubicBezTo>
                <a:lnTo>
                  <a:pt x="128610" y="800092"/>
                </a:lnTo>
                <a:cubicBezTo>
                  <a:pt x="57534" y="800092"/>
                  <a:pt x="27" y="742581"/>
                  <a:pt x="27" y="671508"/>
                </a:cubicBezTo>
                <a:lnTo>
                  <a:pt x="27" y="42861"/>
                </a:lnTo>
                <a:cubicBezTo>
                  <a:pt x="27" y="19106"/>
                  <a:pt x="19138" y="0"/>
                  <a:pt x="42895" y="0"/>
                </a:cubicBezTo>
                <a:lnTo>
                  <a:pt x="42867" y="0"/>
                </a:lnTo>
              </a:path>
              <a:path w="914400" h="800100">
                <a:moveTo>
                  <a:pt x="300042" y="342899"/>
                </a:moveTo>
                <a:cubicBezTo>
                  <a:pt x="323798" y="342899"/>
                  <a:pt x="342909" y="362005"/>
                  <a:pt x="342909" y="385760"/>
                </a:cubicBezTo>
                <a:lnTo>
                  <a:pt x="342909" y="528634"/>
                </a:lnTo>
                <a:cubicBezTo>
                  <a:pt x="342909" y="552389"/>
                  <a:pt x="323798" y="571495"/>
                  <a:pt x="300051" y="571495"/>
                </a:cubicBezTo>
                <a:cubicBezTo>
                  <a:pt x="276295" y="571495"/>
                  <a:pt x="257193" y="552389"/>
                  <a:pt x="257193" y="528634"/>
                </a:cubicBezTo>
                <a:lnTo>
                  <a:pt x="257193" y="385760"/>
                </a:lnTo>
                <a:cubicBezTo>
                  <a:pt x="257193" y="362005"/>
                  <a:pt x="276304" y="342899"/>
                  <a:pt x="300060" y="342899"/>
                </a:cubicBezTo>
                <a:lnTo>
                  <a:pt x="300042" y="342899"/>
                </a:lnTo>
              </a:path>
              <a:path w="914400" h="800100">
                <a:moveTo>
                  <a:pt x="514350" y="214315"/>
                </a:moveTo>
                <a:lnTo>
                  <a:pt x="514350" y="528642"/>
                </a:lnTo>
                <a:cubicBezTo>
                  <a:pt x="514350" y="552397"/>
                  <a:pt x="495239" y="571503"/>
                  <a:pt x="471492" y="571503"/>
                </a:cubicBezTo>
                <a:cubicBezTo>
                  <a:pt x="447736" y="571503"/>
                  <a:pt x="428634" y="552397"/>
                  <a:pt x="428634" y="528642"/>
                </a:cubicBezTo>
                <a:lnTo>
                  <a:pt x="428634" y="214315"/>
                </a:lnTo>
                <a:cubicBezTo>
                  <a:pt x="428634" y="190560"/>
                  <a:pt x="447745" y="171453"/>
                  <a:pt x="471501" y="171453"/>
                </a:cubicBezTo>
                <a:cubicBezTo>
                  <a:pt x="495257" y="171453"/>
                  <a:pt x="514368" y="190560"/>
                  <a:pt x="514368" y="214315"/>
                </a:cubicBezTo>
                <a:lnTo>
                  <a:pt x="514350" y="214315"/>
                </a:lnTo>
              </a:path>
              <a:path w="914400" h="800100">
                <a:moveTo>
                  <a:pt x="642942" y="285748"/>
                </a:moveTo>
                <a:cubicBezTo>
                  <a:pt x="666698" y="285748"/>
                  <a:pt x="685809" y="304854"/>
                  <a:pt x="685809" y="328609"/>
                </a:cubicBezTo>
                <a:lnTo>
                  <a:pt x="685809" y="528634"/>
                </a:lnTo>
                <a:cubicBezTo>
                  <a:pt x="685809" y="552389"/>
                  <a:pt x="666698" y="571495"/>
                  <a:pt x="642951" y="571495"/>
                </a:cubicBezTo>
                <a:cubicBezTo>
                  <a:pt x="619195" y="571495"/>
                  <a:pt x="600093" y="552389"/>
                  <a:pt x="600093" y="528634"/>
                </a:cubicBezTo>
                <a:lnTo>
                  <a:pt x="600093" y="328609"/>
                </a:lnTo>
                <a:cubicBezTo>
                  <a:pt x="600093" y="304854"/>
                  <a:pt x="619204" y="285748"/>
                  <a:pt x="642960" y="285748"/>
                </a:cubicBezTo>
                <a:lnTo>
                  <a:pt x="642942" y="285748"/>
                </a:lnTo>
              </a:path>
              <a:path w="914400" h="800100">
                <a:moveTo>
                  <a:pt x="857250" y="100013"/>
                </a:moveTo>
                <a:lnTo>
                  <a:pt x="857250" y="528634"/>
                </a:lnTo>
                <a:cubicBezTo>
                  <a:pt x="857250" y="552389"/>
                  <a:pt x="838139" y="571495"/>
                  <a:pt x="814392" y="571495"/>
                </a:cubicBezTo>
                <a:cubicBezTo>
                  <a:pt x="790636" y="571495"/>
                  <a:pt x="771534" y="552389"/>
                  <a:pt x="771534" y="528634"/>
                </a:cubicBezTo>
                <a:lnTo>
                  <a:pt x="771534" y="100013"/>
                </a:lnTo>
                <a:cubicBezTo>
                  <a:pt x="771534" y="76258"/>
                  <a:pt x="790645" y="57151"/>
                  <a:pt x="814401" y="57151"/>
                </a:cubicBezTo>
                <a:cubicBezTo>
                  <a:pt x="838157" y="57151"/>
                  <a:pt x="857268" y="76258"/>
                  <a:pt x="857268" y="100013"/>
                </a:cubicBezTo>
                <a:lnTo>
                  <a:pt x="857250" y="10001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104647" y="1955857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500065" y="114300"/>
                </a:moveTo>
                <a:lnTo>
                  <a:pt x="571505" y="114300"/>
                </a:lnTo>
                <a:cubicBezTo>
                  <a:pt x="634550" y="114300"/>
                  <a:pt x="685807" y="165552"/>
                  <a:pt x="685807" y="228600"/>
                </a:cubicBezTo>
                <a:lnTo>
                  <a:pt x="685807" y="800100"/>
                </a:lnTo>
                <a:cubicBezTo>
                  <a:pt x="685807" y="863148"/>
                  <a:pt x="634550" y="914400"/>
                  <a:pt x="571505" y="914400"/>
                </a:cubicBezTo>
                <a:lnTo>
                  <a:pt x="114302" y="914400"/>
                </a:lnTo>
                <a:cubicBezTo>
                  <a:pt x="51257" y="914400"/>
                  <a:pt x="0" y="863148"/>
                  <a:pt x="0" y="800100"/>
                </a:cubicBezTo>
                <a:lnTo>
                  <a:pt x="0" y="228600"/>
                </a:lnTo>
                <a:cubicBezTo>
                  <a:pt x="0" y="165552"/>
                  <a:pt x="51257" y="114300"/>
                  <a:pt x="114302" y="114300"/>
                </a:cubicBezTo>
                <a:lnTo>
                  <a:pt x="185742" y="114300"/>
                </a:lnTo>
                <a:lnTo>
                  <a:pt x="202887" y="114300"/>
                </a:lnTo>
                <a:cubicBezTo>
                  <a:pt x="216102" y="49112"/>
                  <a:pt x="273792" y="0"/>
                  <a:pt x="342907" y="0"/>
                </a:cubicBezTo>
                <a:cubicBezTo>
                  <a:pt x="412022" y="0"/>
                  <a:pt x="469711" y="49112"/>
                  <a:pt x="482927" y="114300"/>
                </a:cubicBezTo>
                <a:lnTo>
                  <a:pt x="500065" y="114300"/>
                </a:lnTo>
                <a:moveTo>
                  <a:pt x="114302" y="200025"/>
                </a:moveTo>
                <a:cubicBezTo>
                  <a:pt x="98584" y="200025"/>
                  <a:pt x="85725" y="212881"/>
                  <a:pt x="85725" y="228600"/>
                </a:cubicBezTo>
                <a:lnTo>
                  <a:pt x="85725" y="800100"/>
                </a:lnTo>
                <a:cubicBezTo>
                  <a:pt x="85725" y="815819"/>
                  <a:pt x="98584" y="828675"/>
                  <a:pt x="114302" y="828675"/>
                </a:cubicBezTo>
                <a:lnTo>
                  <a:pt x="571505" y="828675"/>
                </a:lnTo>
                <a:cubicBezTo>
                  <a:pt x="587223" y="828675"/>
                  <a:pt x="600082" y="815819"/>
                  <a:pt x="600082" y="800100"/>
                </a:cubicBezTo>
                <a:lnTo>
                  <a:pt x="600082" y="228600"/>
                </a:lnTo>
                <a:cubicBezTo>
                  <a:pt x="600082" y="212881"/>
                  <a:pt x="587223" y="200025"/>
                  <a:pt x="571505" y="200025"/>
                </a:cubicBezTo>
                <a:lnTo>
                  <a:pt x="542927" y="200025"/>
                </a:lnTo>
                <a:lnTo>
                  <a:pt x="542927" y="242892"/>
                </a:lnTo>
                <a:cubicBezTo>
                  <a:pt x="542927" y="266648"/>
                  <a:pt x="523821" y="285759"/>
                  <a:pt x="500065" y="285759"/>
                </a:cubicBezTo>
                <a:lnTo>
                  <a:pt x="342900" y="285759"/>
                </a:lnTo>
                <a:lnTo>
                  <a:pt x="185735" y="285759"/>
                </a:lnTo>
                <a:cubicBezTo>
                  <a:pt x="161979" y="285759"/>
                  <a:pt x="142873" y="266648"/>
                  <a:pt x="142873" y="242901"/>
                </a:cubicBezTo>
                <a:lnTo>
                  <a:pt x="142873" y="200043"/>
                </a:lnTo>
                <a:lnTo>
                  <a:pt x="114302" y="200025"/>
                </a:lnTo>
                <a:moveTo>
                  <a:pt x="342900" y="185742"/>
                </a:moveTo>
                <a:cubicBezTo>
                  <a:pt x="366574" y="185742"/>
                  <a:pt x="385763" y="166549"/>
                  <a:pt x="385763" y="142884"/>
                </a:cubicBezTo>
                <a:cubicBezTo>
                  <a:pt x="385763" y="119210"/>
                  <a:pt x="366574" y="100026"/>
                  <a:pt x="342900" y="100026"/>
                </a:cubicBezTo>
                <a:cubicBezTo>
                  <a:pt x="319226" y="100026"/>
                  <a:pt x="300038" y="119219"/>
                  <a:pt x="300038" y="142893"/>
                </a:cubicBezTo>
                <a:cubicBezTo>
                  <a:pt x="300038" y="166567"/>
                  <a:pt x="319226" y="185760"/>
                  <a:pt x="342900" y="185760"/>
                </a:cubicBezTo>
                <a:lnTo>
                  <a:pt x="342900" y="18574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87285" y="1955857"/>
            <a:ext cx="914335" cy="914400"/>
          </a:xfrm>
          <a:custGeom>
            <a:avLst/>
            <a:gdLst/>
            <a:ahLst/>
            <a:cxnLst/>
            <a:rect l="l" t="t" r="r" b="b"/>
            <a:pathLst>
              <a:path w="914335" h="914400">
                <a:moveTo>
                  <a:pt x="65064" y="644213"/>
                </a:moveTo>
                <a:lnTo>
                  <a:pt x="23946" y="783833"/>
                </a:lnTo>
                <a:lnTo>
                  <a:pt x="1783" y="859280"/>
                </a:lnTo>
                <a:cubicBezTo>
                  <a:pt x="-2688" y="874477"/>
                  <a:pt x="1426" y="890744"/>
                  <a:pt x="12508" y="901827"/>
                </a:cubicBezTo>
                <a:cubicBezTo>
                  <a:pt x="23590" y="912910"/>
                  <a:pt x="39865" y="917024"/>
                  <a:pt x="54878" y="912736"/>
                </a:cubicBezTo>
                <a:lnTo>
                  <a:pt x="130503" y="890388"/>
                </a:lnTo>
                <a:lnTo>
                  <a:pt x="270122" y="849267"/>
                </a:lnTo>
                <a:cubicBezTo>
                  <a:pt x="288710" y="843900"/>
                  <a:pt x="306055" y="834966"/>
                  <a:pt x="321251" y="823344"/>
                </a:cubicBezTo>
                <a:lnTo>
                  <a:pt x="321791" y="823701"/>
                </a:lnTo>
                <a:lnTo>
                  <a:pt x="322687" y="822274"/>
                </a:lnTo>
                <a:cubicBezTo>
                  <a:pt x="325192" y="820308"/>
                  <a:pt x="327515" y="818342"/>
                  <a:pt x="329837" y="816376"/>
                </a:cubicBezTo>
                <a:cubicBezTo>
                  <a:pt x="332342" y="814227"/>
                  <a:pt x="334665" y="811905"/>
                  <a:pt x="336987" y="809582"/>
                </a:cubicBezTo>
                <a:lnTo>
                  <a:pt x="880815" y="265926"/>
                </a:lnTo>
                <a:cubicBezTo>
                  <a:pt x="919967" y="226771"/>
                  <a:pt x="924795" y="166531"/>
                  <a:pt x="895472" y="122008"/>
                </a:cubicBezTo>
                <a:cubicBezTo>
                  <a:pt x="891358" y="115754"/>
                  <a:pt x="886356" y="109673"/>
                  <a:pt x="880815" y="104132"/>
                </a:cubicBezTo>
                <a:lnTo>
                  <a:pt x="810375" y="33513"/>
                </a:lnTo>
                <a:cubicBezTo>
                  <a:pt x="765682" y="-11183"/>
                  <a:pt x="693276" y="-11183"/>
                  <a:pt x="648583" y="33513"/>
                </a:cubicBezTo>
                <a:lnTo>
                  <a:pt x="104755" y="577343"/>
                </a:lnTo>
                <a:cubicBezTo>
                  <a:pt x="100284" y="581814"/>
                  <a:pt x="95996" y="586642"/>
                  <a:pt x="92064" y="591644"/>
                </a:cubicBezTo>
                <a:lnTo>
                  <a:pt x="90638" y="592540"/>
                </a:lnTo>
                <a:lnTo>
                  <a:pt x="90995" y="593080"/>
                </a:lnTo>
                <a:cubicBezTo>
                  <a:pt x="79374" y="608277"/>
                  <a:pt x="70614" y="625614"/>
                  <a:pt x="65073" y="644213"/>
                </a:cubicBezTo>
                <a:lnTo>
                  <a:pt x="65064" y="644213"/>
                </a:lnTo>
                <a:moveTo>
                  <a:pt x="684690" y="340477"/>
                </a:moveTo>
                <a:lnTo>
                  <a:pt x="352888" y="672285"/>
                </a:lnTo>
                <a:lnTo>
                  <a:pt x="264215" y="650120"/>
                </a:lnTo>
                <a:lnTo>
                  <a:pt x="242052" y="561451"/>
                </a:lnTo>
                <a:lnTo>
                  <a:pt x="573855" y="229642"/>
                </a:lnTo>
                <a:lnTo>
                  <a:pt x="684690" y="340477"/>
                </a:lnTo>
                <a:moveTo>
                  <a:pt x="173394" y="640638"/>
                </a:moveTo>
                <a:lnTo>
                  <a:pt x="187164" y="696060"/>
                </a:lnTo>
                <a:cubicBezTo>
                  <a:pt x="190922" y="711431"/>
                  <a:pt x="203074" y="723409"/>
                  <a:pt x="218453" y="727341"/>
                </a:cubicBezTo>
                <a:lnTo>
                  <a:pt x="273871" y="741103"/>
                </a:lnTo>
                <a:lnTo>
                  <a:pt x="260640" y="761128"/>
                </a:lnTo>
                <a:cubicBezTo>
                  <a:pt x="255995" y="763634"/>
                  <a:pt x="251168" y="765773"/>
                  <a:pt x="246157" y="767209"/>
                </a:cubicBezTo>
                <a:lnTo>
                  <a:pt x="204326" y="779544"/>
                </a:lnTo>
                <a:lnTo>
                  <a:pt x="106182" y="808147"/>
                </a:lnTo>
                <a:lnTo>
                  <a:pt x="134965" y="710178"/>
                </a:lnTo>
                <a:lnTo>
                  <a:pt x="147299" y="668344"/>
                </a:lnTo>
                <a:cubicBezTo>
                  <a:pt x="148726" y="663342"/>
                  <a:pt x="150874" y="658331"/>
                  <a:pt x="153380" y="653860"/>
                </a:cubicBezTo>
                <a:lnTo>
                  <a:pt x="173394" y="640638"/>
                </a:lnTo>
                <a:moveTo>
                  <a:pt x="563660" y="389992"/>
                </a:moveTo>
                <a:cubicBezTo>
                  <a:pt x="574742" y="378909"/>
                  <a:pt x="574742" y="360676"/>
                  <a:pt x="563660" y="349584"/>
                </a:cubicBezTo>
                <a:cubicBezTo>
                  <a:pt x="552578" y="338502"/>
                  <a:pt x="534337" y="338502"/>
                  <a:pt x="523255" y="349584"/>
                </a:cubicBezTo>
                <a:lnTo>
                  <a:pt x="351635" y="521208"/>
                </a:lnTo>
                <a:cubicBezTo>
                  <a:pt x="340553" y="532291"/>
                  <a:pt x="340553" y="550524"/>
                  <a:pt x="351635" y="561615"/>
                </a:cubicBezTo>
                <a:cubicBezTo>
                  <a:pt x="362717" y="572698"/>
                  <a:pt x="380958" y="572698"/>
                  <a:pt x="392039" y="561615"/>
                </a:cubicBezTo>
                <a:lnTo>
                  <a:pt x="563660" y="38999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584157" y="2092962"/>
            <a:ext cx="914400" cy="640190"/>
          </a:xfrm>
          <a:custGeom>
            <a:avLst/>
            <a:gdLst/>
            <a:ahLst/>
            <a:cxnLst/>
            <a:rect l="l" t="t" r="r" b="b"/>
            <a:pathLst>
              <a:path w="914400" h="640190">
                <a:moveTo>
                  <a:pt x="457209" y="68577"/>
                </a:moveTo>
                <a:cubicBezTo>
                  <a:pt x="460784" y="68577"/>
                  <a:pt x="464351" y="69147"/>
                  <a:pt x="467780" y="70434"/>
                </a:cubicBezTo>
                <a:lnTo>
                  <a:pt x="779243" y="182877"/>
                </a:lnTo>
                <a:lnTo>
                  <a:pt x="467780" y="295320"/>
                </a:lnTo>
                <a:cubicBezTo>
                  <a:pt x="464351" y="296606"/>
                  <a:pt x="460775" y="297176"/>
                  <a:pt x="457209" y="297176"/>
                </a:cubicBezTo>
                <a:cubicBezTo>
                  <a:pt x="453634" y="297176"/>
                  <a:pt x="450068" y="296606"/>
                  <a:pt x="446639" y="295320"/>
                </a:cubicBezTo>
                <a:lnTo>
                  <a:pt x="264188" y="229457"/>
                </a:lnTo>
                <a:lnTo>
                  <a:pt x="465347" y="154023"/>
                </a:lnTo>
                <a:cubicBezTo>
                  <a:pt x="477207" y="149593"/>
                  <a:pt x="483206" y="136450"/>
                  <a:pt x="478780" y="124594"/>
                </a:cubicBezTo>
                <a:cubicBezTo>
                  <a:pt x="474354" y="112737"/>
                  <a:pt x="461205" y="106732"/>
                  <a:pt x="449345" y="111163"/>
                </a:cubicBezTo>
                <a:lnTo>
                  <a:pt x="221321" y="196602"/>
                </a:lnTo>
                <a:cubicBezTo>
                  <a:pt x="213896" y="199458"/>
                  <a:pt x="206609" y="202601"/>
                  <a:pt x="199458" y="206032"/>
                </a:cubicBezTo>
                <a:lnTo>
                  <a:pt x="135313" y="182889"/>
                </a:lnTo>
                <a:lnTo>
                  <a:pt x="446776" y="70446"/>
                </a:lnTo>
                <a:cubicBezTo>
                  <a:pt x="450205" y="69160"/>
                  <a:pt x="453780" y="68590"/>
                  <a:pt x="457346" y="68590"/>
                </a:cubicBezTo>
                <a:lnTo>
                  <a:pt x="457209" y="68577"/>
                </a:lnTo>
                <a:moveTo>
                  <a:pt x="22595" y="215161"/>
                </a:moveTo>
                <a:lnTo>
                  <a:pt x="133173" y="255020"/>
                </a:lnTo>
                <a:cubicBezTo>
                  <a:pt x="94311" y="296024"/>
                  <a:pt x="70738" y="350312"/>
                  <a:pt x="68735" y="408889"/>
                </a:cubicBezTo>
                <a:cubicBezTo>
                  <a:pt x="68589" y="409747"/>
                  <a:pt x="68589" y="410605"/>
                  <a:pt x="68589" y="411463"/>
                </a:cubicBezTo>
                <a:cubicBezTo>
                  <a:pt x="68589" y="452038"/>
                  <a:pt x="53163" y="494041"/>
                  <a:pt x="36731" y="526902"/>
                </a:cubicBezTo>
                <a:cubicBezTo>
                  <a:pt x="27441" y="545474"/>
                  <a:pt x="16871" y="563764"/>
                  <a:pt x="4581" y="580620"/>
                </a:cubicBezTo>
                <a:cubicBezTo>
                  <a:pt x="9" y="586766"/>
                  <a:pt x="-1280" y="594762"/>
                  <a:pt x="1298" y="602054"/>
                </a:cubicBezTo>
                <a:cubicBezTo>
                  <a:pt x="3868" y="609339"/>
                  <a:pt x="9866" y="614768"/>
                  <a:pt x="17300" y="616625"/>
                </a:cubicBezTo>
                <a:lnTo>
                  <a:pt x="108740" y="639486"/>
                </a:lnTo>
                <a:cubicBezTo>
                  <a:pt x="114739" y="641054"/>
                  <a:pt x="121167" y="639915"/>
                  <a:pt x="126452" y="636631"/>
                </a:cubicBezTo>
                <a:cubicBezTo>
                  <a:pt x="131738" y="633346"/>
                  <a:pt x="135450" y="627918"/>
                  <a:pt x="136593" y="621772"/>
                </a:cubicBezTo>
                <a:cubicBezTo>
                  <a:pt x="148883" y="560621"/>
                  <a:pt x="142738" y="505763"/>
                  <a:pt x="133594" y="466468"/>
                </a:cubicBezTo>
                <a:cubicBezTo>
                  <a:pt x="129022" y="446468"/>
                  <a:pt x="122877" y="426034"/>
                  <a:pt x="114446" y="407174"/>
                </a:cubicBezTo>
                <a:cubicBezTo>
                  <a:pt x="117162" y="354313"/>
                  <a:pt x="141878" y="305876"/>
                  <a:pt x="181170" y="272586"/>
                </a:cubicBezTo>
                <a:lnTo>
                  <a:pt x="423340" y="360024"/>
                </a:lnTo>
                <a:cubicBezTo>
                  <a:pt x="434194" y="363884"/>
                  <a:pt x="445624" y="365881"/>
                  <a:pt x="457200" y="365881"/>
                </a:cubicBezTo>
                <a:cubicBezTo>
                  <a:pt x="468776" y="365881"/>
                  <a:pt x="480206" y="363884"/>
                  <a:pt x="491060" y="360024"/>
                </a:cubicBezTo>
                <a:lnTo>
                  <a:pt x="891814" y="215155"/>
                </a:lnTo>
                <a:cubicBezTo>
                  <a:pt x="905384" y="210296"/>
                  <a:pt x="914391" y="197294"/>
                  <a:pt x="914391" y="182864"/>
                </a:cubicBezTo>
                <a:cubicBezTo>
                  <a:pt x="914391" y="168434"/>
                  <a:pt x="905393" y="155572"/>
                  <a:pt x="891814" y="150573"/>
                </a:cubicBezTo>
                <a:lnTo>
                  <a:pt x="491060" y="5845"/>
                </a:lnTo>
                <a:cubicBezTo>
                  <a:pt x="480206" y="1984"/>
                  <a:pt x="468776" y="-13"/>
                  <a:pt x="457200" y="-13"/>
                </a:cubicBezTo>
                <a:cubicBezTo>
                  <a:pt x="445624" y="-13"/>
                  <a:pt x="434194" y="1984"/>
                  <a:pt x="423340" y="5845"/>
                </a:cubicBezTo>
                <a:lnTo>
                  <a:pt x="22586" y="150573"/>
                </a:lnTo>
                <a:cubicBezTo>
                  <a:pt x="9016" y="155572"/>
                  <a:pt x="9" y="168434"/>
                  <a:pt x="9" y="182864"/>
                </a:cubicBezTo>
                <a:cubicBezTo>
                  <a:pt x="9" y="197294"/>
                  <a:pt x="9007" y="210155"/>
                  <a:pt x="22586" y="215155"/>
                </a:cubicBezTo>
                <a:lnTo>
                  <a:pt x="22595" y="215161"/>
                </a:lnTo>
                <a:moveTo>
                  <a:pt x="709520" y="329461"/>
                </a:moveTo>
                <a:lnTo>
                  <a:pt x="643088" y="353462"/>
                </a:lnTo>
                <a:lnTo>
                  <a:pt x="661230" y="525622"/>
                </a:lnTo>
                <a:cubicBezTo>
                  <a:pt x="654372" y="530621"/>
                  <a:pt x="642942" y="537049"/>
                  <a:pt x="626081" y="543624"/>
                </a:cubicBezTo>
                <a:cubicBezTo>
                  <a:pt x="585792" y="559481"/>
                  <a:pt x="525789" y="571485"/>
                  <a:pt x="457209" y="571485"/>
                </a:cubicBezTo>
                <a:cubicBezTo>
                  <a:pt x="388629" y="571485"/>
                  <a:pt x="328626" y="559481"/>
                  <a:pt x="288191" y="543765"/>
                </a:cubicBezTo>
                <a:cubicBezTo>
                  <a:pt x="271330" y="537190"/>
                  <a:pt x="259900" y="530622"/>
                  <a:pt x="253042" y="525762"/>
                </a:cubicBezTo>
                <a:lnTo>
                  <a:pt x="271184" y="353603"/>
                </a:lnTo>
                <a:lnTo>
                  <a:pt x="204752" y="329602"/>
                </a:lnTo>
                <a:lnTo>
                  <a:pt x="182889" y="537196"/>
                </a:lnTo>
                <a:cubicBezTo>
                  <a:pt x="182889" y="587630"/>
                  <a:pt x="305757" y="640062"/>
                  <a:pt x="457200" y="640062"/>
                </a:cubicBezTo>
                <a:cubicBezTo>
                  <a:pt x="608643" y="640062"/>
                  <a:pt x="731511" y="587630"/>
                  <a:pt x="731511" y="537196"/>
                </a:cubicBezTo>
                <a:lnTo>
                  <a:pt x="709648" y="329461"/>
                </a:lnTo>
                <a:lnTo>
                  <a:pt x="709520" y="329461"/>
                </a:lnTo>
                <a:moveTo>
                  <a:pt x="667805" y="520052"/>
                </a:moveTo>
                <a:cubicBezTo>
                  <a:pt x="667805" y="520052"/>
                  <a:pt x="667658" y="520193"/>
                  <a:pt x="667375" y="520622"/>
                </a:cubicBezTo>
                <a:cubicBezTo>
                  <a:pt x="667658" y="520193"/>
                  <a:pt x="667805" y="520052"/>
                  <a:pt x="667805" y="520052"/>
                </a:cubicBezTo>
                <a:moveTo>
                  <a:pt x="246623" y="520052"/>
                </a:moveTo>
                <a:cubicBezTo>
                  <a:pt x="246623" y="520052"/>
                  <a:pt x="246769" y="520193"/>
                  <a:pt x="247053" y="520622"/>
                </a:cubicBezTo>
                <a:cubicBezTo>
                  <a:pt x="246769" y="520193"/>
                  <a:pt x="246623" y="520052"/>
                  <a:pt x="246623" y="520052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Assessment: Ongoing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formative assessment, teachers can identify areas where students need extra support.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Instruction can be adjusted accordingly to address these needs.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Adapting Instruction Based on Needs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31454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are designed to be engaging, interactive, and easy to follow.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perfect for 6-year-old beginners.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6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Age-Appropriate Methods</a:t>
            </a:r>
            <a:endParaRPr lang="en-US" sz="1462" dirty="0"/>
          </a:p>
        </p:txBody>
      </p:sp>
      <p:sp>
        <p:nvSpPr>
          <p:cNvPr id="17" name="Text 15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Strategies will include daily number and letter review, letter tracing and writing checks.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Number patterns checks and class discussions will also be part of the process.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Strategies for Beginners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73" y="1628043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formative assessment for the Introduction to Fun with Numbers and Letters lesson will be an ongoing process.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 checks on students' progress and understanding will be conducted.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Ongoing Progress Checks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92480" y="162489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Conclusion: Introduction to Fun with Numbers and Letters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and interactive activities help students build essential skills in recognizing and writing numbers and letters.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also contribute to fostering a positive and supportive learning atmosphere.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 Benefits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prioritizing safety, inclusivity, and social interaction, teachers can create a welcoming and effective learning environment.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students to thrive and reach their full potential.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Supportive Environment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the introduction to fun with numbers and letters is a critical foundation for young learners, setting the stage for future academic success and a lifelong love of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Through engaging and interactive activities, students can develop essential skills in recognizing and writing numbers and letters, while also fostering a positive and supportive learning environment.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8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Lifelong Learning</a:t>
            </a:r>
            <a:endParaRPr lang="en-US" sz="1683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Fun with Numbers and Letters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en-US" sz="93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these strategies, teachers can provide a comprehensive and well-rounded introduction to the world of numbers and letters.</a:t>
            </a:r>
            <a:endParaRPr lang="en-US" sz="934" dirty="0"/>
          </a:p>
          <a:p>
            <a:pPr algn="l"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en-US" sz="93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prepares students for future academic challenges and fosters a love for learning.</a:t>
            </a:r>
            <a:endParaRPr lang="en-US" sz="934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Learning Experience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Teaching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0"/>
              </a:spcBef>
              <a:buNone/>
            </a:pPr>
            <a:r>
              <a:rPr lang="en-US" sz="9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also use a range of teaching tips, such as providing feedback, using positive reinforcement, and encouraging student reflection.</a:t>
            </a:r>
            <a:endParaRPr lang="en-US" sz="967" dirty="0"/>
          </a:p>
          <a:p>
            <a:pPr algn="l" marL="0" indent="0">
              <a:lnSpc>
                <a:spcPct val="90000"/>
              </a:lnSpc>
              <a:spcBef>
                <a:spcPts val="690"/>
              </a:spcBef>
              <a:buNone/>
            </a:pPr>
            <a:r>
              <a:rPr lang="en-US" sz="96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techniques help to build a supportive and motivating learning environment.</a:t>
            </a:r>
            <a:endParaRPr lang="en-US" sz="967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Flexibility in Teaching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0"/>
              </a:spcBef>
              <a:buNone/>
            </a:pPr>
            <a:r>
              <a:rPr lang="en-US" sz="106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being flexible and adaptable, teachers can tailor their instruction to meet the unique needs and abilities of their students.</a:t>
            </a:r>
            <a:endParaRPr lang="en-US" sz="1064" dirty="0"/>
          </a:p>
          <a:p>
            <a:pPr algn="l" marL="0" indent="0">
              <a:lnSpc>
                <a:spcPct val="90000"/>
              </a:lnSpc>
              <a:spcBef>
                <a:spcPts val="760"/>
              </a:spcBef>
              <a:buNone/>
            </a:pPr>
            <a:r>
              <a:rPr lang="en-US" sz="106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every student has the opportunity to succeed.</a:t>
            </a:r>
            <a:endParaRPr lang="en-US" sz="1064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and Engaging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08"/>
              </a:spcBef>
              <a:buNone/>
            </a:pPr>
            <a:r>
              <a:rPr lang="en-US" sz="8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To make learning fun and engaging, teachers can use a range of strategies, such as making it interactive, using real-life examples, providing opportunities for practice, encouraging social interaction, and using multimedia resources.</a:t>
            </a:r>
            <a:endParaRPr lang="en-US" sz="851" dirty="0"/>
          </a:p>
          <a:p>
            <a:pPr algn="l" marL="0" indent="0">
              <a:lnSpc>
                <a:spcPct val="90000"/>
              </a:lnSpc>
              <a:spcBef>
                <a:spcPts val="608"/>
              </a:spcBef>
              <a:buNone/>
            </a:pPr>
            <a:r>
              <a:rPr lang="en-US" sz="8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to capture students' attention and make the learning process enjoyable.</a:t>
            </a:r>
            <a:endParaRPr lang="en-US" sz="851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404997" b="-40499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Tips: Strategies for Success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33988" y="520855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85800" y="51620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7" y="20467"/>
                </a:moveTo>
                <a:lnTo>
                  <a:pt x="57006" y="102601"/>
                </a:lnTo>
                <a:cubicBezTo>
                  <a:pt x="63009" y="96385"/>
                  <a:pt x="69705" y="90868"/>
                  <a:pt x="76991" y="86205"/>
                </a:cubicBezTo>
                <a:lnTo>
                  <a:pt x="36646" y="25715"/>
                </a:lnTo>
                <a:lnTo>
                  <a:pt x="71205" y="25715"/>
                </a:lnTo>
                <a:lnTo>
                  <a:pt x="100620" y="74738"/>
                </a:lnTo>
                <a:cubicBezTo>
                  <a:pt x="109086" y="71792"/>
                  <a:pt x="117979" y="69864"/>
                  <a:pt x="127194" y="69060"/>
                </a:cubicBezTo>
                <a:lnTo>
                  <a:pt x="123927" y="63648"/>
                </a:lnTo>
                <a:lnTo>
                  <a:pt x="90709" y="8301"/>
                </a:lnTo>
                <a:cubicBezTo>
                  <a:pt x="87601" y="3157"/>
                  <a:pt x="82030" y="-3"/>
                  <a:pt x="76028" y="-3"/>
                </a:cubicBezTo>
                <a:lnTo>
                  <a:pt x="13181" y="-3"/>
                </a:lnTo>
                <a:cubicBezTo>
                  <a:pt x="5895" y="-3"/>
                  <a:pt x="0" y="5890"/>
                  <a:pt x="0" y="13178"/>
                </a:cubicBezTo>
                <a:cubicBezTo>
                  <a:pt x="0" y="15751"/>
                  <a:pt x="749" y="18322"/>
                  <a:pt x="2197" y="20464"/>
                </a:cubicBezTo>
                <a:lnTo>
                  <a:pt x="2197" y="20467"/>
                </a:lnTo>
                <a:moveTo>
                  <a:pt x="150393" y="63598"/>
                </a:moveTo>
                <a:lnTo>
                  <a:pt x="147126" y="69011"/>
                </a:lnTo>
                <a:cubicBezTo>
                  <a:pt x="156340" y="69814"/>
                  <a:pt x="165237" y="71798"/>
                  <a:pt x="173702" y="74689"/>
                </a:cubicBezTo>
                <a:lnTo>
                  <a:pt x="203170" y="25717"/>
                </a:lnTo>
                <a:lnTo>
                  <a:pt x="237728" y="25717"/>
                </a:lnTo>
                <a:lnTo>
                  <a:pt x="197384" y="86208"/>
                </a:lnTo>
                <a:cubicBezTo>
                  <a:pt x="204670" y="90868"/>
                  <a:pt x="211369" y="96388"/>
                  <a:pt x="217368" y="102604"/>
                </a:cubicBezTo>
                <a:lnTo>
                  <a:pt x="272125" y="20470"/>
                </a:lnTo>
                <a:cubicBezTo>
                  <a:pt x="273571" y="18327"/>
                  <a:pt x="274323" y="15754"/>
                  <a:pt x="274323" y="13184"/>
                </a:cubicBezTo>
                <a:cubicBezTo>
                  <a:pt x="274323" y="5898"/>
                  <a:pt x="268430" y="3"/>
                  <a:pt x="261142" y="3"/>
                </a:cubicBezTo>
                <a:lnTo>
                  <a:pt x="198295" y="3"/>
                </a:lnTo>
                <a:cubicBezTo>
                  <a:pt x="192295" y="3"/>
                  <a:pt x="186669" y="3163"/>
                  <a:pt x="183613" y="8306"/>
                </a:cubicBezTo>
                <a:lnTo>
                  <a:pt x="150448" y="63598"/>
                </a:lnTo>
                <a:lnTo>
                  <a:pt x="150393" y="63598"/>
                </a:lnTo>
                <a:moveTo>
                  <a:pt x="137160" y="111443"/>
                </a:moveTo>
                <a:cubicBezTo>
                  <a:pt x="175035" y="111443"/>
                  <a:pt x="205740" y="142147"/>
                  <a:pt x="205740" y="180023"/>
                </a:cubicBezTo>
                <a:cubicBezTo>
                  <a:pt x="205740" y="217898"/>
                  <a:pt x="175035" y="248602"/>
                  <a:pt x="137160" y="248602"/>
                </a:cubicBezTo>
                <a:cubicBezTo>
                  <a:pt x="99285" y="248602"/>
                  <a:pt x="68580" y="217898"/>
                  <a:pt x="68580" y="180023"/>
                </a:cubicBezTo>
                <a:cubicBezTo>
                  <a:pt x="68580" y="142147"/>
                  <a:pt x="99285" y="111443"/>
                  <a:pt x="137160" y="111443"/>
                </a:cubicBezTo>
                <a:lnTo>
                  <a:pt x="137160" y="111443"/>
                </a:lnTo>
                <a:moveTo>
                  <a:pt x="137160" y="274320"/>
                </a:moveTo>
                <a:cubicBezTo>
                  <a:pt x="189240" y="274320"/>
                  <a:pt x="231458" y="232102"/>
                  <a:pt x="231458" y="180023"/>
                </a:cubicBezTo>
                <a:cubicBezTo>
                  <a:pt x="231458" y="127943"/>
                  <a:pt x="189240" y="85725"/>
                  <a:pt x="137160" y="85725"/>
                </a:cubicBezTo>
                <a:cubicBezTo>
                  <a:pt x="85080" y="85725"/>
                  <a:pt x="42863" y="127943"/>
                  <a:pt x="42863" y="180023"/>
                </a:cubicBezTo>
                <a:cubicBezTo>
                  <a:pt x="42863" y="232102"/>
                  <a:pt x="85080" y="274320"/>
                  <a:pt x="137160" y="274320"/>
                </a:cubicBezTo>
                <a:lnTo>
                  <a:pt x="137160" y="274320"/>
                </a:lnTo>
                <a:moveTo>
                  <a:pt x="141017" y="136356"/>
                </a:moveTo>
                <a:cubicBezTo>
                  <a:pt x="139464" y="133196"/>
                  <a:pt x="134908" y="133196"/>
                  <a:pt x="133355" y="136356"/>
                </a:cubicBezTo>
                <a:lnTo>
                  <a:pt x="123068" y="157199"/>
                </a:lnTo>
                <a:cubicBezTo>
                  <a:pt x="122426" y="158486"/>
                  <a:pt x="121247" y="159342"/>
                  <a:pt x="119853" y="159555"/>
                </a:cubicBezTo>
                <a:lnTo>
                  <a:pt x="96816" y="162878"/>
                </a:lnTo>
                <a:cubicBezTo>
                  <a:pt x="93280" y="163412"/>
                  <a:pt x="91886" y="167700"/>
                  <a:pt x="94459" y="170163"/>
                </a:cubicBezTo>
                <a:lnTo>
                  <a:pt x="111070" y="186343"/>
                </a:lnTo>
                <a:cubicBezTo>
                  <a:pt x="112087" y="187308"/>
                  <a:pt x="112515" y="188754"/>
                  <a:pt x="112301" y="190148"/>
                </a:cubicBezTo>
                <a:lnTo>
                  <a:pt x="108389" y="213026"/>
                </a:lnTo>
                <a:cubicBezTo>
                  <a:pt x="107800" y="216510"/>
                  <a:pt x="111443" y="219187"/>
                  <a:pt x="114605" y="217528"/>
                </a:cubicBezTo>
                <a:lnTo>
                  <a:pt x="135179" y="206813"/>
                </a:lnTo>
                <a:cubicBezTo>
                  <a:pt x="136411" y="206171"/>
                  <a:pt x="137912" y="206171"/>
                  <a:pt x="139143" y="206813"/>
                </a:cubicBezTo>
                <a:lnTo>
                  <a:pt x="159717" y="217635"/>
                </a:lnTo>
                <a:cubicBezTo>
                  <a:pt x="162878" y="219294"/>
                  <a:pt x="166521" y="216617"/>
                  <a:pt x="165934" y="213133"/>
                </a:cubicBezTo>
                <a:lnTo>
                  <a:pt x="162022" y="190203"/>
                </a:lnTo>
                <a:cubicBezTo>
                  <a:pt x="161808" y="188809"/>
                  <a:pt x="162236" y="187415"/>
                  <a:pt x="163253" y="186398"/>
                </a:cubicBezTo>
                <a:lnTo>
                  <a:pt x="179863" y="170218"/>
                </a:lnTo>
                <a:cubicBezTo>
                  <a:pt x="182382" y="167755"/>
                  <a:pt x="180988" y="163415"/>
                  <a:pt x="177507" y="162932"/>
                </a:cubicBezTo>
                <a:lnTo>
                  <a:pt x="154522" y="159610"/>
                </a:lnTo>
                <a:cubicBezTo>
                  <a:pt x="153128" y="159396"/>
                  <a:pt x="151897" y="158538"/>
                  <a:pt x="151307" y="157254"/>
                </a:cubicBezTo>
                <a:lnTo>
                  <a:pt x="141020" y="136411"/>
                </a:lnTo>
                <a:lnTo>
                  <a:pt x="141017" y="13635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6843" y="402391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7745" y="30699"/>
                </a:moveTo>
                <a:cubicBezTo>
                  <a:pt x="103995" y="33486"/>
                  <a:pt x="102870" y="36432"/>
                  <a:pt x="102870" y="38575"/>
                </a:cubicBezTo>
                <a:cubicBezTo>
                  <a:pt x="102870" y="40824"/>
                  <a:pt x="104157" y="43987"/>
                  <a:pt x="108441" y="46933"/>
                </a:cubicBezTo>
                <a:cubicBezTo>
                  <a:pt x="112619" y="49773"/>
                  <a:pt x="115727" y="54757"/>
                  <a:pt x="115727" y="60649"/>
                </a:cubicBezTo>
                <a:cubicBezTo>
                  <a:pt x="115727" y="69757"/>
                  <a:pt x="108334" y="77098"/>
                  <a:pt x="99279" y="77098"/>
                </a:cubicBezTo>
                <a:lnTo>
                  <a:pt x="30002" y="77153"/>
                </a:lnTo>
                <a:cubicBezTo>
                  <a:pt x="27646" y="77153"/>
                  <a:pt x="25717" y="79081"/>
                  <a:pt x="25717" y="81440"/>
                </a:cubicBezTo>
                <a:lnTo>
                  <a:pt x="25717" y="109569"/>
                </a:lnTo>
                <a:cubicBezTo>
                  <a:pt x="29681" y="108016"/>
                  <a:pt x="34021" y="107158"/>
                  <a:pt x="38578" y="107158"/>
                </a:cubicBezTo>
                <a:cubicBezTo>
                  <a:pt x="61670" y="107158"/>
                  <a:pt x="77155" y="128267"/>
                  <a:pt x="77155" y="150020"/>
                </a:cubicBezTo>
                <a:cubicBezTo>
                  <a:pt x="77155" y="171774"/>
                  <a:pt x="61670" y="192883"/>
                  <a:pt x="38580" y="192883"/>
                </a:cubicBezTo>
                <a:cubicBezTo>
                  <a:pt x="34027" y="192883"/>
                  <a:pt x="29687" y="192024"/>
                  <a:pt x="25723" y="190471"/>
                </a:cubicBezTo>
                <a:lnTo>
                  <a:pt x="25723" y="244318"/>
                </a:lnTo>
                <a:cubicBezTo>
                  <a:pt x="25723" y="246674"/>
                  <a:pt x="27651" y="248605"/>
                  <a:pt x="30010" y="248605"/>
                </a:cubicBezTo>
                <a:lnTo>
                  <a:pt x="83857" y="248605"/>
                </a:lnTo>
                <a:cubicBezTo>
                  <a:pt x="82304" y="244641"/>
                  <a:pt x="81445" y="240302"/>
                  <a:pt x="81445" y="235748"/>
                </a:cubicBezTo>
                <a:cubicBezTo>
                  <a:pt x="81445" y="212656"/>
                  <a:pt x="102554" y="197173"/>
                  <a:pt x="124308" y="197173"/>
                </a:cubicBezTo>
                <a:cubicBezTo>
                  <a:pt x="146061" y="197173"/>
                  <a:pt x="167170" y="212658"/>
                  <a:pt x="167170" y="235751"/>
                </a:cubicBezTo>
                <a:cubicBezTo>
                  <a:pt x="167170" y="240304"/>
                  <a:pt x="166312" y="244644"/>
                  <a:pt x="164759" y="248611"/>
                </a:cubicBezTo>
                <a:lnTo>
                  <a:pt x="192888" y="248611"/>
                </a:lnTo>
                <a:cubicBezTo>
                  <a:pt x="195244" y="248611"/>
                  <a:pt x="197176" y="246682"/>
                  <a:pt x="197176" y="244326"/>
                </a:cubicBezTo>
                <a:lnTo>
                  <a:pt x="197176" y="175049"/>
                </a:lnTo>
                <a:cubicBezTo>
                  <a:pt x="197176" y="165942"/>
                  <a:pt x="204568" y="158601"/>
                  <a:pt x="213624" y="158601"/>
                </a:cubicBezTo>
                <a:cubicBezTo>
                  <a:pt x="219571" y="158601"/>
                  <a:pt x="224501" y="161709"/>
                  <a:pt x="227340" y="165887"/>
                </a:cubicBezTo>
                <a:cubicBezTo>
                  <a:pt x="230286" y="170174"/>
                  <a:pt x="233449" y="171458"/>
                  <a:pt x="235698" y="171458"/>
                </a:cubicBezTo>
                <a:cubicBezTo>
                  <a:pt x="237841" y="171458"/>
                  <a:pt x="240787" y="170333"/>
                  <a:pt x="243574" y="166583"/>
                </a:cubicBezTo>
                <a:cubicBezTo>
                  <a:pt x="246361" y="162833"/>
                  <a:pt x="248556" y="156993"/>
                  <a:pt x="248556" y="150028"/>
                </a:cubicBezTo>
                <a:cubicBezTo>
                  <a:pt x="248556" y="143063"/>
                  <a:pt x="246413" y="137278"/>
                  <a:pt x="243574" y="133473"/>
                </a:cubicBezTo>
                <a:cubicBezTo>
                  <a:pt x="240735" y="129668"/>
                  <a:pt x="237841" y="128598"/>
                  <a:pt x="235698" y="128598"/>
                </a:cubicBezTo>
                <a:cubicBezTo>
                  <a:pt x="233449" y="128598"/>
                  <a:pt x="230286" y="129885"/>
                  <a:pt x="227340" y="134170"/>
                </a:cubicBezTo>
                <a:cubicBezTo>
                  <a:pt x="224501" y="138348"/>
                  <a:pt x="219516" y="141456"/>
                  <a:pt x="213624" y="141456"/>
                </a:cubicBezTo>
                <a:cubicBezTo>
                  <a:pt x="204516" y="141456"/>
                  <a:pt x="197176" y="134063"/>
                  <a:pt x="197176" y="125007"/>
                </a:cubicBezTo>
                <a:lnTo>
                  <a:pt x="197176" y="81448"/>
                </a:lnTo>
                <a:cubicBezTo>
                  <a:pt x="197176" y="79092"/>
                  <a:pt x="195247" y="77163"/>
                  <a:pt x="192891" y="77163"/>
                </a:cubicBezTo>
                <a:lnTo>
                  <a:pt x="149331" y="77163"/>
                </a:lnTo>
                <a:cubicBezTo>
                  <a:pt x="140224" y="77163"/>
                  <a:pt x="132883" y="69770"/>
                  <a:pt x="132883" y="60715"/>
                </a:cubicBezTo>
                <a:cubicBezTo>
                  <a:pt x="132883" y="54768"/>
                  <a:pt x="135991" y="49838"/>
                  <a:pt x="140169" y="46999"/>
                </a:cubicBezTo>
                <a:cubicBezTo>
                  <a:pt x="144457" y="44053"/>
                  <a:pt x="145741" y="40890"/>
                  <a:pt x="145741" y="38640"/>
                </a:cubicBezTo>
                <a:cubicBezTo>
                  <a:pt x="145741" y="36498"/>
                  <a:pt x="144616" y="33552"/>
                  <a:pt x="140866" y="30765"/>
                </a:cubicBezTo>
                <a:cubicBezTo>
                  <a:pt x="137116" y="27978"/>
                  <a:pt x="131276" y="25728"/>
                  <a:pt x="124311" y="25728"/>
                </a:cubicBezTo>
                <a:cubicBezTo>
                  <a:pt x="117346" y="25728"/>
                  <a:pt x="111560" y="27871"/>
                  <a:pt x="107755" y="30710"/>
                </a:cubicBezTo>
                <a:lnTo>
                  <a:pt x="107745" y="30699"/>
                </a:lnTo>
                <a:moveTo>
                  <a:pt x="92314" y="10125"/>
                </a:moveTo>
                <a:cubicBezTo>
                  <a:pt x="100994" y="3643"/>
                  <a:pt x="112298" y="0"/>
                  <a:pt x="124300" y="0"/>
                </a:cubicBezTo>
                <a:cubicBezTo>
                  <a:pt x="136301" y="0"/>
                  <a:pt x="147606" y="3643"/>
                  <a:pt x="156286" y="10125"/>
                </a:cubicBezTo>
                <a:cubicBezTo>
                  <a:pt x="164965" y="16607"/>
                  <a:pt x="171447" y="26521"/>
                  <a:pt x="171447" y="38575"/>
                </a:cubicBezTo>
                <a:cubicBezTo>
                  <a:pt x="171447" y="43183"/>
                  <a:pt x="170482" y="47523"/>
                  <a:pt x="168822" y="51435"/>
                </a:cubicBezTo>
                <a:lnTo>
                  <a:pt x="192880" y="51435"/>
                </a:lnTo>
                <a:cubicBezTo>
                  <a:pt x="209435" y="51435"/>
                  <a:pt x="222885" y="64882"/>
                  <a:pt x="222885" y="81440"/>
                </a:cubicBezTo>
                <a:lnTo>
                  <a:pt x="222885" y="105498"/>
                </a:lnTo>
                <a:cubicBezTo>
                  <a:pt x="226797" y="103838"/>
                  <a:pt x="231137" y="102873"/>
                  <a:pt x="235745" y="102873"/>
                </a:cubicBezTo>
                <a:cubicBezTo>
                  <a:pt x="247801" y="102873"/>
                  <a:pt x="257713" y="109410"/>
                  <a:pt x="264195" y="118034"/>
                </a:cubicBezTo>
                <a:cubicBezTo>
                  <a:pt x="270677" y="126662"/>
                  <a:pt x="274320" y="138019"/>
                  <a:pt x="274320" y="150020"/>
                </a:cubicBezTo>
                <a:cubicBezTo>
                  <a:pt x="274320" y="162022"/>
                  <a:pt x="270677" y="173326"/>
                  <a:pt x="264195" y="182006"/>
                </a:cubicBezTo>
                <a:cubicBezTo>
                  <a:pt x="257713" y="190685"/>
                  <a:pt x="247799" y="197167"/>
                  <a:pt x="235745" y="197167"/>
                </a:cubicBezTo>
                <a:cubicBezTo>
                  <a:pt x="231137" y="197167"/>
                  <a:pt x="226797" y="196202"/>
                  <a:pt x="222888" y="194542"/>
                </a:cubicBezTo>
                <a:lnTo>
                  <a:pt x="222888" y="244318"/>
                </a:lnTo>
                <a:cubicBezTo>
                  <a:pt x="222888" y="260873"/>
                  <a:pt x="209440" y="274323"/>
                  <a:pt x="192885" y="274323"/>
                </a:cubicBezTo>
                <a:lnTo>
                  <a:pt x="151040" y="274323"/>
                </a:lnTo>
                <a:cubicBezTo>
                  <a:pt x="141022" y="274323"/>
                  <a:pt x="132878" y="266178"/>
                  <a:pt x="132878" y="256160"/>
                </a:cubicBezTo>
                <a:cubicBezTo>
                  <a:pt x="132878" y="250748"/>
                  <a:pt x="135289" y="246249"/>
                  <a:pt x="138183" y="243193"/>
                </a:cubicBezTo>
                <a:cubicBezTo>
                  <a:pt x="140433" y="240888"/>
                  <a:pt x="141450" y="238263"/>
                  <a:pt x="141450" y="235745"/>
                </a:cubicBezTo>
                <a:cubicBezTo>
                  <a:pt x="141450" y="230440"/>
                  <a:pt x="135717" y="222888"/>
                  <a:pt x="124305" y="222888"/>
                </a:cubicBezTo>
                <a:cubicBezTo>
                  <a:pt x="112894" y="222888"/>
                  <a:pt x="107160" y="230442"/>
                  <a:pt x="107160" y="235748"/>
                </a:cubicBezTo>
                <a:cubicBezTo>
                  <a:pt x="107160" y="238266"/>
                  <a:pt x="108178" y="240836"/>
                  <a:pt x="110427" y="243195"/>
                </a:cubicBezTo>
                <a:cubicBezTo>
                  <a:pt x="113374" y="246249"/>
                  <a:pt x="115733" y="250750"/>
                  <a:pt x="115733" y="256163"/>
                </a:cubicBezTo>
                <a:cubicBezTo>
                  <a:pt x="115733" y="266181"/>
                  <a:pt x="107588" y="274325"/>
                  <a:pt x="97570" y="274325"/>
                </a:cubicBezTo>
                <a:lnTo>
                  <a:pt x="30008" y="274325"/>
                </a:lnTo>
                <a:cubicBezTo>
                  <a:pt x="13453" y="274325"/>
                  <a:pt x="5" y="260878"/>
                  <a:pt x="5" y="244323"/>
                </a:cubicBezTo>
                <a:lnTo>
                  <a:pt x="5" y="176761"/>
                </a:lnTo>
                <a:cubicBezTo>
                  <a:pt x="5" y="166742"/>
                  <a:pt x="8150" y="158598"/>
                  <a:pt x="18168" y="158598"/>
                </a:cubicBezTo>
                <a:cubicBezTo>
                  <a:pt x="23580" y="158598"/>
                  <a:pt x="28079" y="161009"/>
                  <a:pt x="31135" y="163903"/>
                </a:cubicBezTo>
                <a:cubicBezTo>
                  <a:pt x="33440" y="166153"/>
                  <a:pt x="36065" y="167170"/>
                  <a:pt x="38583" y="167170"/>
                </a:cubicBezTo>
                <a:cubicBezTo>
                  <a:pt x="43888" y="167170"/>
                  <a:pt x="51443" y="161437"/>
                  <a:pt x="51443" y="150025"/>
                </a:cubicBezTo>
                <a:cubicBezTo>
                  <a:pt x="51443" y="138614"/>
                  <a:pt x="43888" y="132880"/>
                  <a:pt x="38586" y="132880"/>
                </a:cubicBezTo>
                <a:cubicBezTo>
                  <a:pt x="36067" y="132880"/>
                  <a:pt x="33497" y="133898"/>
                  <a:pt x="31138" y="136148"/>
                </a:cubicBezTo>
                <a:cubicBezTo>
                  <a:pt x="28085" y="139042"/>
                  <a:pt x="23583" y="141453"/>
                  <a:pt x="18171" y="141453"/>
                </a:cubicBezTo>
                <a:cubicBezTo>
                  <a:pt x="8153" y="141453"/>
                  <a:pt x="8" y="133308"/>
                  <a:pt x="8" y="123290"/>
                </a:cubicBezTo>
                <a:lnTo>
                  <a:pt x="8" y="81445"/>
                </a:lnTo>
                <a:cubicBezTo>
                  <a:pt x="8" y="64890"/>
                  <a:pt x="13455" y="51443"/>
                  <a:pt x="30013" y="51443"/>
                </a:cubicBezTo>
                <a:lnTo>
                  <a:pt x="79788" y="51443"/>
                </a:lnTo>
                <a:cubicBezTo>
                  <a:pt x="78129" y="47531"/>
                  <a:pt x="77163" y="43191"/>
                  <a:pt x="77163" y="38586"/>
                </a:cubicBezTo>
                <a:cubicBezTo>
                  <a:pt x="77163" y="26529"/>
                  <a:pt x="83700" y="16618"/>
                  <a:pt x="92325" y="10136"/>
                </a:cubicBezTo>
                <a:lnTo>
                  <a:pt x="92314" y="101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85800" y="3980907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2025-07-10T19:41:04Z</dcterms:created>
  <dcterms:modified xsi:type="dcterms:W3CDTF">2025-07-10T19:41:04Z</dcterms:modified>
</cp:coreProperties>
</file>