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9e81d06c58b0282e4ceca0af7edc0a82280694eb.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d699b4e72bb952e6a424803ffad4d1ddc2e430ba.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34f421a95a019aeab07baa83e20d7f198b8dcbc5.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81b30fcf41c2e2a98387f8318816d147c6b2c70e.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f22d27e8c8c4e13218c73cc6b8becd430a271225.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df41c5bdbc4fa168ab231338cbf05fbab5f52e76.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f4ad6c1466a5d868cb4379e01f7104861e88f300.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197130e5699bfcf24700342c006c5fb37e6006d5.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693a157d1849f0ca9526a5ca0c64d338c40af620.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1fee88628c41871c3f634753de90b24caa5bb79e.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0cba6dd45cad0e5164a03c9055a6f04ca5bb0029.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846c37fa468267f13eace42481d723497137f37b.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3d9f25d4e9ace3856b1b6f5c0081093b3c842b5b.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8280bf2bf30e8b9ad5e12cbe9e91fafc317efdc0.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1e04113851336e34a04694460bee0f6b09867770.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833b8dfb2ad858e97148ec2c5fc935af44fcc61b.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0"/>
            <a:ext cx="12192000" cy="6858000"/>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439200" y="439200"/>
            <a:ext cx="11304000" cy="5950800"/>
          </a:xfrm>
          <a:custGeom>
            <a:avLst/>
            <a:gdLst/>
            <a:ahLst/>
            <a:cxnLst/>
            <a:rect l="l" t="t" r="r" b="b"/>
            <a:pathLst>
              <a:path w="11304000" h="5950800">
                <a:moveTo>
                  <a:pt x="182899" y="5950800"/>
                </a:moveTo>
                <a:cubicBezTo>
                  <a:pt x="81954" y="5950800"/>
                  <a:pt x="0" y="5868917"/>
                  <a:pt x="0" y="5767932"/>
                </a:cubicBezTo>
                <a:lnTo>
                  <a:pt x="0" y="182868"/>
                </a:lnTo>
                <a:cubicBezTo>
                  <a:pt x="0" y="81883"/>
                  <a:pt x="81841" y="0"/>
                  <a:pt x="182899" y="0"/>
                </a:cubicBezTo>
                <a:lnTo>
                  <a:pt x="11121214" y="0"/>
                </a:lnTo>
                <a:cubicBezTo>
                  <a:pt x="11222159" y="0"/>
                  <a:pt x="11304113" y="81883"/>
                  <a:pt x="11304113" y="182868"/>
                </a:cubicBezTo>
                <a:lnTo>
                  <a:pt x="11304113" y="5767932"/>
                </a:lnTo>
                <a:cubicBezTo>
                  <a:pt x="11304113" y="5868917"/>
                  <a:pt x="11222272" y="5950800"/>
                  <a:pt x="11121214" y="5950800"/>
                </a:cubicBezTo>
                <a:lnTo>
                  <a:pt x="182899" y="5950800"/>
                </a:lnTo>
              </a:path>
            </a:pathLst>
          </a:custGeom>
          <a:solidFill>
            <a:srgbClr val="FFFFFF"/>
          </a:solidFill>
          <a:ln/>
          <a:effectLst>
            <a:outerShdw sx="100000" sy="100000" kx="0" ky="0" algn="bl" rotWithShape="0" blurRad="609600" dist="50800" dir="16200000">
              <a:srgbClr val="101828">
                <a:alpha val="10000"/>
              </a:srgbClr>
            </a:outerShdw>
          </a:effectLst>
        </p:spPr>
        <p:txBody>
          <a:bodyPr wrap="square" lIns="0" tIns="0" rIns="0" bIns="0" rtlCol="0" anchor="ctr"/>
          <a:lstStyle/>
          <a:p>
            <a:pPr indent="0" marL="0">
              <a:buNone/>
            </a:pPr>
            <a:endParaRPr lang="en-US" dirty="0"/>
          </a:p>
        </p:txBody>
      </p:sp>
      <p:sp>
        <p:nvSpPr>
          <p:cNvPr id="5" name="Text 3"/>
          <p:cNvSpPr/>
          <p:nvPr/>
        </p:nvSpPr>
        <p:spPr>
          <a:xfrm>
            <a:off x="7854480" y="862917"/>
            <a:ext cx="3474720" cy="5103366"/>
          </a:xfrm>
          <a:custGeom>
            <a:avLst/>
            <a:gdLst/>
            <a:ahLst/>
            <a:cxnLst/>
            <a:rect l="l" t="t" r="r" b="b"/>
            <a:pathLst>
              <a:path w="3474720" h="5103366">
                <a:moveTo>
                  <a:pt x="288853" y="5103366"/>
                </a:moveTo>
                <a:cubicBezTo>
                  <a:pt x="129329" y="5103366"/>
                  <a:pt x="0" y="4974047"/>
                  <a:pt x="0" y="4814516"/>
                </a:cubicBezTo>
                <a:lnTo>
                  <a:pt x="0" y="288851"/>
                </a:lnTo>
                <a:cubicBezTo>
                  <a:pt x="0" y="129319"/>
                  <a:pt x="129329" y="0"/>
                  <a:pt x="288853" y="0"/>
                </a:cubicBezTo>
                <a:lnTo>
                  <a:pt x="3185866" y="0"/>
                </a:lnTo>
                <a:cubicBezTo>
                  <a:pt x="3345391" y="0"/>
                  <a:pt x="3474720" y="129319"/>
                  <a:pt x="3474720" y="288851"/>
                </a:cubicBezTo>
                <a:lnTo>
                  <a:pt x="3474720" y="4814516"/>
                </a:lnTo>
                <a:cubicBezTo>
                  <a:pt x="3474720" y="4974047"/>
                  <a:pt x="3345391" y="5103366"/>
                  <a:pt x="3185866" y="5103366"/>
                </a:cubicBezTo>
                <a:lnTo>
                  <a:pt x="288853" y="5103366"/>
                </a:lnTo>
              </a:path>
            </a:pathLst>
          </a:custGeom>
          <a:blipFill>
            <a:blip r:embed="rId1"/>
            <a:srcRect/>
            <a:stretch>
              <a:fillRect l="0" r="0" t="-1085" b="-1085"/>
            </a:stretch>
          </a:blipFill>
          <a:ln/>
        </p:spPr>
        <p:txBody>
          <a:bodyPr wrap="square" lIns="0" tIns="0" rIns="0" bIns="0" rtlCol="0" anchor="ctr"/>
          <a:lstStyle/>
          <a:p>
            <a:pPr indent="0" marL="0">
              <a:buNone/>
            </a:pPr>
            <a:endParaRPr lang="en-US" dirty="0"/>
          </a:p>
        </p:txBody>
      </p:sp>
      <p:sp>
        <p:nvSpPr>
          <p:cNvPr id="6" name="Text 4"/>
          <p:cNvSpPr/>
          <p:nvPr/>
        </p:nvSpPr>
        <p:spPr>
          <a:xfrm>
            <a:off x="862800" y="4398380"/>
            <a:ext cx="6176629" cy="1568986"/>
          </a:xfrm>
          <a:prstGeom prst="rect">
            <a:avLst/>
          </a:prstGeom>
          <a:noFill/>
          <a:ln/>
        </p:spPr>
        <p:txBody>
          <a:bodyPr wrap="square" lIns="0" tIns="0" rIns="0" bIns="0" rtlCol="0" anchor="t"/>
          <a:lstStyle/>
          <a:p>
            <a:pPr algn="l" marL="0" indent="0">
              <a:lnSpc>
                <a:spcPct val="11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An Educational Journey Through Ancient Roots, Cultural Significance, Literary Influence, and Teaching Strategies</a:t>
            </a:r>
            <a:endParaRPr lang="en-US" sz="1600" dirty="0"/>
          </a:p>
        </p:txBody>
      </p:sp>
      <p:sp>
        <p:nvSpPr>
          <p:cNvPr id="7" name="Text 5"/>
          <p:cNvSpPr/>
          <p:nvPr/>
        </p:nvSpPr>
        <p:spPr>
          <a:xfrm>
            <a:off x="862800" y="2263932"/>
            <a:ext cx="6176629" cy="1988753"/>
          </a:xfrm>
          <a:prstGeom prst="rect">
            <a:avLst/>
          </a:prstGeom>
          <a:noFill/>
          <a:ln/>
        </p:spPr>
        <p:txBody>
          <a:bodyPr wrap="square" lIns="0" tIns="0" rIns="0" bIns="0" rtlCol="0" anchor="b"/>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The Prometheus Myth: Exploring Rebellion, Sacrifice, and the Human Condition</a:t>
            </a:r>
            <a:endParaRPr lang="en-US" sz="3600" dirty="0"/>
          </a:p>
        </p:txBody>
      </p:sp>
      <p:sp>
        <p:nvSpPr>
          <p:cNvPr id="8" name="Text 6"/>
          <p:cNvSpPr/>
          <p:nvPr/>
        </p:nvSpPr>
        <p:spPr>
          <a:xfrm>
            <a:off x="862800" y="864000"/>
            <a:ext cx="1371600" cy="137160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0747126" y="1562583"/>
            <a:ext cx="896234" cy="4734172"/>
          </a:xfrm>
          <a:prstGeom prst="rect">
            <a:avLst/>
          </a:prstGeom>
          <a:noFill/>
          <a:ln/>
        </p:spPr>
        <p:txBody>
          <a:bodyPr wrap="square" lIns="0" tIns="0" rIns="0" bIns="0" rtlCol="0" anchor="t"/>
          <a:lstStyle/>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04</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05</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06</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07</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08</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09</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10</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11</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12</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13</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14</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15</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16</a:t>
            </a:r>
            <a:endParaRPr lang="en-US" sz="1674" dirty="0"/>
          </a:p>
        </p:txBody>
      </p:sp>
      <p:sp>
        <p:nvSpPr>
          <p:cNvPr id="4" name="Text 2"/>
          <p:cNvSpPr/>
          <p:nvPr/>
        </p:nvSpPr>
        <p:spPr>
          <a:xfrm>
            <a:off x="3723640" y="1562583"/>
            <a:ext cx="6858000" cy="4734172"/>
          </a:xfrm>
          <a:prstGeom prst="rect">
            <a:avLst/>
          </a:prstGeom>
          <a:noFill/>
          <a:ln/>
        </p:spPr>
        <p:txBody>
          <a:bodyPr wrap="square" lIns="0" tIns="0" rIns="0" bIns="0" rtlCol="0" anchor="t"/>
          <a:lstStyle/>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Introduction to the Prometheus Myth</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Origins of the Prometheus Myth</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Cultural Significance of the Prometheus My…</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Literary Influence of the Prometheus Myth</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Symbolism and Imagery in the Prometheus Myth</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Teaching the Prometheus Myth</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Assessment and Evaluation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Extension Activities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Conclusion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Reflection Questions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Next Steps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Key Takeaways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Parent Engagement</a:t>
            </a:r>
            <a:endParaRPr lang="en-US" sz="1674" dirty="0"/>
          </a:p>
        </p:txBody>
      </p:sp>
      <p:sp>
        <p:nvSpPr>
          <p:cNvPr id="5" name="Text 3"/>
          <p:cNvSpPr/>
          <p:nvPr/>
        </p:nvSpPr>
        <p:spPr>
          <a:xfrm>
            <a:off x="3723640" y="561245"/>
            <a:ext cx="6858000" cy="553998"/>
          </a:xfrm>
          <a:prstGeom prst="rect">
            <a:avLst/>
          </a:prstGeom>
          <a:noFill/>
          <a:ln/>
        </p:spPr>
        <p:txBody>
          <a:bodyPr wrap="square" lIns="0" tIns="0" rIns="0" bIns="0" rtlCol="0" anchor="t"/>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Table of Contents</a:t>
            </a:r>
            <a:endParaRPr lang="en-US" sz="3600" dirty="0"/>
          </a:p>
        </p:txBody>
      </p:sp>
      <p:sp>
        <p:nvSpPr>
          <p:cNvPr id="6" name="Text 4"/>
          <p:cNvSpPr/>
          <p:nvPr/>
        </p:nvSpPr>
        <p:spPr>
          <a:xfrm>
            <a:off x="0" y="0"/>
            <a:ext cx="3175000" cy="6858000"/>
          </a:xfrm>
          <a:prstGeom prst="rect">
            <a:avLst/>
          </a:prstGeom>
          <a:gradFill>
            <a:gsLst>
              <a:gs pos="0">
                <a:srgbClr val="fff1ef">
                  <a:alpha val="100000"/>
                </a:srgbClr>
              </a:gs>
              <a:gs pos="100000">
                <a:srgbClr val="d3e6ff">
                  <a:alpha val="100000"/>
                </a:srgbClr>
              </a:gs>
            </a:gsLst>
            <a:lin ang="16200000"/>
          </a:gradFill>
          <a:ln/>
        </p:spPr>
        <p:txBody>
          <a:bodyPr wrap="square" lIns="0" tIns="0" rIns="0" bIns="0" rtlCol="0" anchor="ctr"/>
          <a:lstStyle/>
          <a:p>
            <a:pPr indent="0" marL="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0747126" y="1562583"/>
            <a:ext cx="896234" cy="4734172"/>
          </a:xfrm>
          <a:prstGeom prst="rect">
            <a:avLst/>
          </a:prstGeom>
          <a:noFill/>
          <a:ln/>
        </p:spPr>
        <p:txBody>
          <a:bodyPr wrap="square" lIns="0" tIns="0" rIns="0" bIns="0" rtlCol="0" anchor="t"/>
          <a:lstStyle/>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17</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18</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19</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20</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21</a:t>
            </a:r>
            <a:endParaRPr lang="en-US" sz="1800" dirty="0"/>
          </a:p>
        </p:txBody>
      </p:sp>
      <p:sp>
        <p:nvSpPr>
          <p:cNvPr id="4" name="Text 2"/>
          <p:cNvSpPr/>
          <p:nvPr/>
        </p:nvSpPr>
        <p:spPr>
          <a:xfrm>
            <a:off x="3723640" y="1562583"/>
            <a:ext cx="6858000" cy="4734172"/>
          </a:xfrm>
          <a:prstGeom prst="rect">
            <a:avLst/>
          </a:prstGeom>
          <a:noFill/>
          <a:ln/>
        </p:spPr>
        <p:txBody>
          <a:bodyPr wrap="square" lIns="0" tIns="0" rIns="0" bIns="0" rtlCol="0" anchor="t"/>
          <a:lstStyle/>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Safety Considerations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Teaching Tips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Conclusion and Final Thoughts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Final Reflection</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Additional Resources</a:t>
            </a:r>
            <a:endParaRPr lang="en-US" sz="1800" dirty="0"/>
          </a:p>
        </p:txBody>
      </p:sp>
      <p:sp>
        <p:nvSpPr>
          <p:cNvPr id="5" name="Text 3"/>
          <p:cNvSpPr/>
          <p:nvPr/>
        </p:nvSpPr>
        <p:spPr>
          <a:xfrm>
            <a:off x="3723640" y="561245"/>
            <a:ext cx="6858000" cy="553998"/>
          </a:xfrm>
          <a:prstGeom prst="rect">
            <a:avLst/>
          </a:prstGeom>
          <a:noFill/>
          <a:ln/>
        </p:spPr>
        <p:txBody>
          <a:bodyPr wrap="square" lIns="0" tIns="0" rIns="0" bIns="0" rtlCol="0" anchor="t"/>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Table of Contents</a:t>
            </a:r>
            <a:endParaRPr lang="en-US" sz="3600" dirty="0"/>
          </a:p>
        </p:txBody>
      </p:sp>
      <p:sp>
        <p:nvSpPr>
          <p:cNvPr id="6" name="Text 4"/>
          <p:cNvSpPr/>
          <p:nvPr/>
        </p:nvSpPr>
        <p:spPr>
          <a:xfrm>
            <a:off x="0" y="0"/>
            <a:ext cx="3175000" cy="6858000"/>
          </a:xfrm>
          <a:prstGeom prst="rect">
            <a:avLst/>
          </a:prstGeom>
          <a:gradFill>
            <a:gsLst>
              <a:gs pos="0">
                <a:srgbClr val="fff1ef">
                  <a:alpha val="100000"/>
                </a:srgbClr>
              </a:gs>
              <a:gs pos="100000">
                <a:srgbClr val="d3e6ff">
                  <a:alpha val="100000"/>
                </a:srgbClr>
              </a:gs>
            </a:gsLst>
            <a:lin ang="16200000"/>
          </a:gradFill>
          <a:ln/>
        </p:spPr>
        <p:txBody>
          <a:bodyPr wrap="square" lIns="0" tIns="0" rIns="0" bIns="0" rtlCol="0" anchor="ctr"/>
          <a:lstStyle/>
          <a:p>
            <a:pPr indent="0" marL="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4</a:t>
            </a:r>
            <a:endParaRPr lang="en-US" sz="800" dirty="0"/>
          </a:p>
        </p:txBody>
      </p:sp>
      <p:sp>
        <p:nvSpPr>
          <p:cNvPr id="9" name="Text 7"/>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Introduction to the Prometheus Myth</a:t>
            </a:r>
            <a:endParaRPr lang="en-US" sz="2400" dirty="0"/>
          </a:p>
        </p:txBody>
      </p:sp>
      <p:sp>
        <p:nvSpPr>
          <p:cNvPr id="12" name="Text 10"/>
          <p:cNvSpPr/>
          <p:nvPr/>
        </p:nvSpPr>
        <p:spPr>
          <a:xfrm>
            <a:off x="6313046"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lesson is designed specifically for 15-year-old students.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It aims to make the Prometheus myth accessible and engaging for this age group.</a:t>
            </a:r>
            <a:endParaRPr lang="en-US" sz="1400" dirty="0"/>
          </a:p>
        </p:txBody>
      </p:sp>
      <p:sp>
        <p:nvSpPr>
          <p:cNvPr id="13" name="Text 11"/>
          <p:cNvSpPr/>
          <p:nvPr/>
        </p:nvSpPr>
        <p:spPr>
          <a:xfrm>
            <a:off x="6313045"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Target Audience</a:t>
            </a:r>
            <a:endParaRPr lang="en-US" sz="1600" dirty="0"/>
          </a:p>
        </p:txBody>
      </p:sp>
      <p:sp>
        <p:nvSpPr>
          <p:cNvPr id="14" name="Text 12"/>
          <p:cNvSpPr/>
          <p:nvPr/>
        </p:nvSpPr>
        <p:spPr>
          <a:xfrm>
            <a:off x="6335905" y="1656374"/>
            <a:ext cx="320040" cy="365760"/>
          </a:xfrm>
          <a:custGeom>
            <a:avLst/>
            <a:gdLst/>
            <a:ahLst/>
            <a:cxnLst/>
            <a:rect l="l" t="t" r="r" b="b"/>
            <a:pathLst>
              <a:path w="320040" h="365760">
                <a:moveTo>
                  <a:pt x="0" y="62867"/>
                </a:moveTo>
                <a:cubicBezTo>
                  <a:pt x="0" y="28149"/>
                  <a:pt x="28148" y="4"/>
                  <a:pt x="62865" y="4"/>
                </a:cubicBezTo>
                <a:lnTo>
                  <a:pt x="280035" y="4"/>
                </a:lnTo>
                <a:cubicBezTo>
                  <a:pt x="302108" y="4"/>
                  <a:pt x="320040" y="17933"/>
                  <a:pt x="320040" y="40010"/>
                </a:cubicBezTo>
                <a:lnTo>
                  <a:pt x="320040" y="245750"/>
                </a:lnTo>
                <a:cubicBezTo>
                  <a:pt x="320040" y="261679"/>
                  <a:pt x="310682" y="275468"/>
                  <a:pt x="297180" y="281898"/>
                </a:cubicBezTo>
                <a:lnTo>
                  <a:pt x="297180" y="331477"/>
                </a:lnTo>
                <a:lnTo>
                  <a:pt x="302895" y="331477"/>
                </a:lnTo>
                <a:cubicBezTo>
                  <a:pt x="312397" y="331477"/>
                  <a:pt x="320040" y="339122"/>
                  <a:pt x="320040" y="348624"/>
                </a:cubicBezTo>
                <a:cubicBezTo>
                  <a:pt x="320040" y="358126"/>
                  <a:pt x="312397" y="365771"/>
                  <a:pt x="302895" y="365771"/>
                </a:cubicBezTo>
                <a:lnTo>
                  <a:pt x="57150" y="365771"/>
                </a:lnTo>
                <a:cubicBezTo>
                  <a:pt x="25574" y="365771"/>
                  <a:pt x="0" y="340197"/>
                  <a:pt x="0" y="308621"/>
                </a:cubicBezTo>
                <a:cubicBezTo>
                  <a:pt x="0" y="306693"/>
                  <a:pt x="70" y="304762"/>
                  <a:pt x="285" y="302908"/>
                </a:cubicBezTo>
                <a:lnTo>
                  <a:pt x="0" y="302908"/>
                </a:lnTo>
                <a:lnTo>
                  <a:pt x="0" y="62867"/>
                </a:lnTo>
                <a:moveTo>
                  <a:pt x="57150" y="285750"/>
                </a:moveTo>
                <a:cubicBezTo>
                  <a:pt x="44505" y="285750"/>
                  <a:pt x="34289" y="295966"/>
                  <a:pt x="34289" y="308610"/>
                </a:cubicBezTo>
                <a:cubicBezTo>
                  <a:pt x="34289" y="321254"/>
                  <a:pt x="44505" y="331470"/>
                  <a:pt x="57150" y="331470"/>
                </a:cubicBezTo>
                <a:lnTo>
                  <a:pt x="262890" y="331470"/>
                </a:lnTo>
                <a:lnTo>
                  <a:pt x="262890" y="285750"/>
                </a:lnTo>
                <a:lnTo>
                  <a:pt x="57150" y="285750"/>
                </a:lnTo>
                <a:moveTo>
                  <a:pt x="34289" y="256248"/>
                </a:moveTo>
                <a:cubicBezTo>
                  <a:pt x="41288" y="253175"/>
                  <a:pt x="49005" y="251460"/>
                  <a:pt x="57150" y="251460"/>
                </a:cubicBezTo>
                <a:lnTo>
                  <a:pt x="280035" y="251460"/>
                </a:lnTo>
                <a:cubicBezTo>
                  <a:pt x="283178" y="251460"/>
                  <a:pt x="285751" y="248889"/>
                  <a:pt x="285751" y="245747"/>
                </a:cubicBezTo>
                <a:lnTo>
                  <a:pt x="285751" y="40007"/>
                </a:lnTo>
                <a:cubicBezTo>
                  <a:pt x="285751" y="36865"/>
                  <a:pt x="283178" y="34294"/>
                  <a:pt x="280035" y="34294"/>
                </a:cubicBezTo>
                <a:lnTo>
                  <a:pt x="62865" y="34294"/>
                </a:lnTo>
                <a:cubicBezTo>
                  <a:pt x="47078" y="34294"/>
                  <a:pt x="34289" y="47081"/>
                  <a:pt x="34289" y="62870"/>
                </a:cubicBezTo>
                <a:lnTo>
                  <a:pt x="34289" y="256248"/>
                </a:lnTo>
                <a:moveTo>
                  <a:pt x="108586" y="80010"/>
                </a:moveTo>
                <a:lnTo>
                  <a:pt x="234317" y="80010"/>
                </a:lnTo>
                <a:cubicBezTo>
                  <a:pt x="243819" y="80010"/>
                  <a:pt x="251462" y="87654"/>
                  <a:pt x="251462" y="97157"/>
                </a:cubicBezTo>
                <a:cubicBezTo>
                  <a:pt x="251462" y="106659"/>
                  <a:pt x="243819" y="114304"/>
                  <a:pt x="234317" y="114304"/>
                </a:cubicBezTo>
                <a:lnTo>
                  <a:pt x="108586" y="114304"/>
                </a:lnTo>
                <a:cubicBezTo>
                  <a:pt x="99084" y="114304"/>
                  <a:pt x="91442" y="106659"/>
                  <a:pt x="91442" y="97160"/>
                </a:cubicBezTo>
                <a:cubicBezTo>
                  <a:pt x="91442" y="87658"/>
                  <a:pt x="99084" y="80017"/>
                  <a:pt x="108586" y="80017"/>
                </a:cubicBezTo>
                <a:lnTo>
                  <a:pt x="108586" y="80010"/>
                </a:lnTo>
                <a:moveTo>
                  <a:pt x="108586" y="137160"/>
                </a:moveTo>
                <a:lnTo>
                  <a:pt x="234317" y="137160"/>
                </a:lnTo>
                <a:cubicBezTo>
                  <a:pt x="243819" y="137160"/>
                  <a:pt x="251462" y="144804"/>
                  <a:pt x="251462" y="154307"/>
                </a:cubicBezTo>
                <a:cubicBezTo>
                  <a:pt x="251462" y="163809"/>
                  <a:pt x="243819" y="171454"/>
                  <a:pt x="234317" y="171454"/>
                </a:cubicBezTo>
                <a:lnTo>
                  <a:pt x="108586" y="171454"/>
                </a:lnTo>
                <a:cubicBezTo>
                  <a:pt x="99084" y="171454"/>
                  <a:pt x="91442" y="163809"/>
                  <a:pt x="91442" y="154310"/>
                </a:cubicBezTo>
                <a:cubicBezTo>
                  <a:pt x="91442" y="144808"/>
                  <a:pt x="99084" y="137167"/>
                  <a:pt x="108586" y="137167"/>
                </a:cubicBezTo>
                <a:lnTo>
                  <a:pt x="108586" y="13716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5" name="Text 13"/>
          <p:cNvSpPr/>
          <p:nvPr/>
        </p:nvSpPr>
        <p:spPr>
          <a:xfrm>
            <a:off x="3507658"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By the end of the lesson, students will be able to analyze the myth's influence on literary works.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They will also develop critical thinking skills through interactive discussions and activities.</a:t>
            </a:r>
            <a:endParaRPr lang="en-US" sz="1400" dirty="0"/>
          </a:p>
        </p:txBody>
      </p:sp>
      <p:sp>
        <p:nvSpPr>
          <p:cNvPr id="16" name="Text 14"/>
          <p:cNvSpPr/>
          <p:nvPr/>
        </p:nvSpPr>
        <p:spPr>
          <a:xfrm>
            <a:off x="3507657"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Learning Objectives</a:t>
            </a:r>
            <a:endParaRPr lang="en-US" sz="1600" dirty="0"/>
          </a:p>
        </p:txBody>
      </p:sp>
      <p:sp>
        <p:nvSpPr>
          <p:cNvPr id="17" name="Text 15"/>
          <p:cNvSpPr/>
          <p:nvPr/>
        </p:nvSpPr>
        <p:spPr>
          <a:xfrm>
            <a:off x="3507657" y="1697014"/>
            <a:ext cx="365760" cy="284480"/>
          </a:xfrm>
          <a:custGeom>
            <a:avLst/>
            <a:gdLst/>
            <a:ahLst/>
            <a:cxnLst/>
            <a:rect l="l" t="t" r="r" b="b"/>
            <a:pathLst>
              <a:path w="365760" h="284480">
                <a:moveTo>
                  <a:pt x="30479" y="50800"/>
                </a:moveTo>
                <a:cubicBezTo>
                  <a:pt x="30479" y="39560"/>
                  <a:pt x="39561" y="30479"/>
                  <a:pt x="50800" y="30479"/>
                </a:cubicBezTo>
                <a:cubicBezTo>
                  <a:pt x="62040" y="30479"/>
                  <a:pt x="71122" y="39560"/>
                  <a:pt x="71122" y="50800"/>
                </a:cubicBezTo>
                <a:lnTo>
                  <a:pt x="71122" y="233680"/>
                </a:lnTo>
                <a:cubicBezTo>
                  <a:pt x="71122" y="261747"/>
                  <a:pt x="93854" y="284480"/>
                  <a:pt x="121922" y="284480"/>
                </a:cubicBezTo>
                <a:lnTo>
                  <a:pt x="314963" y="284480"/>
                </a:lnTo>
                <a:cubicBezTo>
                  <a:pt x="343032" y="284480"/>
                  <a:pt x="365764" y="261747"/>
                  <a:pt x="365764" y="233680"/>
                </a:cubicBezTo>
                <a:lnTo>
                  <a:pt x="365764" y="203201"/>
                </a:lnTo>
                <a:cubicBezTo>
                  <a:pt x="365764" y="186374"/>
                  <a:pt x="352110" y="172722"/>
                  <a:pt x="335285" y="172722"/>
                </a:cubicBezTo>
                <a:lnTo>
                  <a:pt x="334904" y="172722"/>
                </a:lnTo>
                <a:lnTo>
                  <a:pt x="334524" y="172722"/>
                </a:lnTo>
                <a:lnTo>
                  <a:pt x="334144" y="172722"/>
                </a:lnTo>
                <a:lnTo>
                  <a:pt x="333763" y="172722"/>
                </a:lnTo>
                <a:lnTo>
                  <a:pt x="333383" y="172722"/>
                </a:lnTo>
                <a:lnTo>
                  <a:pt x="333002" y="172722"/>
                </a:lnTo>
                <a:lnTo>
                  <a:pt x="332622" y="172722"/>
                </a:lnTo>
                <a:lnTo>
                  <a:pt x="332241" y="172722"/>
                </a:lnTo>
                <a:lnTo>
                  <a:pt x="331861" y="172722"/>
                </a:lnTo>
                <a:lnTo>
                  <a:pt x="331481" y="172722"/>
                </a:lnTo>
                <a:lnTo>
                  <a:pt x="331100" y="172722"/>
                </a:lnTo>
                <a:lnTo>
                  <a:pt x="330720" y="172722"/>
                </a:lnTo>
                <a:lnTo>
                  <a:pt x="330339" y="172722"/>
                </a:lnTo>
                <a:lnTo>
                  <a:pt x="329959" y="172722"/>
                </a:lnTo>
                <a:lnTo>
                  <a:pt x="329578" y="172722"/>
                </a:lnTo>
                <a:lnTo>
                  <a:pt x="329198" y="172722"/>
                </a:lnTo>
                <a:lnTo>
                  <a:pt x="328818" y="172722"/>
                </a:lnTo>
                <a:lnTo>
                  <a:pt x="328437" y="172722"/>
                </a:lnTo>
                <a:lnTo>
                  <a:pt x="328057" y="172722"/>
                </a:lnTo>
                <a:lnTo>
                  <a:pt x="327676" y="172722"/>
                </a:lnTo>
                <a:lnTo>
                  <a:pt x="327358" y="172722"/>
                </a:lnTo>
                <a:lnTo>
                  <a:pt x="326978" y="172722"/>
                </a:lnTo>
                <a:lnTo>
                  <a:pt x="326659" y="172722"/>
                </a:lnTo>
                <a:lnTo>
                  <a:pt x="326279" y="172722"/>
                </a:lnTo>
                <a:lnTo>
                  <a:pt x="325961" y="172722"/>
                </a:lnTo>
                <a:lnTo>
                  <a:pt x="325643" y="172722"/>
                </a:lnTo>
                <a:lnTo>
                  <a:pt x="325324" y="172722"/>
                </a:lnTo>
                <a:lnTo>
                  <a:pt x="325006" y="172722"/>
                </a:lnTo>
                <a:lnTo>
                  <a:pt x="324688" y="172722"/>
                </a:lnTo>
                <a:lnTo>
                  <a:pt x="324370" y="172722"/>
                </a:lnTo>
                <a:lnTo>
                  <a:pt x="324051" y="172722"/>
                </a:lnTo>
                <a:lnTo>
                  <a:pt x="323733" y="172722"/>
                </a:lnTo>
                <a:lnTo>
                  <a:pt x="323415" y="172722"/>
                </a:lnTo>
                <a:lnTo>
                  <a:pt x="323097" y="172722"/>
                </a:lnTo>
                <a:lnTo>
                  <a:pt x="322778" y="172722"/>
                </a:lnTo>
                <a:lnTo>
                  <a:pt x="322460" y="172722"/>
                </a:lnTo>
                <a:lnTo>
                  <a:pt x="322142" y="172722"/>
                </a:lnTo>
                <a:lnTo>
                  <a:pt x="321824" y="172722"/>
                </a:lnTo>
                <a:lnTo>
                  <a:pt x="321506" y="172722"/>
                </a:lnTo>
                <a:lnTo>
                  <a:pt x="321187" y="172722"/>
                </a:lnTo>
                <a:lnTo>
                  <a:pt x="320869" y="172722"/>
                </a:lnTo>
                <a:lnTo>
                  <a:pt x="320551" y="172722"/>
                </a:lnTo>
                <a:lnTo>
                  <a:pt x="320233" y="172722"/>
                </a:lnTo>
                <a:lnTo>
                  <a:pt x="319914" y="172722"/>
                </a:lnTo>
                <a:lnTo>
                  <a:pt x="319596" y="172722"/>
                </a:lnTo>
                <a:lnTo>
                  <a:pt x="319278" y="172722"/>
                </a:lnTo>
                <a:lnTo>
                  <a:pt x="318960" y="172722"/>
                </a:lnTo>
                <a:lnTo>
                  <a:pt x="318641" y="172722"/>
                </a:lnTo>
                <a:lnTo>
                  <a:pt x="318323" y="172722"/>
                </a:lnTo>
                <a:lnTo>
                  <a:pt x="318005" y="172722"/>
                </a:lnTo>
                <a:lnTo>
                  <a:pt x="317687" y="172722"/>
                </a:lnTo>
                <a:lnTo>
                  <a:pt x="317369" y="172722"/>
                </a:lnTo>
                <a:lnTo>
                  <a:pt x="317050" y="172722"/>
                </a:lnTo>
                <a:lnTo>
                  <a:pt x="316732" y="172722"/>
                </a:lnTo>
                <a:lnTo>
                  <a:pt x="316414" y="172722"/>
                </a:lnTo>
                <a:lnTo>
                  <a:pt x="316096" y="172722"/>
                </a:lnTo>
                <a:lnTo>
                  <a:pt x="315777" y="172722"/>
                </a:lnTo>
                <a:lnTo>
                  <a:pt x="315459" y="172722"/>
                </a:lnTo>
                <a:lnTo>
                  <a:pt x="315141" y="172722"/>
                </a:lnTo>
                <a:lnTo>
                  <a:pt x="314823" y="172722"/>
                </a:lnTo>
                <a:lnTo>
                  <a:pt x="314504" y="172722"/>
                </a:lnTo>
                <a:lnTo>
                  <a:pt x="314186" y="172722"/>
                </a:lnTo>
                <a:lnTo>
                  <a:pt x="313868" y="172722"/>
                </a:lnTo>
                <a:lnTo>
                  <a:pt x="313550" y="172722"/>
                </a:lnTo>
                <a:lnTo>
                  <a:pt x="313232" y="172722"/>
                </a:lnTo>
                <a:lnTo>
                  <a:pt x="312913" y="172722"/>
                </a:lnTo>
                <a:lnTo>
                  <a:pt x="312595" y="172722"/>
                </a:lnTo>
                <a:lnTo>
                  <a:pt x="312277" y="172722"/>
                </a:lnTo>
                <a:lnTo>
                  <a:pt x="311959" y="172722"/>
                </a:lnTo>
                <a:lnTo>
                  <a:pt x="311640" y="172722"/>
                </a:lnTo>
                <a:lnTo>
                  <a:pt x="311322" y="172722"/>
                </a:lnTo>
                <a:lnTo>
                  <a:pt x="311004" y="172722"/>
                </a:lnTo>
                <a:lnTo>
                  <a:pt x="310686" y="172722"/>
                </a:lnTo>
                <a:lnTo>
                  <a:pt x="310367" y="172722"/>
                </a:lnTo>
                <a:lnTo>
                  <a:pt x="310049" y="172722"/>
                </a:lnTo>
                <a:lnTo>
                  <a:pt x="309731" y="172722"/>
                </a:lnTo>
                <a:lnTo>
                  <a:pt x="309413" y="172722"/>
                </a:lnTo>
                <a:lnTo>
                  <a:pt x="309095" y="172722"/>
                </a:lnTo>
                <a:lnTo>
                  <a:pt x="308776" y="172722"/>
                </a:lnTo>
                <a:lnTo>
                  <a:pt x="308458" y="172722"/>
                </a:lnTo>
                <a:lnTo>
                  <a:pt x="308140" y="172722"/>
                </a:lnTo>
                <a:lnTo>
                  <a:pt x="307822" y="172722"/>
                </a:lnTo>
                <a:lnTo>
                  <a:pt x="307503" y="172722"/>
                </a:lnTo>
                <a:lnTo>
                  <a:pt x="307185" y="172722"/>
                </a:lnTo>
                <a:lnTo>
                  <a:pt x="306867" y="172722"/>
                </a:lnTo>
                <a:lnTo>
                  <a:pt x="306549" y="172722"/>
                </a:lnTo>
                <a:lnTo>
                  <a:pt x="306230" y="172722"/>
                </a:lnTo>
                <a:lnTo>
                  <a:pt x="305912" y="172722"/>
                </a:lnTo>
                <a:lnTo>
                  <a:pt x="305594" y="172722"/>
                </a:lnTo>
                <a:lnTo>
                  <a:pt x="305276" y="172722"/>
                </a:lnTo>
                <a:lnTo>
                  <a:pt x="304958" y="172722"/>
                </a:lnTo>
                <a:lnTo>
                  <a:pt x="304639" y="172722"/>
                </a:lnTo>
                <a:lnTo>
                  <a:pt x="304321" y="172722"/>
                </a:lnTo>
                <a:lnTo>
                  <a:pt x="304003" y="172722"/>
                </a:lnTo>
                <a:lnTo>
                  <a:pt x="303685" y="172722"/>
                </a:lnTo>
                <a:lnTo>
                  <a:pt x="303366" y="172722"/>
                </a:lnTo>
                <a:lnTo>
                  <a:pt x="303048" y="172722"/>
                </a:lnTo>
                <a:lnTo>
                  <a:pt x="302730" y="172722"/>
                </a:lnTo>
                <a:lnTo>
                  <a:pt x="302412" y="172722"/>
                </a:lnTo>
                <a:lnTo>
                  <a:pt x="302093" y="172722"/>
                </a:lnTo>
                <a:lnTo>
                  <a:pt x="301775" y="172722"/>
                </a:lnTo>
                <a:lnTo>
                  <a:pt x="301457" y="172722"/>
                </a:lnTo>
                <a:lnTo>
                  <a:pt x="301139" y="172722"/>
                </a:lnTo>
                <a:lnTo>
                  <a:pt x="300821" y="172722"/>
                </a:lnTo>
                <a:lnTo>
                  <a:pt x="300502" y="172722"/>
                </a:lnTo>
                <a:lnTo>
                  <a:pt x="300184" y="172722"/>
                </a:lnTo>
                <a:lnTo>
                  <a:pt x="299866" y="172722"/>
                </a:lnTo>
                <a:lnTo>
                  <a:pt x="299548" y="172722"/>
                </a:lnTo>
                <a:lnTo>
                  <a:pt x="299229" y="172722"/>
                </a:lnTo>
                <a:lnTo>
                  <a:pt x="298911" y="172722"/>
                </a:lnTo>
                <a:lnTo>
                  <a:pt x="298593" y="172722"/>
                </a:lnTo>
                <a:lnTo>
                  <a:pt x="298275" y="172722"/>
                </a:lnTo>
                <a:lnTo>
                  <a:pt x="297956" y="172722"/>
                </a:lnTo>
                <a:lnTo>
                  <a:pt x="297638" y="172722"/>
                </a:lnTo>
                <a:lnTo>
                  <a:pt x="297320" y="172722"/>
                </a:lnTo>
                <a:lnTo>
                  <a:pt x="297002" y="172722"/>
                </a:lnTo>
                <a:lnTo>
                  <a:pt x="296684" y="172722"/>
                </a:lnTo>
                <a:lnTo>
                  <a:pt x="296365" y="172722"/>
                </a:lnTo>
                <a:lnTo>
                  <a:pt x="296047" y="172722"/>
                </a:lnTo>
                <a:lnTo>
                  <a:pt x="295729" y="172722"/>
                </a:lnTo>
                <a:lnTo>
                  <a:pt x="295411" y="172722"/>
                </a:lnTo>
                <a:lnTo>
                  <a:pt x="295092" y="172722"/>
                </a:lnTo>
                <a:lnTo>
                  <a:pt x="294774" y="172722"/>
                </a:lnTo>
                <a:lnTo>
                  <a:pt x="294456" y="172722"/>
                </a:lnTo>
                <a:lnTo>
                  <a:pt x="294138" y="172722"/>
                </a:lnTo>
                <a:lnTo>
                  <a:pt x="293819" y="172722"/>
                </a:lnTo>
                <a:lnTo>
                  <a:pt x="293501" y="172722"/>
                </a:lnTo>
                <a:lnTo>
                  <a:pt x="293183" y="172722"/>
                </a:lnTo>
                <a:lnTo>
                  <a:pt x="292865" y="172722"/>
                </a:lnTo>
                <a:lnTo>
                  <a:pt x="292547" y="172722"/>
                </a:lnTo>
                <a:lnTo>
                  <a:pt x="292228" y="172722"/>
                </a:lnTo>
                <a:lnTo>
                  <a:pt x="291910" y="172722"/>
                </a:lnTo>
                <a:lnTo>
                  <a:pt x="291592" y="172722"/>
                </a:lnTo>
                <a:lnTo>
                  <a:pt x="291274" y="172722"/>
                </a:lnTo>
                <a:lnTo>
                  <a:pt x="290955" y="172722"/>
                </a:lnTo>
                <a:lnTo>
                  <a:pt x="290637" y="172722"/>
                </a:lnTo>
                <a:lnTo>
                  <a:pt x="290319" y="172722"/>
                </a:lnTo>
                <a:lnTo>
                  <a:pt x="290001" y="172722"/>
                </a:lnTo>
                <a:lnTo>
                  <a:pt x="289682" y="172722"/>
                </a:lnTo>
                <a:lnTo>
                  <a:pt x="289364" y="172722"/>
                </a:lnTo>
                <a:lnTo>
                  <a:pt x="289046" y="172722"/>
                </a:lnTo>
                <a:lnTo>
                  <a:pt x="288728" y="172722"/>
                </a:lnTo>
                <a:lnTo>
                  <a:pt x="288410" y="172722"/>
                </a:lnTo>
                <a:lnTo>
                  <a:pt x="288091" y="172722"/>
                </a:lnTo>
                <a:lnTo>
                  <a:pt x="287773" y="172722"/>
                </a:lnTo>
                <a:lnTo>
                  <a:pt x="287455" y="172722"/>
                </a:lnTo>
                <a:lnTo>
                  <a:pt x="287137" y="172722"/>
                </a:lnTo>
                <a:lnTo>
                  <a:pt x="286818" y="172722"/>
                </a:lnTo>
                <a:lnTo>
                  <a:pt x="286500" y="172722"/>
                </a:lnTo>
                <a:lnTo>
                  <a:pt x="286182" y="172722"/>
                </a:lnTo>
                <a:lnTo>
                  <a:pt x="285864" y="172722"/>
                </a:lnTo>
                <a:lnTo>
                  <a:pt x="285545" y="172722"/>
                </a:lnTo>
                <a:lnTo>
                  <a:pt x="285227" y="172722"/>
                </a:lnTo>
                <a:lnTo>
                  <a:pt x="284909" y="172722"/>
                </a:lnTo>
                <a:lnTo>
                  <a:pt x="284591" y="172722"/>
                </a:lnTo>
                <a:lnTo>
                  <a:pt x="284273" y="172722"/>
                </a:lnTo>
                <a:lnTo>
                  <a:pt x="283954" y="172722"/>
                </a:lnTo>
                <a:lnTo>
                  <a:pt x="283636" y="172722"/>
                </a:lnTo>
                <a:lnTo>
                  <a:pt x="283318" y="172722"/>
                </a:lnTo>
                <a:lnTo>
                  <a:pt x="283000" y="172722"/>
                </a:lnTo>
                <a:lnTo>
                  <a:pt x="282681" y="172722"/>
                </a:lnTo>
                <a:lnTo>
                  <a:pt x="282363" y="172722"/>
                </a:lnTo>
                <a:lnTo>
                  <a:pt x="282045" y="172722"/>
                </a:lnTo>
                <a:lnTo>
                  <a:pt x="281727" y="172722"/>
                </a:lnTo>
                <a:lnTo>
                  <a:pt x="281409" y="172722"/>
                </a:lnTo>
                <a:lnTo>
                  <a:pt x="281090" y="172722"/>
                </a:lnTo>
                <a:lnTo>
                  <a:pt x="280772" y="172722"/>
                </a:lnTo>
                <a:lnTo>
                  <a:pt x="280454" y="172722"/>
                </a:lnTo>
                <a:lnTo>
                  <a:pt x="280136" y="172722"/>
                </a:lnTo>
                <a:lnTo>
                  <a:pt x="279817" y="172722"/>
                </a:lnTo>
                <a:lnTo>
                  <a:pt x="279499" y="172722"/>
                </a:lnTo>
                <a:lnTo>
                  <a:pt x="279181" y="172722"/>
                </a:lnTo>
                <a:lnTo>
                  <a:pt x="278863" y="172722"/>
                </a:lnTo>
                <a:lnTo>
                  <a:pt x="278544" y="172722"/>
                </a:lnTo>
                <a:lnTo>
                  <a:pt x="278226" y="172722"/>
                </a:lnTo>
                <a:lnTo>
                  <a:pt x="277908" y="172722"/>
                </a:lnTo>
                <a:lnTo>
                  <a:pt x="277590" y="172722"/>
                </a:lnTo>
                <a:lnTo>
                  <a:pt x="277272" y="172722"/>
                </a:lnTo>
                <a:lnTo>
                  <a:pt x="276953" y="172722"/>
                </a:lnTo>
                <a:lnTo>
                  <a:pt x="276635" y="172722"/>
                </a:lnTo>
                <a:lnTo>
                  <a:pt x="276317" y="172722"/>
                </a:lnTo>
                <a:lnTo>
                  <a:pt x="275999" y="172722"/>
                </a:lnTo>
                <a:lnTo>
                  <a:pt x="275680" y="172722"/>
                </a:lnTo>
                <a:lnTo>
                  <a:pt x="275362" y="172722"/>
                </a:lnTo>
                <a:lnTo>
                  <a:pt x="275044" y="172722"/>
                </a:lnTo>
                <a:lnTo>
                  <a:pt x="274726" y="172722"/>
                </a:lnTo>
                <a:lnTo>
                  <a:pt x="274407" y="172722"/>
                </a:lnTo>
                <a:lnTo>
                  <a:pt x="274089" y="172722"/>
                </a:lnTo>
                <a:lnTo>
                  <a:pt x="273771" y="172722"/>
                </a:lnTo>
                <a:lnTo>
                  <a:pt x="273453" y="172722"/>
                </a:lnTo>
                <a:lnTo>
                  <a:pt x="273135" y="172722"/>
                </a:lnTo>
                <a:lnTo>
                  <a:pt x="272816" y="172722"/>
                </a:lnTo>
                <a:lnTo>
                  <a:pt x="272498" y="172722"/>
                </a:lnTo>
                <a:lnTo>
                  <a:pt x="272180" y="172722"/>
                </a:lnTo>
                <a:lnTo>
                  <a:pt x="271862" y="172722"/>
                </a:lnTo>
                <a:lnTo>
                  <a:pt x="271543" y="172722"/>
                </a:lnTo>
                <a:lnTo>
                  <a:pt x="271225" y="172722"/>
                </a:lnTo>
                <a:lnTo>
                  <a:pt x="270907" y="172722"/>
                </a:lnTo>
                <a:lnTo>
                  <a:pt x="270589" y="172722"/>
                </a:lnTo>
                <a:lnTo>
                  <a:pt x="270270" y="172722"/>
                </a:lnTo>
                <a:lnTo>
                  <a:pt x="269952" y="172722"/>
                </a:lnTo>
                <a:lnTo>
                  <a:pt x="269634" y="172722"/>
                </a:lnTo>
                <a:lnTo>
                  <a:pt x="269316" y="172722"/>
                </a:lnTo>
                <a:lnTo>
                  <a:pt x="268998" y="172722"/>
                </a:lnTo>
                <a:lnTo>
                  <a:pt x="268679" y="172722"/>
                </a:lnTo>
                <a:lnTo>
                  <a:pt x="268361" y="172722"/>
                </a:lnTo>
                <a:lnTo>
                  <a:pt x="268043" y="172722"/>
                </a:lnTo>
                <a:lnTo>
                  <a:pt x="267725" y="172722"/>
                </a:lnTo>
                <a:lnTo>
                  <a:pt x="267406" y="172722"/>
                </a:lnTo>
                <a:lnTo>
                  <a:pt x="267088" y="172722"/>
                </a:lnTo>
                <a:lnTo>
                  <a:pt x="266770" y="172722"/>
                </a:lnTo>
                <a:lnTo>
                  <a:pt x="266452" y="172722"/>
                </a:lnTo>
                <a:lnTo>
                  <a:pt x="266133" y="172722"/>
                </a:lnTo>
                <a:lnTo>
                  <a:pt x="265815" y="172722"/>
                </a:lnTo>
                <a:lnTo>
                  <a:pt x="265497" y="172722"/>
                </a:lnTo>
                <a:lnTo>
                  <a:pt x="265179" y="172722"/>
                </a:lnTo>
                <a:lnTo>
                  <a:pt x="264861" y="172722"/>
                </a:lnTo>
                <a:lnTo>
                  <a:pt x="264542" y="172722"/>
                </a:lnTo>
                <a:lnTo>
                  <a:pt x="264224" y="172722"/>
                </a:lnTo>
                <a:lnTo>
                  <a:pt x="263906" y="172722"/>
                </a:lnTo>
                <a:lnTo>
                  <a:pt x="263588" y="172722"/>
                </a:lnTo>
                <a:lnTo>
                  <a:pt x="263269" y="172722"/>
                </a:lnTo>
                <a:lnTo>
                  <a:pt x="262951" y="172722"/>
                </a:lnTo>
                <a:lnTo>
                  <a:pt x="262633" y="172722"/>
                </a:lnTo>
                <a:lnTo>
                  <a:pt x="262315" y="172722"/>
                </a:lnTo>
                <a:lnTo>
                  <a:pt x="261996" y="172722"/>
                </a:lnTo>
                <a:lnTo>
                  <a:pt x="261678" y="172722"/>
                </a:lnTo>
                <a:lnTo>
                  <a:pt x="261360" y="172722"/>
                </a:lnTo>
                <a:lnTo>
                  <a:pt x="261042" y="172722"/>
                </a:lnTo>
                <a:lnTo>
                  <a:pt x="260724" y="172722"/>
                </a:lnTo>
                <a:lnTo>
                  <a:pt x="260405" y="172722"/>
                </a:lnTo>
                <a:lnTo>
                  <a:pt x="260087" y="172722"/>
                </a:lnTo>
                <a:lnTo>
                  <a:pt x="259769" y="172722"/>
                </a:lnTo>
                <a:lnTo>
                  <a:pt x="259451" y="172722"/>
                </a:lnTo>
                <a:lnTo>
                  <a:pt x="259132" y="172722"/>
                </a:lnTo>
                <a:lnTo>
                  <a:pt x="258814" y="172722"/>
                </a:lnTo>
                <a:lnTo>
                  <a:pt x="258496" y="172722"/>
                </a:lnTo>
                <a:lnTo>
                  <a:pt x="258178" y="172722"/>
                </a:lnTo>
                <a:lnTo>
                  <a:pt x="257859" y="172722"/>
                </a:lnTo>
                <a:lnTo>
                  <a:pt x="257541" y="172722"/>
                </a:lnTo>
                <a:lnTo>
                  <a:pt x="257223" y="172722"/>
                </a:lnTo>
                <a:lnTo>
                  <a:pt x="256905" y="172722"/>
                </a:lnTo>
                <a:lnTo>
                  <a:pt x="256587" y="172722"/>
                </a:lnTo>
                <a:lnTo>
                  <a:pt x="256268" y="172722"/>
                </a:lnTo>
                <a:lnTo>
                  <a:pt x="255950" y="172722"/>
                </a:lnTo>
                <a:lnTo>
                  <a:pt x="255632" y="172722"/>
                </a:lnTo>
                <a:lnTo>
                  <a:pt x="255314" y="172722"/>
                </a:lnTo>
                <a:lnTo>
                  <a:pt x="254995" y="172722"/>
                </a:lnTo>
                <a:lnTo>
                  <a:pt x="254677" y="172722"/>
                </a:lnTo>
                <a:lnTo>
                  <a:pt x="254359" y="172722"/>
                </a:lnTo>
                <a:lnTo>
                  <a:pt x="254041" y="172722"/>
                </a:lnTo>
                <a:lnTo>
                  <a:pt x="253722" y="172722"/>
                </a:lnTo>
                <a:lnTo>
                  <a:pt x="253404" y="172722"/>
                </a:lnTo>
                <a:lnTo>
                  <a:pt x="253086" y="172722"/>
                </a:lnTo>
                <a:lnTo>
                  <a:pt x="252768" y="172722"/>
                </a:lnTo>
                <a:lnTo>
                  <a:pt x="252450" y="172722"/>
                </a:lnTo>
                <a:lnTo>
                  <a:pt x="252131" y="172722"/>
                </a:lnTo>
                <a:lnTo>
                  <a:pt x="251813" y="172722"/>
                </a:lnTo>
                <a:lnTo>
                  <a:pt x="251495" y="172722"/>
                </a:lnTo>
                <a:lnTo>
                  <a:pt x="251177" y="172722"/>
                </a:lnTo>
                <a:lnTo>
                  <a:pt x="250858" y="172722"/>
                </a:lnTo>
                <a:lnTo>
                  <a:pt x="250540" y="172722"/>
                </a:lnTo>
                <a:lnTo>
                  <a:pt x="250222" y="172722"/>
                </a:lnTo>
                <a:lnTo>
                  <a:pt x="249904" y="172722"/>
                </a:lnTo>
                <a:lnTo>
                  <a:pt x="249585" y="172722"/>
                </a:lnTo>
                <a:lnTo>
                  <a:pt x="249267" y="172722"/>
                </a:lnTo>
                <a:lnTo>
                  <a:pt x="248949" y="172722"/>
                </a:lnTo>
                <a:lnTo>
                  <a:pt x="248631" y="172722"/>
                </a:lnTo>
                <a:lnTo>
                  <a:pt x="248313" y="172722"/>
                </a:lnTo>
                <a:lnTo>
                  <a:pt x="247994" y="172722"/>
                </a:lnTo>
                <a:lnTo>
                  <a:pt x="247676" y="172722"/>
                </a:lnTo>
                <a:lnTo>
                  <a:pt x="247358" y="172722"/>
                </a:lnTo>
                <a:lnTo>
                  <a:pt x="247040" y="172722"/>
                </a:lnTo>
                <a:lnTo>
                  <a:pt x="246721" y="172722"/>
                </a:lnTo>
                <a:lnTo>
                  <a:pt x="246403" y="172722"/>
                </a:lnTo>
                <a:lnTo>
                  <a:pt x="246085" y="172722"/>
                </a:lnTo>
                <a:lnTo>
                  <a:pt x="245767" y="172722"/>
                </a:lnTo>
                <a:lnTo>
                  <a:pt x="245448" y="172722"/>
                </a:lnTo>
                <a:lnTo>
                  <a:pt x="245130" y="172722"/>
                </a:lnTo>
                <a:lnTo>
                  <a:pt x="244812" y="172722"/>
                </a:lnTo>
                <a:lnTo>
                  <a:pt x="244494" y="172722"/>
                </a:lnTo>
                <a:lnTo>
                  <a:pt x="244176" y="172722"/>
                </a:lnTo>
                <a:lnTo>
                  <a:pt x="243857" y="172722"/>
                </a:lnTo>
                <a:lnTo>
                  <a:pt x="243539" y="172722"/>
                </a:lnTo>
                <a:lnTo>
                  <a:pt x="243221" y="172722"/>
                </a:lnTo>
                <a:lnTo>
                  <a:pt x="242903" y="172722"/>
                </a:lnTo>
                <a:lnTo>
                  <a:pt x="242584" y="172722"/>
                </a:lnTo>
                <a:lnTo>
                  <a:pt x="242266" y="172722"/>
                </a:lnTo>
                <a:lnTo>
                  <a:pt x="241948" y="172722"/>
                </a:lnTo>
                <a:lnTo>
                  <a:pt x="241630" y="172722"/>
                </a:lnTo>
                <a:lnTo>
                  <a:pt x="241311" y="172722"/>
                </a:lnTo>
                <a:lnTo>
                  <a:pt x="240993" y="172722"/>
                </a:lnTo>
                <a:lnTo>
                  <a:pt x="240675" y="172722"/>
                </a:lnTo>
                <a:lnTo>
                  <a:pt x="240357" y="172722"/>
                </a:lnTo>
                <a:lnTo>
                  <a:pt x="240039" y="172722"/>
                </a:lnTo>
                <a:lnTo>
                  <a:pt x="239720" y="172722"/>
                </a:lnTo>
                <a:lnTo>
                  <a:pt x="239402" y="172722"/>
                </a:lnTo>
                <a:lnTo>
                  <a:pt x="239084" y="172722"/>
                </a:lnTo>
                <a:lnTo>
                  <a:pt x="238766" y="172722"/>
                </a:lnTo>
                <a:lnTo>
                  <a:pt x="238447" y="172722"/>
                </a:lnTo>
                <a:lnTo>
                  <a:pt x="238129" y="172722"/>
                </a:lnTo>
                <a:lnTo>
                  <a:pt x="237811" y="172722"/>
                </a:lnTo>
                <a:lnTo>
                  <a:pt x="237493" y="172722"/>
                </a:lnTo>
                <a:lnTo>
                  <a:pt x="237175" y="172722"/>
                </a:lnTo>
                <a:lnTo>
                  <a:pt x="236856" y="172722"/>
                </a:lnTo>
                <a:lnTo>
                  <a:pt x="236538" y="172722"/>
                </a:lnTo>
                <a:lnTo>
                  <a:pt x="236220" y="172722"/>
                </a:lnTo>
                <a:lnTo>
                  <a:pt x="235902" y="172722"/>
                </a:lnTo>
                <a:lnTo>
                  <a:pt x="235583" y="172722"/>
                </a:lnTo>
                <a:lnTo>
                  <a:pt x="235265" y="172722"/>
                </a:lnTo>
                <a:lnTo>
                  <a:pt x="234947" y="172722"/>
                </a:lnTo>
                <a:lnTo>
                  <a:pt x="234629" y="172722"/>
                </a:lnTo>
                <a:lnTo>
                  <a:pt x="234310" y="172722"/>
                </a:lnTo>
                <a:lnTo>
                  <a:pt x="233992" y="172722"/>
                </a:lnTo>
                <a:lnTo>
                  <a:pt x="233674" y="172722"/>
                </a:lnTo>
                <a:lnTo>
                  <a:pt x="233356" y="172722"/>
                </a:lnTo>
                <a:lnTo>
                  <a:pt x="233038" y="172722"/>
                </a:lnTo>
                <a:lnTo>
                  <a:pt x="232719" y="172722"/>
                </a:lnTo>
                <a:lnTo>
                  <a:pt x="232401" y="172722"/>
                </a:lnTo>
                <a:lnTo>
                  <a:pt x="232083" y="172722"/>
                </a:lnTo>
                <a:lnTo>
                  <a:pt x="231765" y="172722"/>
                </a:lnTo>
                <a:lnTo>
                  <a:pt x="231446" y="172722"/>
                </a:lnTo>
                <a:lnTo>
                  <a:pt x="231128" y="172722"/>
                </a:lnTo>
                <a:lnTo>
                  <a:pt x="230810" y="172722"/>
                </a:lnTo>
                <a:lnTo>
                  <a:pt x="230492" y="172722"/>
                </a:lnTo>
                <a:lnTo>
                  <a:pt x="230173" y="172722"/>
                </a:lnTo>
                <a:lnTo>
                  <a:pt x="229855" y="172722"/>
                </a:lnTo>
                <a:lnTo>
                  <a:pt x="229537" y="172722"/>
                </a:lnTo>
                <a:lnTo>
                  <a:pt x="229219" y="172722"/>
                </a:lnTo>
                <a:lnTo>
                  <a:pt x="228901" y="172722"/>
                </a:lnTo>
                <a:lnTo>
                  <a:pt x="228582" y="172722"/>
                </a:lnTo>
                <a:lnTo>
                  <a:pt x="228264" y="172722"/>
                </a:lnTo>
                <a:lnTo>
                  <a:pt x="227946" y="172722"/>
                </a:lnTo>
                <a:lnTo>
                  <a:pt x="227628" y="172722"/>
                </a:lnTo>
                <a:lnTo>
                  <a:pt x="227309" y="172722"/>
                </a:lnTo>
                <a:lnTo>
                  <a:pt x="226991" y="172722"/>
                </a:lnTo>
                <a:lnTo>
                  <a:pt x="226673" y="172722"/>
                </a:lnTo>
                <a:lnTo>
                  <a:pt x="226355" y="172722"/>
                </a:lnTo>
                <a:lnTo>
                  <a:pt x="226036" y="172722"/>
                </a:lnTo>
                <a:lnTo>
                  <a:pt x="225718" y="172722"/>
                </a:lnTo>
                <a:lnTo>
                  <a:pt x="225400" y="172722"/>
                </a:lnTo>
                <a:lnTo>
                  <a:pt x="225082" y="172722"/>
                </a:lnTo>
                <a:lnTo>
                  <a:pt x="224764" y="172722"/>
                </a:lnTo>
                <a:lnTo>
                  <a:pt x="224445" y="172722"/>
                </a:lnTo>
                <a:lnTo>
                  <a:pt x="224127" y="172722"/>
                </a:lnTo>
                <a:lnTo>
                  <a:pt x="223809" y="172722"/>
                </a:lnTo>
                <a:lnTo>
                  <a:pt x="223491" y="172722"/>
                </a:lnTo>
                <a:lnTo>
                  <a:pt x="223172" y="172722"/>
                </a:lnTo>
                <a:lnTo>
                  <a:pt x="222854" y="172722"/>
                </a:lnTo>
                <a:lnTo>
                  <a:pt x="222536" y="172722"/>
                </a:lnTo>
                <a:lnTo>
                  <a:pt x="222218" y="172722"/>
                </a:lnTo>
                <a:lnTo>
                  <a:pt x="221899" y="172722"/>
                </a:lnTo>
                <a:lnTo>
                  <a:pt x="221581" y="172722"/>
                </a:lnTo>
                <a:lnTo>
                  <a:pt x="221263" y="172722"/>
                </a:lnTo>
                <a:lnTo>
                  <a:pt x="220945" y="172722"/>
                </a:lnTo>
                <a:lnTo>
                  <a:pt x="220627" y="172722"/>
                </a:lnTo>
                <a:lnTo>
                  <a:pt x="220308" y="172722"/>
                </a:lnTo>
                <a:lnTo>
                  <a:pt x="219990" y="172722"/>
                </a:lnTo>
                <a:lnTo>
                  <a:pt x="219672" y="172722"/>
                </a:lnTo>
                <a:lnTo>
                  <a:pt x="219354" y="172722"/>
                </a:lnTo>
                <a:lnTo>
                  <a:pt x="219035" y="172722"/>
                </a:lnTo>
                <a:lnTo>
                  <a:pt x="218717" y="172722"/>
                </a:lnTo>
                <a:lnTo>
                  <a:pt x="218399" y="172722"/>
                </a:lnTo>
                <a:lnTo>
                  <a:pt x="218081" y="172722"/>
                </a:lnTo>
                <a:lnTo>
                  <a:pt x="217762" y="172722"/>
                </a:lnTo>
                <a:lnTo>
                  <a:pt x="217444" y="172722"/>
                </a:lnTo>
                <a:lnTo>
                  <a:pt x="217126" y="172722"/>
                </a:lnTo>
                <a:lnTo>
                  <a:pt x="216808" y="172722"/>
                </a:lnTo>
                <a:lnTo>
                  <a:pt x="216490" y="172722"/>
                </a:lnTo>
                <a:lnTo>
                  <a:pt x="216171" y="172722"/>
                </a:lnTo>
                <a:lnTo>
                  <a:pt x="215853" y="172722"/>
                </a:lnTo>
                <a:lnTo>
                  <a:pt x="215535" y="172722"/>
                </a:lnTo>
                <a:lnTo>
                  <a:pt x="215217" y="172722"/>
                </a:lnTo>
                <a:lnTo>
                  <a:pt x="214898" y="172722"/>
                </a:lnTo>
                <a:lnTo>
                  <a:pt x="214580" y="172722"/>
                </a:lnTo>
                <a:lnTo>
                  <a:pt x="214262" y="172722"/>
                </a:lnTo>
                <a:lnTo>
                  <a:pt x="213944" y="172722"/>
                </a:lnTo>
                <a:lnTo>
                  <a:pt x="213625" y="172722"/>
                </a:lnTo>
                <a:lnTo>
                  <a:pt x="213307" y="172722"/>
                </a:lnTo>
                <a:lnTo>
                  <a:pt x="212989" y="172722"/>
                </a:lnTo>
                <a:lnTo>
                  <a:pt x="212671" y="172722"/>
                </a:lnTo>
                <a:lnTo>
                  <a:pt x="212353" y="172722"/>
                </a:lnTo>
                <a:lnTo>
                  <a:pt x="212034" y="172722"/>
                </a:lnTo>
                <a:lnTo>
                  <a:pt x="211716" y="172722"/>
                </a:lnTo>
                <a:lnTo>
                  <a:pt x="211398" y="172722"/>
                </a:lnTo>
                <a:lnTo>
                  <a:pt x="211080" y="172722"/>
                </a:lnTo>
                <a:lnTo>
                  <a:pt x="210761" y="172722"/>
                </a:lnTo>
                <a:lnTo>
                  <a:pt x="210443" y="172722"/>
                </a:lnTo>
                <a:lnTo>
                  <a:pt x="210125" y="172722"/>
                </a:lnTo>
                <a:lnTo>
                  <a:pt x="209807" y="172722"/>
                </a:lnTo>
                <a:lnTo>
                  <a:pt x="209488" y="172722"/>
                </a:lnTo>
                <a:lnTo>
                  <a:pt x="209170" y="172722"/>
                </a:lnTo>
                <a:lnTo>
                  <a:pt x="208852" y="172722"/>
                </a:lnTo>
                <a:lnTo>
                  <a:pt x="208534" y="172722"/>
                </a:lnTo>
                <a:lnTo>
                  <a:pt x="208216" y="172722"/>
                </a:lnTo>
                <a:lnTo>
                  <a:pt x="207897" y="172722"/>
                </a:lnTo>
                <a:lnTo>
                  <a:pt x="207579" y="172722"/>
                </a:lnTo>
                <a:lnTo>
                  <a:pt x="207261" y="172722"/>
                </a:lnTo>
                <a:lnTo>
                  <a:pt x="206943" y="172722"/>
                </a:lnTo>
                <a:lnTo>
                  <a:pt x="206624" y="172722"/>
                </a:lnTo>
                <a:lnTo>
                  <a:pt x="206306" y="172722"/>
                </a:lnTo>
                <a:lnTo>
                  <a:pt x="205988" y="172722"/>
                </a:lnTo>
                <a:lnTo>
                  <a:pt x="205670" y="172722"/>
                </a:lnTo>
                <a:lnTo>
                  <a:pt x="205351" y="172722"/>
                </a:lnTo>
                <a:lnTo>
                  <a:pt x="205033" y="172722"/>
                </a:lnTo>
                <a:lnTo>
                  <a:pt x="204715" y="172722"/>
                </a:lnTo>
                <a:lnTo>
                  <a:pt x="204397" y="172722"/>
                </a:lnTo>
                <a:lnTo>
                  <a:pt x="204079" y="172722"/>
                </a:lnTo>
                <a:lnTo>
                  <a:pt x="203760" y="172722"/>
                </a:lnTo>
                <a:lnTo>
                  <a:pt x="203442" y="172722"/>
                </a:lnTo>
                <a:lnTo>
                  <a:pt x="203124" y="172722"/>
                </a:lnTo>
                <a:lnTo>
                  <a:pt x="202806" y="172722"/>
                </a:lnTo>
                <a:lnTo>
                  <a:pt x="202487" y="172722"/>
                </a:lnTo>
                <a:lnTo>
                  <a:pt x="202169" y="172722"/>
                </a:lnTo>
                <a:lnTo>
                  <a:pt x="201851" y="172722"/>
                </a:lnTo>
                <a:lnTo>
                  <a:pt x="201533" y="172722"/>
                </a:lnTo>
                <a:lnTo>
                  <a:pt x="201214" y="172722"/>
                </a:lnTo>
                <a:lnTo>
                  <a:pt x="200896" y="172722"/>
                </a:lnTo>
                <a:lnTo>
                  <a:pt x="200578" y="172722"/>
                </a:lnTo>
                <a:lnTo>
                  <a:pt x="200260" y="172722"/>
                </a:lnTo>
                <a:lnTo>
                  <a:pt x="199942" y="172722"/>
                </a:lnTo>
                <a:lnTo>
                  <a:pt x="199623" y="172722"/>
                </a:lnTo>
                <a:lnTo>
                  <a:pt x="199305" y="172722"/>
                </a:lnTo>
                <a:lnTo>
                  <a:pt x="198987" y="172722"/>
                </a:lnTo>
                <a:lnTo>
                  <a:pt x="198669" y="172722"/>
                </a:lnTo>
                <a:lnTo>
                  <a:pt x="198350" y="172722"/>
                </a:lnTo>
                <a:lnTo>
                  <a:pt x="198032" y="172722"/>
                </a:lnTo>
                <a:lnTo>
                  <a:pt x="197714" y="172722"/>
                </a:lnTo>
                <a:lnTo>
                  <a:pt x="197396" y="172722"/>
                </a:lnTo>
                <a:lnTo>
                  <a:pt x="197077" y="172722"/>
                </a:lnTo>
                <a:lnTo>
                  <a:pt x="196759" y="172722"/>
                </a:lnTo>
                <a:lnTo>
                  <a:pt x="196441" y="172722"/>
                </a:lnTo>
                <a:lnTo>
                  <a:pt x="196123" y="172722"/>
                </a:lnTo>
                <a:lnTo>
                  <a:pt x="195805" y="172722"/>
                </a:lnTo>
                <a:lnTo>
                  <a:pt x="195486" y="172722"/>
                </a:lnTo>
                <a:lnTo>
                  <a:pt x="195168" y="172722"/>
                </a:lnTo>
                <a:lnTo>
                  <a:pt x="194850" y="172722"/>
                </a:lnTo>
                <a:lnTo>
                  <a:pt x="194532" y="172722"/>
                </a:lnTo>
                <a:lnTo>
                  <a:pt x="194213" y="172722"/>
                </a:lnTo>
                <a:lnTo>
                  <a:pt x="193895" y="172722"/>
                </a:lnTo>
                <a:lnTo>
                  <a:pt x="193577" y="172722"/>
                </a:lnTo>
                <a:lnTo>
                  <a:pt x="193259" y="172722"/>
                </a:lnTo>
                <a:lnTo>
                  <a:pt x="192940" y="172722"/>
                </a:lnTo>
                <a:lnTo>
                  <a:pt x="192622" y="172722"/>
                </a:lnTo>
                <a:lnTo>
                  <a:pt x="192304" y="172722"/>
                </a:lnTo>
                <a:lnTo>
                  <a:pt x="191986" y="172722"/>
                </a:lnTo>
                <a:lnTo>
                  <a:pt x="191668" y="172722"/>
                </a:lnTo>
                <a:lnTo>
                  <a:pt x="191349" y="172722"/>
                </a:lnTo>
                <a:lnTo>
                  <a:pt x="191031" y="172722"/>
                </a:lnTo>
                <a:lnTo>
                  <a:pt x="190713" y="172722"/>
                </a:lnTo>
                <a:lnTo>
                  <a:pt x="190395" y="172722"/>
                </a:lnTo>
                <a:lnTo>
                  <a:pt x="190076" y="172722"/>
                </a:lnTo>
                <a:lnTo>
                  <a:pt x="189758" y="172722"/>
                </a:lnTo>
                <a:lnTo>
                  <a:pt x="189440" y="172722"/>
                </a:lnTo>
                <a:lnTo>
                  <a:pt x="189122" y="172722"/>
                </a:lnTo>
                <a:lnTo>
                  <a:pt x="188804" y="172722"/>
                </a:lnTo>
                <a:lnTo>
                  <a:pt x="188485" y="172722"/>
                </a:lnTo>
                <a:lnTo>
                  <a:pt x="188167" y="172722"/>
                </a:lnTo>
                <a:lnTo>
                  <a:pt x="187849" y="172722"/>
                </a:lnTo>
                <a:lnTo>
                  <a:pt x="187531" y="172722"/>
                </a:lnTo>
                <a:lnTo>
                  <a:pt x="187212" y="172722"/>
                </a:lnTo>
                <a:lnTo>
                  <a:pt x="186894" y="172722"/>
                </a:lnTo>
                <a:lnTo>
                  <a:pt x="186576" y="172722"/>
                </a:lnTo>
                <a:lnTo>
                  <a:pt x="186258" y="172722"/>
                </a:lnTo>
                <a:lnTo>
                  <a:pt x="185939" y="172722"/>
                </a:lnTo>
                <a:lnTo>
                  <a:pt x="185621" y="172722"/>
                </a:lnTo>
                <a:lnTo>
                  <a:pt x="185303" y="172722"/>
                </a:lnTo>
                <a:lnTo>
                  <a:pt x="184985" y="172722"/>
                </a:lnTo>
                <a:lnTo>
                  <a:pt x="184667" y="172722"/>
                </a:lnTo>
                <a:lnTo>
                  <a:pt x="184348" y="172722"/>
                </a:lnTo>
                <a:lnTo>
                  <a:pt x="184030" y="172722"/>
                </a:lnTo>
                <a:lnTo>
                  <a:pt x="183712" y="172722"/>
                </a:lnTo>
                <a:lnTo>
                  <a:pt x="183394" y="172722"/>
                </a:lnTo>
                <a:lnTo>
                  <a:pt x="183075" y="172722"/>
                </a:lnTo>
                <a:lnTo>
                  <a:pt x="182757" y="172722"/>
                </a:lnTo>
                <a:lnTo>
                  <a:pt x="182439" y="172722"/>
                </a:lnTo>
                <a:lnTo>
                  <a:pt x="182121" y="172722"/>
                </a:lnTo>
                <a:lnTo>
                  <a:pt x="181802" y="172722"/>
                </a:lnTo>
                <a:lnTo>
                  <a:pt x="181484" y="172722"/>
                </a:lnTo>
                <a:lnTo>
                  <a:pt x="181166" y="172722"/>
                </a:lnTo>
                <a:lnTo>
                  <a:pt x="180848" y="172722"/>
                </a:lnTo>
                <a:lnTo>
                  <a:pt x="180530" y="172722"/>
                </a:lnTo>
                <a:lnTo>
                  <a:pt x="180211" y="172722"/>
                </a:lnTo>
                <a:lnTo>
                  <a:pt x="179893" y="172722"/>
                </a:lnTo>
                <a:lnTo>
                  <a:pt x="179575" y="172722"/>
                </a:lnTo>
                <a:lnTo>
                  <a:pt x="179257" y="172722"/>
                </a:lnTo>
                <a:lnTo>
                  <a:pt x="178938" y="172722"/>
                </a:lnTo>
                <a:lnTo>
                  <a:pt x="178620" y="172722"/>
                </a:lnTo>
                <a:lnTo>
                  <a:pt x="178302" y="172722"/>
                </a:lnTo>
                <a:lnTo>
                  <a:pt x="177984" y="172722"/>
                </a:lnTo>
                <a:lnTo>
                  <a:pt x="177665" y="172722"/>
                </a:lnTo>
                <a:lnTo>
                  <a:pt x="177347" y="172722"/>
                </a:lnTo>
                <a:lnTo>
                  <a:pt x="176967" y="172722"/>
                </a:lnTo>
                <a:lnTo>
                  <a:pt x="176586" y="172722"/>
                </a:lnTo>
                <a:lnTo>
                  <a:pt x="176206" y="172722"/>
                </a:lnTo>
                <a:lnTo>
                  <a:pt x="175825" y="172722"/>
                </a:lnTo>
                <a:lnTo>
                  <a:pt x="175445" y="172722"/>
                </a:lnTo>
                <a:lnTo>
                  <a:pt x="175065" y="172722"/>
                </a:lnTo>
                <a:lnTo>
                  <a:pt x="174684" y="172722"/>
                </a:lnTo>
                <a:lnTo>
                  <a:pt x="174304" y="172722"/>
                </a:lnTo>
                <a:lnTo>
                  <a:pt x="173923" y="172722"/>
                </a:lnTo>
                <a:lnTo>
                  <a:pt x="173543" y="172722"/>
                </a:lnTo>
                <a:lnTo>
                  <a:pt x="173162" y="172722"/>
                </a:lnTo>
                <a:lnTo>
                  <a:pt x="172782" y="172722"/>
                </a:lnTo>
                <a:lnTo>
                  <a:pt x="172402" y="172722"/>
                </a:lnTo>
                <a:lnTo>
                  <a:pt x="172021" y="172722"/>
                </a:lnTo>
                <a:lnTo>
                  <a:pt x="171641" y="172722"/>
                </a:lnTo>
                <a:lnTo>
                  <a:pt x="171260" y="172722"/>
                </a:lnTo>
                <a:lnTo>
                  <a:pt x="170880" y="172722"/>
                </a:lnTo>
                <a:lnTo>
                  <a:pt x="170500" y="172722"/>
                </a:lnTo>
                <a:lnTo>
                  <a:pt x="170119" y="172722"/>
                </a:lnTo>
                <a:lnTo>
                  <a:pt x="169739" y="172722"/>
                </a:lnTo>
                <a:cubicBezTo>
                  <a:pt x="152910" y="172722"/>
                  <a:pt x="139260" y="186374"/>
                  <a:pt x="139260" y="203201"/>
                </a:cubicBezTo>
                <a:lnTo>
                  <a:pt x="139260" y="233680"/>
                </a:lnTo>
                <a:cubicBezTo>
                  <a:pt x="139260" y="244920"/>
                  <a:pt x="130178" y="254001"/>
                  <a:pt x="118938" y="254001"/>
                </a:cubicBezTo>
                <a:cubicBezTo>
                  <a:pt x="107699" y="254001"/>
                  <a:pt x="98617" y="244920"/>
                  <a:pt x="98617" y="233680"/>
                </a:cubicBezTo>
                <a:lnTo>
                  <a:pt x="98617" y="50800"/>
                </a:lnTo>
                <a:cubicBezTo>
                  <a:pt x="98617" y="43560"/>
                  <a:pt x="97091" y="36704"/>
                  <a:pt x="94363" y="30479"/>
                </a:cubicBezTo>
                <a:lnTo>
                  <a:pt x="253684" y="30479"/>
                </a:lnTo>
                <a:cubicBezTo>
                  <a:pt x="264924" y="30479"/>
                  <a:pt x="274006" y="39560"/>
                  <a:pt x="274006" y="50800"/>
                </a:cubicBezTo>
                <a:lnTo>
                  <a:pt x="274006" y="152399"/>
                </a:lnTo>
                <a:lnTo>
                  <a:pt x="304485" y="152399"/>
                </a:lnTo>
                <a:lnTo>
                  <a:pt x="304485" y="50800"/>
                </a:lnTo>
                <a:cubicBezTo>
                  <a:pt x="304485" y="22733"/>
                  <a:pt x="281753" y="0"/>
                  <a:pt x="253684" y="0"/>
                </a:cubicBezTo>
                <a:lnTo>
                  <a:pt x="50483" y="0"/>
                </a:lnTo>
                <a:cubicBezTo>
                  <a:pt x="22414" y="0"/>
                  <a:pt x="-318" y="22733"/>
                  <a:pt x="-318" y="50800"/>
                </a:cubicBezTo>
                <a:lnTo>
                  <a:pt x="-318" y="81279"/>
                </a:lnTo>
                <a:cubicBezTo>
                  <a:pt x="-318" y="98106"/>
                  <a:pt x="13336" y="111758"/>
                  <a:pt x="30161" y="111758"/>
                </a:cubicBezTo>
                <a:lnTo>
                  <a:pt x="50483" y="111758"/>
                </a:lnTo>
                <a:lnTo>
                  <a:pt x="50483" y="81279"/>
                </a:lnTo>
                <a:lnTo>
                  <a:pt x="30161" y="81279"/>
                </a:lnTo>
                <a:lnTo>
                  <a:pt x="30479" y="50800"/>
                </a:lnTo>
                <a:moveTo>
                  <a:pt x="314960" y="254001"/>
                </a:moveTo>
                <a:lnTo>
                  <a:pt x="168465" y="254001"/>
                </a:lnTo>
                <a:cubicBezTo>
                  <a:pt x="171198" y="247779"/>
                  <a:pt x="172719" y="240920"/>
                  <a:pt x="172719" y="233680"/>
                </a:cubicBezTo>
                <a:lnTo>
                  <a:pt x="172719" y="203201"/>
                </a:lnTo>
                <a:lnTo>
                  <a:pt x="172719" y="203201"/>
                </a:lnTo>
                <a:lnTo>
                  <a:pt x="173100" y="203201"/>
                </a:lnTo>
                <a:lnTo>
                  <a:pt x="173480" y="203201"/>
                </a:lnTo>
                <a:lnTo>
                  <a:pt x="173860" y="203201"/>
                </a:lnTo>
                <a:lnTo>
                  <a:pt x="174241" y="203201"/>
                </a:lnTo>
                <a:lnTo>
                  <a:pt x="174621" y="203201"/>
                </a:lnTo>
                <a:lnTo>
                  <a:pt x="175002" y="203201"/>
                </a:lnTo>
                <a:lnTo>
                  <a:pt x="175382" y="203201"/>
                </a:lnTo>
                <a:lnTo>
                  <a:pt x="175763" y="203201"/>
                </a:lnTo>
                <a:lnTo>
                  <a:pt x="176143" y="203201"/>
                </a:lnTo>
                <a:lnTo>
                  <a:pt x="176523" y="203201"/>
                </a:lnTo>
                <a:lnTo>
                  <a:pt x="176904" y="203201"/>
                </a:lnTo>
                <a:lnTo>
                  <a:pt x="177284" y="203201"/>
                </a:lnTo>
                <a:lnTo>
                  <a:pt x="177665" y="203201"/>
                </a:lnTo>
                <a:lnTo>
                  <a:pt x="178045" y="203201"/>
                </a:lnTo>
                <a:lnTo>
                  <a:pt x="178426" y="203201"/>
                </a:lnTo>
                <a:lnTo>
                  <a:pt x="178806" y="203201"/>
                </a:lnTo>
                <a:lnTo>
                  <a:pt x="179186" y="203201"/>
                </a:lnTo>
                <a:lnTo>
                  <a:pt x="179567" y="203201"/>
                </a:lnTo>
                <a:lnTo>
                  <a:pt x="179947" y="203201"/>
                </a:lnTo>
                <a:lnTo>
                  <a:pt x="180328" y="203201"/>
                </a:lnTo>
                <a:lnTo>
                  <a:pt x="180646" y="203201"/>
                </a:lnTo>
                <a:lnTo>
                  <a:pt x="180964" y="203201"/>
                </a:lnTo>
                <a:lnTo>
                  <a:pt x="181282" y="203201"/>
                </a:lnTo>
                <a:lnTo>
                  <a:pt x="181601" y="203201"/>
                </a:lnTo>
                <a:lnTo>
                  <a:pt x="181919" y="203201"/>
                </a:lnTo>
                <a:lnTo>
                  <a:pt x="182237" y="203201"/>
                </a:lnTo>
                <a:lnTo>
                  <a:pt x="182555" y="203201"/>
                </a:lnTo>
                <a:lnTo>
                  <a:pt x="182874" y="203201"/>
                </a:lnTo>
                <a:lnTo>
                  <a:pt x="183192" y="203201"/>
                </a:lnTo>
                <a:lnTo>
                  <a:pt x="183510" y="203201"/>
                </a:lnTo>
                <a:lnTo>
                  <a:pt x="183828" y="203201"/>
                </a:lnTo>
                <a:lnTo>
                  <a:pt x="184146" y="203201"/>
                </a:lnTo>
                <a:lnTo>
                  <a:pt x="184465" y="203201"/>
                </a:lnTo>
                <a:lnTo>
                  <a:pt x="184783" y="203201"/>
                </a:lnTo>
                <a:lnTo>
                  <a:pt x="185101" y="203201"/>
                </a:lnTo>
                <a:lnTo>
                  <a:pt x="185419" y="203201"/>
                </a:lnTo>
                <a:lnTo>
                  <a:pt x="185738" y="203201"/>
                </a:lnTo>
                <a:lnTo>
                  <a:pt x="186056" y="203201"/>
                </a:lnTo>
                <a:lnTo>
                  <a:pt x="186374" y="203201"/>
                </a:lnTo>
                <a:lnTo>
                  <a:pt x="186692" y="203201"/>
                </a:lnTo>
                <a:lnTo>
                  <a:pt x="187011" y="203201"/>
                </a:lnTo>
                <a:lnTo>
                  <a:pt x="187329" y="203201"/>
                </a:lnTo>
                <a:lnTo>
                  <a:pt x="187647" y="203201"/>
                </a:lnTo>
                <a:lnTo>
                  <a:pt x="187965" y="203201"/>
                </a:lnTo>
                <a:lnTo>
                  <a:pt x="188283" y="203201"/>
                </a:lnTo>
                <a:lnTo>
                  <a:pt x="188602" y="203201"/>
                </a:lnTo>
                <a:lnTo>
                  <a:pt x="188920" y="203201"/>
                </a:lnTo>
                <a:lnTo>
                  <a:pt x="189238" y="203201"/>
                </a:lnTo>
                <a:lnTo>
                  <a:pt x="189556" y="203201"/>
                </a:lnTo>
                <a:lnTo>
                  <a:pt x="189875" y="203201"/>
                </a:lnTo>
                <a:lnTo>
                  <a:pt x="190193" y="203201"/>
                </a:lnTo>
                <a:lnTo>
                  <a:pt x="190511" y="203201"/>
                </a:lnTo>
                <a:lnTo>
                  <a:pt x="190829" y="203201"/>
                </a:lnTo>
                <a:lnTo>
                  <a:pt x="191148" y="203201"/>
                </a:lnTo>
                <a:lnTo>
                  <a:pt x="191466" y="203201"/>
                </a:lnTo>
                <a:lnTo>
                  <a:pt x="191784" y="203201"/>
                </a:lnTo>
                <a:lnTo>
                  <a:pt x="192102" y="203201"/>
                </a:lnTo>
                <a:lnTo>
                  <a:pt x="192420" y="203201"/>
                </a:lnTo>
                <a:lnTo>
                  <a:pt x="192739" y="203201"/>
                </a:lnTo>
                <a:lnTo>
                  <a:pt x="193057" y="203201"/>
                </a:lnTo>
                <a:lnTo>
                  <a:pt x="193375" y="203201"/>
                </a:lnTo>
                <a:lnTo>
                  <a:pt x="193693" y="203201"/>
                </a:lnTo>
                <a:lnTo>
                  <a:pt x="194012" y="203201"/>
                </a:lnTo>
                <a:lnTo>
                  <a:pt x="194330" y="203201"/>
                </a:lnTo>
                <a:lnTo>
                  <a:pt x="194648" y="203201"/>
                </a:lnTo>
                <a:lnTo>
                  <a:pt x="194966" y="203201"/>
                </a:lnTo>
                <a:lnTo>
                  <a:pt x="195285" y="203201"/>
                </a:lnTo>
                <a:lnTo>
                  <a:pt x="195603" y="203201"/>
                </a:lnTo>
                <a:lnTo>
                  <a:pt x="195921" y="203201"/>
                </a:lnTo>
                <a:lnTo>
                  <a:pt x="196239" y="203201"/>
                </a:lnTo>
                <a:lnTo>
                  <a:pt x="196557" y="203201"/>
                </a:lnTo>
                <a:lnTo>
                  <a:pt x="196876" y="203201"/>
                </a:lnTo>
                <a:lnTo>
                  <a:pt x="197194" y="203201"/>
                </a:lnTo>
                <a:lnTo>
                  <a:pt x="197512" y="203201"/>
                </a:lnTo>
                <a:lnTo>
                  <a:pt x="197830" y="203201"/>
                </a:lnTo>
                <a:lnTo>
                  <a:pt x="198149" y="203201"/>
                </a:lnTo>
                <a:lnTo>
                  <a:pt x="198467" y="203201"/>
                </a:lnTo>
                <a:lnTo>
                  <a:pt x="198785" y="203201"/>
                </a:lnTo>
                <a:lnTo>
                  <a:pt x="199103" y="203201"/>
                </a:lnTo>
                <a:lnTo>
                  <a:pt x="199421" y="203201"/>
                </a:lnTo>
                <a:lnTo>
                  <a:pt x="199740" y="203201"/>
                </a:lnTo>
                <a:lnTo>
                  <a:pt x="200058" y="203201"/>
                </a:lnTo>
                <a:lnTo>
                  <a:pt x="200376" y="203201"/>
                </a:lnTo>
                <a:lnTo>
                  <a:pt x="200694" y="203201"/>
                </a:lnTo>
                <a:lnTo>
                  <a:pt x="201013" y="203201"/>
                </a:lnTo>
                <a:lnTo>
                  <a:pt x="201331" y="203201"/>
                </a:lnTo>
                <a:lnTo>
                  <a:pt x="201649" y="203201"/>
                </a:lnTo>
                <a:lnTo>
                  <a:pt x="201967" y="203201"/>
                </a:lnTo>
                <a:lnTo>
                  <a:pt x="202286" y="203201"/>
                </a:lnTo>
                <a:lnTo>
                  <a:pt x="202604" y="203201"/>
                </a:lnTo>
                <a:lnTo>
                  <a:pt x="202922" y="203201"/>
                </a:lnTo>
                <a:lnTo>
                  <a:pt x="203240" y="203201"/>
                </a:lnTo>
                <a:lnTo>
                  <a:pt x="203558" y="203201"/>
                </a:lnTo>
                <a:lnTo>
                  <a:pt x="203877" y="203201"/>
                </a:lnTo>
                <a:lnTo>
                  <a:pt x="204195" y="203201"/>
                </a:lnTo>
                <a:lnTo>
                  <a:pt x="204513" y="203201"/>
                </a:lnTo>
                <a:lnTo>
                  <a:pt x="204831" y="203201"/>
                </a:lnTo>
                <a:lnTo>
                  <a:pt x="205150" y="203201"/>
                </a:lnTo>
                <a:lnTo>
                  <a:pt x="205468" y="203201"/>
                </a:lnTo>
                <a:lnTo>
                  <a:pt x="205786" y="203201"/>
                </a:lnTo>
                <a:lnTo>
                  <a:pt x="206104" y="203201"/>
                </a:lnTo>
                <a:lnTo>
                  <a:pt x="206423" y="203201"/>
                </a:lnTo>
                <a:lnTo>
                  <a:pt x="206741" y="203201"/>
                </a:lnTo>
                <a:lnTo>
                  <a:pt x="207059" y="203201"/>
                </a:lnTo>
                <a:lnTo>
                  <a:pt x="207377" y="203201"/>
                </a:lnTo>
                <a:lnTo>
                  <a:pt x="207695" y="203201"/>
                </a:lnTo>
                <a:lnTo>
                  <a:pt x="208014" y="203201"/>
                </a:lnTo>
                <a:lnTo>
                  <a:pt x="208332" y="203201"/>
                </a:lnTo>
                <a:lnTo>
                  <a:pt x="208650" y="203201"/>
                </a:lnTo>
                <a:lnTo>
                  <a:pt x="208968" y="203201"/>
                </a:lnTo>
                <a:lnTo>
                  <a:pt x="209287" y="203201"/>
                </a:lnTo>
                <a:lnTo>
                  <a:pt x="209605" y="203201"/>
                </a:lnTo>
                <a:lnTo>
                  <a:pt x="209923" y="203201"/>
                </a:lnTo>
                <a:lnTo>
                  <a:pt x="210241" y="203201"/>
                </a:lnTo>
                <a:lnTo>
                  <a:pt x="210560" y="203201"/>
                </a:lnTo>
                <a:lnTo>
                  <a:pt x="210878" y="203201"/>
                </a:lnTo>
                <a:lnTo>
                  <a:pt x="211196" y="203201"/>
                </a:lnTo>
                <a:lnTo>
                  <a:pt x="211514" y="203201"/>
                </a:lnTo>
                <a:lnTo>
                  <a:pt x="211832" y="203201"/>
                </a:lnTo>
                <a:lnTo>
                  <a:pt x="212151" y="203201"/>
                </a:lnTo>
                <a:lnTo>
                  <a:pt x="212469" y="203201"/>
                </a:lnTo>
                <a:lnTo>
                  <a:pt x="212787" y="203201"/>
                </a:lnTo>
                <a:lnTo>
                  <a:pt x="213105" y="203201"/>
                </a:lnTo>
                <a:lnTo>
                  <a:pt x="213424" y="203201"/>
                </a:lnTo>
                <a:lnTo>
                  <a:pt x="213742" y="203201"/>
                </a:lnTo>
                <a:lnTo>
                  <a:pt x="214060" y="203201"/>
                </a:lnTo>
                <a:lnTo>
                  <a:pt x="214378" y="203201"/>
                </a:lnTo>
                <a:lnTo>
                  <a:pt x="214697" y="203201"/>
                </a:lnTo>
                <a:lnTo>
                  <a:pt x="215015" y="203201"/>
                </a:lnTo>
                <a:lnTo>
                  <a:pt x="215333" y="203201"/>
                </a:lnTo>
                <a:lnTo>
                  <a:pt x="215651" y="203201"/>
                </a:lnTo>
                <a:lnTo>
                  <a:pt x="215969" y="203201"/>
                </a:lnTo>
                <a:lnTo>
                  <a:pt x="216288" y="203201"/>
                </a:lnTo>
                <a:lnTo>
                  <a:pt x="216606" y="203201"/>
                </a:lnTo>
                <a:lnTo>
                  <a:pt x="216924" y="203201"/>
                </a:lnTo>
                <a:lnTo>
                  <a:pt x="217242" y="203201"/>
                </a:lnTo>
                <a:lnTo>
                  <a:pt x="217561" y="203201"/>
                </a:lnTo>
                <a:lnTo>
                  <a:pt x="217879" y="203201"/>
                </a:lnTo>
                <a:lnTo>
                  <a:pt x="218197" y="203201"/>
                </a:lnTo>
                <a:lnTo>
                  <a:pt x="218515" y="203201"/>
                </a:lnTo>
                <a:lnTo>
                  <a:pt x="218834" y="203201"/>
                </a:lnTo>
                <a:lnTo>
                  <a:pt x="219152" y="203201"/>
                </a:lnTo>
                <a:lnTo>
                  <a:pt x="219470" y="203201"/>
                </a:lnTo>
                <a:lnTo>
                  <a:pt x="219788" y="203201"/>
                </a:lnTo>
                <a:lnTo>
                  <a:pt x="220106" y="203201"/>
                </a:lnTo>
                <a:lnTo>
                  <a:pt x="220425" y="203201"/>
                </a:lnTo>
                <a:lnTo>
                  <a:pt x="220743" y="203201"/>
                </a:lnTo>
                <a:lnTo>
                  <a:pt x="221061" y="203201"/>
                </a:lnTo>
                <a:lnTo>
                  <a:pt x="221379" y="203201"/>
                </a:lnTo>
                <a:lnTo>
                  <a:pt x="221698" y="203201"/>
                </a:lnTo>
                <a:lnTo>
                  <a:pt x="222016" y="203201"/>
                </a:lnTo>
                <a:lnTo>
                  <a:pt x="222334" y="203201"/>
                </a:lnTo>
                <a:lnTo>
                  <a:pt x="222652" y="203201"/>
                </a:lnTo>
                <a:lnTo>
                  <a:pt x="222971" y="203201"/>
                </a:lnTo>
                <a:lnTo>
                  <a:pt x="223289" y="203201"/>
                </a:lnTo>
                <a:lnTo>
                  <a:pt x="223607" y="203201"/>
                </a:lnTo>
                <a:lnTo>
                  <a:pt x="223925" y="203201"/>
                </a:lnTo>
                <a:lnTo>
                  <a:pt x="224243" y="203201"/>
                </a:lnTo>
                <a:lnTo>
                  <a:pt x="224562" y="203201"/>
                </a:lnTo>
                <a:lnTo>
                  <a:pt x="224880" y="203201"/>
                </a:lnTo>
                <a:lnTo>
                  <a:pt x="225198" y="203201"/>
                </a:lnTo>
                <a:lnTo>
                  <a:pt x="225516" y="203201"/>
                </a:lnTo>
                <a:lnTo>
                  <a:pt x="225835" y="203201"/>
                </a:lnTo>
                <a:lnTo>
                  <a:pt x="226153" y="203201"/>
                </a:lnTo>
                <a:lnTo>
                  <a:pt x="226471" y="203201"/>
                </a:lnTo>
                <a:lnTo>
                  <a:pt x="226789" y="203201"/>
                </a:lnTo>
                <a:lnTo>
                  <a:pt x="227108" y="203201"/>
                </a:lnTo>
                <a:lnTo>
                  <a:pt x="227426" y="203201"/>
                </a:lnTo>
                <a:lnTo>
                  <a:pt x="227744" y="203201"/>
                </a:lnTo>
                <a:lnTo>
                  <a:pt x="228062" y="203201"/>
                </a:lnTo>
                <a:lnTo>
                  <a:pt x="228380" y="203201"/>
                </a:lnTo>
                <a:lnTo>
                  <a:pt x="228699" y="203201"/>
                </a:lnTo>
                <a:lnTo>
                  <a:pt x="229017" y="203201"/>
                </a:lnTo>
                <a:lnTo>
                  <a:pt x="229335" y="203201"/>
                </a:lnTo>
                <a:lnTo>
                  <a:pt x="229653" y="203201"/>
                </a:lnTo>
                <a:lnTo>
                  <a:pt x="229972" y="203201"/>
                </a:lnTo>
                <a:lnTo>
                  <a:pt x="230290" y="203201"/>
                </a:lnTo>
                <a:lnTo>
                  <a:pt x="230608" y="203201"/>
                </a:lnTo>
                <a:lnTo>
                  <a:pt x="230926" y="203201"/>
                </a:lnTo>
                <a:lnTo>
                  <a:pt x="231245" y="203201"/>
                </a:lnTo>
                <a:lnTo>
                  <a:pt x="231563" y="203201"/>
                </a:lnTo>
                <a:lnTo>
                  <a:pt x="231881" y="203201"/>
                </a:lnTo>
                <a:lnTo>
                  <a:pt x="232199" y="203201"/>
                </a:lnTo>
                <a:lnTo>
                  <a:pt x="232517" y="203201"/>
                </a:lnTo>
                <a:lnTo>
                  <a:pt x="232836" y="203201"/>
                </a:lnTo>
                <a:lnTo>
                  <a:pt x="233154" y="203201"/>
                </a:lnTo>
                <a:lnTo>
                  <a:pt x="233472" y="203201"/>
                </a:lnTo>
                <a:lnTo>
                  <a:pt x="233790" y="203201"/>
                </a:lnTo>
                <a:lnTo>
                  <a:pt x="234109" y="203201"/>
                </a:lnTo>
                <a:lnTo>
                  <a:pt x="234427" y="203201"/>
                </a:lnTo>
                <a:lnTo>
                  <a:pt x="234745" y="203201"/>
                </a:lnTo>
                <a:lnTo>
                  <a:pt x="235063" y="203201"/>
                </a:lnTo>
                <a:lnTo>
                  <a:pt x="235382" y="203201"/>
                </a:lnTo>
                <a:lnTo>
                  <a:pt x="235700" y="203201"/>
                </a:lnTo>
                <a:lnTo>
                  <a:pt x="236018" y="203201"/>
                </a:lnTo>
                <a:lnTo>
                  <a:pt x="236336" y="203201"/>
                </a:lnTo>
                <a:lnTo>
                  <a:pt x="236654" y="203201"/>
                </a:lnTo>
                <a:lnTo>
                  <a:pt x="236973" y="203201"/>
                </a:lnTo>
                <a:lnTo>
                  <a:pt x="237291" y="203201"/>
                </a:lnTo>
                <a:lnTo>
                  <a:pt x="237609" y="203201"/>
                </a:lnTo>
                <a:lnTo>
                  <a:pt x="237927" y="203201"/>
                </a:lnTo>
                <a:lnTo>
                  <a:pt x="238246" y="203201"/>
                </a:lnTo>
                <a:lnTo>
                  <a:pt x="238564" y="203201"/>
                </a:lnTo>
                <a:lnTo>
                  <a:pt x="238882" y="203201"/>
                </a:lnTo>
                <a:lnTo>
                  <a:pt x="239200" y="203201"/>
                </a:lnTo>
                <a:lnTo>
                  <a:pt x="239519" y="203201"/>
                </a:lnTo>
                <a:lnTo>
                  <a:pt x="239837" y="203201"/>
                </a:lnTo>
                <a:lnTo>
                  <a:pt x="240155" y="203201"/>
                </a:lnTo>
                <a:lnTo>
                  <a:pt x="240473" y="203201"/>
                </a:lnTo>
                <a:lnTo>
                  <a:pt x="240791" y="203201"/>
                </a:lnTo>
                <a:lnTo>
                  <a:pt x="241110" y="203201"/>
                </a:lnTo>
                <a:lnTo>
                  <a:pt x="241428" y="203201"/>
                </a:lnTo>
                <a:lnTo>
                  <a:pt x="241746" y="203201"/>
                </a:lnTo>
                <a:lnTo>
                  <a:pt x="242064" y="203201"/>
                </a:lnTo>
                <a:lnTo>
                  <a:pt x="242383" y="203201"/>
                </a:lnTo>
                <a:lnTo>
                  <a:pt x="242701" y="203201"/>
                </a:lnTo>
                <a:lnTo>
                  <a:pt x="243019" y="203201"/>
                </a:lnTo>
                <a:lnTo>
                  <a:pt x="243337" y="203201"/>
                </a:lnTo>
                <a:lnTo>
                  <a:pt x="243656" y="203201"/>
                </a:lnTo>
                <a:lnTo>
                  <a:pt x="243974" y="203201"/>
                </a:lnTo>
                <a:lnTo>
                  <a:pt x="244292" y="203201"/>
                </a:lnTo>
                <a:lnTo>
                  <a:pt x="244610" y="203201"/>
                </a:lnTo>
                <a:lnTo>
                  <a:pt x="244928" y="203201"/>
                </a:lnTo>
                <a:lnTo>
                  <a:pt x="245247" y="203201"/>
                </a:lnTo>
                <a:lnTo>
                  <a:pt x="245565" y="203201"/>
                </a:lnTo>
                <a:lnTo>
                  <a:pt x="245883" y="203201"/>
                </a:lnTo>
                <a:lnTo>
                  <a:pt x="246201" y="203201"/>
                </a:lnTo>
                <a:lnTo>
                  <a:pt x="246520" y="203201"/>
                </a:lnTo>
                <a:lnTo>
                  <a:pt x="246838" y="203201"/>
                </a:lnTo>
                <a:lnTo>
                  <a:pt x="247156" y="203201"/>
                </a:lnTo>
                <a:lnTo>
                  <a:pt x="247474" y="203201"/>
                </a:lnTo>
                <a:lnTo>
                  <a:pt x="247792" y="203201"/>
                </a:lnTo>
                <a:lnTo>
                  <a:pt x="248111" y="203201"/>
                </a:lnTo>
                <a:lnTo>
                  <a:pt x="248429" y="203201"/>
                </a:lnTo>
                <a:lnTo>
                  <a:pt x="248747" y="203201"/>
                </a:lnTo>
                <a:lnTo>
                  <a:pt x="249065" y="203201"/>
                </a:lnTo>
                <a:lnTo>
                  <a:pt x="249384" y="203201"/>
                </a:lnTo>
                <a:lnTo>
                  <a:pt x="249702" y="203201"/>
                </a:lnTo>
                <a:lnTo>
                  <a:pt x="250020" y="203201"/>
                </a:lnTo>
                <a:lnTo>
                  <a:pt x="250338" y="203201"/>
                </a:lnTo>
                <a:lnTo>
                  <a:pt x="250657" y="203201"/>
                </a:lnTo>
                <a:lnTo>
                  <a:pt x="250975" y="203201"/>
                </a:lnTo>
                <a:lnTo>
                  <a:pt x="251293" y="203201"/>
                </a:lnTo>
                <a:lnTo>
                  <a:pt x="251611" y="203201"/>
                </a:lnTo>
                <a:lnTo>
                  <a:pt x="251929" y="203201"/>
                </a:lnTo>
                <a:lnTo>
                  <a:pt x="252248" y="203201"/>
                </a:lnTo>
                <a:lnTo>
                  <a:pt x="252566" y="203201"/>
                </a:lnTo>
                <a:lnTo>
                  <a:pt x="252884" y="203201"/>
                </a:lnTo>
                <a:lnTo>
                  <a:pt x="253202" y="203201"/>
                </a:lnTo>
                <a:lnTo>
                  <a:pt x="253521" y="203201"/>
                </a:lnTo>
                <a:lnTo>
                  <a:pt x="253839" y="203201"/>
                </a:lnTo>
                <a:lnTo>
                  <a:pt x="254157" y="203201"/>
                </a:lnTo>
                <a:lnTo>
                  <a:pt x="254475" y="203201"/>
                </a:lnTo>
                <a:lnTo>
                  <a:pt x="254794" y="203201"/>
                </a:lnTo>
                <a:lnTo>
                  <a:pt x="255112" y="203201"/>
                </a:lnTo>
                <a:lnTo>
                  <a:pt x="255430" y="203201"/>
                </a:lnTo>
                <a:lnTo>
                  <a:pt x="255748" y="203201"/>
                </a:lnTo>
                <a:lnTo>
                  <a:pt x="256066" y="203201"/>
                </a:lnTo>
                <a:lnTo>
                  <a:pt x="256385" y="203201"/>
                </a:lnTo>
                <a:lnTo>
                  <a:pt x="256703" y="203201"/>
                </a:lnTo>
                <a:lnTo>
                  <a:pt x="257021" y="203201"/>
                </a:lnTo>
                <a:lnTo>
                  <a:pt x="257339" y="203201"/>
                </a:lnTo>
                <a:lnTo>
                  <a:pt x="257658" y="203201"/>
                </a:lnTo>
                <a:lnTo>
                  <a:pt x="257976" y="203201"/>
                </a:lnTo>
                <a:lnTo>
                  <a:pt x="258294" y="203201"/>
                </a:lnTo>
                <a:lnTo>
                  <a:pt x="258612" y="203201"/>
                </a:lnTo>
                <a:lnTo>
                  <a:pt x="258931" y="203201"/>
                </a:lnTo>
                <a:lnTo>
                  <a:pt x="259249" y="203201"/>
                </a:lnTo>
                <a:lnTo>
                  <a:pt x="259567" y="203201"/>
                </a:lnTo>
                <a:lnTo>
                  <a:pt x="259885" y="203201"/>
                </a:lnTo>
                <a:lnTo>
                  <a:pt x="260203" y="203201"/>
                </a:lnTo>
                <a:lnTo>
                  <a:pt x="260522" y="203201"/>
                </a:lnTo>
                <a:lnTo>
                  <a:pt x="260840" y="203201"/>
                </a:lnTo>
                <a:lnTo>
                  <a:pt x="261158" y="203201"/>
                </a:lnTo>
                <a:lnTo>
                  <a:pt x="261476" y="203201"/>
                </a:lnTo>
                <a:lnTo>
                  <a:pt x="261795" y="203201"/>
                </a:lnTo>
                <a:lnTo>
                  <a:pt x="262113" y="203201"/>
                </a:lnTo>
                <a:lnTo>
                  <a:pt x="262431" y="203201"/>
                </a:lnTo>
                <a:lnTo>
                  <a:pt x="262749" y="203201"/>
                </a:lnTo>
                <a:lnTo>
                  <a:pt x="263068" y="203201"/>
                </a:lnTo>
                <a:lnTo>
                  <a:pt x="263386" y="203201"/>
                </a:lnTo>
                <a:lnTo>
                  <a:pt x="263704" y="203201"/>
                </a:lnTo>
                <a:lnTo>
                  <a:pt x="264022" y="203201"/>
                </a:lnTo>
                <a:lnTo>
                  <a:pt x="264340" y="203201"/>
                </a:lnTo>
                <a:lnTo>
                  <a:pt x="264659" y="203201"/>
                </a:lnTo>
                <a:lnTo>
                  <a:pt x="264977" y="203201"/>
                </a:lnTo>
                <a:lnTo>
                  <a:pt x="265295" y="203201"/>
                </a:lnTo>
                <a:lnTo>
                  <a:pt x="265613" y="203201"/>
                </a:lnTo>
                <a:lnTo>
                  <a:pt x="265932" y="203201"/>
                </a:lnTo>
                <a:lnTo>
                  <a:pt x="266250" y="203201"/>
                </a:lnTo>
                <a:lnTo>
                  <a:pt x="266568" y="203201"/>
                </a:lnTo>
                <a:lnTo>
                  <a:pt x="266886" y="203201"/>
                </a:lnTo>
                <a:lnTo>
                  <a:pt x="267205" y="203201"/>
                </a:lnTo>
                <a:lnTo>
                  <a:pt x="267523" y="203201"/>
                </a:lnTo>
                <a:lnTo>
                  <a:pt x="267841" y="203201"/>
                </a:lnTo>
                <a:lnTo>
                  <a:pt x="268159" y="203201"/>
                </a:lnTo>
                <a:lnTo>
                  <a:pt x="268477" y="203201"/>
                </a:lnTo>
                <a:lnTo>
                  <a:pt x="268796" y="203201"/>
                </a:lnTo>
                <a:lnTo>
                  <a:pt x="269114" y="203201"/>
                </a:lnTo>
                <a:lnTo>
                  <a:pt x="269432" y="203201"/>
                </a:lnTo>
                <a:lnTo>
                  <a:pt x="269750" y="203201"/>
                </a:lnTo>
                <a:lnTo>
                  <a:pt x="270069" y="203201"/>
                </a:lnTo>
                <a:lnTo>
                  <a:pt x="270387" y="203201"/>
                </a:lnTo>
                <a:lnTo>
                  <a:pt x="270705" y="203201"/>
                </a:lnTo>
                <a:lnTo>
                  <a:pt x="271023" y="203201"/>
                </a:lnTo>
                <a:lnTo>
                  <a:pt x="271342" y="203201"/>
                </a:lnTo>
                <a:lnTo>
                  <a:pt x="271660" y="203201"/>
                </a:lnTo>
                <a:lnTo>
                  <a:pt x="271978" y="203201"/>
                </a:lnTo>
                <a:lnTo>
                  <a:pt x="272296" y="203201"/>
                </a:lnTo>
                <a:lnTo>
                  <a:pt x="272614" y="203201"/>
                </a:lnTo>
                <a:lnTo>
                  <a:pt x="272933" y="203201"/>
                </a:lnTo>
                <a:lnTo>
                  <a:pt x="273251" y="203201"/>
                </a:lnTo>
                <a:lnTo>
                  <a:pt x="273569" y="203201"/>
                </a:lnTo>
                <a:lnTo>
                  <a:pt x="273887" y="203201"/>
                </a:lnTo>
                <a:lnTo>
                  <a:pt x="274206" y="203201"/>
                </a:lnTo>
                <a:lnTo>
                  <a:pt x="274524" y="203201"/>
                </a:lnTo>
                <a:lnTo>
                  <a:pt x="274842" y="203201"/>
                </a:lnTo>
                <a:lnTo>
                  <a:pt x="275160" y="203201"/>
                </a:lnTo>
                <a:lnTo>
                  <a:pt x="275479" y="203201"/>
                </a:lnTo>
                <a:lnTo>
                  <a:pt x="275797" y="203201"/>
                </a:lnTo>
                <a:lnTo>
                  <a:pt x="276115" y="203201"/>
                </a:lnTo>
                <a:lnTo>
                  <a:pt x="276433" y="203201"/>
                </a:lnTo>
                <a:lnTo>
                  <a:pt x="276751" y="203201"/>
                </a:lnTo>
                <a:lnTo>
                  <a:pt x="277070" y="203201"/>
                </a:lnTo>
                <a:lnTo>
                  <a:pt x="277388" y="203201"/>
                </a:lnTo>
                <a:lnTo>
                  <a:pt x="277706" y="203201"/>
                </a:lnTo>
                <a:lnTo>
                  <a:pt x="278024" y="203201"/>
                </a:lnTo>
                <a:lnTo>
                  <a:pt x="278343" y="203201"/>
                </a:lnTo>
                <a:lnTo>
                  <a:pt x="278661" y="203201"/>
                </a:lnTo>
                <a:lnTo>
                  <a:pt x="278979" y="203201"/>
                </a:lnTo>
                <a:lnTo>
                  <a:pt x="279297" y="203201"/>
                </a:lnTo>
                <a:lnTo>
                  <a:pt x="279616" y="203201"/>
                </a:lnTo>
                <a:lnTo>
                  <a:pt x="279934" y="203201"/>
                </a:lnTo>
                <a:lnTo>
                  <a:pt x="280252" y="203201"/>
                </a:lnTo>
                <a:lnTo>
                  <a:pt x="280570" y="203201"/>
                </a:lnTo>
                <a:lnTo>
                  <a:pt x="280888" y="203201"/>
                </a:lnTo>
                <a:lnTo>
                  <a:pt x="281207" y="203201"/>
                </a:lnTo>
                <a:lnTo>
                  <a:pt x="281525" y="203201"/>
                </a:lnTo>
                <a:lnTo>
                  <a:pt x="281843" y="203201"/>
                </a:lnTo>
                <a:lnTo>
                  <a:pt x="282161" y="203201"/>
                </a:lnTo>
                <a:lnTo>
                  <a:pt x="282480" y="203201"/>
                </a:lnTo>
                <a:lnTo>
                  <a:pt x="282798" y="203201"/>
                </a:lnTo>
                <a:lnTo>
                  <a:pt x="283116" y="203201"/>
                </a:lnTo>
                <a:lnTo>
                  <a:pt x="283434" y="203201"/>
                </a:lnTo>
                <a:lnTo>
                  <a:pt x="283753" y="203201"/>
                </a:lnTo>
                <a:lnTo>
                  <a:pt x="284071" y="203201"/>
                </a:lnTo>
                <a:lnTo>
                  <a:pt x="284389" y="203201"/>
                </a:lnTo>
                <a:lnTo>
                  <a:pt x="284707" y="203201"/>
                </a:lnTo>
                <a:lnTo>
                  <a:pt x="285025" y="203201"/>
                </a:lnTo>
                <a:lnTo>
                  <a:pt x="285344" y="203201"/>
                </a:lnTo>
                <a:lnTo>
                  <a:pt x="285662" y="203201"/>
                </a:lnTo>
                <a:lnTo>
                  <a:pt x="285980" y="203201"/>
                </a:lnTo>
                <a:lnTo>
                  <a:pt x="286298" y="203201"/>
                </a:lnTo>
                <a:lnTo>
                  <a:pt x="286617" y="203201"/>
                </a:lnTo>
                <a:lnTo>
                  <a:pt x="286935" y="203201"/>
                </a:lnTo>
                <a:lnTo>
                  <a:pt x="287253" y="203201"/>
                </a:lnTo>
                <a:lnTo>
                  <a:pt x="287571" y="203201"/>
                </a:lnTo>
                <a:lnTo>
                  <a:pt x="287890" y="203201"/>
                </a:lnTo>
                <a:lnTo>
                  <a:pt x="288208" y="203201"/>
                </a:lnTo>
                <a:lnTo>
                  <a:pt x="288526" y="203201"/>
                </a:lnTo>
                <a:lnTo>
                  <a:pt x="288844" y="203201"/>
                </a:lnTo>
                <a:lnTo>
                  <a:pt x="289162" y="203201"/>
                </a:lnTo>
                <a:lnTo>
                  <a:pt x="289481" y="203201"/>
                </a:lnTo>
                <a:lnTo>
                  <a:pt x="289799" y="203201"/>
                </a:lnTo>
                <a:lnTo>
                  <a:pt x="290117" y="203201"/>
                </a:lnTo>
                <a:lnTo>
                  <a:pt x="290435" y="203201"/>
                </a:lnTo>
                <a:lnTo>
                  <a:pt x="290754" y="203201"/>
                </a:lnTo>
                <a:lnTo>
                  <a:pt x="291072" y="203201"/>
                </a:lnTo>
                <a:lnTo>
                  <a:pt x="291390" y="203201"/>
                </a:lnTo>
                <a:lnTo>
                  <a:pt x="291708" y="203201"/>
                </a:lnTo>
                <a:lnTo>
                  <a:pt x="292026" y="203201"/>
                </a:lnTo>
                <a:lnTo>
                  <a:pt x="292345" y="203201"/>
                </a:lnTo>
                <a:lnTo>
                  <a:pt x="292663" y="203201"/>
                </a:lnTo>
                <a:lnTo>
                  <a:pt x="292981" y="203201"/>
                </a:lnTo>
                <a:lnTo>
                  <a:pt x="293299" y="203201"/>
                </a:lnTo>
                <a:lnTo>
                  <a:pt x="293618" y="203201"/>
                </a:lnTo>
                <a:lnTo>
                  <a:pt x="293936" y="203201"/>
                </a:lnTo>
                <a:lnTo>
                  <a:pt x="294254" y="203201"/>
                </a:lnTo>
                <a:lnTo>
                  <a:pt x="294572" y="203201"/>
                </a:lnTo>
                <a:lnTo>
                  <a:pt x="294891" y="203201"/>
                </a:lnTo>
                <a:lnTo>
                  <a:pt x="295209" y="203201"/>
                </a:lnTo>
                <a:lnTo>
                  <a:pt x="295527" y="203201"/>
                </a:lnTo>
                <a:lnTo>
                  <a:pt x="295845" y="203201"/>
                </a:lnTo>
                <a:lnTo>
                  <a:pt x="296163" y="203201"/>
                </a:lnTo>
                <a:lnTo>
                  <a:pt x="296482" y="203201"/>
                </a:lnTo>
                <a:lnTo>
                  <a:pt x="296800" y="203201"/>
                </a:lnTo>
                <a:lnTo>
                  <a:pt x="297118" y="203201"/>
                </a:lnTo>
                <a:lnTo>
                  <a:pt x="297436" y="203201"/>
                </a:lnTo>
                <a:lnTo>
                  <a:pt x="297755" y="203201"/>
                </a:lnTo>
                <a:lnTo>
                  <a:pt x="298073" y="203201"/>
                </a:lnTo>
                <a:lnTo>
                  <a:pt x="298391" y="203201"/>
                </a:lnTo>
                <a:lnTo>
                  <a:pt x="298709" y="203201"/>
                </a:lnTo>
                <a:lnTo>
                  <a:pt x="299028" y="203201"/>
                </a:lnTo>
                <a:lnTo>
                  <a:pt x="299346" y="203201"/>
                </a:lnTo>
                <a:lnTo>
                  <a:pt x="299664" y="203201"/>
                </a:lnTo>
                <a:lnTo>
                  <a:pt x="299982" y="203201"/>
                </a:lnTo>
                <a:lnTo>
                  <a:pt x="300300" y="203201"/>
                </a:lnTo>
                <a:lnTo>
                  <a:pt x="300619" y="203201"/>
                </a:lnTo>
                <a:lnTo>
                  <a:pt x="300937" y="203201"/>
                </a:lnTo>
                <a:lnTo>
                  <a:pt x="301255" y="203201"/>
                </a:lnTo>
                <a:lnTo>
                  <a:pt x="301573" y="203201"/>
                </a:lnTo>
                <a:lnTo>
                  <a:pt x="301892" y="203201"/>
                </a:lnTo>
                <a:lnTo>
                  <a:pt x="302210" y="203201"/>
                </a:lnTo>
                <a:lnTo>
                  <a:pt x="302528" y="203201"/>
                </a:lnTo>
                <a:lnTo>
                  <a:pt x="302846" y="203201"/>
                </a:lnTo>
                <a:lnTo>
                  <a:pt x="303165" y="203201"/>
                </a:lnTo>
                <a:lnTo>
                  <a:pt x="303483" y="203201"/>
                </a:lnTo>
                <a:lnTo>
                  <a:pt x="303801" y="203201"/>
                </a:lnTo>
                <a:lnTo>
                  <a:pt x="304119" y="203201"/>
                </a:lnTo>
                <a:lnTo>
                  <a:pt x="304437" y="203201"/>
                </a:lnTo>
                <a:lnTo>
                  <a:pt x="304756" y="203201"/>
                </a:lnTo>
                <a:lnTo>
                  <a:pt x="305074" y="203201"/>
                </a:lnTo>
                <a:lnTo>
                  <a:pt x="305392" y="203201"/>
                </a:lnTo>
                <a:lnTo>
                  <a:pt x="305710" y="203201"/>
                </a:lnTo>
                <a:lnTo>
                  <a:pt x="306029" y="203201"/>
                </a:lnTo>
                <a:lnTo>
                  <a:pt x="306347" y="203201"/>
                </a:lnTo>
                <a:lnTo>
                  <a:pt x="306665" y="203201"/>
                </a:lnTo>
                <a:lnTo>
                  <a:pt x="306983" y="203201"/>
                </a:lnTo>
                <a:lnTo>
                  <a:pt x="307302" y="203201"/>
                </a:lnTo>
                <a:lnTo>
                  <a:pt x="307620" y="203201"/>
                </a:lnTo>
                <a:lnTo>
                  <a:pt x="307938" y="203201"/>
                </a:lnTo>
                <a:lnTo>
                  <a:pt x="308256" y="203201"/>
                </a:lnTo>
                <a:lnTo>
                  <a:pt x="308574" y="203201"/>
                </a:lnTo>
                <a:lnTo>
                  <a:pt x="308893" y="203201"/>
                </a:lnTo>
                <a:lnTo>
                  <a:pt x="309211" y="203201"/>
                </a:lnTo>
                <a:lnTo>
                  <a:pt x="309529" y="203201"/>
                </a:lnTo>
                <a:lnTo>
                  <a:pt x="309847" y="203201"/>
                </a:lnTo>
                <a:lnTo>
                  <a:pt x="310166" y="203201"/>
                </a:lnTo>
                <a:lnTo>
                  <a:pt x="310484" y="203201"/>
                </a:lnTo>
                <a:lnTo>
                  <a:pt x="310802" y="203201"/>
                </a:lnTo>
                <a:lnTo>
                  <a:pt x="311120" y="203201"/>
                </a:lnTo>
                <a:lnTo>
                  <a:pt x="311439" y="203201"/>
                </a:lnTo>
                <a:lnTo>
                  <a:pt x="311757" y="203201"/>
                </a:lnTo>
                <a:lnTo>
                  <a:pt x="312075" y="203201"/>
                </a:lnTo>
                <a:lnTo>
                  <a:pt x="312393" y="203201"/>
                </a:lnTo>
                <a:lnTo>
                  <a:pt x="312711" y="203201"/>
                </a:lnTo>
                <a:lnTo>
                  <a:pt x="313030" y="203201"/>
                </a:lnTo>
                <a:lnTo>
                  <a:pt x="313348" y="203201"/>
                </a:lnTo>
                <a:lnTo>
                  <a:pt x="313666" y="203201"/>
                </a:lnTo>
                <a:lnTo>
                  <a:pt x="313984" y="203201"/>
                </a:lnTo>
                <a:lnTo>
                  <a:pt x="314303" y="203201"/>
                </a:lnTo>
                <a:lnTo>
                  <a:pt x="314621" y="203201"/>
                </a:lnTo>
                <a:lnTo>
                  <a:pt x="314939" y="203201"/>
                </a:lnTo>
                <a:lnTo>
                  <a:pt x="315257" y="203201"/>
                </a:lnTo>
                <a:lnTo>
                  <a:pt x="315576" y="203201"/>
                </a:lnTo>
                <a:lnTo>
                  <a:pt x="315894" y="203201"/>
                </a:lnTo>
                <a:lnTo>
                  <a:pt x="316212" y="203201"/>
                </a:lnTo>
                <a:lnTo>
                  <a:pt x="316530" y="203201"/>
                </a:lnTo>
                <a:lnTo>
                  <a:pt x="316848" y="203201"/>
                </a:lnTo>
                <a:lnTo>
                  <a:pt x="317167" y="203201"/>
                </a:lnTo>
                <a:lnTo>
                  <a:pt x="317485" y="203201"/>
                </a:lnTo>
                <a:lnTo>
                  <a:pt x="317803" y="203201"/>
                </a:lnTo>
                <a:lnTo>
                  <a:pt x="318121" y="203201"/>
                </a:lnTo>
                <a:lnTo>
                  <a:pt x="318440" y="203201"/>
                </a:lnTo>
                <a:lnTo>
                  <a:pt x="318758" y="203201"/>
                </a:lnTo>
                <a:lnTo>
                  <a:pt x="319076" y="203201"/>
                </a:lnTo>
                <a:lnTo>
                  <a:pt x="319394" y="203201"/>
                </a:lnTo>
                <a:lnTo>
                  <a:pt x="319713" y="203201"/>
                </a:lnTo>
                <a:lnTo>
                  <a:pt x="320031" y="203201"/>
                </a:lnTo>
                <a:lnTo>
                  <a:pt x="320349" y="203201"/>
                </a:lnTo>
                <a:lnTo>
                  <a:pt x="320667" y="203201"/>
                </a:lnTo>
                <a:lnTo>
                  <a:pt x="320985" y="203201"/>
                </a:lnTo>
                <a:lnTo>
                  <a:pt x="321304" y="203201"/>
                </a:lnTo>
                <a:lnTo>
                  <a:pt x="321622" y="203201"/>
                </a:lnTo>
                <a:lnTo>
                  <a:pt x="321940" y="203201"/>
                </a:lnTo>
                <a:lnTo>
                  <a:pt x="322258" y="203201"/>
                </a:lnTo>
                <a:lnTo>
                  <a:pt x="322577" y="203201"/>
                </a:lnTo>
                <a:lnTo>
                  <a:pt x="322895" y="203201"/>
                </a:lnTo>
                <a:lnTo>
                  <a:pt x="323213" y="203201"/>
                </a:lnTo>
                <a:lnTo>
                  <a:pt x="323531" y="203201"/>
                </a:lnTo>
                <a:lnTo>
                  <a:pt x="323850" y="203201"/>
                </a:lnTo>
                <a:lnTo>
                  <a:pt x="324168" y="203201"/>
                </a:lnTo>
                <a:lnTo>
                  <a:pt x="324486" y="203201"/>
                </a:lnTo>
                <a:lnTo>
                  <a:pt x="324804" y="203201"/>
                </a:lnTo>
                <a:lnTo>
                  <a:pt x="325122" y="203201"/>
                </a:lnTo>
                <a:lnTo>
                  <a:pt x="325441" y="203201"/>
                </a:lnTo>
                <a:lnTo>
                  <a:pt x="325759" y="203201"/>
                </a:lnTo>
                <a:lnTo>
                  <a:pt x="326077" y="203201"/>
                </a:lnTo>
                <a:lnTo>
                  <a:pt x="326395" y="203201"/>
                </a:lnTo>
                <a:lnTo>
                  <a:pt x="326714" y="203201"/>
                </a:lnTo>
                <a:lnTo>
                  <a:pt x="327032" y="203201"/>
                </a:lnTo>
                <a:lnTo>
                  <a:pt x="327350" y="203201"/>
                </a:lnTo>
                <a:lnTo>
                  <a:pt x="327668" y="203201"/>
                </a:lnTo>
                <a:lnTo>
                  <a:pt x="327987" y="203201"/>
                </a:lnTo>
                <a:lnTo>
                  <a:pt x="328305" y="203201"/>
                </a:lnTo>
                <a:lnTo>
                  <a:pt x="328623" y="203201"/>
                </a:lnTo>
                <a:lnTo>
                  <a:pt x="328941" y="203201"/>
                </a:lnTo>
                <a:lnTo>
                  <a:pt x="329259" y="203201"/>
                </a:lnTo>
                <a:lnTo>
                  <a:pt x="329640" y="203201"/>
                </a:lnTo>
                <a:lnTo>
                  <a:pt x="329958" y="203201"/>
                </a:lnTo>
                <a:lnTo>
                  <a:pt x="330339" y="203201"/>
                </a:lnTo>
                <a:lnTo>
                  <a:pt x="330657" y="203201"/>
                </a:lnTo>
                <a:lnTo>
                  <a:pt x="331037" y="203201"/>
                </a:lnTo>
                <a:lnTo>
                  <a:pt x="331418" y="203201"/>
                </a:lnTo>
                <a:lnTo>
                  <a:pt x="331798" y="203201"/>
                </a:lnTo>
                <a:lnTo>
                  <a:pt x="332178" y="203201"/>
                </a:lnTo>
                <a:lnTo>
                  <a:pt x="332559" y="203201"/>
                </a:lnTo>
                <a:lnTo>
                  <a:pt x="332939" y="203201"/>
                </a:lnTo>
                <a:lnTo>
                  <a:pt x="333320" y="203201"/>
                </a:lnTo>
                <a:lnTo>
                  <a:pt x="333700" y="203201"/>
                </a:lnTo>
                <a:lnTo>
                  <a:pt x="334081" y="203201"/>
                </a:lnTo>
                <a:lnTo>
                  <a:pt x="334461" y="203201"/>
                </a:lnTo>
                <a:lnTo>
                  <a:pt x="334841" y="203201"/>
                </a:lnTo>
                <a:lnTo>
                  <a:pt x="335222" y="203201"/>
                </a:lnTo>
                <a:lnTo>
                  <a:pt x="335602" y="203201"/>
                </a:lnTo>
                <a:lnTo>
                  <a:pt x="335983" y="203201"/>
                </a:lnTo>
                <a:lnTo>
                  <a:pt x="336363" y="203201"/>
                </a:lnTo>
                <a:lnTo>
                  <a:pt x="336744" y="203201"/>
                </a:lnTo>
                <a:lnTo>
                  <a:pt x="337124" y="203201"/>
                </a:lnTo>
                <a:lnTo>
                  <a:pt x="337504" y="203201"/>
                </a:lnTo>
                <a:lnTo>
                  <a:pt x="337885" y="203201"/>
                </a:lnTo>
                <a:lnTo>
                  <a:pt x="338265" y="203201"/>
                </a:lnTo>
                <a:lnTo>
                  <a:pt x="338265" y="203201"/>
                </a:lnTo>
                <a:lnTo>
                  <a:pt x="338265" y="233680"/>
                </a:lnTo>
                <a:cubicBezTo>
                  <a:pt x="338265" y="244920"/>
                  <a:pt x="329184" y="254001"/>
                  <a:pt x="317944" y="254001"/>
                </a:cubicBezTo>
                <a:lnTo>
                  <a:pt x="314960" y="254001"/>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8" name="Text 16"/>
          <p:cNvSpPr/>
          <p:nvPr/>
        </p:nvSpPr>
        <p:spPr>
          <a:xfrm>
            <a:off x="702270"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 Prometheus myth is a cornerstone of Western literature, exploring themes of rebellion, sacrifice, and the human condition.</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lesson plan will introduce 15-year-old students to the myth, its significance, and its lasting impact on literature.</a:t>
            </a:r>
            <a:endParaRPr lang="en-US" sz="1400" dirty="0"/>
          </a:p>
        </p:txBody>
      </p:sp>
      <p:sp>
        <p:nvSpPr>
          <p:cNvPr id="19" name="Text 17"/>
          <p:cNvSpPr/>
          <p:nvPr/>
        </p:nvSpPr>
        <p:spPr>
          <a:xfrm>
            <a:off x="702269"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The Core of the Prometheus Myth</a:t>
            </a:r>
            <a:endParaRPr lang="en-US" sz="1600" dirty="0"/>
          </a:p>
        </p:txBody>
      </p:sp>
      <p:sp>
        <p:nvSpPr>
          <p:cNvPr id="20" name="Text 18"/>
          <p:cNvSpPr/>
          <p:nvPr/>
        </p:nvSpPr>
        <p:spPr>
          <a:xfrm>
            <a:off x="725129" y="1656374"/>
            <a:ext cx="320040" cy="365760"/>
          </a:xfrm>
          <a:custGeom>
            <a:avLst/>
            <a:gdLst/>
            <a:ahLst/>
            <a:cxnLst/>
            <a:rect l="l" t="t" r="r" b="b"/>
            <a:pathLst>
              <a:path w="320040" h="365760">
                <a:moveTo>
                  <a:pt x="63794" y="111656"/>
                </a:moveTo>
                <a:cubicBezTo>
                  <a:pt x="80724" y="82153"/>
                  <a:pt x="102298" y="55007"/>
                  <a:pt x="121801" y="36002"/>
                </a:cubicBezTo>
                <a:cubicBezTo>
                  <a:pt x="135159" y="49359"/>
                  <a:pt x="151017" y="69721"/>
                  <a:pt x="164734" y="87223"/>
                </a:cubicBezTo>
                <a:cubicBezTo>
                  <a:pt x="167448" y="90650"/>
                  <a:pt x="170021" y="94008"/>
                  <a:pt x="172521" y="97153"/>
                </a:cubicBezTo>
                <a:cubicBezTo>
                  <a:pt x="175808" y="101297"/>
                  <a:pt x="180880" y="103726"/>
                  <a:pt x="186164" y="103653"/>
                </a:cubicBezTo>
                <a:cubicBezTo>
                  <a:pt x="191451" y="103580"/>
                  <a:pt x="196450" y="101081"/>
                  <a:pt x="199667" y="96868"/>
                </a:cubicBezTo>
                <a:cubicBezTo>
                  <a:pt x="202025" y="93796"/>
                  <a:pt x="205168" y="89154"/>
                  <a:pt x="208455" y="84439"/>
                </a:cubicBezTo>
                <a:cubicBezTo>
                  <a:pt x="210311" y="81725"/>
                  <a:pt x="212241" y="79011"/>
                  <a:pt x="214027" y="76440"/>
                </a:cubicBezTo>
                <a:cubicBezTo>
                  <a:pt x="218027" y="70797"/>
                  <a:pt x="221529" y="66082"/>
                  <a:pt x="224313" y="62797"/>
                </a:cubicBezTo>
                <a:cubicBezTo>
                  <a:pt x="238599" y="77655"/>
                  <a:pt x="253603" y="100661"/>
                  <a:pt x="265316" y="125949"/>
                </a:cubicBezTo>
                <a:cubicBezTo>
                  <a:pt x="277961" y="153239"/>
                  <a:pt x="285748" y="180956"/>
                  <a:pt x="285748" y="201889"/>
                </a:cubicBezTo>
                <a:cubicBezTo>
                  <a:pt x="285748" y="275469"/>
                  <a:pt x="229456" y="331477"/>
                  <a:pt x="160017" y="331477"/>
                </a:cubicBezTo>
                <a:cubicBezTo>
                  <a:pt x="89794" y="331477"/>
                  <a:pt x="34286" y="275472"/>
                  <a:pt x="34286" y="201889"/>
                </a:cubicBezTo>
                <a:cubicBezTo>
                  <a:pt x="34286" y="175100"/>
                  <a:pt x="45859" y="143023"/>
                  <a:pt x="63790" y="111736"/>
                </a:cubicBezTo>
                <a:lnTo>
                  <a:pt x="63794" y="111656"/>
                </a:lnTo>
                <a:moveTo>
                  <a:pt x="142517" y="8288"/>
                </a:moveTo>
                <a:cubicBezTo>
                  <a:pt x="130944" y="-2714"/>
                  <a:pt x="112872" y="-2783"/>
                  <a:pt x="101299" y="8215"/>
                </a:cubicBezTo>
                <a:cubicBezTo>
                  <a:pt x="78439" y="29718"/>
                  <a:pt x="53437" y="60793"/>
                  <a:pt x="34078" y="94655"/>
                </a:cubicBezTo>
                <a:cubicBezTo>
                  <a:pt x="14789" y="128232"/>
                  <a:pt x="3" y="166450"/>
                  <a:pt x="3" y="201881"/>
                </a:cubicBezTo>
                <a:cubicBezTo>
                  <a:pt x="3" y="293537"/>
                  <a:pt x="70082" y="365760"/>
                  <a:pt x="160023" y="365760"/>
                </a:cubicBezTo>
                <a:cubicBezTo>
                  <a:pt x="249033" y="365760"/>
                  <a:pt x="320043" y="293680"/>
                  <a:pt x="320043" y="201881"/>
                </a:cubicBezTo>
                <a:cubicBezTo>
                  <a:pt x="320043" y="173948"/>
                  <a:pt x="310112" y="141015"/>
                  <a:pt x="296399" y="111513"/>
                </a:cubicBezTo>
                <a:cubicBezTo>
                  <a:pt x="282682" y="81868"/>
                  <a:pt x="264180" y="53507"/>
                  <a:pt x="245035" y="35003"/>
                </a:cubicBezTo>
                <a:cubicBezTo>
                  <a:pt x="233392" y="23716"/>
                  <a:pt x="215032" y="23716"/>
                  <a:pt x="203389" y="34930"/>
                </a:cubicBezTo>
                <a:cubicBezTo>
                  <a:pt x="197746" y="40358"/>
                  <a:pt x="191243" y="49217"/>
                  <a:pt x="186030" y="56576"/>
                </a:cubicBezTo>
                <a:lnTo>
                  <a:pt x="185242" y="57717"/>
                </a:lnTo>
                <a:cubicBezTo>
                  <a:pt x="171884" y="40716"/>
                  <a:pt x="156026" y="21068"/>
                  <a:pt x="142523" y="8281"/>
                </a:cubicBezTo>
                <a:lnTo>
                  <a:pt x="142517" y="8288"/>
                </a:lnTo>
                <a:moveTo>
                  <a:pt x="161233" y="297180"/>
                </a:moveTo>
                <a:cubicBezTo>
                  <a:pt x="179306" y="297180"/>
                  <a:pt x="195308" y="292180"/>
                  <a:pt x="210381" y="282177"/>
                </a:cubicBezTo>
                <a:cubicBezTo>
                  <a:pt x="240456" y="261175"/>
                  <a:pt x="248530" y="219167"/>
                  <a:pt x="230454" y="186165"/>
                </a:cubicBezTo>
                <a:cubicBezTo>
                  <a:pt x="227241" y="179734"/>
                  <a:pt x="219026" y="179307"/>
                  <a:pt x="214382" y="184734"/>
                </a:cubicBezTo>
                <a:lnTo>
                  <a:pt x="196380" y="205667"/>
                </a:lnTo>
                <a:cubicBezTo>
                  <a:pt x="191665" y="211095"/>
                  <a:pt x="183165" y="210952"/>
                  <a:pt x="178736" y="205308"/>
                </a:cubicBezTo>
                <a:cubicBezTo>
                  <a:pt x="166949" y="190305"/>
                  <a:pt x="145874" y="163517"/>
                  <a:pt x="133873" y="148301"/>
                </a:cubicBezTo>
                <a:cubicBezTo>
                  <a:pt x="129373" y="142588"/>
                  <a:pt x="120799" y="142515"/>
                  <a:pt x="116229" y="148228"/>
                </a:cubicBezTo>
                <a:cubicBezTo>
                  <a:pt x="92082" y="178590"/>
                  <a:pt x="79940" y="197734"/>
                  <a:pt x="79940" y="219237"/>
                </a:cubicBezTo>
                <a:cubicBezTo>
                  <a:pt x="80010" y="268172"/>
                  <a:pt x="116158" y="297176"/>
                  <a:pt x="161236" y="297176"/>
                </a:cubicBezTo>
                <a:lnTo>
                  <a:pt x="161233" y="29718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0"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0" y="-1"/>
            <a:ext cx="8991600" cy="1875827"/>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5" name="Text 3"/>
          <p:cNvSpPr/>
          <p:nvPr/>
        </p:nvSpPr>
        <p:spPr>
          <a:xfrm>
            <a:off x="548639"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4709159"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548639"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8" name="Text 6"/>
          <p:cNvSpPr/>
          <p:nvPr/>
        </p:nvSpPr>
        <p:spPr>
          <a:xfrm>
            <a:off x="4709159"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9" name="Text 7"/>
          <p:cNvSpPr/>
          <p:nvPr/>
        </p:nvSpPr>
        <p:spPr>
          <a:xfrm>
            <a:off x="8991602" y="0"/>
            <a:ext cx="3200397" cy="6857998"/>
          </a:xfrm>
          <a:prstGeom prst="rect">
            <a:avLst/>
          </a:prstGeom>
          <a:blipFill>
            <a:blip r:embed="rId1"/>
            <a:srcRect/>
            <a:stretch>
              <a:fillRect l="-92857" r="-92857" t="0" b="0"/>
            </a:stretch>
          </a:blipFill>
          <a:ln/>
        </p:spPr>
        <p:txBody>
          <a:bodyPr wrap="square" lIns="0" tIns="0" rIns="0" bIns="0" rtlCol="0" anchor="ctr"/>
          <a:lstStyle/>
          <a:p>
            <a:pPr indent="0" marL="0">
              <a:buNone/>
            </a:pPr>
            <a:endParaRPr lang="en-US" dirty="0"/>
          </a:p>
        </p:txBody>
      </p:sp>
      <p:sp>
        <p:nvSpPr>
          <p:cNvPr id="10" name="Text 8"/>
          <p:cNvSpPr/>
          <p:nvPr/>
        </p:nvSpPr>
        <p:spPr>
          <a:xfrm>
            <a:off x="548640" y="548639"/>
            <a:ext cx="8092439"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Origins of the Prometheus Myth</a:t>
            </a:r>
            <a:endParaRPr lang="en-US" sz="2400" dirty="0"/>
          </a:p>
        </p:txBody>
      </p:sp>
      <p:sp>
        <p:nvSpPr>
          <p:cNvPr id="11" name="Text 9"/>
          <p:cNvSpPr/>
          <p:nvPr/>
        </p:nvSpPr>
        <p:spPr>
          <a:xfrm>
            <a:off x="777239"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Prometheus myth has its roots in ancient Greek mythology, with the earliest known versions of the story dating back to the 8th century BCE.</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origins of the myth are closely tied to the cultural and historical context of ancient Greece, reflecting the values and beliefs of the time.</a:t>
            </a:r>
            <a:endParaRPr lang="en-US" sz="1000" dirty="0"/>
          </a:p>
        </p:txBody>
      </p:sp>
      <p:sp>
        <p:nvSpPr>
          <p:cNvPr id="12" name="Text 10"/>
          <p:cNvSpPr/>
          <p:nvPr/>
        </p:nvSpPr>
        <p:spPr>
          <a:xfrm>
            <a:off x="777239" y="1567834"/>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Ancient Roots of the Prometheus Myth</a:t>
            </a:r>
            <a:endParaRPr lang="en-US" sz="1400" dirty="0"/>
          </a:p>
        </p:txBody>
      </p:sp>
      <p:sp>
        <p:nvSpPr>
          <p:cNvPr id="13" name="Text 11"/>
          <p:cNvSpPr/>
          <p:nvPr/>
        </p:nvSpPr>
        <p:spPr>
          <a:xfrm>
            <a:off x="4937759"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myth tells the story of Prometheus, a titan who defied the gods by stealing fire and gifting it to humanity.</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This act of defiance made Prometheus a symbol of rebellion and innovation in Greek mythology.</a:t>
            </a:r>
            <a:endParaRPr lang="en-US" sz="1000" dirty="0"/>
          </a:p>
        </p:txBody>
      </p:sp>
      <p:sp>
        <p:nvSpPr>
          <p:cNvPr id="14" name="Text 12"/>
          <p:cNvSpPr/>
          <p:nvPr/>
        </p:nvSpPr>
        <p:spPr>
          <a:xfrm>
            <a:off x="4937759" y="1567834"/>
            <a:ext cx="3474720" cy="365760"/>
          </a:xfrm>
          <a:prstGeom prst="rect">
            <a:avLst/>
          </a:prstGeom>
          <a:noFill/>
          <a:ln/>
        </p:spPr>
        <p:txBody>
          <a:bodyPr wrap="square" lIns="0" tIns="0" rIns="0" bIns="0" rtlCol="0" anchor="t"/>
          <a:lstStyle/>
          <a:p>
            <a:pPr algn="l" marL="0" indent="0">
              <a:lnSpc>
                <a:spcPct val="100000"/>
              </a:lnSpc>
              <a:buNone/>
            </a:pPr>
            <a:r>
              <a:rPr lang="en-US" sz="1372" dirty="0">
                <a:solidFill>
                  <a:srgbClr val="000000"/>
                </a:solidFill>
                <a:latin typeface="Figtree Bold" pitchFamily="34" charset="0"/>
                <a:ea typeface="Figtree Bold" pitchFamily="34" charset="-122"/>
                <a:cs typeface="Figtree Bold" pitchFamily="34" charset="-120"/>
              </a:rPr>
              <a:t>Prometheus: The Titan Who Defied the Gods</a:t>
            </a:r>
            <a:endParaRPr lang="en-US" sz="1372" dirty="0"/>
          </a:p>
        </p:txBody>
      </p:sp>
      <p:sp>
        <p:nvSpPr>
          <p:cNvPr id="15" name="Text 13"/>
          <p:cNvSpPr/>
          <p:nvPr/>
        </p:nvSpPr>
        <p:spPr>
          <a:xfrm>
            <a:off x="777239"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myth has been retold and reinterpreted over the centuries, with various versions and adaptations emerging in literature, art, and popular culture.</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Each retelling reflects the changing perspectives and values of the societies that embraced the myth.</a:t>
            </a:r>
            <a:endParaRPr lang="en-US" sz="1000" dirty="0"/>
          </a:p>
        </p:txBody>
      </p:sp>
      <p:sp>
        <p:nvSpPr>
          <p:cNvPr id="16" name="Text 14"/>
          <p:cNvSpPr/>
          <p:nvPr/>
        </p:nvSpPr>
        <p:spPr>
          <a:xfrm>
            <a:off x="777239" y="4025232"/>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Evolution of the Prometheus Myth</a:t>
            </a:r>
            <a:endParaRPr lang="en-US" sz="1400" dirty="0"/>
          </a:p>
        </p:txBody>
      </p:sp>
      <p:sp>
        <p:nvSpPr>
          <p:cNvPr id="17" name="Text 15"/>
          <p:cNvSpPr/>
          <p:nvPr/>
        </p:nvSpPr>
        <p:spPr>
          <a:xfrm>
            <a:off x="4937759"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Prometheus represents the enduring human quest for knowledge and progress, as symbolized by the gift of fire.</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myth continues to inspire discussions about the relationship between humanity, technology, and the divine.</a:t>
            </a:r>
            <a:endParaRPr lang="en-US" sz="1000" dirty="0"/>
          </a:p>
        </p:txBody>
      </p:sp>
      <p:sp>
        <p:nvSpPr>
          <p:cNvPr id="18" name="Text 16"/>
          <p:cNvSpPr/>
          <p:nvPr/>
        </p:nvSpPr>
        <p:spPr>
          <a:xfrm>
            <a:off x="4937759" y="4025232"/>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Cultural Significance of Prometheus</a:t>
            </a:r>
            <a:endParaRPr lang="en-US" sz="1400" dirty="0"/>
          </a:p>
        </p:txBody>
      </p:sp>
      <p:sp>
        <p:nvSpPr>
          <p:cNvPr id="19" name="Text 17"/>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20" name="Text 18"/>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5</a:t>
            </a:r>
            <a:endParaRPr lang="en-US" sz="800" dirty="0"/>
          </a:p>
        </p:txBody>
      </p:sp>
      <p:sp>
        <p:nvSpPr>
          <p:cNvPr id="21" name="Text 19"/>
          <p:cNvSpPr/>
          <p:nvPr/>
        </p:nvSpPr>
        <p:spPr>
          <a:xfrm>
            <a:off x="7726679"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40" y="1384680"/>
            <a:ext cx="3566160" cy="4663440"/>
          </a:xfrm>
          <a:custGeom>
            <a:avLst/>
            <a:gdLst/>
            <a:ahLst/>
            <a:cxnLst/>
            <a:rect l="l" t="t" r="r" b="b"/>
            <a:pathLst>
              <a:path w="3566160" h="4663440">
                <a:moveTo>
                  <a:pt x="100031" y="4663440"/>
                </a:moveTo>
                <a:cubicBezTo>
                  <a:pt x="44791" y="4663440"/>
                  <a:pt x="0" y="4618671"/>
                  <a:pt x="0" y="4563409"/>
                </a:cubicBezTo>
                <a:lnTo>
                  <a:pt x="0" y="100031"/>
                </a:lnTo>
                <a:cubicBezTo>
                  <a:pt x="0" y="44769"/>
                  <a:pt x="44791" y="0"/>
                  <a:pt x="100031" y="0"/>
                </a:cubicBezTo>
                <a:lnTo>
                  <a:pt x="3466129" y="0"/>
                </a:lnTo>
                <a:cubicBezTo>
                  <a:pt x="3521369" y="0"/>
                  <a:pt x="3566160" y="44769"/>
                  <a:pt x="3566160" y="100031"/>
                </a:cubicBezTo>
                <a:lnTo>
                  <a:pt x="3566160" y="4563409"/>
                </a:lnTo>
                <a:cubicBezTo>
                  <a:pt x="3566160" y="4618671"/>
                  <a:pt x="3521369" y="4663440"/>
                  <a:pt x="3466129" y="4663440"/>
                </a:cubicBezTo>
                <a:lnTo>
                  <a:pt x="100031" y="466344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4311667" y="1384680"/>
            <a:ext cx="3566160" cy="4663440"/>
          </a:xfrm>
          <a:custGeom>
            <a:avLst/>
            <a:gdLst/>
            <a:ahLst/>
            <a:cxnLst/>
            <a:rect l="l" t="t" r="r" b="b"/>
            <a:pathLst>
              <a:path w="3566160" h="4663440">
                <a:moveTo>
                  <a:pt x="100031" y="4663440"/>
                </a:moveTo>
                <a:cubicBezTo>
                  <a:pt x="44791" y="4663440"/>
                  <a:pt x="0" y="4618671"/>
                  <a:pt x="0" y="4563409"/>
                </a:cubicBezTo>
                <a:lnTo>
                  <a:pt x="0" y="100031"/>
                </a:lnTo>
                <a:cubicBezTo>
                  <a:pt x="0" y="44769"/>
                  <a:pt x="44791" y="0"/>
                  <a:pt x="100031" y="0"/>
                </a:cubicBezTo>
                <a:lnTo>
                  <a:pt x="3466129" y="0"/>
                </a:lnTo>
                <a:cubicBezTo>
                  <a:pt x="3521369" y="0"/>
                  <a:pt x="3566160" y="44769"/>
                  <a:pt x="3566160" y="100031"/>
                </a:cubicBezTo>
                <a:lnTo>
                  <a:pt x="3566160" y="4563409"/>
                </a:lnTo>
                <a:cubicBezTo>
                  <a:pt x="3566160" y="4618671"/>
                  <a:pt x="3521369" y="4663440"/>
                  <a:pt x="3466129" y="4663440"/>
                </a:cubicBezTo>
                <a:lnTo>
                  <a:pt x="100031" y="466344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8074694" y="1384680"/>
            <a:ext cx="3566160" cy="4663440"/>
          </a:xfrm>
          <a:custGeom>
            <a:avLst/>
            <a:gdLst/>
            <a:ahLst/>
            <a:cxnLst/>
            <a:rect l="l" t="t" r="r" b="b"/>
            <a:pathLst>
              <a:path w="3566160" h="4663440">
                <a:moveTo>
                  <a:pt x="100031" y="4663440"/>
                </a:moveTo>
                <a:cubicBezTo>
                  <a:pt x="44791" y="4663440"/>
                  <a:pt x="0" y="4618671"/>
                  <a:pt x="0" y="4563409"/>
                </a:cubicBezTo>
                <a:lnTo>
                  <a:pt x="0" y="100031"/>
                </a:lnTo>
                <a:cubicBezTo>
                  <a:pt x="0" y="44769"/>
                  <a:pt x="44791" y="0"/>
                  <a:pt x="100031" y="0"/>
                </a:cubicBezTo>
                <a:lnTo>
                  <a:pt x="3466129" y="0"/>
                </a:lnTo>
                <a:cubicBezTo>
                  <a:pt x="3521369" y="0"/>
                  <a:pt x="3566160" y="44769"/>
                  <a:pt x="3566160" y="100031"/>
                </a:cubicBezTo>
                <a:lnTo>
                  <a:pt x="3566160" y="4563409"/>
                </a:lnTo>
                <a:cubicBezTo>
                  <a:pt x="3566160" y="4618671"/>
                  <a:pt x="3521369" y="4663440"/>
                  <a:pt x="3466129" y="4663440"/>
                </a:cubicBezTo>
                <a:lnTo>
                  <a:pt x="100031" y="466344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548640" y="548639"/>
            <a:ext cx="1041400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Cultural Significance of the Prometheus Myth</a:t>
            </a:r>
            <a:endParaRPr lang="en-US" sz="2400" dirty="0"/>
          </a:p>
        </p:txBody>
      </p:sp>
      <p:sp>
        <p:nvSpPr>
          <p:cNvPr id="8" name="Text 6"/>
          <p:cNvSpPr/>
          <p:nvPr/>
        </p:nvSpPr>
        <p:spPr>
          <a:xfrm>
            <a:off x="10722957" y="6217920"/>
            <a:ext cx="914400" cy="548640"/>
          </a:xfrm>
          <a:prstGeom prst="rect">
            <a:avLst/>
          </a:prstGeom>
          <a:noFill/>
          <a:ln/>
        </p:spPr>
        <p:txBody>
          <a:bodyPr wrap="square" lIns="0" tIns="0" rIns="0" bIns="0" rtlCol="0" anchor="ctr"/>
          <a:lstStyle/>
          <a:p>
            <a:pPr indent="0" marL="0">
              <a:buNone/>
            </a:pPr>
            <a:endParaRPr lang="en-US" dirty="0"/>
          </a:p>
        </p:txBody>
      </p:sp>
      <p:sp>
        <p:nvSpPr>
          <p:cNvPr id="9" name="Text 7"/>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10" name="Text 8"/>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6</a:t>
            </a:r>
            <a:endParaRPr lang="en-US" sz="800" dirty="0"/>
          </a:p>
        </p:txBody>
      </p:sp>
      <p:sp>
        <p:nvSpPr>
          <p:cNvPr id="11" name="Text 9"/>
          <p:cNvSpPr/>
          <p:nvPr/>
        </p:nvSpPr>
        <p:spPr>
          <a:xfrm>
            <a:off x="8303294" y="2259230"/>
            <a:ext cx="3108960" cy="356616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Prometheus myth delves into the intricacies of moral choices and the human condition.</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reflects the ancient Greeks' deep interest in understanding the human experience.</a:t>
            </a:r>
            <a:endParaRPr lang="en-US" sz="1200" dirty="0"/>
          </a:p>
        </p:txBody>
      </p:sp>
      <p:sp>
        <p:nvSpPr>
          <p:cNvPr id="12" name="Text 10"/>
          <p:cNvSpPr/>
          <p:nvPr/>
        </p:nvSpPr>
        <p:spPr>
          <a:xfrm>
            <a:off x="8303294" y="1663759"/>
            <a:ext cx="3108960" cy="457200"/>
          </a:xfrm>
          <a:prstGeom prst="rect">
            <a:avLst/>
          </a:prstGeom>
          <a:noFill/>
          <a:ln/>
        </p:spPr>
        <p:txBody>
          <a:bodyPr wrap="square" lIns="0" tIns="0" rIns="0" bIns="0" rtlCol="0" anchor="t"/>
          <a:lstStyle/>
          <a:p>
            <a:pPr algn="l" marL="0" indent="0">
              <a:lnSpc>
                <a:spcPct val="90000"/>
              </a:lnSpc>
              <a:buNone/>
            </a:pPr>
            <a:r>
              <a:rPr lang="en-US" sz="1667" dirty="0">
                <a:solidFill>
                  <a:srgbClr val="000000"/>
                </a:solidFill>
                <a:latin typeface="Figtree Bold" pitchFamily="34" charset="0"/>
                <a:ea typeface="Figtree Bold" pitchFamily="34" charset="-122"/>
                <a:cs typeface="Figtree Bold" pitchFamily="34" charset="-120"/>
              </a:rPr>
              <a:t>Exploration of Human Experience</a:t>
            </a:r>
            <a:endParaRPr lang="en-US" sz="1667" dirty="0"/>
          </a:p>
        </p:txBody>
      </p:sp>
      <p:sp>
        <p:nvSpPr>
          <p:cNvPr id="13" name="Text 11"/>
          <p:cNvSpPr/>
          <p:nvPr/>
        </p:nvSpPr>
        <p:spPr>
          <a:xfrm>
            <a:off x="4540267" y="2259230"/>
            <a:ext cx="3108960" cy="356616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myth's cultural significance can be seen in its continued influence on Western literature and culture.</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It has shaped the way authors think about themes such as rebellion and sacrifice.</a:t>
            </a:r>
            <a:endParaRPr lang="en-US" sz="1200" dirty="0"/>
          </a:p>
        </p:txBody>
      </p:sp>
      <p:sp>
        <p:nvSpPr>
          <p:cNvPr id="14" name="Text 12"/>
          <p:cNvSpPr/>
          <p:nvPr/>
        </p:nvSpPr>
        <p:spPr>
          <a:xfrm>
            <a:off x="4540267" y="1663759"/>
            <a:ext cx="3108960" cy="457200"/>
          </a:xfrm>
          <a:prstGeom prst="rect">
            <a:avLst/>
          </a:prstGeom>
          <a:noFill/>
          <a:ln/>
        </p:spPr>
        <p:txBody>
          <a:bodyPr wrap="square" lIns="0" tIns="0" rIns="0" bIns="0" rtlCol="0" anchor="t"/>
          <a:lstStyle/>
          <a:p>
            <a:pPr algn="l" marL="0" indent="0">
              <a:lnSpc>
                <a:spcPct val="90000"/>
              </a:lnSpc>
              <a:buNone/>
            </a:pPr>
            <a:r>
              <a:rPr lang="en-US" sz="1729" dirty="0">
                <a:solidFill>
                  <a:srgbClr val="000000"/>
                </a:solidFill>
                <a:latin typeface="Figtree Bold" pitchFamily="34" charset="0"/>
                <a:ea typeface="Figtree Bold" pitchFamily="34" charset="-122"/>
                <a:cs typeface="Figtree Bold" pitchFamily="34" charset="-120"/>
              </a:rPr>
              <a:t>Influence on Western Literature</a:t>
            </a:r>
            <a:endParaRPr lang="en-US" sz="1729" dirty="0"/>
          </a:p>
        </p:txBody>
      </p:sp>
      <p:sp>
        <p:nvSpPr>
          <p:cNvPr id="15" name="Text 13"/>
          <p:cNvSpPr/>
          <p:nvPr/>
        </p:nvSpPr>
        <p:spPr>
          <a:xfrm>
            <a:off x="777240" y="2259230"/>
            <a:ext cx="3108960" cy="356616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Prometheus myth was an important part of ancient Greek culture, reflecting the society's values and beliefs about the natural order and the role of humanity in the world.</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myth's exploration of the complexities of moral decision-making and the nuances of the human condition reflect the ancient Greeks' fascination with the human experience.</a:t>
            </a:r>
            <a:endParaRPr lang="en-US" sz="1200" dirty="0"/>
          </a:p>
        </p:txBody>
      </p:sp>
      <p:sp>
        <p:nvSpPr>
          <p:cNvPr id="16" name="Text 14"/>
          <p:cNvSpPr/>
          <p:nvPr/>
        </p:nvSpPr>
        <p:spPr>
          <a:xfrm>
            <a:off x="777240" y="1663759"/>
            <a:ext cx="3108960" cy="457200"/>
          </a:xfrm>
          <a:prstGeom prst="rect">
            <a:avLst/>
          </a:prstGeom>
          <a:noFill/>
          <a:ln/>
        </p:spPr>
        <p:txBody>
          <a:bodyPr wrap="square" lIns="0" tIns="0" rIns="0" bIns="0" rtlCol="0" anchor="t"/>
          <a:lstStyle/>
          <a:p>
            <a:pPr algn="l" marL="0" indent="0">
              <a:lnSpc>
                <a:spcPct val="90000"/>
              </a:lnSpc>
              <a:buNone/>
            </a:pPr>
            <a:r>
              <a:rPr lang="en-US" sz="1667" dirty="0">
                <a:solidFill>
                  <a:srgbClr val="000000"/>
                </a:solidFill>
                <a:latin typeface="Figtree Bold" pitchFamily="34" charset="0"/>
                <a:ea typeface="Figtree Bold" pitchFamily="34" charset="-122"/>
                <a:cs typeface="Figtree Bold" pitchFamily="34" charset="-120"/>
              </a:rPr>
              <a:t>Reflection of Ancient Greek Values</a:t>
            </a:r>
            <a:endParaRPr lang="en-US" sz="1667"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200397" y="-1"/>
            <a:ext cx="8991600" cy="1875827"/>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5" name="Text 3"/>
          <p:cNvSpPr/>
          <p:nvPr/>
        </p:nvSpPr>
        <p:spPr>
          <a:xfrm>
            <a:off x="3592781"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7753301"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3592781"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8" name="Text 6"/>
          <p:cNvSpPr/>
          <p:nvPr/>
        </p:nvSpPr>
        <p:spPr>
          <a:xfrm>
            <a:off x="7753301"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9" name="Text 7"/>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10" name="Text 8"/>
          <p:cNvSpPr/>
          <p:nvPr/>
        </p:nvSpPr>
        <p:spPr>
          <a:xfrm>
            <a:off x="3592782" y="548639"/>
            <a:ext cx="8092439"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Literary Influence of the Prometheus Myth</a:t>
            </a:r>
            <a:endParaRPr lang="en-US" sz="2400" dirty="0"/>
          </a:p>
        </p:txBody>
      </p:sp>
      <p:sp>
        <p:nvSpPr>
          <p:cNvPr id="11" name="Text 9"/>
          <p:cNvSpPr/>
          <p:nvPr/>
        </p:nvSpPr>
        <p:spPr>
          <a:xfrm>
            <a:off x="3821381"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Prometheus myth has had a profound influence on literature, shaping the way authors think about themes such as rebellion, sacrifice, and the human condition.</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myth's themes and motifs have been used in various literary works, including classical and modern texts, such as John Milton's Paradise Lost and Mary Shelley's Frankenstein.</a:t>
            </a:r>
            <a:endParaRPr lang="en-US" sz="1000" dirty="0"/>
          </a:p>
        </p:txBody>
      </p:sp>
      <p:sp>
        <p:nvSpPr>
          <p:cNvPr id="12" name="Text 10"/>
          <p:cNvSpPr/>
          <p:nvPr/>
        </p:nvSpPr>
        <p:spPr>
          <a:xfrm>
            <a:off x="3821381" y="1567834"/>
            <a:ext cx="3474720" cy="365760"/>
          </a:xfrm>
          <a:prstGeom prst="rect">
            <a:avLst/>
          </a:prstGeom>
          <a:noFill/>
          <a:ln/>
        </p:spPr>
        <p:txBody>
          <a:bodyPr wrap="square" lIns="0" tIns="0" rIns="0" bIns="0" rtlCol="0" anchor="t"/>
          <a:lstStyle/>
          <a:p>
            <a:pPr algn="l" marL="0" indent="0">
              <a:lnSpc>
                <a:spcPct val="100000"/>
              </a:lnSpc>
              <a:buNone/>
            </a:pPr>
            <a:r>
              <a:rPr lang="en-US" sz="1300" dirty="0">
                <a:solidFill>
                  <a:srgbClr val="000000"/>
                </a:solidFill>
                <a:latin typeface="Figtree Bold" pitchFamily="34" charset="0"/>
                <a:ea typeface="Figtree Bold" pitchFamily="34" charset="-122"/>
                <a:cs typeface="Figtree Bold" pitchFamily="34" charset="-120"/>
              </a:rPr>
              <a:t>Profound Influence on Literature</a:t>
            </a:r>
            <a:endParaRPr lang="en-US" sz="1300" dirty="0"/>
          </a:p>
        </p:txBody>
      </p:sp>
      <p:sp>
        <p:nvSpPr>
          <p:cNvPr id="13" name="Text 11"/>
          <p:cNvSpPr/>
          <p:nvPr/>
        </p:nvSpPr>
        <p:spPr>
          <a:xfrm>
            <a:off x="7981901"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myth's influence can be seen in the development of literary genres, such as science fiction and fantasy.</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Its themes and motifs appear in works such as H.G. Wells' The Time Machine and J.R.R. Tolkien's The Lord of the Rings.</a:t>
            </a:r>
            <a:endParaRPr lang="en-US" sz="1000" dirty="0"/>
          </a:p>
        </p:txBody>
      </p:sp>
      <p:sp>
        <p:nvSpPr>
          <p:cNvPr id="14" name="Text 12"/>
          <p:cNvSpPr/>
          <p:nvPr/>
        </p:nvSpPr>
        <p:spPr>
          <a:xfrm>
            <a:off x="7981901" y="1567834"/>
            <a:ext cx="3474720" cy="365760"/>
          </a:xfrm>
          <a:prstGeom prst="rect">
            <a:avLst/>
          </a:prstGeom>
          <a:noFill/>
          <a:ln/>
        </p:spPr>
        <p:txBody>
          <a:bodyPr wrap="square" lIns="0" tIns="0" rIns="0" bIns="0" rtlCol="0" anchor="t"/>
          <a:lstStyle/>
          <a:p>
            <a:pPr algn="l" marL="0" indent="0">
              <a:lnSpc>
                <a:spcPct val="100000"/>
              </a:lnSpc>
              <a:buNone/>
            </a:pPr>
            <a:r>
              <a:rPr lang="en-US" sz="1300" dirty="0">
                <a:solidFill>
                  <a:srgbClr val="000000"/>
                </a:solidFill>
                <a:latin typeface="Figtree Bold" pitchFamily="34" charset="0"/>
                <a:ea typeface="Figtree Bold" pitchFamily="34" charset="-122"/>
                <a:cs typeface="Figtree Bold" pitchFamily="34" charset="-120"/>
              </a:rPr>
              <a:t>Impact on Literary Genres</a:t>
            </a:r>
            <a:endParaRPr lang="en-US" sz="1300" dirty="0"/>
          </a:p>
        </p:txBody>
      </p:sp>
      <p:sp>
        <p:nvSpPr>
          <p:cNvPr id="15" name="Text 13"/>
          <p:cNvSpPr/>
          <p:nvPr/>
        </p:nvSpPr>
        <p:spPr>
          <a:xfrm>
            <a:off x="3821381"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myth's literary influence continues to be felt today.</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Authors draw on the story's themes and motifs to explore complex ideas and issues.</a:t>
            </a:r>
            <a:endParaRPr lang="en-US" sz="1000" dirty="0"/>
          </a:p>
        </p:txBody>
      </p:sp>
      <p:sp>
        <p:nvSpPr>
          <p:cNvPr id="16" name="Text 14"/>
          <p:cNvSpPr/>
          <p:nvPr/>
        </p:nvSpPr>
        <p:spPr>
          <a:xfrm>
            <a:off x="3821381" y="4025232"/>
            <a:ext cx="3474720" cy="365760"/>
          </a:xfrm>
          <a:prstGeom prst="rect">
            <a:avLst/>
          </a:prstGeom>
          <a:noFill/>
          <a:ln/>
        </p:spPr>
        <p:txBody>
          <a:bodyPr wrap="square" lIns="0" tIns="0" rIns="0" bIns="0" rtlCol="0" anchor="t"/>
          <a:lstStyle/>
          <a:p>
            <a:pPr algn="l" marL="0" indent="0">
              <a:lnSpc>
                <a:spcPct val="100000"/>
              </a:lnSpc>
              <a:buNone/>
            </a:pPr>
            <a:r>
              <a:rPr lang="en-US" sz="1300" dirty="0">
                <a:solidFill>
                  <a:srgbClr val="000000"/>
                </a:solidFill>
                <a:latin typeface="Figtree Bold" pitchFamily="34" charset="0"/>
                <a:ea typeface="Figtree Bold" pitchFamily="34" charset="-122"/>
                <a:cs typeface="Figtree Bold" pitchFamily="34" charset="-120"/>
              </a:rPr>
              <a:t>Contemporary Relevance</a:t>
            </a:r>
            <a:endParaRPr lang="en-US" sz="1300" dirty="0"/>
          </a:p>
        </p:txBody>
      </p:sp>
      <p:sp>
        <p:nvSpPr>
          <p:cNvPr id="17" name="Text 15"/>
          <p:cNvSpPr/>
          <p:nvPr/>
        </p:nvSpPr>
        <p:spPr>
          <a:xfrm>
            <a:off x="7981901"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Prometheus myth shapes the way authors think about rebellion and sacrifice.</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These themes are central to understanding the human condition in literature.</a:t>
            </a:r>
            <a:endParaRPr lang="en-US" sz="1000" dirty="0"/>
          </a:p>
        </p:txBody>
      </p:sp>
      <p:sp>
        <p:nvSpPr>
          <p:cNvPr id="18" name="Text 16"/>
          <p:cNvSpPr/>
          <p:nvPr/>
        </p:nvSpPr>
        <p:spPr>
          <a:xfrm>
            <a:off x="7981901" y="4025232"/>
            <a:ext cx="3474720" cy="365760"/>
          </a:xfrm>
          <a:prstGeom prst="rect">
            <a:avLst/>
          </a:prstGeom>
          <a:noFill/>
          <a:ln/>
        </p:spPr>
        <p:txBody>
          <a:bodyPr wrap="square" lIns="0" tIns="0" rIns="0" bIns="0" rtlCol="0" anchor="t"/>
          <a:lstStyle/>
          <a:p>
            <a:pPr algn="l" marL="0" indent="0">
              <a:lnSpc>
                <a:spcPct val="100000"/>
              </a:lnSpc>
              <a:buNone/>
            </a:pPr>
            <a:r>
              <a:rPr lang="en-US" sz="1300" dirty="0">
                <a:solidFill>
                  <a:srgbClr val="000000"/>
                </a:solidFill>
                <a:latin typeface="Figtree Bold" pitchFamily="34" charset="0"/>
                <a:ea typeface="Figtree Bold" pitchFamily="34" charset="-122"/>
                <a:cs typeface="Figtree Bold" pitchFamily="34" charset="-120"/>
              </a:rPr>
              <a:t>Themes of Rebellion and Sacrifice</a:t>
            </a:r>
            <a:endParaRPr lang="en-US" sz="1300" dirty="0"/>
          </a:p>
        </p:txBody>
      </p:sp>
      <p:sp>
        <p:nvSpPr>
          <p:cNvPr id="19" name="Text 17"/>
          <p:cNvSpPr/>
          <p:nvPr/>
        </p:nvSpPr>
        <p:spPr>
          <a:xfrm>
            <a:off x="3876338"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20" name="Text 18"/>
          <p:cNvSpPr/>
          <p:nvPr/>
        </p:nvSpPr>
        <p:spPr>
          <a:xfrm>
            <a:off x="3592781"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7</a:t>
            </a:r>
            <a:endParaRPr lang="en-US" sz="800" dirty="0"/>
          </a:p>
        </p:txBody>
      </p:sp>
      <p:sp>
        <p:nvSpPr>
          <p:cNvPr id="21" name="Text 19"/>
          <p:cNvSpPr/>
          <p:nvPr/>
        </p:nvSpPr>
        <p:spPr>
          <a:xfrm>
            <a:off x="10770821"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23334"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28722"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13411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Symbolism and Imagery in the Prometheus Myth</a:t>
            </a:r>
            <a:endParaRPr lang="en-US" sz="2400" dirty="0"/>
          </a:p>
        </p:txBody>
      </p:sp>
      <p:sp>
        <p:nvSpPr>
          <p:cNvPr id="9" name="Text 7"/>
          <p:cNvSpPr/>
          <p:nvPr/>
        </p:nvSpPr>
        <p:spPr>
          <a:xfrm>
            <a:off x="9287740" y="2676118"/>
            <a:ext cx="2339759" cy="2968601"/>
          </a:xfrm>
          <a:prstGeom prst="rect">
            <a:avLst/>
          </a:prstGeom>
          <a:noFill/>
          <a:ln/>
        </p:spPr>
        <p:txBody>
          <a:bodyPr wrap="square" lIns="0" tIns="0" rIns="0" bIns="0" rtlCol="0" anchor="t"/>
          <a:lstStyle/>
          <a:p>
            <a:pPr algn="l" marL="0" indent="0">
              <a:lnSpc>
                <a:spcPct val="100000"/>
              </a:lnSpc>
              <a:spcBef>
                <a:spcPts val="1090"/>
              </a:spcBef>
              <a:buNone/>
            </a:pPr>
            <a:r>
              <a:rPr lang="en-US" sz="1387" dirty="0">
                <a:solidFill>
                  <a:srgbClr val="000000"/>
                </a:solidFill>
                <a:latin typeface="Figtree Regular" pitchFamily="34" charset="0"/>
                <a:ea typeface="Figtree Regular" pitchFamily="34" charset="-122"/>
                <a:cs typeface="Figtree Regular" pitchFamily="34" charset="-120"/>
              </a:rPr>
              <a:t>The symbolism and imagery of the Prometheus myth have been interpreted in various ways over the centuries, with different cultures and societies assigning different meanings to the story's symbols and images.</a:t>
            </a:r>
            <a:endParaRPr lang="en-US" sz="1387" dirty="0"/>
          </a:p>
          <a:p>
            <a:pPr algn="l" marL="0" indent="0">
              <a:lnSpc>
                <a:spcPct val="100000"/>
              </a:lnSpc>
              <a:spcBef>
                <a:spcPts val="1090"/>
              </a:spcBef>
              <a:buNone/>
            </a:pPr>
            <a:r>
              <a:rPr lang="en-US" sz="1387" dirty="0">
                <a:solidFill>
                  <a:srgbClr val="000000"/>
                </a:solidFill>
                <a:latin typeface="Figtree Regular" pitchFamily="34" charset="0"/>
                <a:ea typeface="Figtree Regular" pitchFamily="34" charset="-122"/>
                <a:cs typeface="Figtree Regular" pitchFamily="34" charset="-120"/>
              </a:rPr>
              <a:t>The myth's imagery is equally significant, with vivid descriptions of the natural world, the gods, and the titans.</a:t>
            </a:r>
            <a:endParaRPr lang="en-US" sz="1387" dirty="0"/>
          </a:p>
        </p:txBody>
      </p:sp>
      <p:sp>
        <p:nvSpPr>
          <p:cNvPr id="10" name="Text 8"/>
          <p:cNvSpPr/>
          <p:nvPr/>
        </p:nvSpPr>
        <p:spPr>
          <a:xfrm>
            <a:off x="9287739" y="2166246"/>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Cultural Interpretations of the Myth</a:t>
            </a:r>
            <a:endParaRPr lang="en-US" sz="1200" dirty="0"/>
          </a:p>
        </p:txBody>
      </p:sp>
      <p:sp>
        <p:nvSpPr>
          <p:cNvPr id="11" name="Text 9"/>
          <p:cNvSpPr/>
          <p:nvPr/>
        </p:nvSpPr>
        <p:spPr>
          <a:xfrm>
            <a:off x="9336396" y="1656374"/>
            <a:ext cx="268447" cy="365760"/>
          </a:xfrm>
          <a:custGeom>
            <a:avLst/>
            <a:gdLst/>
            <a:ahLst/>
            <a:cxnLst/>
            <a:rect l="l" t="t" r="r" b="b"/>
            <a:pathLst>
              <a:path w="268447" h="365760">
                <a:moveTo>
                  <a:pt x="53408" y="34294"/>
                </a:moveTo>
                <a:lnTo>
                  <a:pt x="35118" y="171461"/>
                </a:lnTo>
                <a:lnTo>
                  <a:pt x="146996" y="171461"/>
                </a:lnTo>
                <a:cubicBezTo>
                  <a:pt x="152282" y="171461"/>
                  <a:pt x="157283" y="173890"/>
                  <a:pt x="160499" y="178034"/>
                </a:cubicBezTo>
                <a:cubicBezTo>
                  <a:pt x="163715" y="182178"/>
                  <a:pt x="164929" y="187606"/>
                  <a:pt x="163643" y="192752"/>
                </a:cubicBezTo>
                <a:lnTo>
                  <a:pt x="147211" y="258336"/>
                </a:lnTo>
                <a:lnTo>
                  <a:pt x="229012" y="137171"/>
                </a:lnTo>
                <a:lnTo>
                  <a:pt x="124135" y="137171"/>
                </a:lnTo>
                <a:cubicBezTo>
                  <a:pt x="118493" y="137171"/>
                  <a:pt x="113204" y="134384"/>
                  <a:pt x="109991" y="129742"/>
                </a:cubicBezTo>
                <a:cubicBezTo>
                  <a:pt x="106775" y="125097"/>
                  <a:pt x="106133" y="119099"/>
                  <a:pt x="108133" y="113883"/>
                </a:cubicBezTo>
                <a:lnTo>
                  <a:pt x="139066" y="34297"/>
                </a:lnTo>
                <a:lnTo>
                  <a:pt x="53408" y="34294"/>
                </a:lnTo>
                <a:moveTo>
                  <a:pt x="20117" y="24791"/>
                </a:moveTo>
                <a:cubicBezTo>
                  <a:pt x="21975" y="10574"/>
                  <a:pt x="34120" y="0"/>
                  <a:pt x="48409" y="0"/>
                </a:cubicBezTo>
                <a:lnTo>
                  <a:pt x="147428" y="0"/>
                </a:lnTo>
                <a:cubicBezTo>
                  <a:pt x="167503" y="0"/>
                  <a:pt x="181363" y="20219"/>
                  <a:pt x="174077" y="38935"/>
                </a:cubicBezTo>
                <a:lnTo>
                  <a:pt x="149216" y="102874"/>
                </a:lnTo>
                <a:lnTo>
                  <a:pt x="239804" y="102874"/>
                </a:lnTo>
                <a:cubicBezTo>
                  <a:pt x="262737" y="102874"/>
                  <a:pt x="276310" y="128451"/>
                  <a:pt x="263524" y="147452"/>
                </a:cubicBezTo>
                <a:lnTo>
                  <a:pt x="121212" y="358207"/>
                </a:lnTo>
                <a:cubicBezTo>
                  <a:pt x="116568" y="365138"/>
                  <a:pt x="107639" y="367636"/>
                  <a:pt x="99994" y="364279"/>
                </a:cubicBezTo>
                <a:cubicBezTo>
                  <a:pt x="92348" y="360921"/>
                  <a:pt x="88348" y="352563"/>
                  <a:pt x="90348" y="344491"/>
                </a:cubicBezTo>
                <a:lnTo>
                  <a:pt x="125069" y="205751"/>
                </a:lnTo>
                <a:lnTo>
                  <a:pt x="28624" y="205751"/>
                </a:lnTo>
                <a:cubicBezTo>
                  <a:pt x="11336" y="205751"/>
                  <a:pt x="-2024" y="190535"/>
                  <a:pt x="263" y="173388"/>
                </a:cubicBezTo>
                <a:lnTo>
                  <a:pt x="20053" y="24791"/>
                </a:lnTo>
                <a:lnTo>
                  <a:pt x="20117" y="24791"/>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2" name="Text 10"/>
          <p:cNvSpPr/>
          <p:nvPr/>
        </p:nvSpPr>
        <p:spPr>
          <a:xfrm>
            <a:off x="6482352"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 myth's imagery is equally significant, with vivid descriptions of the natural world, the gods, and the titans.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 Prometheus myth is rich in symbolism and imagery, with the story featuring a range of powerful and evocative symbols, such as fire and the titan Prometheus.</a:t>
            </a:r>
            <a:endParaRPr lang="en-US" sz="1400" dirty="0"/>
          </a:p>
        </p:txBody>
      </p:sp>
      <p:sp>
        <p:nvSpPr>
          <p:cNvPr id="13" name="Text 11"/>
          <p:cNvSpPr/>
          <p:nvPr/>
        </p:nvSpPr>
        <p:spPr>
          <a:xfrm>
            <a:off x="6482351" y="2166246"/>
            <a:ext cx="2339759" cy="365760"/>
          </a:xfrm>
          <a:prstGeom prst="rect">
            <a:avLst/>
          </a:prstGeom>
          <a:noFill/>
          <a:ln/>
        </p:spPr>
        <p:txBody>
          <a:bodyPr wrap="square" lIns="0" tIns="0" rIns="0" bIns="0" rtlCol="0" anchor="t"/>
          <a:lstStyle/>
          <a:p>
            <a:pPr algn="l" marL="0" indent="0">
              <a:lnSpc>
                <a:spcPct val="100000"/>
              </a:lnSpc>
              <a:buNone/>
            </a:pPr>
            <a:r>
              <a:rPr lang="en-US" sz="1263" dirty="0">
                <a:solidFill>
                  <a:srgbClr val="000000"/>
                </a:solidFill>
                <a:latin typeface="Figtree Bold" pitchFamily="34" charset="0"/>
                <a:ea typeface="Figtree Bold" pitchFamily="34" charset="-122"/>
                <a:cs typeface="Figtree Bold" pitchFamily="34" charset="-120"/>
              </a:rPr>
              <a:t>Imagery in the Prometheus Myth</a:t>
            </a:r>
            <a:endParaRPr lang="en-US" sz="1263" dirty="0"/>
          </a:p>
        </p:txBody>
      </p:sp>
      <p:sp>
        <p:nvSpPr>
          <p:cNvPr id="14" name="Text 12"/>
          <p:cNvSpPr/>
          <p:nvPr/>
        </p:nvSpPr>
        <p:spPr>
          <a:xfrm>
            <a:off x="6482351" y="1711238"/>
            <a:ext cx="365760" cy="256032"/>
          </a:xfrm>
          <a:custGeom>
            <a:avLst/>
            <a:gdLst/>
            <a:ahLst/>
            <a:cxnLst/>
            <a:rect l="l" t="t" r="r" b="b"/>
            <a:pathLst>
              <a:path w="365760" h="256032">
                <a:moveTo>
                  <a:pt x="265176" y="224084"/>
                </a:moveTo>
                <a:cubicBezTo>
                  <a:pt x="265176" y="226599"/>
                  <a:pt x="263175" y="228598"/>
                  <a:pt x="260662" y="228598"/>
                </a:cubicBezTo>
                <a:lnTo>
                  <a:pt x="31949" y="228598"/>
                </a:lnTo>
                <a:cubicBezTo>
                  <a:pt x="29436" y="228598"/>
                  <a:pt x="27436" y="226599"/>
                  <a:pt x="27436" y="224084"/>
                </a:cubicBezTo>
                <a:cubicBezTo>
                  <a:pt x="27436" y="223227"/>
                  <a:pt x="27662" y="222428"/>
                  <a:pt x="28123" y="221685"/>
                </a:cubicBezTo>
                <a:lnTo>
                  <a:pt x="146311" y="33320"/>
                </a:lnTo>
                <a:lnTo>
                  <a:pt x="264499" y="221685"/>
                </a:lnTo>
                <a:cubicBezTo>
                  <a:pt x="264956" y="222428"/>
                  <a:pt x="265187" y="223229"/>
                  <a:pt x="265187" y="224087"/>
                </a:cubicBezTo>
                <a:lnTo>
                  <a:pt x="265176" y="224084"/>
                </a:lnTo>
                <a:moveTo>
                  <a:pt x="0" y="224084"/>
                </a:moveTo>
                <a:cubicBezTo>
                  <a:pt x="0" y="241743"/>
                  <a:pt x="14287" y="256032"/>
                  <a:pt x="31946" y="256032"/>
                </a:cubicBezTo>
                <a:lnTo>
                  <a:pt x="260659" y="256032"/>
                </a:lnTo>
                <a:lnTo>
                  <a:pt x="330841" y="256032"/>
                </a:lnTo>
                <a:cubicBezTo>
                  <a:pt x="350157" y="256032"/>
                  <a:pt x="365760" y="240373"/>
                  <a:pt x="365760" y="221114"/>
                </a:cubicBezTo>
                <a:cubicBezTo>
                  <a:pt x="365760" y="214714"/>
                  <a:pt x="363990" y="208428"/>
                  <a:pt x="360672" y="202941"/>
                </a:cubicBezTo>
                <a:lnTo>
                  <a:pt x="285234" y="79326"/>
                </a:lnTo>
                <a:cubicBezTo>
                  <a:pt x="282890" y="75496"/>
                  <a:pt x="278775" y="73154"/>
                  <a:pt x="274320" y="73154"/>
                </a:cubicBezTo>
                <a:cubicBezTo>
                  <a:pt x="269861" y="73154"/>
                  <a:pt x="265747" y="75496"/>
                  <a:pt x="263406" y="79268"/>
                </a:cubicBezTo>
                <a:lnTo>
                  <a:pt x="235860" y="124416"/>
                </a:lnTo>
                <a:lnTo>
                  <a:pt x="163908" y="9716"/>
                </a:lnTo>
                <a:cubicBezTo>
                  <a:pt x="160137" y="3659"/>
                  <a:pt x="153451" y="0"/>
                  <a:pt x="146304" y="0"/>
                </a:cubicBezTo>
                <a:cubicBezTo>
                  <a:pt x="139161" y="0"/>
                  <a:pt x="132530" y="3659"/>
                  <a:pt x="128700" y="9716"/>
                </a:cubicBezTo>
                <a:lnTo>
                  <a:pt x="4912" y="207112"/>
                </a:lnTo>
                <a:cubicBezTo>
                  <a:pt x="1712" y="212199"/>
                  <a:pt x="-4" y="218086"/>
                  <a:pt x="-4" y="224084"/>
                </a:cubicBezTo>
                <a:lnTo>
                  <a:pt x="0" y="224084"/>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676964" y="2676118"/>
            <a:ext cx="2339759" cy="2968601"/>
          </a:xfrm>
          <a:prstGeom prst="rect">
            <a:avLst/>
          </a:prstGeom>
          <a:noFill/>
          <a:ln/>
        </p:spPr>
        <p:txBody>
          <a:bodyPr wrap="square" lIns="0" tIns="0" rIns="0" bIns="0" rtlCol="0" anchor="t"/>
          <a:lstStyle/>
          <a:p>
            <a:pPr algn="l" marL="0" indent="0">
              <a:lnSpc>
                <a:spcPct val="100000"/>
              </a:lnSpc>
              <a:spcBef>
                <a:spcPts val="1043"/>
              </a:spcBef>
              <a:buNone/>
            </a:pPr>
            <a:r>
              <a:rPr lang="en-US" sz="1328" dirty="0">
                <a:solidFill>
                  <a:srgbClr val="000000"/>
                </a:solidFill>
                <a:latin typeface="Figtree Regular" pitchFamily="34" charset="0"/>
                <a:ea typeface="Figtree Regular" pitchFamily="34" charset="-122"/>
                <a:cs typeface="Figtree Regular" pitchFamily="34" charset="-120"/>
              </a:rPr>
              <a:t>The Prometheus myth is rich in symbolism and imagery, with the story featuring a range of powerful and evocative symbols, such as fire and the titan Prometheus.</a:t>
            </a:r>
            <a:endParaRPr lang="en-US" sz="1328" dirty="0"/>
          </a:p>
          <a:p>
            <a:pPr algn="l" marL="0" indent="0">
              <a:lnSpc>
                <a:spcPct val="100000"/>
              </a:lnSpc>
              <a:spcBef>
                <a:spcPts val="1043"/>
              </a:spcBef>
              <a:buNone/>
            </a:pPr>
            <a:r>
              <a:rPr lang="en-US" sz="1328" dirty="0">
                <a:solidFill>
                  <a:srgbClr val="000000"/>
                </a:solidFill>
                <a:latin typeface="Figtree Regular" pitchFamily="34" charset="0"/>
                <a:ea typeface="Figtree Regular" pitchFamily="34" charset="-122"/>
                <a:cs typeface="Figtree Regular" pitchFamily="34" charset="-120"/>
              </a:rPr>
              <a:t>The symbolism and imagery of the Prometheus myth have been interpreted in various ways over the centuries, with different cultures and societies assigning different meanings to the story's symbols and images.</a:t>
            </a:r>
            <a:endParaRPr lang="en-US" sz="1328" dirty="0"/>
          </a:p>
        </p:txBody>
      </p:sp>
      <p:sp>
        <p:nvSpPr>
          <p:cNvPr id="16" name="Text 14"/>
          <p:cNvSpPr/>
          <p:nvPr/>
        </p:nvSpPr>
        <p:spPr>
          <a:xfrm>
            <a:off x="3676963" y="2166246"/>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Symbolism in the Prometheus Myth</a:t>
            </a:r>
            <a:endParaRPr lang="en-US" sz="1200" dirty="0"/>
          </a:p>
        </p:txBody>
      </p:sp>
      <p:sp>
        <p:nvSpPr>
          <p:cNvPr id="17" name="Text 15"/>
          <p:cNvSpPr/>
          <p:nvPr/>
        </p:nvSpPr>
        <p:spPr>
          <a:xfrm>
            <a:off x="3699823" y="1656374"/>
            <a:ext cx="320040" cy="365760"/>
          </a:xfrm>
          <a:custGeom>
            <a:avLst/>
            <a:gdLst/>
            <a:ahLst/>
            <a:cxnLst/>
            <a:rect l="l" t="t" r="r" b="b"/>
            <a:pathLst>
              <a:path w="320040" h="365760">
                <a:moveTo>
                  <a:pt x="63794" y="111656"/>
                </a:moveTo>
                <a:cubicBezTo>
                  <a:pt x="80724" y="82153"/>
                  <a:pt x="102298" y="55007"/>
                  <a:pt x="121801" y="36002"/>
                </a:cubicBezTo>
                <a:cubicBezTo>
                  <a:pt x="135159" y="49359"/>
                  <a:pt x="151017" y="69721"/>
                  <a:pt x="164734" y="87223"/>
                </a:cubicBezTo>
                <a:cubicBezTo>
                  <a:pt x="167448" y="90650"/>
                  <a:pt x="170021" y="94008"/>
                  <a:pt x="172521" y="97153"/>
                </a:cubicBezTo>
                <a:cubicBezTo>
                  <a:pt x="175808" y="101297"/>
                  <a:pt x="180880" y="103726"/>
                  <a:pt x="186164" y="103653"/>
                </a:cubicBezTo>
                <a:cubicBezTo>
                  <a:pt x="191451" y="103580"/>
                  <a:pt x="196450" y="101081"/>
                  <a:pt x="199667" y="96868"/>
                </a:cubicBezTo>
                <a:cubicBezTo>
                  <a:pt x="202025" y="93796"/>
                  <a:pt x="205168" y="89154"/>
                  <a:pt x="208455" y="84439"/>
                </a:cubicBezTo>
                <a:cubicBezTo>
                  <a:pt x="210311" y="81725"/>
                  <a:pt x="212241" y="79011"/>
                  <a:pt x="214027" y="76440"/>
                </a:cubicBezTo>
                <a:cubicBezTo>
                  <a:pt x="218027" y="70797"/>
                  <a:pt x="221529" y="66082"/>
                  <a:pt x="224313" y="62797"/>
                </a:cubicBezTo>
                <a:cubicBezTo>
                  <a:pt x="238599" y="77655"/>
                  <a:pt x="253603" y="100661"/>
                  <a:pt x="265316" y="125949"/>
                </a:cubicBezTo>
                <a:cubicBezTo>
                  <a:pt x="277961" y="153239"/>
                  <a:pt x="285748" y="180956"/>
                  <a:pt x="285748" y="201889"/>
                </a:cubicBezTo>
                <a:cubicBezTo>
                  <a:pt x="285748" y="275469"/>
                  <a:pt x="229456" y="331477"/>
                  <a:pt x="160017" y="331477"/>
                </a:cubicBezTo>
                <a:cubicBezTo>
                  <a:pt x="89794" y="331477"/>
                  <a:pt x="34286" y="275472"/>
                  <a:pt x="34286" y="201889"/>
                </a:cubicBezTo>
                <a:cubicBezTo>
                  <a:pt x="34286" y="175100"/>
                  <a:pt x="45859" y="143023"/>
                  <a:pt x="63790" y="111736"/>
                </a:cubicBezTo>
                <a:lnTo>
                  <a:pt x="63794" y="111656"/>
                </a:lnTo>
                <a:moveTo>
                  <a:pt x="142517" y="8288"/>
                </a:moveTo>
                <a:cubicBezTo>
                  <a:pt x="130944" y="-2714"/>
                  <a:pt x="112872" y="-2783"/>
                  <a:pt x="101299" y="8215"/>
                </a:cubicBezTo>
                <a:cubicBezTo>
                  <a:pt x="78439" y="29718"/>
                  <a:pt x="53437" y="60793"/>
                  <a:pt x="34078" y="94655"/>
                </a:cubicBezTo>
                <a:cubicBezTo>
                  <a:pt x="14789" y="128232"/>
                  <a:pt x="3" y="166450"/>
                  <a:pt x="3" y="201881"/>
                </a:cubicBezTo>
                <a:cubicBezTo>
                  <a:pt x="3" y="293537"/>
                  <a:pt x="70082" y="365760"/>
                  <a:pt x="160023" y="365760"/>
                </a:cubicBezTo>
                <a:cubicBezTo>
                  <a:pt x="249033" y="365760"/>
                  <a:pt x="320043" y="293680"/>
                  <a:pt x="320043" y="201881"/>
                </a:cubicBezTo>
                <a:cubicBezTo>
                  <a:pt x="320043" y="173948"/>
                  <a:pt x="310112" y="141015"/>
                  <a:pt x="296399" y="111513"/>
                </a:cubicBezTo>
                <a:cubicBezTo>
                  <a:pt x="282682" y="81868"/>
                  <a:pt x="264180" y="53507"/>
                  <a:pt x="245035" y="35003"/>
                </a:cubicBezTo>
                <a:cubicBezTo>
                  <a:pt x="233392" y="23716"/>
                  <a:pt x="215032" y="23716"/>
                  <a:pt x="203389" y="34930"/>
                </a:cubicBezTo>
                <a:cubicBezTo>
                  <a:pt x="197746" y="40358"/>
                  <a:pt x="191243" y="49217"/>
                  <a:pt x="186030" y="56576"/>
                </a:cubicBezTo>
                <a:lnTo>
                  <a:pt x="185242" y="57717"/>
                </a:lnTo>
                <a:cubicBezTo>
                  <a:pt x="171884" y="40716"/>
                  <a:pt x="156026" y="21068"/>
                  <a:pt x="142523" y="8281"/>
                </a:cubicBezTo>
                <a:lnTo>
                  <a:pt x="142517" y="8288"/>
                </a:lnTo>
                <a:moveTo>
                  <a:pt x="161233" y="297180"/>
                </a:moveTo>
                <a:cubicBezTo>
                  <a:pt x="179306" y="297180"/>
                  <a:pt x="195308" y="292180"/>
                  <a:pt x="210381" y="282177"/>
                </a:cubicBezTo>
                <a:cubicBezTo>
                  <a:pt x="240456" y="261175"/>
                  <a:pt x="248530" y="219167"/>
                  <a:pt x="230454" y="186165"/>
                </a:cubicBezTo>
                <a:cubicBezTo>
                  <a:pt x="227241" y="179734"/>
                  <a:pt x="219026" y="179307"/>
                  <a:pt x="214382" y="184734"/>
                </a:cubicBezTo>
                <a:lnTo>
                  <a:pt x="196380" y="205667"/>
                </a:lnTo>
                <a:cubicBezTo>
                  <a:pt x="191665" y="211095"/>
                  <a:pt x="183165" y="210952"/>
                  <a:pt x="178736" y="205308"/>
                </a:cubicBezTo>
                <a:cubicBezTo>
                  <a:pt x="166949" y="190305"/>
                  <a:pt x="145874" y="163517"/>
                  <a:pt x="133873" y="148301"/>
                </a:cubicBezTo>
                <a:cubicBezTo>
                  <a:pt x="129373" y="142588"/>
                  <a:pt x="120799" y="142515"/>
                  <a:pt x="116229" y="148228"/>
                </a:cubicBezTo>
                <a:cubicBezTo>
                  <a:pt x="92082" y="178590"/>
                  <a:pt x="79940" y="197734"/>
                  <a:pt x="79940" y="219237"/>
                </a:cubicBezTo>
                <a:cubicBezTo>
                  <a:pt x="80010" y="268172"/>
                  <a:pt x="116158" y="297176"/>
                  <a:pt x="161236" y="297176"/>
                </a:cubicBezTo>
                <a:lnTo>
                  <a:pt x="161233" y="29718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8" name="Text 16"/>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19" name="Text 17"/>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8</a:t>
            </a:r>
            <a:endParaRPr lang="en-US" sz="800" dirty="0"/>
          </a:p>
        </p:txBody>
      </p:sp>
      <p:sp>
        <p:nvSpPr>
          <p:cNvPr id="20" name="Text 18"/>
          <p:cNvSpPr/>
          <p:nvPr/>
        </p:nvSpPr>
        <p:spPr>
          <a:xfrm>
            <a:off x="10871469"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0"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8991602" y="0"/>
            <a:ext cx="3200397" cy="6857998"/>
          </a:xfrm>
          <a:prstGeom prst="rect">
            <a:avLst/>
          </a:prstGeom>
          <a:blipFill>
            <a:blip r:embed="rId1"/>
            <a:srcRect/>
            <a:stretch>
              <a:fillRect l="-92857" r="-92857" t="0" b="0"/>
            </a:stretch>
          </a:blipFill>
          <a:ln/>
        </p:spPr>
        <p:txBody>
          <a:bodyPr wrap="square" lIns="0" tIns="0" rIns="0" bIns="0" rtlCol="0" anchor="ctr"/>
          <a:lstStyle/>
          <a:p>
            <a:pPr indent="0" marL="0">
              <a:buNone/>
            </a:pPr>
            <a:endParaRPr lang="en-US" dirty="0"/>
          </a:p>
        </p:txBody>
      </p:sp>
      <p:sp>
        <p:nvSpPr>
          <p:cNvPr id="5" name="Text 3"/>
          <p:cNvSpPr/>
          <p:nvPr/>
        </p:nvSpPr>
        <p:spPr>
          <a:xfrm>
            <a:off x="548640" y="548639"/>
            <a:ext cx="8092439"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Teaching the Prometheus Myth</a:t>
            </a:r>
            <a:endParaRPr lang="en-US" sz="2400" dirty="0"/>
          </a:p>
        </p:txBody>
      </p:sp>
      <p:sp>
        <p:nvSpPr>
          <p:cNvPr id="6" name="Text 4"/>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7" name="Text 5"/>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9</a:t>
            </a:r>
            <a:endParaRPr lang="en-US" sz="800" dirty="0"/>
          </a:p>
        </p:txBody>
      </p:sp>
      <p:sp>
        <p:nvSpPr>
          <p:cNvPr id="8" name="Text 6"/>
          <p:cNvSpPr/>
          <p:nvPr/>
        </p:nvSpPr>
        <p:spPr>
          <a:xfrm>
            <a:off x="7726679" y="6217920"/>
            <a:ext cx="914400" cy="548640"/>
          </a:xfrm>
          <a:prstGeom prst="rect">
            <a:avLst/>
          </a:prstGeom>
          <a:noFill/>
          <a:ln/>
        </p:spPr>
        <p:txBody>
          <a:bodyPr wrap="square" lIns="0" tIns="0" rIns="0" bIns="0" rtlCol="0" anchor="ctr"/>
          <a:lstStyle/>
          <a:p>
            <a:pPr indent="0" marL="0">
              <a:buNone/>
            </a:pPr>
            <a:endParaRPr lang="en-US" dirty="0"/>
          </a:p>
        </p:txBody>
      </p:sp>
      <p:sp>
        <p:nvSpPr>
          <p:cNvPr id="9" name="Text 7"/>
          <p:cNvSpPr/>
          <p:nvPr/>
        </p:nvSpPr>
        <p:spPr>
          <a:xfrm>
            <a:off x="548639" y="1545459"/>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0" name="Text 8"/>
          <p:cNvSpPr/>
          <p:nvPr/>
        </p:nvSpPr>
        <p:spPr>
          <a:xfrm>
            <a:off x="548639" y="1545459"/>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01</a:t>
            </a:r>
            <a:endParaRPr lang="en-US" sz="1400" dirty="0"/>
          </a:p>
        </p:txBody>
      </p:sp>
      <p:sp>
        <p:nvSpPr>
          <p:cNvPr id="11" name="Text 9"/>
          <p:cNvSpPr/>
          <p:nvPr/>
        </p:nvSpPr>
        <p:spPr>
          <a:xfrm>
            <a:off x="548639" y="275713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2" name="Text 10"/>
          <p:cNvSpPr/>
          <p:nvPr/>
        </p:nvSpPr>
        <p:spPr>
          <a:xfrm>
            <a:off x="548639" y="275713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02</a:t>
            </a:r>
            <a:endParaRPr lang="en-US" sz="1400" dirty="0"/>
          </a:p>
        </p:txBody>
      </p:sp>
      <p:sp>
        <p:nvSpPr>
          <p:cNvPr id="13" name="Text 11"/>
          <p:cNvSpPr/>
          <p:nvPr/>
        </p:nvSpPr>
        <p:spPr>
          <a:xfrm>
            <a:off x="548639" y="3927695"/>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4" name="Text 12"/>
          <p:cNvSpPr/>
          <p:nvPr/>
        </p:nvSpPr>
        <p:spPr>
          <a:xfrm>
            <a:off x="548639" y="3927695"/>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03</a:t>
            </a:r>
            <a:endParaRPr lang="en-US" sz="1400" dirty="0"/>
          </a:p>
        </p:txBody>
      </p:sp>
      <p:sp>
        <p:nvSpPr>
          <p:cNvPr id="15" name="Text 13"/>
          <p:cNvSpPr/>
          <p:nvPr/>
        </p:nvSpPr>
        <p:spPr>
          <a:xfrm>
            <a:off x="548639" y="5112338"/>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6" name="Text 14"/>
          <p:cNvSpPr/>
          <p:nvPr/>
        </p:nvSpPr>
        <p:spPr>
          <a:xfrm>
            <a:off x="548639" y="5112338"/>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04</a:t>
            </a:r>
            <a:endParaRPr lang="en-US" sz="1400" dirty="0"/>
          </a:p>
        </p:txBody>
      </p:sp>
      <p:sp>
        <p:nvSpPr>
          <p:cNvPr id="17" name="Text 15"/>
          <p:cNvSpPr/>
          <p:nvPr/>
        </p:nvSpPr>
        <p:spPr>
          <a:xfrm>
            <a:off x="1331758" y="5460737"/>
            <a:ext cx="6858000" cy="548640"/>
          </a:xfrm>
          <a:prstGeom prst="rect">
            <a:avLst/>
          </a:prstGeom>
          <a:noFill/>
          <a:ln/>
        </p:spPr>
        <p:txBody>
          <a:bodyPr wrap="square" lIns="0" tIns="0" rIns="0" bIns="0" rtlCol="0" anchor="t"/>
          <a:lstStyle/>
          <a:p>
            <a:pPr algn="l" marL="0" indent="0">
              <a:lnSpc>
                <a:spcPct val="90000"/>
              </a:lnSpc>
              <a:spcBef>
                <a:spcPts val="942"/>
              </a:spcBef>
              <a:buNone/>
            </a:pPr>
            <a:r>
              <a:rPr lang="en-US" sz="1318" dirty="0">
                <a:solidFill>
                  <a:srgbClr val="00142F"/>
                </a:solidFill>
                <a:latin typeface="Figtree Regular" pitchFamily="34" charset="0"/>
                <a:ea typeface="Figtree Regular" pitchFamily="34" charset="-122"/>
                <a:cs typeface="Figtree Regular" pitchFamily="34" charset="-120"/>
              </a:rPr>
              <a:t>Role-playing activities allow students to immerse themselves in the myth's narrative.</a:t>
            </a:r>
            <a:endParaRPr lang="en-US" sz="1318" dirty="0"/>
          </a:p>
          <a:p>
            <a:pPr algn="l" marL="0" indent="0">
              <a:lnSpc>
                <a:spcPct val="90000"/>
              </a:lnSpc>
              <a:spcBef>
                <a:spcPts val="942"/>
              </a:spcBef>
              <a:buNone/>
            </a:pPr>
            <a:r>
              <a:rPr lang="en-US" sz="1318" dirty="0">
                <a:solidFill>
                  <a:srgbClr val="00142F"/>
                </a:solidFill>
                <a:latin typeface="Figtree Regular" pitchFamily="34" charset="0"/>
                <a:ea typeface="Figtree Regular" pitchFamily="34" charset="-122"/>
                <a:cs typeface="Figtree Regular" pitchFamily="34" charset="-120"/>
              </a:rPr>
              <a:t>Such activities encourage deeper engagement with the characters and themes of the story.</a:t>
            </a:r>
            <a:endParaRPr lang="en-US" sz="1318" dirty="0"/>
          </a:p>
        </p:txBody>
      </p:sp>
      <p:sp>
        <p:nvSpPr>
          <p:cNvPr id="18" name="Text 16"/>
          <p:cNvSpPr/>
          <p:nvPr/>
        </p:nvSpPr>
        <p:spPr>
          <a:xfrm>
            <a:off x="1331758" y="5128505"/>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Interactive Learning Techniques</a:t>
            </a:r>
            <a:endParaRPr lang="en-US" sz="1600" dirty="0"/>
          </a:p>
        </p:txBody>
      </p:sp>
      <p:sp>
        <p:nvSpPr>
          <p:cNvPr id="19" name="Text 17"/>
          <p:cNvSpPr/>
          <p:nvPr/>
        </p:nvSpPr>
        <p:spPr>
          <a:xfrm>
            <a:off x="1331758" y="3943862"/>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Connecting to Modern Contexts</a:t>
            </a:r>
            <a:endParaRPr lang="en-US" sz="1600" dirty="0"/>
          </a:p>
        </p:txBody>
      </p:sp>
      <p:sp>
        <p:nvSpPr>
          <p:cNvPr id="20" name="Text 18"/>
          <p:cNvSpPr/>
          <p:nvPr/>
        </p:nvSpPr>
        <p:spPr>
          <a:xfrm>
            <a:off x="1331758" y="4276094"/>
            <a:ext cx="6858000" cy="54864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Teachers can make connections to modern literature and popular culture.</a:t>
            </a:r>
            <a:endParaRPr lang="en-US" sz="1400" dirty="0"/>
          </a:p>
          <a:p>
            <a:pPr algn="l"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This helps students see the relevance and significance of the Prometheus myth.</a:t>
            </a:r>
            <a:endParaRPr lang="en-US" sz="1400" dirty="0"/>
          </a:p>
        </p:txBody>
      </p:sp>
      <p:sp>
        <p:nvSpPr>
          <p:cNvPr id="21" name="Text 19"/>
          <p:cNvSpPr/>
          <p:nvPr/>
        </p:nvSpPr>
        <p:spPr>
          <a:xfrm>
            <a:off x="1331758" y="2773297"/>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Developing Critical Thinking Skills</a:t>
            </a:r>
            <a:endParaRPr lang="en-US" sz="1600" dirty="0"/>
          </a:p>
        </p:txBody>
      </p:sp>
      <p:sp>
        <p:nvSpPr>
          <p:cNvPr id="22" name="Text 20"/>
          <p:cNvSpPr/>
          <p:nvPr/>
        </p:nvSpPr>
        <p:spPr>
          <a:xfrm>
            <a:off x="1331758" y="3105529"/>
            <a:ext cx="6858000" cy="548640"/>
          </a:xfrm>
          <a:prstGeom prst="rect">
            <a:avLst/>
          </a:prstGeom>
          <a:noFill/>
          <a:ln/>
        </p:spPr>
        <p:txBody>
          <a:bodyPr wrap="square" lIns="0" tIns="0" rIns="0" bIns="0" rtlCol="0" anchor="t"/>
          <a:lstStyle/>
          <a:p>
            <a:pPr algn="l" marL="0" indent="0">
              <a:lnSpc>
                <a:spcPct val="90000"/>
              </a:lnSpc>
              <a:spcBef>
                <a:spcPts val="849"/>
              </a:spcBef>
              <a:buNone/>
            </a:pPr>
            <a:r>
              <a:rPr lang="en-US" sz="1188" dirty="0">
                <a:solidFill>
                  <a:srgbClr val="00142F"/>
                </a:solidFill>
                <a:latin typeface="Figtree Regular" pitchFamily="34" charset="0"/>
                <a:ea typeface="Figtree Regular" pitchFamily="34" charset="-122"/>
                <a:cs typeface="Figtree Regular" pitchFamily="34" charset="-120"/>
              </a:rPr>
              <a:t>The myth can be used to support the development of critical thinking and analytical skills in students.</a:t>
            </a:r>
            <a:endParaRPr lang="en-US" sz="1188" dirty="0"/>
          </a:p>
          <a:p>
            <a:pPr algn="l" marL="0" indent="0">
              <a:lnSpc>
                <a:spcPct val="90000"/>
              </a:lnSpc>
              <a:spcBef>
                <a:spcPts val="849"/>
              </a:spcBef>
              <a:buNone/>
            </a:pPr>
            <a:r>
              <a:rPr lang="en-US" sz="1188" dirty="0">
                <a:solidFill>
                  <a:srgbClr val="00142F"/>
                </a:solidFill>
                <a:latin typeface="Figtree Regular" pitchFamily="34" charset="0"/>
                <a:ea typeface="Figtree Regular" pitchFamily="34" charset="-122"/>
                <a:cs typeface="Figtree Regular" pitchFamily="34" charset="-120"/>
              </a:rPr>
              <a:t>This can be achieved by examining the myth's use of symbolism, imagery, and character development.</a:t>
            </a:r>
            <a:endParaRPr lang="en-US" sz="1188" dirty="0"/>
          </a:p>
        </p:txBody>
      </p:sp>
      <p:sp>
        <p:nvSpPr>
          <p:cNvPr id="23" name="Text 21"/>
          <p:cNvSpPr/>
          <p:nvPr/>
        </p:nvSpPr>
        <p:spPr>
          <a:xfrm>
            <a:off x="1331758" y="1561626"/>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Engaging Strategies for Teaching</a:t>
            </a:r>
            <a:endParaRPr lang="en-US" sz="1600" dirty="0"/>
          </a:p>
        </p:txBody>
      </p:sp>
      <p:sp>
        <p:nvSpPr>
          <p:cNvPr id="24" name="Text 22"/>
          <p:cNvSpPr/>
          <p:nvPr/>
        </p:nvSpPr>
        <p:spPr>
          <a:xfrm>
            <a:off x="1331758" y="1893858"/>
            <a:ext cx="6858000" cy="548640"/>
          </a:xfrm>
          <a:prstGeom prst="rect">
            <a:avLst/>
          </a:prstGeom>
          <a:noFill/>
          <a:ln/>
        </p:spPr>
        <p:txBody>
          <a:bodyPr wrap="square" lIns="0" tIns="0" rIns="0" bIns="0" rtlCol="0" anchor="t"/>
          <a:lstStyle/>
          <a:p>
            <a:pPr algn="l" marL="0" indent="0">
              <a:lnSpc>
                <a:spcPct val="90000"/>
              </a:lnSpc>
              <a:spcBef>
                <a:spcPts val="613"/>
              </a:spcBef>
              <a:buNone/>
            </a:pPr>
            <a:r>
              <a:rPr lang="en-US" sz="858" dirty="0">
                <a:solidFill>
                  <a:srgbClr val="00142F"/>
                </a:solidFill>
                <a:latin typeface="Figtree Regular" pitchFamily="34" charset="0"/>
                <a:ea typeface="Figtree Regular" pitchFamily="34" charset="-122"/>
                <a:cs typeface="Figtree Regular" pitchFamily="34" charset="-120"/>
              </a:rPr>
              <a:t>To teach the Prometheus myth, teachers can use a range of strategies, including group discussions, writing exercises, and multimedia presentations.</a:t>
            </a:r>
            <a:endParaRPr lang="en-US" sz="858" dirty="0"/>
          </a:p>
          <a:p>
            <a:pPr algn="l" marL="0" indent="0">
              <a:lnSpc>
                <a:spcPct val="90000"/>
              </a:lnSpc>
              <a:spcBef>
                <a:spcPts val="613"/>
              </a:spcBef>
              <a:buNone/>
            </a:pPr>
            <a:r>
              <a:rPr lang="en-US" sz="858" dirty="0">
                <a:solidFill>
                  <a:srgbClr val="00142F"/>
                </a:solidFill>
                <a:latin typeface="Figtree Regular" pitchFamily="34" charset="0"/>
                <a:ea typeface="Figtree Regular" pitchFamily="34" charset="-122"/>
                <a:cs typeface="Figtree Regular" pitchFamily="34" charset="-120"/>
              </a:rPr>
              <a:t>Teachers can also use role-playing activities to help students engage with the myth and its characters, such as asking students to take on the roles of Prometheus, Zeus, or other characters from the myth.</a:t>
            </a:r>
            <a:endParaRPr lang="en-US" sz="858"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394512"/>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2982339"/>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57016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Assessment and Evaluation</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10</a:t>
            </a:r>
            <a:endParaRPr lang="en-US" sz="800" dirty="0"/>
          </a:p>
        </p:txBody>
      </p:sp>
      <p:sp>
        <p:nvSpPr>
          <p:cNvPr id="11" name="Text 9"/>
          <p:cNvSpPr/>
          <p:nvPr/>
        </p:nvSpPr>
        <p:spPr>
          <a:xfrm>
            <a:off x="10871469" y="6217920"/>
            <a:ext cx="914400" cy="548640"/>
          </a:xfrm>
          <a:prstGeom prst="rect">
            <a:avLst/>
          </a:prstGeom>
          <a:noFill/>
          <a:ln/>
        </p:spPr>
        <p:txBody>
          <a:bodyPr wrap="square" lIns="0" tIns="0" rIns="0" bIns="0" rtlCol="0" anchor="ctr"/>
          <a:lstStyle/>
          <a:p>
            <a:pPr indent="0" marL="0">
              <a:buNone/>
            </a:pPr>
            <a:endParaRPr lang="en-US" dirty="0"/>
          </a:p>
        </p:txBody>
      </p:sp>
      <p:sp>
        <p:nvSpPr>
          <p:cNvPr id="12" name="Text 10"/>
          <p:cNvSpPr/>
          <p:nvPr/>
        </p:nvSpPr>
        <p:spPr>
          <a:xfrm>
            <a:off x="3771370"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3771370"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3771370"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4405359" y="4779814"/>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Engaging Student Understanding</a:t>
            </a:r>
            <a:endParaRPr lang="en-US" sz="1600" dirty="0"/>
          </a:p>
        </p:txBody>
      </p:sp>
      <p:sp>
        <p:nvSpPr>
          <p:cNvPr id="16" name="Text 14"/>
          <p:cNvSpPr/>
          <p:nvPr/>
        </p:nvSpPr>
        <p:spPr>
          <a:xfrm>
            <a:off x="4405359" y="5236331"/>
            <a:ext cx="7132320" cy="457200"/>
          </a:xfrm>
          <a:prstGeom prst="rect">
            <a:avLst/>
          </a:prstGeom>
          <a:noFill/>
          <a:ln/>
        </p:spPr>
        <p:txBody>
          <a:bodyPr wrap="square" lIns="0" tIns="0" rIns="0" bIns="0" rtlCol="0" anchor="t"/>
          <a:lstStyle/>
          <a:p>
            <a:pPr algn="l" marL="0" indent="0">
              <a:lnSpc>
                <a:spcPct val="90000"/>
              </a:lnSpc>
              <a:spcBef>
                <a:spcPts val="779"/>
              </a:spcBef>
              <a:buNone/>
            </a:pPr>
            <a:r>
              <a:rPr lang="en-US" sz="1246" dirty="0">
                <a:solidFill>
                  <a:srgbClr val="000000"/>
                </a:solidFill>
                <a:latin typeface="Figtree Regular" pitchFamily="34" charset="0"/>
                <a:ea typeface="Figtree Regular" pitchFamily="34" charset="-122"/>
                <a:cs typeface="Figtree Regular" pitchFamily="34" charset="-120"/>
              </a:rPr>
              <a:t>Role-playing activities and multimedia presentations offer dynamic ways to evaluate comprehension.</a:t>
            </a:r>
            <a:endParaRPr lang="en-US" sz="1246" dirty="0"/>
          </a:p>
          <a:p>
            <a:pPr algn="l" marL="0" indent="0">
              <a:lnSpc>
                <a:spcPct val="90000"/>
              </a:lnSpc>
              <a:spcBef>
                <a:spcPts val="779"/>
              </a:spcBef>
              <a:buNone/>
            </a:pPr>
            <a:r>
              <a:rPr lang="en-US" sz="1246" dirty="0">
                <a:solidFill>
                  <a:srgbClr val="000000"/>
                </a:solidFill>
                <a:latin typeface="Figtree Regular" pitchFamily="34" charset="0"/>
                <a:ea typeface="Figtree Regular" pitchFamily="34" charset="-122"/>
                <a:cs typeface="Figtree Regular" pitchFamily="34" charset="-120"/>
              </a:rPr>
              <a:t>These methods help students connect with the themes and content of the myth.</a:t>
            </a:r>
            <a:endParaRPr lang="en-US" sz="1246" dirty="0"/>
          </a:p>
        </p:txBody>
      </p:sp>
      <p:sp>
        <p:nvSpPr>
          <p:cNvPr id="17" name="Text 15"/>
          <p:cNvSpPr/>
          <p:nvPr/>
        </p:nvSpPr>
        <p:spPr>
          <a:xfrm>
            <a:off x="4405359" y="3207745"/>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Ongoing and Formative Evaluation</a:t>
            </a:r>
            <a:endParaRPr lang="en-US" sz="1600" dirty="0"/>
          </a:p>
        </p:txBody>
      </p:sp>
      <p:sp>
        <p:nvSpPr>
          <p:cNvPr id="18" name="Text 16"/>
          <p:cNvSpPr/>
          <p:nvPr/>
        </p:nvSpPr>
        <p:spPr>
          <a:xfrm>
            <a:off x="4405359" y="3664262"/>
            <a:ext cx="7132320" cy="457200"/>
          </a:xfrm>
          <a:prstGeom prst="rect">
            <a:avLst/>
          </a:prstGeom>
          <a:noFill/>
          <a:ln/>
        </p:spPr>
        <p:txBody>
          <a:bodyPr wrap="square" lIns="0" tIns="0" rIns="0" bIns="0" rtlCol="0" anchor="t"/>
          <a:lstStyle/>
          <a:p>
            <a:pPr algn="l" marL="0" indent="0">
              <a:lnSpc>
                <a:spcPct val="90000"/>
              </a:lnSpc>
              <a:spcBef>
                <a:spcPts val="808"/>
              </a:spcBef>
              <a:buNone/>
            </a:pPr>
            <a:r>
              <a:rPr lang="en-US" sz="1293" dirty="0">
                <a:solidFill>
                  <a:srgbClr val="000000"/>
                </a:solidFill>
                <a:latin typeface="Figtree Regular" pitchFamily="34" charset="0"/>
                <a:ea typeface="Figtree Regular" pitchFamily="34" charset="-122"/>
                <a:cs typeface="Figtree Regular" pitchFamily="34" charset="-120"/>
              </a:rPr>
              <a:t>The assessment and evaluation of student learning should be ongoing and formative.</a:t>
            </a:r>
            <a:endParaRPr lang="en-US" sz="1293" dirty="0"/>
          </a:p>
          <a:p>
            <a:pPr algn="l" marL="0" indent="0">
              <a:lnSpc>
                <a:spcPct val="90000"/>
              </a:lnSpc>
              <a:spcBef>
                <a:spcPts val="808"/>
              </a:spcBef>
              <a:buNone/>
            </a:pPr>
            <a:r>
              <a:rPr lang="en-US" sz="1293" dirty="0">
                <a:solidFill>
                  <a:srgbClr val="000000"/>
                </a:solidFill>
                <a:latin typeface="Figtree Regular" pitchFamily="34" charset="0"/>
                <a:ea typeface="Figtree Regular" pitchFamily="34" charset="-122"/>
                <a:cs typeface="Figtree Regular" pitchFamily="34" charset="-120"/>
              </a:rPr>
              <a:t>Teachers should provide feedback and support to students throughout the lesson.</a:t>
            </a:r>
            <a:endParaRPr lang="en-US" sz="1293" dirty="0"/>
          </a:p>
        </p:txBody>
      </p:sp>
      <p:sp>
        <p:nvSpPr>
          <p:cNvPr id="19" name="Text 17"/>
          <p:cNvSpPr/>
          <p:nvPr/>
        </p:nvSpPr>
        <p:spPr>
          <a:xfrm>
            <a:off x="4405359" y="1624826"/>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Diverse Assessment Strategies</a:t>
            </a:r>
            <a:endParaRPr lang="en-US" sz="1600" dirty="0"/>
          </a:p>
        </p:txBody>
      </p:sp>
      <p:sp>
        <p:nvSpPr>
          <p:cNvPr id="20" name="Text 18"/>
          <p:cNvSpPr/>
          <p:nvPr/>
        </p:nvSpPr>
        <p:spPr>
          <a:xfrm>
            <a:off x="4405359" y="2081343"/>
            <a:ext cx="7132320" cy="457200"/>
          </a:xfrm>
          <a:prstGeom prst="rect">
            <a:avLst/>
          </a:prstGeom>
          <a:noFill/>
          <a:ln/>
        </p:spPr>
        <p:txBody>
          <a:bodyPr wrap="square" lIns="0" tIns="0" rIns="0" bIns="0" rtlCol="0" anchor="t"/>
          <a:lstStyle/>
          <a:p>
            <a:pPr algn="l" marL="0" indent="0">
              <a:lnSpc>
                <a:spcPct val="90000"/>
              </a:lnSpc>
              <a:spcBef>
                <a:spcPts val="581"/>
              </a:spcBef>
              <a:buNone/>
            </a:pPr>
            <a:r>
              <a:rPr lang="en-US" sz="929" dirty="0">
                <a:solidFill>
                  <a:srgbClr val="000000"/>
                </a:solidFill>
                <a:latin typeface="Figtree Regular" pitchFamily="34" charset="0"/>
                <a:ea typeface="Figtree Regular" pitchFamily="34" charset="-122"/>
                <a:cs typeface="Figtree Regular" pitchFamily="34" charset="-120"/>
              </a:rPr>
              <a:t>To assess student learning, teachers can use a range of strategies, including literary analysis essays, creative writing exercises, and group discussions.</a:t>
            </a:r>
            <a:endParaRPr lang="en-US" sz="929" dirty="0"/>
          </a:p>
          <a:p>
            <a:pPr algn="l" marL="0" indent="0">
              <a:lnSpc>
                <a:spcPct val="90000"/>
              </a:lnSpc>
              <a:spcBef>
                <a:spcPts val="581"/>
              </a:spcBef>
              <a:buNone/>
            </a:pPr>
            <a:r>
              <a:rPr lang="en-US" sz="929" dirty="0">
                <a:solidFill>
                  <a:srgbClr val="000000"/>
                </a:solidFill>
                <a:latin typeface="Figtree Regular" pitchFamily="34" charset="0"/>
                <a:ea typeface="Figtree Regular" pitchFamily="34" charset="-122"/>
                <a:cs typeface="Figtree Regular" pitchFamily="34" charset="-120"/>
              </a:rPr>
              <a:t>Teachers can also use multimedia presentations and role-playing activities to assess student understanding of the myth and its themes.</a:t>
            </a:r>
            <a:endParaRPr lang="en-US" sz="929" dirty="0"/>
          </a:p>
        </p:txBody>
      </p:sp>
      <p:sp>
        <p:nvSpPr>
          <p:cNvPr id="21" name="Text 19"/>
          <p:cNvSpPr/>
          <p:nvPr/>
        </p:nvSpPr>
        <p:spPr>
          <a:xfrm>
            <a:off x="3885670" y="4935446"/>
            <a:ext cx="228600" cy="182880"/>
          </a:xfrm>
          <a:custGeom>
            <a:avLst/>
            <a:gdLst/>
            <a:ahLst/>
            <a:cxnLst/>
            <a:rect l="l" t="t" r="r" b="b"/>
            <a:pathLst>
              <a:path w="228600" h="182880">
                <a:moveTo>
                  <a:pt x="151448" y="8573"/>
                </a:moveTo>
                <a:cubicBezTo>
                  <a:pt x="151448" y="3822"/>
                  <a:pt x="147625" y="2"/>
                  <a:pt x="142875" y="2"/>
                </a:cubicBezTo>
                <a:cubicBezTo>
                  <a:pt x="138125" y="2"/>
                  <a:pt x="134303" y="3824"/>
                  <a:pt x="134303" y="8575"/>
                </a:cubicBezTo>
                <a:lnTo>
                  <a:pt x="134303" y="37150"/>
                </a:lnTo>
                <a:cubicBezTo>
                  <a:pt x="134303" y="41902"/>
                  <a:pt x="138125" y="45724"/>
                  <a:pt x="142875" y="45724"/>
                </a:cubicBezTo>
                <a:cubicBezTo>
                  <a:pt x="147625" y="45724"/>
                  <a:pt x="151448" y="41902"/>
                  <a:pt x="151448" y="37152"/>
                </a:cubicBezTo>
                <a:lnTo>
                  <a:pt x="151448" y="8573"/>
                </a:lnTo>
                <a:moveTo>
                  <a:pt x="94654" y="13930"/>
                </a:moveTo>
                <a:cubicBezTo>
                  <a:pt x="91296" y="10572"/>
                  <a:pt x="85867" y="10572"/>
                  <a:pt x="82545" y="13930"/>
                </a:cubicBezTo>
                <a:cubicBezTo>
                  <a:pt x="79224" y="17288"/>
                  <a:pt x="79187" y="22717"/>
                  <a:pt x="82545" y="26038"/>
                </a:cubicBezTo>
                <a:lnTo>
                  <a:pt x="102548" y="46042"/>
                </a:lnTo>
                <a:cubicBezTo>
                  <a:pt x="105906" y="49400"/>
                  <a:pt x="111335" y="49400"/>
                  <a:pt x="114657" y="46042"/>
                </a:cubicBezTo>
                <a:cubicBezTo>
                  <a:pt x="117978" y="42684"/>
                  <a:pt x="118015" y="37254"/>
                  <a:pt x="114657" y="33933"/>
                </a:cubicBezTo>
                <a:lnTo>
                  <a:pt x="94654" y="13930"/>
                </a:lnTo>
                <a:moveTo>
                  <a:pt x="203239" y="26075"/>
                </a:moveTo>
                <a:cubicBezTo>
                  <a:pt x="206597" y="22717"/>
                  <a:pt x="206597" y="17288"/>
                  <a:pt x="203239" y="13967"/>
                </a:cubicBezTo>
                <a:cubicBezTo>
                  <a:pt x="199881" y="10646"/>
                  <a:pt x="194452" y="10609"/>
                  <a:pt x="191130" y="13967"/>
                </a:cubicBezTo>
                <a:lnTo>
                  <a:pt x="171091" y="33933"/>
                </a:lnTo>
                <a:cubicBezTo>
                  <a:pt x="167733" y="37291"/>
                  <a:pt x="167733" y="42721"/>
                  <a:pt x="171091" y="46042"/>
                </a:cubicBezTo>
                <a:cubicBezTo>
                  <a:pt x="174449" y="49363"/>
                  <a:pt x="179878" y="49400"/>
                  <a:pt x="183200" y="46042"/>
                </a:cubicBezTo>
                <a:lnTo>
                  <a:pt x="203203" y="26040"/>
                </a:lnTo>
                <a:lnTo>
                  <a:pt x="203239" y="26075"/>
                </a:lnTo>
                <a:moveTo>
                  <a:pt x="102870" y="114300"/>
                </a:moveTo>
                <a:cubicBezTo>
                  <a:pt x="102870" y="92206"/>
                  <a:pt x="120781" y="74295"/>
                  <a:pt x="142875" y="74295"/>
                </a:cubicBezTo>
                <a:cubicBezTo>
                  <a:pt x="164969" y="74295"/>
                  <a:pt x="182880" y="92206"/>
                  <a:pt x="182880" y="114300"/>
                </a:cubicBezTo>
                <a:cubicBezTo>
                  <a:pt x="182880" y="136394"/>
                  <a:pt x="164969" y="154305"/>
                  <a:pt x="142875" y="154305"/>
                </a:cubicBezTo>
                <a:cubicBezTo>
                  <a:pt x="120781" y="154305"/>
                  <a:pt x="102870" y="136394"/>
                  <a:pt x="102870" y="114300"/>
                </a:cubicBezTo>
                <a:moveTo>
                  <a:pt x="200025" y="114300"/>
                </a:moveTo>
                <a:cubicBezTo>
                  <a:pt x="200025" y="103905"/>
                  <a:pt x="197238" y="94119"/>
                  <a:pt x="192381" y="85725"/>
                </a:cubicBezTo>
                <a:lnTo>
                  <a:pt x="205740" y="85725"/>
                </a:lnTo>
                <a:cubicBezTo>
                  <a:pt x="208883" y="85725"/>
                  <a:pt x="211455" y="88296"/>
                  <a:pt x="211455" y="91440"/>
                </a:cubicBezTo>
                <a:lnTo>
                  <a:pt x="211455" y="137160"/>
                </a:lnTo>
                <a:cubicBezTo>
                  <a:pt x="211455" y="140304"/>
                  <a:pt x="208883" y="142875"/>
                  <a:pt x="205740" y="142875"/>
                </a:cubicBezTo>
                <a:lnTo>
                  <a:pt x="192381" y="142875"/>
                </a:lnTo>
                <a:cubicBezTo>
                  <a:pt x="197238" y="134481"/>
                  <a:pt x="200025" y="124695"/>
                  <a:pt x="200025" y="114300"/>
                </a:cubicBezTo>
                <a:lnTo>
                  <a:pt x="200025" y="114300"/>
                </a:lnTo>
                <a:moveTo>
                  <a:pt x="142875" y="171450"/>
                </a:moveTo>
                <a:cubicBezTo>
                  <a:pt x="155734" y="171450"/>
                  <a:pt x="167628" y="167200"/>
                  <a:pt x="177165" y="160020"/>
                </a:cubicBezTo>
                <a:lnTo>
                  <a:pt x="182880" y="160020"/>
                </a:lnTo>
                <a:lnTo>
                  <a:pt x="182880" y="174308"/>
                </a:lnTo>
                <a:cubicBezTo>
                  <a:pt x="182880" y="179060"/>
                  <a:pt x="186702" y="182882"/>
                  <a:pt x="191453" y="182882"/>
                </a:cubicBezTo>
                <a:cubicBezTo>
                  <a:pt x="196203" y="182882"/>
                  <a:pt x="200025" y="179060"/>
                  <a:pt x="200025" y="174310"/>
                </a:cubicBezTo>
                <a:lnTo>
                  <a:pt x="200025" y="160024"/>
                </a:lnTo>
                <a:lnTo>
                  <a:pt x="205740" y="160024"/>
                </a:lnTo>
                <a:cubicBezTo>
                  <a:pt x="218350" y="160024"/>
                  <a:pt x="228600" y="149773"/>
                  <a:pt x="228600" y="137164"/>
                </a:cubicBezTo>
                <a:lnTo>
                  <a:pt x="228600" y="91444"/>
                </a:lnTo>
                <a:cubicBezTo>
                  <a:pt x="228600" y="78834"/>
                  <a:pt x="218350" y="68584"/>
                  <a:pt x="205740" y="68584"/>
                </a:cubicBezTo>
                <a:lnTo>
                  <a:pt x="177165" y="68584"/>
                </a:lnTo>
                <a:cubicBezTo>
                  <a:pt x="167628" y="61404"/>
                  <a:pt x="155734" y="57154"/>
                  <a:pt x="142875" y="57154"/>
                </a:cubicBezTo>
                <a:cubicBezTo>
                  <a:pt x="130016" y="57154"/>
                  <a:pt x="118122" y="61404"/>
                  <a:pt x="108585" y="68584"/>
                </a:cubicBezTo>
                <a:lnTo>
                  <a:pt x="22860" y="68584"/>
                </a:lnTo>
                <a:cubicBezTo>
                  <a:pt x="10250" y="68584"/>
                  <a:pt x="0" y="78834"/>
                  <a:pt x="0" y="91444"/>
                </a:cubicBezTo>
                <a:lnTo>
                  <a:pt x="0" y="137164"/>
                </a:lnTo>
                <a:cubicBezTo>
                  <a:pt x="0" y="149773"/>
                  <a:pt x="10250" y="160024"/>
                  <a:pt x="22860" y="160024"/>
                </a:cubicBezTo>
                <a:lnTo>
                  <a:pt x="28575" y="160024"/>
                </a:lnTo>
                <a:lnTo>
                  <a:pt x="28575" y="174312"/>
                </a:lnTo>
                <a:cubicBezTo>
                  <a:pt x="28575" y="179064"/>
                  <a:pt x="32397" y="182886"/>
                  <a:pt x="37148" y="182886"/>
                </a:cubicBezTo>
                <a:cubicBezTo>
                  <a:pt x="41898" y="182886"/>
                  <a:pt x="45720" y="179064"/>
                  <a:pt x="45720" y="174314"/>
                </a:cubicBezTo>
                <a:lnTo>
                  <a:pt x="45720" y="160028"/>
                </a:lnTo>
                <a:lnTo>
                  <a:pt x="108585" y="160028"/>
                </a:lnTo>
                <a:cubicBezTo>
                  <a:pt x="118122" y="167207"/>
                  <a:pt x="130016" y="171458"/>
                  <a:pt x="142875" y="171458"/>
                </a:cubicBezTo>
                <a:lnTo>
                  <a:pt x="142875" y="171450"/>
                </a:lnTo>
                <a:moveTo>
                  <a:pt x="85725" y="114300"/>
                </a:moveTo>
                <a:cubicBezTo>
                  <a:pt x="85725" y="124695"/>
                  <a:pt x="88512" y="134481"/>
                  <a:pt x="93369" y="142875"/>
                </a:cubicBezTo>
                <a:lnTo>
                  <a:pt x="22860" y="142875"/>
                </a:lnTo>
                <a:cubicBezTo>
                  <a:pt x="19717" y="142875"/>
                  <a:pt x="17145" y="140304"/>
                  <a:pt x="17145" y="137160"/>
                </a:cubicBezTo>
                <a:lnTo>
                  <a:pt x="17145" y="91440"/>
                </a:lnTo>
                <a:cubicBezTo>
                  <a:pt x="17145" y="88296"/>
                  <a:pt x="19717" y="85725"/>
                  <a:pt x="22860" y="85725"/>
                </a:cubicBezTo>
                <a:lnTo>
                  <a:pt x="93369" y="85725"/>
                </a:lnTo>
                <a:cubicBezTo>
                  <a:pt x="88512" y="94119"/>
                  <a:pt x="85725" y="103905"/>
                  <a:pt x="85725" y="114300"/>
                </a:cubicBezTo>
                <a:lnTo>
                  <a:pt x="85725" y="114300"/>
                </a:lnTo>
                <a:moveTo>
                  <a:pt x="45720" y="114300"/>
                </a:moveTo>
                <a:cubicBezTo>
                  <a:pt x="45720" y="109565"/>
                  <a:pt x="41882" y="105728"/>
                  <a:pt x="37148" y="105728"/>
                </a:cubicBezTo>
                <a:cubicBezTo>
                  <a:pt x="32413" y="105728"/>
                  <a:pt x="28575" y="109567"/>
                  <a:pt x="28575" y="114302"/>
                </a:cubicBezTo>
                <a:cubicBezTo>
                  <a:pt x="28575" y="119037"/>
                  <a:pt x="32413" y="122875"/>
                  <a:pt x="37148" y="122875"/>
                </a:cubicBezTo>
                <a:cubicBezTo>
                  <a:pt x="41882" y="122875"/>
                  <a:pt x="45720" y="119037"/>
                  <a:pt x="45720" y="114304"/>
                </a:cubicBezTo>
                <a:lnTo>
                  <a:pt x="45720" y="114300"/>
                </a:lnTo>
                <a:moveTo>
                  <a:pt x="65723" y="122873"/>
                </a:moveTo>
                <a:cubicBezTo>
                  <a:pt x="70457" y="122873"/>
                  <a:pt x="74295" y="119035"/>
                  <a:pt x="74295" y="114302"/>
                </a:cubicBezTo>
                <a:cubicBezTo>
                  <a:pt x="74295" y="109567"/>
                  <a:pt x="70457" y="105730"/>
                  <a:pt x="65723" y="105730"/>
                </a:cubicBezTo>
                <a:cubicBezTo>
                  <a:pt x="60988" y="105730"/>
                  <a:pt x="57150" y="109569"/>
                  <a:pt x="57150" y="114304"/>
                </a:cubicBezTo>
                <a:cubicBezTo>
                  <a:pt x="57150" y="119039"/>
                  <a:pt x="60988" y="122877"/>
                  <a:pt x="65723" y="122877"/>
                </a:cubicBezTo>
                <a:lnTo>
                  <a:pt x="65723" y="122873"/>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3914245" y="3340517"/>
            <a:ext cx="171450" cy="228600"/>
          </a:xfrm>
          <a:custGeom>
            <a:avLst/>
            <a:gdLst/>
            <a:ahLst/>
            <a:cxnLst/>
            <a:rect l="l" t="t" r="r" b="b"/>
            <a:pathLst>
              <a:path w="171450" h="228600">
                <a:moveTo>
                  <a:pt x="125016" y="28575"/>
                </a:moveTo>
                <a:lnTo>
                  <a:pt x="142876" y="28575"/>
                </a:lnTo>
                <a:cubicBezTo>
                  <a:pt x="158638" y="28575"/>
                  <a:pt x="171452" y="41388"/>
                  <a:pt x="171452" y="57150"/>
                </a:cubicBezTo>
                <a:lnTo>
                  <a:pt x="171452" y="200025"/>
                </a:lnTo>
                <a:cubicBezTo>
                  <a:pt x="171452" y="215787"/>
                  <a:pt x="158638" y="228600"/>
                  <a:pt x="142876" y="228600"/>
                </a:cubicBezTo>
                <a:lnTo>
                  <a:pt x="28576" y="228600"/>
                </a:lnTo>
                <a:cubicBezTo>
                  <a:pt x="12814" y="228600"/>
                  <a:pt x="0" y="215787"/>
                  <a:pt x="0" y="200025"/>
                </a:cubicBezTo>
                <a:lnTo>
                  <a:pt x="0" y="57150"/>
                </a:lnTo>
                <a:cubicBezTo>
                  <a:pt x="0" y="41388"/>
                  <a:pt x="12814" y="28575"/>
                  <a:pt x="28576" y="28575"/>
                </a:cubicBezTo>
                <a:lnTo>
                  <a:pt x="46436" y="28575"/>
                </a:lnTo>
                <a:lnTo>
                  <a:pt x="50722" y="28575"/>
                </a:lnTo>
                <a:cubicBezTo>
                  <a:pt x="54026" y="12278"/>
                  <a:pt x="68448" y="0"/>
                  <a:pt x="85727" y="0"/>
                </a:cubicBezTo>
                <a:cubicBezTo>
                  <a:pt x="103005" y="0"/>
                  <a:pt x="117428" y="12278"/>
                  <a:pt x="120732" y="28575"/>
                </a:cubicBezTo>
                <a:lnTo>
                  <a:pt x="125016" y="28575"/>
                </a:lnTo>
                <a:moveTo>
                  <a:pt x="28576" y="50006"/>
                </a:moveTo>
                <a:cubicBezTo>
                  <a:pt x="24646" y="50006"/>
                  <a:pt x="21431" y="53220"/>
                  <a:pt x="21431" y="57150"/>
                </a:cubicBezTo>
                <a:lnTo>
                  <a:pt x="21431" y="200025"/>
                </a:lnTo>
                <a:cubicBezTo>
                  <a:pt x="21431" y="203955"/>
                  <a:pt x="24646" y="207169"/>
                  <a:pt x="28576" y="207169"/>
                </a:cubicBezTo>
                <a:lnTo>
                  <a:pt x="142876" y="207169"/>
                </a:lnTo>
                <a:cubicBezTo>
                  <a:pt x="146806" y="207169"/>
                  <a:pt x="150020" y="203955"/>
                  <a:pt x="150020" y="200025"/>
                </a:cubicBezTo>
                <a:lnTo>
                  <a:pt x="150020" y="57150"/>
                </a:lnTo>
                <a:cubicBezTo>
                  <a:pt x="150020" y="53220"/>
                  <a:pt x="146806" y="50006"/>
                  <a:pt x="142876" y="50006"/>
                </a:cubicBezTo>
                <a:lnTo>
                  <a:pt x="135732" y="50006"/>
                </a:lnTo>
                <a:lnTo>
                  <a:pt x="135732" y="60723"/>
                </a:lnTo>
                <a:cubicBezTo>
                  <a:pt x="135732" y="66662"/>
                  <a:pt x="130955" y="71440"/>
                  <a:pt x="125016" y="71440"/>
                </a:cubicBezTo>
                <a:lnTo>
                  <a:pt x="85725" y="71440"/>
                </a:lnTo>
                <a:lnTo>
                  <a:pt x="46434" y="71440"/>
                </a:lnTo>
                <a:cubicBezTo>
                  <a:pt x="40495" y="71440"/>
                  <a:pt x="35718" y="66662"/>
                  <a:pt x="35718" y="60725"/>
                </a:cubicBezTo>
                <a:lnTo>
                  <a:pt x="35718" y="50011"/>
                </a:lnTo>
                <a:lnTo>
                  <a:pt x="28576" y="50006"/>
                </a:lnTo>
                <a:moveTo>
                  <a:pt x="85725" y="46436"/>
                </a:moveTo>
                <a:cubicBezTo>
                  <a:pt x="91643" y="46436"/>
                  <a:pt x="96441" y="41637"/>
                  <a:pt x="96441" y="35721"/>
                </a:cubicBezTo>
                <a:cubicBezTo>
                  <a:pt x="96441" y="29803"/>
                  <a:pt x="91643" y="25007"/>
                  <a:pt x="85725" y="25007"/>
                </a:cubicBezTo>
                <a:cubicBezTo>
                  <a:pt x="79807" y="25007"/>
                  <a:pt x="75009" y="29805"/>
                  <a:pt x="75009" y="35723"/>
                </a:cubicBezTo>
                <a:cubicBezTo>
                  <a:pt x="75009" y="41642"/>
                  <a:pt x="79807" y="46440"/>
                  <a:pt x="85725" y="46440"/>
                </a:cubicBezTo>
                <a:lnTo>
                  <a:pt x="85725" y="46436"/>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3892814" y="1757598"/>
            <a:ext cx="214313" cy="228600"/>
          </a:xfrm>
          <a:custGeom>
            <a:avLst/>
            <a:gdLst/>
            <a:ahLst/>
            <a:cxnLst/>
            <a:rect l="l" t="t" r="r" b="b"/>
            <a:pathLst>
              <a:path w="214313" h="228600">
                <a:moveTo>
                  <a:pt x="107156" y="21431"/>
                </a:moveTo>
                <a:lnTo>
                  <a:pt x="185738" y="21431"/>
                </a:lnTo>
                <a:cubicBezTo>
                  <a:pt x="189667" y="21431"/>
                  <a:pt x="192881" y="24645"/>
                  <a:pt x="192881" y="28575"/>
                </a:cubicBezTo>
                <a:lnTo>
                  <a:pt x="192881" y="200025"/>
                </a:lnTo>
                <a:cubicBezTo>
                  <a:pt x="192881" y="203955"/>
                  <a:pt x="189667" y="207169"/>
                  <a:pt x="185738" y="207169"/>
                </a:cubicBezTo>
                <a:lnTo>
                  <a:pt x="107156" y="207169"/>
                </a:lnTo>
                <a:lnTo>
                  <a:pt x="107156" y="21431"/>
                </a:lnTo>
                <a:moveTo>
                  <a:pt x="85725" y="21431"/>
                </a:moveTo>
                <a:lnTo>
                  <a:pt x="85725" y="207169"/>
                </a:lnTo>
                <a:lnTo>
                  <a:pt x="57151" y="207169"/>
                </a:lnTo>
                <a:cubicBezTo>
                  <a:pt x="53222" y="207169"/>
                  <a:pt x="50008" y="203955"/>
                  <a:pt x="50008" y="200025"/>
                </a:cubicBezTo>
                <a:lnTo>
                  <a:pt x="50008" y="185738"/>
                </a:lnTo>
                <a:lnTo>
                  <a:pt x="60723" y="185738"/>
                </a:lnTo>
                <a:cubicBezTo>
                  <a:pt x="66662" y="185738"/>
                  <a:pt x="71439" y="180960"/>
                  <a:pt x="71439" y="175023"/>
                </a:cubicBezTo>
                <a:cubicBezTo>
                  <a:pt x="71439" y="169084"/>
                  <a:pt x="66662" y="164309"/>
                  <a:pt x="60723" y="164309"/>
                </a:cubicBezTo>
                <a:lnTo>
                  <a:pt x="50008" y="164309"/>
                </a:lnTo>
                <a:lnTo>
                  <a:pt x="50008" y="125019"/>
                </a:lnTo>
                <a:lnTo>
                  <a:pt x="60723" y="125019"/>
                </a:lnTo>
                <a:cubicBezTo>
                  <a:pt x="66662" y="125019"/>
                  <a:pt x="71439" y="120241"/>
                  <a:pt x="71439" y="114305"/>
                </a:cubicBezTo>
                <a:cubicBezTo>
                  <a:pt x="71439" y="108366"/>
                  <a:pt x="66662" y="103590"/>
                  <a:pt x="60723" y="103590"/>
                </a:cubicBezTo>
                <a:lnTo>
                  <a:pt x="50008" y="103590"/>
                </a:lnTo>
                <a:lnTo>
                  <a:pt x="50008" y="64301"/>
                </a:lnTo>
                <a:lnTo>
                  <a:pt x="60723" y="64301"/>
                </a:lnTo>
                <a:cubicBezTo>
                  <a:pt x="66662" y="64301"/>
                  <a:pt x="71439" y="59523"/>
                  <a:pt x="71439" y="53586"/>
                </a:cubicBezTo>
                <a:cubicBezTo>
                  <a:pt x="71439" y="47647"/>
                  <a:pt x="66662" y="42872"/>
                  <a:pt x="60723" y="42872"/>
                </a:cubicBezTo>
                <a:lnTo>
                  <a:pt x="50008" y="42872"/>
                </a:lnTo>
                <a:lnTo>
                  <a:pt x="50008" y="28584"/>
                </a:lnTo>
                <a:cubicBezTo>
                  <a:pt x="50008" y="24655"/>
                  <a:pt x="53222" y="21440"/>
                  <a:pt x="57151" y="21440"/>
                </a:cubicBezTo>
                <a:lnTo>
                  <a:pt x="85725" y="21431"/>
                </a:lnTo>
                <a:moveTo>
                  <a:pt x="28574" y="185738"/>
                </a:moveTo>
                <a:lnTo>
                  <a:pt x="28574" y="200025"/>
                </a:lnTo>
                <a:cubicBezTo>
                  <a:pt x="28574" y="215787"/>
                  <a:pt x="41388" y="228600"/>
                  <a:pt x="57149" y="228600"/>
                </a:cubicBezTo>
                <a:lnTo>
                  <a:pt x="185736" y="228600"/>
                </a:lnTo>
                <a:cubicBezTo>
                  <a:pt x="201497" y="228600"/>
                  <a:pt x="214310" y="215787"/>
                  <a:pt x="214310" y="200025"/>
                </a:cubicBezTo>
                <a:lnTo>
                  <a:pt x="214310" y="28575"/>
                </a:lnTo>
                <a:cubicBezTo>
                  <a:pt x="214310" y="12813"/>
                  <a:pt x="201497" y="0"/>
                  <a:pt x="185736" y="0"/>
                </a:cubicBezTo>
                <a:lnTo>
                  <a:pt x="57149" y="0"/>
                </a:lnTo>
                <a:cubicBezTo>
                  <a:pt x="41388" y="0"/>
                  <a:pt x="28574" y="12813"/>
                  <a:pt x="28574" y="28575"/>
                </a:cubicBezTo>
                <a:lnTo>
                  <a:pt x="28574" y="42863"/>
                </a:lnTo>
                <a:lnTo>
                  <a:pt x="10716" y="42863"/>
                </a:lnTo>
                <a:cubicBezTo>
                  <a:pt x="4777" y="42863"/>
                  <a:pt x="0" y="47640"/>
                  <a:pt x="0" y="53579"/>
                </a:cubicBezTo>
                <a:cubicBezTo>
                  <a:pt x="0" y="59518"/>
                  <a:pt x="4777" y="64296"/>
                  <a:pt x="10716" y="64296"/>
                </a:cubicBezTo>
                <a:lnTo>
                  <a:pt x="28574" y="64296"/>
                </a:lnTo>
                <a:lnTo>
                  <a:pt x="28574" y="103588"/>
                </a:lnTo>
                <a:lnTo>
                  <a:pt x="10716" y="103588"/>
                </a:lnTo>
                <a:cubicBezTo>
                  <a:pt x="4777" y="103588"/>
                  <a:pt x="0" y="108366"/>
                  <a:pt x="0" y="114305"/>
                </a:cubicBezTo>
                <a:cubicBezTo>
                  <a:pt x="0" y="120244"/>
                  <a:pt x="4777" y="125021"/>
                  <a:pt x="10716" y="125021"/>
                </a:cubicBezTo>
                <a:lnTo>
                  <a:pt x="28574" y="125021"/>
                </a:lnTo>
                <a:lnTo>
                  <a:pt x="28574" y="164313"/>
                </a:lnTo>
                <a:lnTo>
                  <a:pt x="10716" y="164313"/>
                </a:lnTo>
                <a:cubicBezTo>
                  <a:pt x="4777" y="164313"/>
                  <a:pt x="0" y="169091"/>
                  <a:pt x="0" y="175030"/>
                </a:cubicBezTo>
                <a:cubicBezTo>
                  <a:pt x="0" y="180969"/>
                  <a:pt x="4777" y="185747"/>
                  <a:pt x="10716" y="185747"/>
                </a:cubicBezTo>
                <a:lnTo>
                  <a:pt x="28574" y="18573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0" y="0"/>
            <a:ext cx="3200397" cy="6857998"/>
          </a:xfrm>
          <a:prstGeom prst="rect">
            <a:avLst/>
          </a:prstGeom>
          <a:blipFill>
            <a:blip r:embed="rId1"/>
            <a:srcRect/>
            <a:stretch>
              <a:fillRect l="-110714" r="-110714" t="0" b="0"/>
            </a:stretch>
          </a:blipFill>
          <a:ln/>
        </p:spPr>
        <p:txBody>
          <a:bodyPr wrap="square" lIns="0" tIns="0" rIns="0" bIns="0" rtlCol="0" anchor="ctr"/>
          <a:lstStyle/>
          <a:p>
            <a:pPr indent="0" marL="0">
              <a:buNone/>
            </a:pPr>
            <a:endParaRPr lang="en-US" dirty="0"/>
          </a:p>
        </p:txBody>
      </p:sp>
      <p:sp>
        <p:nvSpPr>
          <p:cNvPr id="5" name="Text 3"/>
          <p:cNvSpPr/>
          <p:nvPr/>
        </p:nvSpPr>
        <p:spPr>
          <a:xfrm>
            <a:off x="3592782" y="548639"/>
            <a:ext cx="8092439"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Extension Activities</a:t>
            </a:r>
            <a:endParaRPr lang="en-US" sz="2400" dirty="0"/>
          </a:p>
        </p:txBody>
      </p:sp>
      <p:sp>
        <p:nvSpPr>
          <p:cNvPr id="6" name="Text 4"/>
          <p:cNvSpPr/>
          <p:nvPr/>
        </p:nvSpPr>
        <p:spPr>
          <a:xfrm>
            <a:off x="3876338"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7" name="Text 5"/>
          <p:cNvSpPr/>
          <p:nvPr/>
        </p:nvSpPr>
        <p:spPr>
          <a:xfrm>
            <a:off x="3592781"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11</a:t>
            </a:r>
            <a:endParaRPr lang="en-US" sz="800" dirty="0"/>
          </a:p>
        </p:txBody>
      </p:sp>
      <p:sp>
        <p:nvSpPr>
          <p:cNvPr id="8" name="Text 6"/>
          <p:cNvSpPr/>
          <p:nvPr/>
        </p:nvSpPr>
        <p:spPr>
          <a:xfrm>
            <a:off x="10770821" y="6217920"/>
            <a:ext cx="914400" cy="548640"/>
          </a:xfrm>
          <a:prstGeom prst="rect">
            <a:avLst/>
          </a:prstGeom>
          <a:noFill/>
          <a:ln/>
        </p:spPr>
        <p:txBody>
          <a:bodyPr wrap="square" lIns="0" tIns="0" rIns="0" bIns="0" rtlCol="0" anchor="ctr"/>
          <a:lstStyle/>
          <a:p>
            <a:pPr indent="0" marL="0">
              <a:buNone/>
            </a:pPr>
            <a:endParaRPr lang="en-US" dirty="0"/>
          </a:p>
        </p:txBody>
      </p:sp>
      <p:sp>
        <p:nvSpPr>
          <p:cNvPr id="9" name="Text 7"/>
          <p:cNvSpPr/>
          <p:nvPr/>
        </p:nvSpPr>
        <p:spPr>
          <a:xfrm>
            <a:off x="3592781" y="1545459"/>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0" name="Text 8"/>
          <p:cNvSpPr/>
          <p:nvPr/>
        </p:nvSpPr>
        <p:spPr>
          <a:xfrm>
            <a:off x="3592781" y="1545459"/>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01</a:t>
            </a:r>
            <a:endParaRPr lang="en-US" sz="1400" dirty="0"/>
          </a:p>
        </p:txBody>
      </p:sp>
      <p:sp>
        <p:nvSpPr>
          <p:cNvPr id="11" name="Text 9"/>
          <p:cNvSpPr/>
          <p:nvPr/>
        </p:nvSpPr>
        <p:spPr>
          <a:xfrm>
            <a:off x="3592781" y="275713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2" name="Text 10"/>
          <p:cNvSpPr/>
          <p:nvPr/>
        </p:nvSpPr>
        <p:spPr>
          <a:xfrm>
            <a:off x="3592781" y="275713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02</a:t>
            </a:r>
            <a:endParaRPr lang="en-US" sz="1400" dirty="0"/>
          </a:p>
        </p:txBody>
      </p:sp>
      <p:sp>
        <p:nvSpPr>
          <p:cNvPr id="13" name="Text 11"/>
          <p:cNvSpPr/>
          <p:nvPr/>
        </p:nvSpPr>
        <p:spPr>
          <a:xfrm>
            <a:off x="3592781" y="3927695"/>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4" name="Text 12"/>
          <p:cNvSpPr/>
          <p:nvPr/>
        </p:nvSpPr>
        <p:spPr>
          <a:xfrm>
            <a:off x="3592781" y="3927695"/>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03</a:t>
            </a:r>
            <a:endParaRPr lang="en-US" sz="1400" dirty="0"/>
          </a:p>
        </p:txBody>
      </p:sp>
      <p:sp>
        <p:nvSpPr>
          <p:cNvPr id="15" name="Text 13"/>
          <p:cNvSpPr/>
          <p:nvPr/>
        </p:nvSpPr>
        <p:spPr>
          <a:xfrm>
            <a:off x="3592781" y="5112338"/>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6" name="Text 14"/>
          <p:cNvSpPr/>
          <p:nvPr/>
        </p:nvSpPr>
        <p:spPr>
          <a:xfrm>
            <a:off x="3592781" y="5112338"/>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04</a:t>
            </a:r>
            <a:endParaRPr lang="en-US" sz="1400" dirty="0"/>
          </a:p>
        </p:txBody>
      </p:sp>
      <p:sp>
        <p:nvSpPr>
          <p:cNvPr id="17" name="Text 15"/>
          <p:cNvSpPr/>
          <p:nvPr/>
        </p:nvSpPr>
        <p:spPr>
          <a:xfrm>
            <a:off x="4375900" y="5460737"/>
            <a:ext cx="6858000" cy="548640"/>
          </a:xfrm>
          <a:prstGeom prst="rect">
            <a:avLst/>
          </a:prstGeom>
          <a:noFill/>
          <a:ln/>
        </p:spPr>
        <p:txBody>
          <a:bodyPr wrap="square" lIns="0" tIns="0" rIns="0" bIns="0" rtlCol="0" anchor="t"/>
          <a:lstStyle/>
          <a:p>
            <a:pPr algn="l" marL="0" indent="0">
              <a:lnSpc>
                <a:spcPct val="90000"/>
              </a:lnSpc>
              <a:spcBef>
                <a:spcPts val="779"/>
              </a:spcBef>
              <a:buNone/>
            </a:pPr>
            <a:r>
              <a:rPr lang="en-US" sz="1091" dirty="0">
                <a:solidFill>
                  <a:srgbClr val="00142F"/>
                </a:solidFill>
                <a:latin typeface="Figtree Regular" pitchFamily="34" charset="0"/>
                <a:ea typeface="Figtree Regular" pitchFamily="34" charset="-122"/>
                <a:cs typeface="Figtree Regular" pitchFamily="34" charset="-120"/>
              </a:rPr>
              <a:t>The extension activities should be engaging and interactive, providing opportunities for students to develop their critical thinking skills.</a:t>
            </a:r>
            <a:endParaRPr lang="en-US" sz="1091" dirty="0"/>
          </a:p>
          <a:p>
            <a:pPr algn="l" marL="0" indent="0">
              <a:lnSpc>
                <a:spcPct val="90000"/>
              </a:lnSpc>
              <a:spcBef>
                <a:spcPts val="779"/>
              </a:spcBef>
              <a:buNone/>
            </a:pPr>
            <a:r>
              <a:rPr lang="en-US" sz="1091" dirty="0">
                <a:solidFill>
                  <a:srgbClr val="00142F"/>
                </a:solidFill>
                <a:latin typeface="Figtree Regular" pitchFamily="34" charset="0"/>
                <a:ea typeface="Figtree Regular" pitchFamily="34" charset="-122"/>
                <a:cs typeface="Figtree Regular" pitchFamily="34" charset="-120"/>
              </a:rPr>
              <a:t>These tasks are designed to enhance analytical abilities while keeping students actively involved.</a:t>
            </a:r>
            <a:endParaRPr lang="en-US" sz="1091" dirty="0"/>
          </a:p>
        </p:txBody>
      </p:sp>
      <p:sp>
        <p:nvSpPr>
          <p:cNvPr id="18" name="Text 16"/>
          <p:cNvSpPr/>
          <p:nvPr/>
        </p:nvSpPr>
        <p:spPr>
          <a:xfrm>
            <a:off x="4375900" y="5128505"/>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Interactive and Analytical Opportunities</a:t>
            </a:r>
            <a:endParaRPr lang="en-US" sz="1600" dirty="0"/>
          </a:p>
        </p:txBody>
      </p:sp>
      <p:sp>
        <p:nvSpPr>
          <p:cNvPr id="19" name="Text 17"/>
          <p:cNvSpPr/>
          <p:nvPr/>
        </p:nvSpPr>
        <p:spPr>
          <a:xfrm>
            <a:off x="4375900" y="3943862"/>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Writing Inspired by Prometheus</a:t>
            </a:r>
            <a:endParaRPr lang="en-US" sz="1600" dirty="0"/>
          </a:p>
        </p:txBody>
      </p:sp>
      <p:sp>
        <p:nvSpPr>
          <p:cNvPr id="20" name="Text 18"/>
          <p:cNvSpPr/>
          <p:nvPr/>
        </p:nvSpPr>
        <p:spPr>
          <a:xfrm>
            <a:off x="4375900" y="4276094"/>
            <a:ext cx="6858000" cy="548640"/>
          </a:xfrm>
          <a:prstGeom prst="rect">
            <a:avLst/>
          </a:prstGeom>
          <a:noFill/>
          <a:ln/>
        </p:spPr>
        <p:txBody>
          <a:bodyPr wrap="square" lIns="0" tIns="0" rIns="0" bIns="0" rtlCol="0" anchor="t"/>
          <a:lstStyle/>
          <a:p>
            <a:pPr algn="l" marL="0" indent="0">
              <a:lnSpc>
                <a:spcPct val="90000"/>
              </a:lnSpc>
              <a:spcBef>
                <a:spcPts val="813"/>
              </a:spcBef>
              <a:buNone/>
            </a:pPr>
            <a:r>
              <a:rPr lang="en-US" sz="1138" dirty="0">
                <a:solidFill>
                  <a:srgbClr val="00142F"/>
                </a:solidFill>
                <a:latin typeface="Figtree Regular" pitchFamily="34" charset="0"/>
                <a:ea typeface="Figtree Regular" pitchFamily="34" charset="-122"/>
                <a:cs typeface="Figtree Regular" pitchFamily="34" charset="-120"/>
              </a:rPr>
              <a:t>Teachers can ask students to write their own short story or poem inspired by the Prometheus myth.</a:t>
            </a:r>
            <a:endParaRPr lang="en-US" sz="1138" dirty="0"/>
          </a:p>
          <a:p>
            <a:pPr algn="l" marL="0" indent="0">
              <a:lnSpc>
                <a:spcPct val="90000"/>
              </a:lnSpc>
              <a:spcBef>
                <a:spcPts val="813"/>
              </a:spcBef>
              <a:buNone/>
            </a:pPr>
            <a:r>
              <a:rPr lang="en-US" sz="1138" dirty="0">
                <a:solidFill>
                  <a:srgbClr val="00142F"/>
                </a:solidFill>
                <a:latin typeface="Figtree Regular" pitchFamily="34" charset="0"/>
                <a:ea typeface="Figtree Regular" pitchFamily="34" charset="-122"/>
                <a:cs typeface="Figtree Regular" pitchFamily="34" charset="-120"/>
              </a:rPr>
              <a:t>Students can then share and discuss their work in a workshop setting to foster collaboration and feedback.</a:t>
            </a:r>
            <a:endParaRPr lang="en-US" sz="1138" dirty="0"/>
          </a:p>
        </p:txBody>
      </p:sp>
      <p:sp>
        <p:nvSpPr>
          <p:cNvPr id="21" name="Text 19"/>
          <p:cNvSpPr/>
          <p:nvPr/>
        </p:nvSpPr>
        <p:spPr>
          <a:xfrm>
            <a:off x="4375900" y="2773297"/>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Exploring Prometheus in Culture</a:t>
            </a:r>
            <a:endParaRPr lang="en-US" sz="1600" dirty="0"/>
          </a:p>
        </p:txBody>
      </p:sp>
      <p:sp>
        <p:nvSpPr>
          <p:cNvPr id="22" name="Text 20"/>
          <p:cNvSpPr/>
          <p:nvPr/>
        </p:nvSpPr>
        <p:spPr>
          <a:xfrm>
            <a:off x="4375900" y="3105529"/>
            <a:ext cx="6858000" cy="548640"/>
          </a:xfrm>
          <a:prstGeom prst="rect">
            <a:avLst/>
          </a:prstGeom>
          <a:noFill/>
          <a:ln/>
        </p:spPr>
        <p:txBody>
          <a:bodyPr wrap="square" lIns="0" tIns="0" rIns="0" bIns="0" rtlCol="0" anchor="t"/>
          <a:lstStyle/>
          <a:p>
            <a:pPr algn="l" marL="0" indent="0">
              <a:lnSpc>
                <a:spcPct val="90000"/>
              </a:lnSpc>
              <a:spcBef>
                <a:spcPts val="779"/>
              </a:spcBef>
              <a:buNone/>
            </a:pPr>
            <a:r>
              <a:rPr lang="en-US" sz="1091" dirty="0">
                <a:solidFill>
                  <a:srgbClr val="00142F"/>
                </a:solidFill>
                <a:latin typeface="Figtree Regular" pitchFamily="34" charset="0"/>
                <a:ea typeface="Figtree Regular" pitchFamily="34" charset="-122"/>
                <a:cs typeface="Figtree Regular" pitchFamily="34" charset="-120"/>
              </a:rPr>
              <a:t>Students can research and present on the ways in which the Prometheus myth has been used in art, literature, and popular culture throughout history.</a:t>
            </a:r>
            <a:endParaRPr lang="en-US" sz="1091" dirty="0"/>
          </a:p>
          <a:p>
            <a:pPr algn="l" marL="0" indent="0">
              <a:lnSpc>
                <a:spcPct val="90000"/>
              </a:lnSpc>
              <a:spcBef>
                <a:spcPts val="779"/>
              </a:spcBef>
              <a:buNone/>
            </a:pPr>
            <a:r>
              <a:rPr lang="en-US" sz="1091" dirty="0">
                <a:solidFill>
                  <a:srgbClr val="00142F"/>
                </a:solidFill>
                <a:latin typeface="Figtree Regular" pitchFamily="34" charset="0"/>
                <a:ea typeface="Figtree Regular" pitchFamily="34" charset="-122"/>
                <a:cs typeface="Figtree Regular" pitchFamily="34" charset="-120"/>
              </a:rPr>
              <a:t>This allows them to understand the myth's influence and relevance across different mediums and eras.</a:t>
            </a:r>
            <a:endParaRPr lang="en-US" sz="1091" dirty="0"/>
          </a:p>
        </p:txBody>
      </p:sp>
      <p:sp>
        <p:nvSpPr>
          <p:cNvPr id="23" name="Text 21"/>
          <p:cNvSpPr/>
          <p:nvPr/>
        </p:nvSpPr>
        <p:spPr>
          <a:xfrm>
            <a:off x="4375900" y="1561626"/>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Creative Learning Activities</a:t>
            </a:r>
            <a:endParaRPr lang="en-US" sz="1600" dirty="0"/>
          </a:p>
        </p:txBody>
      </p:sp>
      <p:sp>
        <p:nvSpPr>
          <p:cNvPr id="24" name="Text 22"/>
          <p:cNvSpPr/>
          <p:nvPr/>
        </p:nvSpPr>
        <p:spPr>
          <a:xfrm>
            <a:off x="4375900" y="1893858"/>
            <a:ext cx="6858000" cy="548640"/>
          </a:xfrm>
          <a:prstGeom prst="rect">
            <a:avLst/>
          </a:prstGeom>
          <a:noFill/>
          <a:ln/>
        </p:spPr>
        <p:txBody>
          <a:bodyPr wrap="square" lIns="0" tIns="0" rIns="0" bIns="0" rtlCol="0" anchor="t"/>
          <a:lstStyle/>
          <a:p>
            <a:pPr algn="l" marL="0" indent="0">
              <a:lnSpc>
                <a:spcPct val="90000"/>
              </a:lnSpc>
              <a:spcBef>
                <a:spcPts val="779"/>
              </a:spcBef>
              <a:buNone/>
            </a:pPr>
            <a:r>
              <a:rPr lang="en-US" sz="1091" dirty="0">
                <a:solidFill>
                  <a:srgbClr val="00142F"/>
                </a:solidFill>
                <a:latin typeface="Figtree Regular" pitchFamily="34" charset="0"/>
                <a:ea typeface="Figtree Regular" pitchFamily="34" charset="-122"/>
                <a:cs typeface="Figtree Regular" pitchFamily="34" charset="-120"/>
              </a:rPr>
              <a:t>To extend student learning, teachers can provide a range of activities, including creative writing exercises, multimedia presentations, and role-playing activities.</a:t>
            </a:r>
            <a:endParaRPr lang="en-US" sz="1091" dirty="0"/>
          </a:p>
          <a:p>
            <a:pPr algn="l" marL="0" indent="0">
              <a:lnSpc>
                <a:spcPct val="90000"/>
              </a:lnSpc>
              <a:spcBef>
                <a:spcPts val="779"/>
              </a:spcBef>
              <a:buNone/>
            </a:pPr>
            <a:r>
              <a:rPr lang="en-US" sz="1091" dirty="0">
                <a:solidFill>
                  <a:srgbClr val="00142F"/>
                </a:solidFill>
                <a:latin typeface="Figtree Regular" pitchFamily="34" charset="0"/>
                <a:ea typeface="Figtree Regular" pitchFamily="34" charset="-122"/>
                <a:cs typeface="Figtree Regular" pitchFamily="34" charset="-120"/>
              </a:rPr>
              <a:t>These activities encourage students to engage with the material in diverse and imaginative ways.</a:t>
            </a:r>
            <a:endParaRPr lang="en-US" sz="109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39" y="1394512"/>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9" y="2982339"/>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4570166"/>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12</a:t>
            </a:r>
            <a:endParaRPr lang="en-US" sz="800" dirty="0"/>
          </a:p>
        </p:txBody>
      </p:sp>
      <p:sp>
        <p:nvSpPr>
          <p:cNvPr id="9" name="Text 7"/>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04672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Conclusion</a:t>
            </a:r>
            <a:endParaRPr lang="en-US" sz="2400" dirty="0"/>
          </a:p>
        </p:txBody>
      </p:sp>
      <p:sp>
        <p:nvSpPr>
          <p:cNvPr id="12" name="Text 10"/>
          <p:cNvSpPr/>
          <p:nvPr/>
        </p:nvSpPr>
        <p:spPr>
          <a:xfrm>
            <a:off x="796675"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796675"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796675"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1430664" y="4779814"/>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Educational Value of the Prometheus Myth</a:t>
            </a:r>
            <a:endParaRPr lang="en-US" sz="1600" dirty="0"/>
          </a:p>
        </p:txBody>
      </p:sp>
      <p:sp>
        <p:nvSpPr>
          <p:cNvPr id="16" name="Text 14"/>
          <p:cNvSpPr/>
          <p:nvPr/>
        </p:nvSpPr>
        <p:spPr>
          <a:xfrm>
            <a:off x="1430664" y="5236331"/>
            <a:ext cx="6858000" cy="457200"/>
          </a:xfrm>
          <a:prstGeom prst="rect">
            <a:avLst/>
          </a:prstGeom>
          <a:noFill/>
          <a:ln/>
        </p:spPr>
        <p:txBody>
          <a:bodyPr wrap="square" lIns="0" tIns="0" rIns="0" bIns="0" rtlCol="0" anchor="t"/>
          <a:lstStyle/>
          <a:p>
            <a:pPr algn="l" marL="0" indent="0">
              <a:lnSpc>
                <a:spcPct val="90000"/>
              </a:lnSpc>
              <a:spcBef>
                <a:spcPts val="650"/>
              </a:spcBef>
              <a:buNone/>
            </a:pPr>
            <a:r>
              <a:rPr lang="en-US" sz="910" dirty="0">
                <a:solidFill>
                  <a:srgbClr val="000000"/>
                </a:solidFill>
                <a:latin typeface="Figtree Regular" pitchFamily="34" charset="0"/>
                <a:ea typeface="Figtree Regular" pitchFamily="34" charset="-122"/>
                <a:cs typeface="Figtree Regular" pitchFamily="34" charset="-120"/>
              </a:rPr>
              <a:t>By exploring the Prometheus myth and its influence on literature, students can gain a deeper understanding of the human experience.</a:t>
            </a:r>
            <a:endParaRPr lang="en-US" sz="910" dirty="0"/>
          </a:p>
          <a:p>
            <a:pPr algn="l" marL="0" indent="0">
              <a:lnSpc>
                <a:spcPct val="90000"/>
              </a:lnSpc>
              <a:spcBef>
                <a:spcPts val="650"/>
              </a:spcBef>
              <a:buNone/>
            </a:pPr>
            <a:r>
              <a:rPr lang="en-US" sz="910" dirty="0">
                <a:solidFill>
                  <a:srgbClr val="000000"/>
                </a:solidFill>
                <a:latin typeface="Figtree Regular" pitchFamily="34" charset="0"/>
                <a:ea typeface="Figtree Regular" pitchFamily="34" charset="-122"/>
                <a:cs typeface="Figtree Regular" pitchFamily="34" charset="-120"/>
              </a:rPr>
              <a:t>This exploration helps develop critical thinking and analytical skills.</a:t>
            </a:r>
            <a:endParaRPr lang="en-US" sz="910" dirty="0"/>
          </a:p>
        </p:txBody>
      </p:sp>
      <p:sp>
        <p:nvSpPr>
          <p:cNvPr id="17" name="Text 15"/>
          <p:cNvSpPr/>
          <p:nvPr/>
        </p:nvSpPr>
        <p:spPr>
          <a:xfrm>
            <a:off x="1430664" y="3207745"/>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Prometheus Myth's Global Impact</a:t>
            </a:r>
            <a:endParaRPr lang="en-US" sz="1600" dirty="0"/>
          </a:p>
        </p:txBody>
      </p:sp>
      <p:sp>
        <p:nvSpPr>
          <p:cNvPr id="18" name="Text 16"/>
          <p:cNvSpPr/>
          <p:nvPr/>
        </p:nvSpPr>
        <p:spPr>
          <a:xfrm>
            <a:off x="1430664" y="3664262"/>
            <a:ext cx="6858000" cy="457200"/>
          </a:xfrm>
          <a:prstGeom prst="rect">
            <a:avLst/>
          </a:prstGeom>
          <a:noFill/>
          <a:ln/>
        </p:spPr>
        <p:txBody>
          <a:bodyPr wrap="square" lIns="0" tIns="0" rIns="0" bIns="0" rtlCol="0" anchor="t"/>
          <a:lstStyle/>
          <a:p>
            <a:pPr algn="l" marL="0" indent="0">
              <a:lnSpc>
                <a:spcPct val="90000"/>
              </a:lnSpc>
              <a:spcBef>
                <a:spcPts val="650"/>
              </a:spcBef>
              <a:buNone/>
            </a:pPr>
            <a:r>
              <a:rPr lang="en-US" sz="910" dirty="0">
                <a:solidFill>
                  <a:srgbClr val="000000"/>
                </a:solidFill>
                <a:latin typeface="Figtree Regular" pitchFamily="34" charset="0"/>
                <a:ea typeface="Figtree Regular" pitchFamily="34" charset="-122"/>
                <a:cs typeface="Figtree Regular" pitchFamily="34" charset="-120"/>
              </a:rPr>
              <a:t>The Prometheus myth is a powerful and thought-provoking story that continues to inspire and captivate audiences around the world.</a:t>
            </a:r>
            <a:endParaRPr lang="en-US" sz="910" dirty="0"/>
          </a:p>
          <a:p>
            <a:pPr algn="l" marL="0" indent="0">
              <a:lnSpc>
                <a:spcPct val="90000"/>
              </a:lnSpc>
              <a:spcBef>
                <a:spcPts val="650"/>
              </a:spcBef>
              <a:buNone/>
            </a:pPr>
            <a:r>
              <a:rPr lang="en-US" sz="910" dirty="0">
                <a:solidFill>
                  <a:srgbClr val="000000"/>
                </a:solidFill>
                <a:latin typeface="Figtree Regular" pitchFamily="34" charset="0"/>
                <a:ea typeface="Figtree Regular" pitchFamily="34" charset="-122"/>
                <a:cs typeface="Figtree Regular" pitchFamily="34" charset="-120"/>
              </a:rPr>
              <a:t>Its enduring appeal highlights its relevance across cultures and generations.</a:t>
            </a:r>
            <a:endParaRPr lang="en-US" sz="910" dirty="0"/>
          </a:p>
        </p:txBody>
      </p:sp>
      <p:sp>
        <p:nvSpPr>
          <p:cNvPr id="19" name="Text 17"/>
          <p:cNvSpPr/>
          <p:nvPr/>
        </p:nvSpPr>
        <p:spPr>
          <a:xfrm>
            <a:off x="1430664" y="1624826"/>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Timeless Themes of the Prometheus Myth</a:t>
            </a:r>
            <a:endParaRPr lang="en-US" sz="1600" dirty="0"/>
          </a:p>
        </p:txBody>
      </p:sp>
      <p:sp>
        <p:nvSpPr>
          <p:cNvPr id="20" name="Text 18"/>
          <p:cNvSpPr/>
          <p:nvPr/>
        </p:nvSpPr>
        <p:spPr>
          <a:xfrm>
            <a:off x="1430664" y="2081343"/>
            <a:ext cx="6858000" cy="457200"/>
          </a:xfrm>
          <a:prstGeom prst="rect">
            <a:avLst/>
          </a:prstGeom>
          <a:noFill/>
          <a:ln/>
        </p:spPr>
        <p:txBody>
          <a:bodyPr wrap="square" lIns="0" tIns="0" rIns="0" bIns="0" rtlCol="0" anchor="t"/>
          <a:lstStyle/>
          <a:p>
            <a:pPr algn="l" marL="0" indent="0">
              <a:lnSpc>
                <a:spcPct val="90000"/>
              </a:lnSpc>
              <a:spcBef>
                <a:spcPts val="768"/>
              </a:spcBef>
              <a:buNone/>
            </a:pPr>
            <a:r>
              <a:rPr lang="en-US" sz="1075" dirty="0">
                <a:solidFill>
                  <a:srgbClr val="000000"/>
                </a:solidFill>
                <a:latin typeface="Figtree Regular" pitchFamily="34" charset="0"/>
                <a:ea typeface="Figtree Regular" pitchFamily="34" charset="-122"/>
                <a:cs typeface="Figtree Regular" pitchFamily="34" charset="-120"/>
              </a:rPr>
              <a:t>The myth's themes and motifs, including rebellion, sacrifice, and the human condition, are timeless and universal.</a:t>
            </a:r>
            <a:endParaRPr lang="en-US" sz="1075" dirty="0"/>
          </a:p>
          <a:p>
            <a:pPr algn="l" marL="0" indent="0">
              <a:lnSpc>
                <a:spcPct val="90000"/>
              </a:lnSpc>
              <a:spcBef>
                <a:spcPts val="768"/>
              </a:spcBef>
              <a:buNone/>
            </a:pPr>
            <a:r>
              <a:rPr lang="en-US" sz="1075" dirty="0">
                <a:solidFill>
                  <a:srgbClr val="000000"/>
                </a:solidFill>
                <a:latin typeface="Figtree Regular" pitchFamily="34" charset="0"/>
                <a:ea typeface="Figtree Regular" pitchFamily="34" charset="-122"/>
                <a:cs typeface="Figtree Regular" pitchFamily="34" charset="-120"/>
              </a:rPr>
              <a:t>These elements continue to resonate with audiences today.</a:t>
            </a:r>
            <a:endParaRPr lang="en-US" sz="1075" dirty="0"/>
          </a:p>
        </p:txBody>
      </p:sp>
      <p:sp>
        <p:nvSpPr>
          <p:cNvPr id="21" name="Text 19"/>
          <p:cNvSpPr/>
          <p:nvPr/>
        </p:nvSpPr>
        <p:spPr>
          <a:xfrm>
            <a:off x="925263" y="4912586"/>
            <a:ext cx="200025" cy="228600"/>
          </a:xfrm>
          <a:custGeom>
            <a:avLst/>
            <a:gdLst/>
            <a:ahLst/>
            <a:cxnLst/>
            <a:rect l="l" t="t" r="r" b="b"/>
            <a:pathLst>
              <a:path w="200025" h="228600">
                <a:moveTo>
                  <a:pt x="0" y="39292"/>
                </a:moveTo>
                <a:cubicBezTo>
                  <a:pt x="0" y="17593"/>
                  <a:pt x="17592" y="2"/>
                  <a:pt x="39291" y="2"/>
                </a:cubicBezTo>
                <a:lnTo>
                  <a:pt x="175022" y="2"/>
                </a:lnTo>
                <a:cubicBezTo>
                  <a:pt x="188818" y="2"/>
                  <a:pt x="200025" y="11208"/>
                  <a:pt x="200025" y="25007"/>
                </a:cubicBezTo>
                <a:lnTo>
                  <a:pt x="200025" y="153594"/>
                </a:lnTo>
                <a:cubicBezTo>
                  <a:pt x="200025" y="163550"/>
                  <a:pt x="194176" y="172168"/>
                  <a:pt x="185737" y="176187"/>
                </a:cubicBezTo>
                <a:lnTo>
                  <a:pt x="185737" y="207173"/>
                </a:lnTo>
                <a:lnTo>
                  <a:pt x="189310" y="207173"/>
                </a:lnTo>
                <a:cubicBezTo>
                  <a:pt x="195248" y="207173"/>
                  <a:pt x="200025" y="211951"/>
                  <a:pt x="200025" y="217890"/>
                </a:cubicBezTo>
                <a:cubicBezTo>
                  <a:pt x="200025" y="223829"/>
                  <a:pt x="195248" y="228607"/>
                  <a:pt x="189310" y="228607"/>
                </a:cubicBezTo>
                <a:lnTo>
                  <a:pt x="35718" y="228607"/>
                </a:lnTo>
                <a:cubicBezTo>
                  <a:pt x="15984" y="228607"/>
                  <a:pt x="0" y="212623"/>
                  <a:pt x="0" y="192888"/>
                </a:cubicBezTo>
                <a:cubicBezTo>
                  <a:pt x="0" y="191683"/>
                  <a:pt x="44" y="190476"/>
                  <a:pt x="178" y="189317"/>
                </a:cubicBezTo>
                <a:lnTo>
                  <a:pt x="0" y="189317"/>
                </a:lnTo>
                <a:lnTo>
                  <a:pt x="0" y="39292"/>
                </a:lnTo>
                <a:moveTo>
                  <a:pt x="35718" y="178594"/>
                </a:moveTo>
                <a:cubicBezTo>
                  <a:pt x="27815" y="178594"/>
                  <a:pt x="21431" y="184979"/>
                  <a:pt x="21431" y="192881"/>
                </a:cubicBezTo>
                <a:cubicBezTo>
                  <a:pt x="21431" y="200784"/>
                  <a:pt x="27815" y="207169"/>
                  <a:pt x="35718" y="207169"/>
                </a:cubicBezTo>
                <a:lnTo>
                  <a:pt x="164307" y="207169"/>
                </a:lnTo>
                <a:lnTo>
                  <a:pt x="164307" y="178594"/>
                </a:lnTo>
                <a:lnTo>
                  <a:pt x="35718" y="178594"/>
                </a:lnTo>
                <a:moveTo>
                  <a:pt x="21431" y="160155"/>
                </a:moveTo>
                <a:cubicBezTo>
                  <a:pt x="25805" y="158235"/>
                  <a:pt x="30628" y="157163"/>
                  <a:pt x="35718" y="157163"/>
                </a:cubicBezTo>
                <a:lnTo>
                  <a:pt x="175022" y="157163"/>
                </a:lnTo>
                <a:cubicBezTo>
                  <a:pt x="176986" y="157163"/>
                  <a:pt x="178594" y="155555"/>
                  <a:pt x="178594" y="153592"/>
                </a:cubicBezTo>
                <a:lnTo>
                  <a:pt x="178594" y="25004"/>
                </a:lnTo>
                <a:cubicBezTo>
                  <a:pt x="178594" y="23041"/>
                  <a:pt x="176986" y="21434"/>
                  <a:pt x="175022" y="21434"/>
                </a:cubicBezTo>
                <a:lnTo>
                  <a:pt x="39291" y="21434"/>
                </a:lnTo>
                <a:cubicBezTo>
                  <a:pt x="29424" y="21434"/>
                  <a:pt x="21431" y="29425"/>
                  <a:pt x="21431" y="39294"/>
                </a:cubicBezTo>
                <a:lnTo>
                  <a:pt x="21431" y="160155"/>
                </a:lnTo>
                <a:moveTo>
                  <a:pt x="67866" y="50006"/>
                </a:moveTo>
                <a:lnTo>
                  <a:pt x="146448" y="50006"/>
                </a:lnTo>
                <a:cubicBezTo>
                  <a:pt x="152387" y="50006"/>
                  <a:pt x="157164" y="54784"/>
                  <a:pt x="157164" y="60723"/>
                </a:cubicBezTo>
                <a:cubicBezTo>
                  <a:pt x="157164" y="66662"/>
                  <a:pt x="152387" y="71440"/>
                  <a:pt x="146448" y="71440"/>
                </a:cubicBezTo>
                <a:lnTo>
                  <a:pt x="67866" y="71440"/>
                </a:lnTo>
                <a:cubicBezTo>
                  <a:pt x="61928" y="71440"/>
                  <a:pt x="57151" y="66662"/>
                  <a:pt x="57151" y="60725"/>
                </a:cubicBezTo>
                <a:cubicBezTo>
                  <a:pt x="57151" y="54786"/>
                  <a:pt x="61928" y="50011"/>
                  <a:pt x="67866" y="50011"/>
                </a:cubicBezTo>
                <a:lnTo>
                  <a:pt x="67866" y="50006"/>
                </a:lnTo>
                <a:moveTo>
                  <a:pt x="67866" y="85725"/>
                </a:moveTo>
                <a:lnTo>
                  <a:pt x="146448" y="85725"/>
                </a:lnTo>
                <a:cubicBezTo>
                  <a:pt x="152387" y="85725"/>
                  <a:pt x="157164" y="90503"/>
                  <a:pt x="157164" y="96442"/>
                </a:cubicBezTo>
                <a:cubicBezTo>
                  <a:pt x="157164" y="102381"/>
                  <a:pt x="152387" y="107159"/>
                  <a:pt x="146448" y="107159"/>
                </a:cubicBezTo>
                <a:lnTo>
                  <a:pt x="67866" y="107159"/>
                </a:lnTo>
                <a:cubicBezTo>
                  <a:pt x="61928" y="107159"/>
                  <a:pt x="57151" y="102381"/>
                  <a:pt x="57151" y="96444"/>
                </a:cubicBezTo>
                <a:cubicBezTo>
                  <a:pt x="57151" y="90505"/>
                  <a:pt x="61928" y="85730"/>
                  <a:pt x="67866" y="85730"/>
                </a:cubicBezTo>
                <a:lnTo>
                  <a:pt x="67866" y="85725"/>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910975" y="3340517"/>
            <a:ext cx="228600" cy="228600"/>
          </a:xfrm>
          <a:custGeom>
            <a:avLst/>
            <a:gdLst/>
            <a:ahLst/>
            <a:cxnLst/>
            <a:rect l="l" t="t" r="r" b="b"/>
            <a:pathLst>
              <a:path w="228600" h="228600">
                <a:moveTo>
                  <a:pt x="114300" y="207169"/>
                </a:moveTo>
                <a:cubicBezTo>
                  <a:pt x="117603" y="207169"/>
                  <a:pt x="126354" y="203955"/>
                  <a:pt x="135553" y="185559"/>
                </a:cubicBezTo>
                <a:cubicBezTo>
                  <a:pt x="139483" y="177656"/>
                  <a:pt x="142875" y="168058"/>
                  <a:pt x="145376" y="157163"/>
                </a:cubicBezTo>
                <a:lnTo>
                  <a:pt x="83226" y="157163"/>
                </a:lnTo>
                <a:cubicBezTo>
                  <a:pt x="85727" y="168058"/>
                  <a:pt x="89120" y="177656"/>
                  <a:pt x="93049" y="185559"/>
                </a:cubicBezTo>
                <a:cubicBezTo>
                  <a:pt x="102246" y="203955"/>
                  <a:pt x="110999" y="207169"/>
                  <a:pt x="114302" y="207169"/>
                </a:cubicBezTo>
                <a:lnTo>
                  <a:pt x="114300" y="207169"/>
                </a:lnTo>
                <a:moveTo>
                  <a:pt x="79697" y="135731"/>
                </a:moveTo>
                <a:lnTo>
                  <a:pt x="148901" y="135731"/>
                </a:lnTo>
                <a:cubicBezTo>
                  <a:pt x="149616" y="128901"/>
                  <a:pt x="150016" y="121711"/>
                  <a:pt x="150016" y="114300"/>
                </a:cubicBezTo>
                <a:cubicBezTo>
                  <a:pt x="150016" y="106889"/>
                  <a:pt x="149614" y="99699"/>
                  <a:pt x="148901" y="92869"/>
                </a:cubicBezTo>
                <a:lnTo>
                  <a:pt x="79697" y="92869"/>
                </a:lnTo>
                <a:cubicBezTo>
                  <a:pt x="78984" y="99699"/>
                  <a:pt x="78581" y="106889"/>
                  <a:pt x="78581" y="114300"/>
                </a:cubicBezTo>
                <a:cubicBezTo>
                  <a:pt x="78581" y="121711"/>
                  <a:pt x="78984" y="128901"/>
                  <a:pt x="79697" y="135731"/>
                </a:cubicBezTo>
                <a:moveTo>
                  <a:pt x="83224" y="71438"/>
                </a:moveTo>
                <a:lnTo>
                  <a:pt x="145376" y="71438"/>
                </a:lnTo>
                <a:cubicBezTo>
                  <a:pt x="142875" y="60542"/>
                  <a:pt x="139483" y="50944"/>
                  <a:pt x="135553" y="43041"/>
                </a:cubicBezTo>
                <a:cubicBezTo>
                  <a:pt x="126356" y="24645"/>
                  <a:pt x="117603" y="21431"/>
                  <a:pt x="114300" y="21431"/>
                </a:cubicBezTo>
                <a:cubicBezTo>
                  <a:pt x="110997" y="21431"/>
                  <a:pt x="102246" y="24645"/>
                  <a:pt x="93047" y="43041"/>
                </a:cubicBezTo>
                <a:cubicBezTo>
                  <a:pt x="89117" y="50944"/>
                  <a:pt x="85725" y="60542"/>
                  <a:pt x="83224" y="71438"/>
                </a:cubicBezTo>
                <a:moveTo>
                  <a:pt x="170424" y="92869"/>
                </a:moveTo>
                <a:cubicBezTo>
                  <a:pt x="171093" y="99788"/>
                  <a:pt x="171407" y="106978"/>
                  <a:pt x="171407" y="114300"/>
                </a:cubicBezTo>
                <a:cubicBezTo>
                  <a:pt x="171407" y="121622"/>
                  <a:pt x="171050" y="128812"/>
                  <a:pt x="170424" y="135731"/>
                </a:cubicBezTo>
                <a:lnTo>
                  <a:pt x="204668" y="135731"/>
                </a:lnTo>
                <a:cubicBezTo>
                  <a:pt x="206275" y="128855"/>
                  <a:pt x="207169" y="121668"/>
                  <a:pt x="207169" y="114300"/>
                </a:cubicBezTo>
                <a:cubicBezTo>
                  <a:pt x="207169" y="106932"/>
                  <a:pt x="206321" y="99745"/>
                  <a:pt x="204668" y="92869"/>
                </a:cubicBezTo>
                <a:lnTo>
                  <a:pt x="170424" y="92869"/>
                </a:lnTo>
                <a:moveTo>
                  <a:pt x="196676" y="71438"/>
                </a:moveTo>
                <a:cubicBezTo>
                  <a:pt x="187121" y="53088"/>
                  <a:pt x="171628" y="38352"/>
                  <a:pt x="152741" y="29736"/>
                </a:cubicBezTo>
                <a:cubicBezTo>
                  <a:pt x="159037" y="41166"/>
                  <a:pt x="164037" y="55408"/>
                  <a:pt x="167296" y="71438"/>
                </a:cubicBezTo>
                <a:lnTo>
                  <a:pt x="196719" y="71438"/>
                </a:lnTo>
                <a:lnTo>
                  <a:pt x="196676" y="71438"/>
                </a:lnTo>
                <a:moveTo>
                  <a:pt x="61258" y="71438"/>
                </a:moveTo>
                <a:cubicBezTo>
                  <a:pt x="64518" y="55408"/>
                  <a:pt x="69517" y="41210"/>
                  <a:pt x="75813" y="29736"/>
                </a:cubicBezTo>
                <a:cubicBezTo>
                  <a:pt x="56926" y="38355"/>
                  <a:pt x="41434" y="53088"/>
                  <a:pt x="31878" y="71438"/>
                </a:cubicBezTo>
                <a:lnTo>
                  <a:pt x="61301" y="71438"/>
                </a:lnTo>
                <a:lnTo>
                  <a:pt x="61258" y="71438"/>
                </a:lnTo>
                <a:moveTo>
                  <a:pt x="23932" y="92869"/>
                </a:moveTo>
                <a:cubicBezTo>
                  <a:pt x="22325" y="99745"/>
                  <a:pt x="21431" y="106932"/>
                  <a:pt x="21431" y="114300"/>
                </a:cubicBezTo>
                <a:cubicBezTo>
                  <a:pt x="21431" y="121668"/>
                  <a:pt x="22279" y="128855"/>
                  <a:pt x="23932" y="135731"/>
                </a:cubicBezTo>
                <a:lnTo>
                  <a:pt x="58176" y="135731"/>
                </a:lnTo>
                <a:cubicBezTo>
                  <a:pt x="57507" y="128812"/>
                  <a:pt x="57193" y="121622"/>
                  <a:pt x="57193" y="114300"/>
                </a:cubicBezTo>
                <a:cubicBezTo>
                  <a:pt x="57193" y="106978"/>
                  <a:pt x="57550" y="99788"/>
                  <a:pt x="58176" y="92869"/>
                </a:cubicBezTo>
                <a:lnTo>
                  <a:pt x="23932" y="92869"/>
                </a:lnTo>
                <a:moveTo>
                  <a:pt x="152741" y="198864"/>
                </a:moveTo>
                <a:cubicBezTo>
                  <a:pt x="171628" y="190245"/>
                  <a:pt x="187121" y="175512"/>
                  <a:pt x="196676" y="157163"/>
                </a:cubicBezTo>
                <a:lnTo>
                  <a:pt x="167253" y="157163"/>
                </a:lnTo>
                <a:cubicBezTo>
                  <a:pt x="163993" y="173192"/>
                  <a:pt x="158994" y="187390"/>
                  <a:pt x="152698" y="198864"/>
                </a:cubicBezTo>
                <a:lnTo>
                  <a:pt x="152741" y="198864"/>
                </a:lnTo>
                <a:moveTo>
                  <a:pt x="75859" y="198864"/>
                </a:moveTo>
                <a:cubicBezTo>
                  <a:pt x="69563" y="187434"/>
                  <a:pt x="64563" y="173192"/>
                  <a:pt x="61304" y="157163"/>
                </a:cubicBezTo>
                <a:lnTo>
                  <a:pt x="31881" y="157163"/>
                </a:lnTo>
                <a:cubicBezTo>
                  <a:pt x="41436" y="175512"/>
                  <a:pt x="56928" y="190248"/>
                  <a:pt x="75815" y="198864"/>
                </a:cubicBezTo>
                <a:lnTo>
                  <a:pt x="75859" y="198864"/>
                </a:lnTo>
                <a:moveTo>
                  <a:pt x="114300" y="228600"/>
                </a:moveTo>
                <a:cubicBezTo>
                  <a:pt x="51174" y="228600"/>
                  <a:pt x="0" y="177426"/>
                  <a:pt x="0" y="114300"/>
                </a:cubicBezTo>
                <a:cubicBezTo>
                  <a:pt x="0" y="51174"/>
                  <a:pt x="51174" y="0"/>
                  <a:pt x="114300" y="0"/>
                </a:cubicBezTo>
                <a:cubicBezTo>
                  <a:pt x="177426" y="0"/>
                  <a:pt x="228600" y="51174"/>
                  <a:pt x="228600" y="114300"/>
                </a:cubicBezTo>
                <a:cubicBezTo>
                  <a:pt x="228600" y="177426"/>
                  <a:pt x="177426" y="228600"/>
                  <a:pt x="11430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925263" y="1757598"/>
            <a:ext cx="200025" cy="228600"/>
          </a:xfrm>
          <a:custGeom>
            <a:avLst/>
            <a:gdLst/>
            <a:ahLst/>
            <a:cxnLst/>
            <a:rect l="l" t="t" r="r" b="b"/>
            <a:pathLst>
              <a:path w="200025" h="228600">
                <a:moveTo>
                  <a:pt x="39871" y="69785"/>
                </a:moveTo>
                <a:cubicBezTo>
                  <a:pt x="50452" y="51346"/>
                  <a:pt x="63936" y="34379"/>
                  <a:pt x="76126" y="22501"/>
                </a:cubicBezTo>
                <a:cubicBezTo>
                  <a:pt x="84475" y="30850"/>
                  <a:pt x="94386" y="43576"/>
                  <a:pt x="102959" y="54514"/>
                </a:cubicBezTo>
                <a:cubicBezTo>
                  <a:pt x="104655" y="56656"/>
                  <a:pt x="106263" y="58755"/>
                  <a:pt x="107825" y="60721"/>
                </a:cubicBezTo>
                <a:cubicBezTo>
                  <a:pt x="109880" y="63311"/>
                  <a:pt x="113050" y="64829"/>
                  <a:pt x="116353" y="64783"/>
                </a:cubicBezTo>
                <a:cubicBezTo>
                  <a:pt x="119657" y="64737"/>
                  <a:pt x="122781" y="63176"/>
                  <a:pt x="124792" y="60542"/>
                </a:cubicBezTo>
                <a:cubicBezTo>
                  <a:pt x="126266" y="58622"/>
                  <a:pt x="128230" y="55721"/>
                  <a:pt x="130284" y="52775"/>
                </a:cubicBezTo>
                <a:cubicBezTo>
                  <a:pt x="131444" y="51078"/>
                  <a:pt x="132651" y="49382"/>
                  <a:pt x="133767" y="47775"/>
                </a:cubicBezTo>
                <a:cubicBezTo>
                  <a:pt x="136267" y="44248"/>
                  <a:pt x="138455" y="41301"/>
                  <a:pt x="140196" y="39248"/>
                </a:cubicBezTo>
                <a:cubicBezTo>
                  <a:pt x="149125" y="48534"/>
                  <a:pt x="158502" y="62913"/>
                  <a:pt x="165823" y="78718"/>
                </a:cubicBezTo>
                <a:cubicBezTo>
                  <a:pt x="173726" y="95774"/>
                  <a:pt x="178592" y="113098"/>
                  <a:pt x="178592" y="126180"/>
                </a:cubicBezTo>
                <a:cubicBezTo>
                  <a:pt x="178592" y="172168"/>
                  <a:pt x="143410" y="207173"/>
                  <a:pt x="100010" y="207173"/>
                </a:cubicBezTo>
                <a:cubicBezTo>
                  <a:pt x="56121" y="207173"/>
                  <a:pt x="21429" y="172170"/>
                  <a:pt x="21429" y="126180"/>
                </a:cubicBezTo>
                <a:cubicBezTo>
                  <a:pt x="21429" y="109438"/>
                  <a:pt x="28662" y="89389"/>
                  <a:pt x="39869" y="69835"/>
                </a:cubicBezTo>
                <a:lnTo>
                  <a:pt x="39871" y="69785"/>
                </a:lnTo>
                <a:moveTo>
                  <a:pt x="89073" y="5180"/>
                </a:moveTo>
                <a:cubicBezTo>
                  <a:pt x="81840" y="-1696"/>
                  <a:pt x="70545" y="-1740"/>
                  <a:pt x="63312" y="5134"/>
                </a:cubicBezTo>
                <a:cubicBezTo>
                  <a:pt x="49024" y="18574"/>
                  <a:pt x="33398" y="37996"/>
                  <a:pt x="21299" y="59159"/>
                </a:cubicBezTo>
                <a:cubicBezTo>
                  <a:pt x="9243" y="80145"/>
                  <a:pt x="2" y="104031"/>
                  <a:pt x="2" y="126176"/>
                </a:cubicBezTo>
                <a:cubicBezTo>
                  <a:pt x="2" y="183461"/>
                  <a:pt x="43801" y="228600"/>
                  <a:pt x="100015" y="228600"/>
                </a:cubicBezTo>
                <a:cubicBezTo>
                  <a:pt x="155645" y="228600"/>
                  <a:pt x="200027" y="183550"/>
                  <a:pt x="200027" y="126176"/>
                </a:cubicBezTo>
                <a:cubicBezTo>
                  <a:pt x="200027" y="108718"/>
                  <a:pt x="193820" y="88134"/>
                  <a:pt x="185249" y="69696"/>
                </a:cubicBezTo>
                <a:cubicBezTo>
                  <a:pt x="176676" y="51168"/>
                  <a:pt x="165113" y="33442"/>
                  <a:pt x="153147" y="21877"/>
                </a:cubicBezTo>
                <a:cubicBezTo>
                  <a:pt x="145870" y="14822"/>
                  <a:pt x="134395" y="14822"/>
                  <a:pt x="127118" y="21831"/>
                </a:cubicBezTo>
                <a:cubicBezTo>
                  <a:pt x="123591" y="25224"/>
                  <a:pt x="119527" y="30760"/>
                  <a:pt x="116269" y="35360"/>
                </a:cubicBezTo>
                <a:lnTo>
                  <a:pt x="115776" y="36073"/>
                </a:lnTo>
                <a:cubicBezTo>
                  <a:pt x="107427" y="25448"/>
                  <a:pt x="97516" y="13167"/>
                  <a:pt x="89077" y="5176"/>
                </a:cubicBezTo>
                <a:lnTo>
                  <a:pt x="89073" y="5180"/>
                </a:lnTo>
                <a:moveTo>
                  <a:pt x="100771" y="185738"/>
                </a:moveTo>
                <a:cubicBezTo>
                  <a:pt x="112066" y="185738"/>
                  <a:pt x="122067" y="182613"/>
                  <a:pt x="131488" y="176360"/>
                </a:cubicBezTo>
                <a:cubicBezTo>
                  <a:pt x="150285" y="163234"/>
                  <a:pt x="155331" y="136979"/>
                  <a:pt x="144034" y="116353"/>
                </a:cubicBezTo>
                <a:cubicBezTo>
                  <a:pt x="142026" y="112334"/>
                  <a:pt x="136891" y="112067"/>
                  <a:pt x="133989" y="115459"/>
                </a:cubicBezTo>
                <a:lnTo>
                  <a:pt x="122737" y="128542"/>
                </a:lnTo>
                <a:cubicBezTo>
                  <a:pt x="119791" y="131934"/>
                  <a:pt x="114478" y="131845"/>
                  <a:pt x="111710" y="128318"/>
                </a:cubicBezTo>
                <a:cubicBezTo>
                  <a:pt x="104343" y="118941"/>
                  <a:pt x="91171" y="102198"/>
                  <a:pt x="83670" y="92688"/>
                </a:cubicBezTo>
                <a:cubicBezTo>
                  <a:pt x="80858" y="89117"/>
                  <a:pt x="75499" y="89072"/>
                  <a:pt x="72643" y="92642"/>
                </a:cubicBezTo>
                <a:cubicBezTo>
                  <a:pt x="57551" y="111619"/>
                  <a:pt x="49962" y="123583"/>
                  <a:pt x="49962" y="137023"/>
                </a:cubicBezTo>
                <a:cubicBezTo>
                  <a:pt x="50006" y="167607"/>
                  <a:pt x="72599" y="185735"/>
                  <a:pt x="100773" y="185735"/>
                </a:cubicBezTo>
                <a:lnTo>
                  <a:pt x="100771" y="18573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5" name="Text 3"/>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13</a:t>
            </a:r>
            <a:endParaRPr lang="en-US" sz="800" dirty="0"/>
          </a:p>
        </p:txBody>
      </p:sp>
      <p:sp>
        <p:nvSpPr>
          <p:cNvPr id="6" name="Text 4"/>
          <p:cNvSpPr/>
          <p:nvPr/>
        </p:nvSpPr>
        <p:spPr>
          <a:xfrm>
            <a:off x="548640" y="3813267"/>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548640" y="3813267"/>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01</a:t>
            </a:r>
            <a:endParaRPr lang="en-US" sz="1400" dirty="0"/>
          </a:p>
        </p:txBody>
      </p:sp>
      <p:sp>
        <p:nvSpPr>
          <p:cNvPr id="8" name="Text 6"/>
          <p:cNvSpPr/>
          <p:nvPr/>
        </p:nvSpPr>
        <p:spPr>
          <a:xfrm>
            <a:off x="548640" y="5024938"/>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9" name="Text 7"/>
          <p:cNvSpPr/>
          <p:nvPr/>
        </p:nvSpPr>
        <p:spPr>
          <a:xfrm>
            <a:off x="548640" y="5024938"/>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02</a:t>
            </a:r>
            <a:endParaRPr lang="en-US" sz="1400" dirty="0"/>
          </a:p>
        </p:txBody>
      </p:sp>
      <p:sp>
        <p:nvSpPr>
          <p:cNvPr id="10" name="Text 8"/>
          <p:cNvSpPr/>
          <p:nvPr/>
        </p:nvSpPr>
        <p:spPr>
          <a:xfrm>
            <a:off x="6379683" y="3886751"/>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1" name="Text 9"/>
          <p:cNvSpPr/>
          <p:nvPr/>
        </p:nvSpPr>
        <p:spPr>
          <a:xfrm>
            <a:off x="6379683" y="3886751"/>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03</a:t>
            </a:r>
            <a:endParaRPr lang="en-US" sz="1400" dirty="0"/>
          </a:p>
        </p:txBody>
      </p:sp>
      <p:sp>
        <p:nvSpPr>
          <p:cNvPr id="12" name="Text 10"/>
          <p:cNvSpPr/>
          <p:nvPr/>
        </p:nvSpPr>
        <p:spPr>
          <a:xfrm>
            <a:off x="6379683" y="5071394"/>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6379683" y="5071394"/>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04</a:t>
            </a:r>
            <a:endParaRPr lang="en-US" sz="1400" dirty="0"/>
          </a:p>
        </p:txBody>
      </p:sp>
      <p:sp>
        <p:nvSpPr>
          <p:cNvPr id="14" name="Text 12"/>
          <p:cNvSpPr/>
          <p:nvPr/>
        </p:nvSpPr>
        <p:spPr>
          <a:xfrm>
            <a:off x="7162802" y="5419793"/>
            <a:ext cx="4480560" cy="548640"/>
          </a:xfrm>
          <a:prstGeom prst="rect">
            <a:avLst/>
          </a:prstGeom>
          <a:noFill/>
          <a:ln/>
        </p:spPr>
        <p:txBody>
          <a:bodyPr wrap="square" lIns="0" tIns="0" rIns="0" bIns="0" rtlCol="0" anchor="t"/>
          <a:lstStyle/>
          <a:p>
            <a:pPr algn="l" marL="0" indent="0">
              <a:lnSpc>
                <a:spcPct val="90000"/>
              </a:lnSpc>
              <a:spcBef>
                <a:spcPts val="586"/>
              </a:spcBef>
              <a:buNone/>
            </a:pPr>
            <a:r>
              <a:rPr lang="en-US" sz="820" dirty="0">
                <a:solidFill>
                  <a:srgbClr val="00142F"/>
                </a:solidFill>
                <a:latin typeface="Figtree Regular" pitchFamily="34" charset="0"/>
                <a:ea typeface="Figtree Regular" pitchFamily="34" charset="-122"/>
                <a:cs typeface="Figtree Regular" pitchFamily="34" charset="-120"/>
              </a:rPr>
              <a:t>How can teachers reflect on their own practice and identify areas for professional development, to ensure that they are providing the best possible learning experience for their students?</a:t>
            </a:r>
            <a:endParaRPr lang="en-US" sz="820" dirty="0"/>
          </a:p>
          <a:p>
            <a:pPr algn="l" marL="0" indent="0">
              <a:lnSpc>
                <a:spcPct val="90000"/>
              </a:lnSpc>
              <a:spcBef>
                <a:spcPts val="586"/>
              </a:spcBef>
              <a:buNone/>
            </a:pPr>
            <a:r>
              <a:rPr lang="en-US" sz="820" dirty="0">
                <a:solidFill>
                  <a:srgbClr val="00142F"/>
                </a:solidFill>
                <a:latin typeface="Figtree Regular" pitchFamily="34" charset="0"/>
                <a:ea typeface="Figtree Regular" pitchFamily="34" charset="-122"/>
                <a:cs typeface="Figtree Regular" pitchFamily="34" charset="-120"/>
              </a:rPr>
              <a:t>What strategies were most effective in engaging students with the Prometheus myth, and how can these strategies be built upon in future lessons?</a:t>
            </a:r>
            <a:endParaRPr lang="en-US" sz="820" dirty="0"/>
          </a:p>
        </p:txBody>
      </p:sp>
      <p:sp>
        <p:nvSpPr>
          <p:cNvPr id="15" name="Text 13"/>
          <p:cNvSpPr/>
          <p:nvPr/>
        </p:nvSpPr>
        <p:spPr>
          <a:xfrm>
            <a:off x="7162802" y="5087561"/>
            <a:ext cx="4480560" cy="221599"/>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142F"/>
                </a:solidFill>
                <a:latin typeface="Figtree Bold" pitchFamily="34" charset="0"/>
                <a:ea typeface="Figtree Bold" pitchFamily="34" charset="-122"/>
                <a:cs typeface="Figtree Bold" pitchFamily="34" charset="-120"/>
              </a:rPr>
              <a:t>Teacher Reflection and Professional Growth</a:t>
            </a:r>
            <a:endParaRPr lang="en-US" sz="1400" dirty="0"/>
          </a:p>
        </p:txBody>
      </p:sp>
      <p:sp>
        <p:nvSpPr>
          <p:cNvPr id="16" name="Text 14"/>
          <p:cNvSpPr/>
          <p:nvPr/>
        </p:nvSpPr>
        <p:spPr>
          <a:xfrm>
            <a:off x="7162802" y="3902918"/>
            <a:ext cx="4480560" cy="221599"/>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142F"/>
                </a:solidFill>
                <a:latin typeface="Figtree Bold" pitchFamily="34" charset="0"/>
                <a:ea typeface="Figtree Bold" pitchFamily="34" charset="-122"/>
                <a:cs typeface="Figtree Bold" pitchFamily="34" charset="-120"/>
              </a:rPr>
              <a:t>Critical Thinking and Analytical Skills</a:t>
            </a:r>
            <a:endParaRPr lang="en-US" sz="1400" dirty="0"/>
          </a:p>
        </p:txBody>
      </p:sp>
      <p:sp>
        <p:nvSpPr>
          <p:cNvPr id="17" name="Text 15"/>
          <p:cNvSpPr/>
          <p:nvPr/>
        </p:nvSpPr>
        <p:spPr>
          <a:xfrm>
            <a:off x="7162802" y="4235150"/>
            <a:ext cx="4480560" cy="548640"/>
          </a:xfrm>
          <a:prstGeom prst="rect">
            <a:avLst/>
          </a:prstGeom>
          <a:noFill/>
          <a:ln/>
        </p:spPr>
        <p:txBody>
          <a:bodyPr wrap="square" lIns="0" tIns="0" rIns="0" bIns="0" rtlCol="0" anchor="t"/>
          <a:lstStyle/>
          <a:p>
            <a:pPr algn="l" marL="0" indent="0">
              <a:lnSpc>
                <a:spcPct val="90000"/>
              </a:lnSpc>
              <a:spcBef>
                <a:spcPts val="505"/>
              </a:spcBef>
              <a:buNone/>
            </a:pPr>
            <a:r>
              <a:rPr lang="en-US" sz="707" dirty="0">
                <a:solidFill>
                  <a:srgbClr val="00142F"/>
                </a:solidFill>
                <a:latin typeface="Figtree Regular" pitchFamily="34" charset="0"/>
                <a:ea typeface="Figtree Regular" pitchFamily="34" charset="-122"/>
                <a:cs typeface="Figtree Regular" pitchFamily="34" charset="-120"/>
              </a:rPr>
              <a:t>How can the Prometheus myth be used to support the development of critical thinking and analytical skills in students, and what opportunities can be provided for students to apply these skills in future lessons?</a:t>
            </a:r>
            <a:endParaRPr lang="en-US" sz="707" dirty="0"/>
          </a:p>
          <a:p>
            <a:pPr algn="l" marL="0" indent="0">
              <a:lnSpc>
                <a:spcPct val="90000"/>
              </a:lnSpc>
              <a:spcBef>
                <a:spcPts val="505"/>
              </a:spcBef>
              <a:buNone/>
            </a:pPr>
            <a:r>
              <a:rPr lang="en-US" sz="707" dirty="0">
                <a:solidFill>
                  <a:srgbClr val="00142F"/>
                </a:solidFill>
                <a:latin typeface="Figtree Regular" pitchFamily="34" charset="0"/>
                <a:ea typeface="Figtree Regular" pitchFamily="34" charset="-122"/>
                <a:cs typeface="Figtree Regular" pitchFamily="34" charset="-120"/>
              </a:rPr>
              <a:t>What opportunities can be provided for students to make connections between the Prometheus myth and their own experiences and beliefs, and how can these connections be used to support deeper learning and engagement?</a:t>
            </a:r>
            <a:endParaRPr lang="en-US" sz="707" dirty="0"/>
          </a:p>
        </p:txBody>
      </p:sp>
      <p:sp>
        <p:nvSpPr>
          <p:cNvPr id="18" name="Text 16"/>
          <p:cNvSpPr/>
          <p:nvPr/>
        </p:nvSpPr>
        <p:spPr>
          <a:xfrm>
            <a:off x="1331759" y="5041105"/>
            <a:ext cx="4480560" cy="221599"/>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142F"/>
                </a:solidFill>
                <a:latin typeface="Figtree Bold" pitchFamily="34" charset="0"/>
                <a:ea typeface="Figtree Bold" pitchFamily="34" charset="-122"/>
                <a:cs typeface="Figtree Bold" pitchFamily="34" charset="-120"/>
              </a:rPr>
              <a:t>Connecting Myth to Personal Experiences</a:t>
            </a:r>
            <a:endParaRPr lang="en-US" sz="1400" dirty="0"/>
          </a:p>
        </p:txBody>
      </p:sp>
      <p:sp>
        <p:nvSpPr>
          <p:cNvPr id="19" name="Text 17"/>
          <p:cNvSpPr/>
          <p:nvPr/>
        </p:nvSpPr>
        <p:spPr>
          <a:xfrm>
            <a:off x="1331759" y="5373337"/>
            <a:ext cx="4480560" cy="548640"/>
          </a:xfrm>
          <a:prstGeom prst="rect">
            <a:avLst/>
          </a:prstGeom>
          <a:noFill/>
          <a:ln/>
        </p:spPr>
        <p:txBody>
          <a:bodyPr wrap="square" lIns="0" tIns="0" rIns="0" bIns="0" rtlCol="0" anchor="t"/>
          <a:lstStyle/>
          <a:p>
            <a:pPr algn="l" marL="0" indent="0">
              <a:lnSpc>
                <a:spcPct val="90000"/>
              </a:lnSpc>
              <a:spcBef>
                <a:spcPts val="505"/>
              </a:spcBef>
              <a:buNone/>
            </a:pPr>
            <a:r>
              <a:rPr lang="en-US" sz="707" dirty="0">
                <a:solidFill>
                  <a:srgbClr val="00142F"/>
                </a:solidFill>
                <a:latin typeface="Figtree Regular" pitchFamily="34" charset="0"/>
                <a:ea typeface="Figtree Regular" pitchFamily="34" charset="-122"/>
                <a:cs typeface="Figtree Regular" pitchFamily="34" charset="-120"/>
              </a:rPr>
              <a:t>What opportunities can be provided for students to make connections between the Prometheus myth and their own experiences and beliefs, and how can these connections be used to support deeper learning and engagement?</a:t>
            </a:r>
            <a:endParaRPr lang="en-US" sz="707" dirty="0"/>
          </a:p>
          <a:p>
            <a:pPr algn="l" marL="0" indent="0">
              <a:lnSpc>
                <a:spcPct val="90000"/>
              </a:lnSpc>
              <a:spcBef>
                <a:spcPts val="505"/>
              </a:spcBef>
              <a:buNone/>
            </a:pPr>
            <a:r>
              <a:rPr lang="en-US" sz="707" dirty="0">
                <a:solidFill>
                  <a:srgbClr val="00142F"/>
                </a:solidFill>
                <a:latin typeface="Figtree Regular" pitchFamily="34" charset="0"/>
                <a:ea typeface="Figtree Regular" pitchFamily="34" charset="-122"/>
                <a:cs typeface="Figtree Regular" pitchFamily="34" charset="-120"/>
              </a:rPr>
              <a:t>How can teachers reflect on their own practice and identify areas for professional development, to ensure that they are providing the best possible learning experience for their students?</a:t>
            </a:r>
            <a:endParaRPr lang="en-US" sz="707" dirty="0"/>
          </a:p>
        </p:txBody>
      </p:sp>
      <p:sp>
        <p:nvSpPr>
          <p:cNvPr id="20" name="Text 18"/>
          <p:cNvSpPr/>
          <p:nvPr/>
        </p:nvSpPr>
        <p:spPr>
          <a:xfrm>
            <a:off x="1331759" y="3829434"/>
            <a:ext cx="4480560" cy="221599"/>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142F"/>
                </a:solidFill>
                <a:latin typeface="Figtree Bold" pitchFamily="34" charset="0"/>
                <a:ea typeface="Figtree Bold" pitchFamily="34" charset="-122"/>
                <a:cs typeface="Figtree Bold" pitchFamily="34" charset="-120"/>
              </a:rPr>
              <a:t>Engaging Students with the Prometheus Myth</a:t>
            </a:r>
            <a:endParaRPr lang="en-US" sz="1400" dirty="0"/>
          </a:p>
        </p:txBody>
      </p:sp>
      <p:sp>
        <p:nvSpPr>
          <p:cNvPr id="21" name="Text 19"/>
          <p:cNvSpPr/>
          <p:nvPr/>
        </p:nvSpPr>
        <p:spPr>
          <a:xfrm>
            <a:off x="1331759" y="4161666"/>
            <a:ext cx="4480560" cy="548640"/>
          </a:xfrm>
          <a:prstGeom prst="rect">
            <a:avLst/>
          </a:prstGeom>
          <a:noFill/>
          <a:ln/>
        </p:spPr>
        <p:txBody>
          <a:bodyPr wrap="square" lIns="0" tIns="0" rIns="0" bIns="0" rtlCol="0" anchor="t"/>
          <a:lstStyle/>
          <a:p>
            <a:pPr algn="l" marL="0" indent="0">
              <a:lnSpc>
                <a:spcPct val="90000"/>
              </a:lnSpc>
              <a:spcBef>
                <a:spcPts val="532"/>
              </a:spcBef>
              <a:buNone/>
            </a:pPr>
            <a:r>
              <a:rPr lang="en-US" sz="745" dirty="0">
                <a:solidFill>
                  <a:srgbClr val="00142F"/>
                </a:solidFill>
                <a:latin typeface="Figtree Regular" pitchFamily="34" charset="0"/>
                <a:ea typeface="Figtree Regular" pitchFamily="34" charset="-122"/>
                <a:cs typeface="Figtree Regular" pitchFamily="34" charset="-120"/>
              </a:rPr>
              <a:t>What strategies were most effective in engaging students with the Prometheus myth, and how can these strategies be built upon in future lessons?</a:t>
            </a:r>
            <a:endParaRPr lang="en-US" sz="745" dirty="0"/>
          </a:p>
          <a:p>
            <a:pPr algn="l" marL="0" indent="0">
              <a:lnSpc>
                <a:spcPct val="90000"/>
              </a:lnSpc>
              <a:spcBef>
                <a:spcPts val="532"/>
              </a:spcBef>
              <a:buNone/>
            </a:pPr>
            <a:r>
              <a:rPr lang="en-US" sz="745" dirty="0">
                <a:solidFill>
                  <a:srgbClr val="00142F"/>
                </a:solidFill>
                <a:latin typeface="Figtree Regular" pitchFamily="34" charset="0"/>
                <a:ea typeface="Figtree Regular" pitchFamily="34" charset="-122"/>
                <a:cs typeface="Figtree Regular" pitchFamily="34" charset="-120"/>
              </a:rPr>
              <a:t>How can the Prometheus myth be used to support the development of critical thinking and analytical skills in students, and what opportunities can be provided for students to apply these skills in future lessons?</a:t>
            </a:r>
            <a:endParaRPr lang="en-US" sz="745" dirty="0"/>
          </a:p>
        </p:txBody>
      </p:sp>
      <p:sp>
        <p:nvSpPr>
          <p:cNvPr id="22" name="Text 20"/>
          <p:cNvSpPr/>
          <p:nvPr/>
        </p:nvSpPr>
        <p:spPr>
          <a:xfrm>
            <a:off x="548640" y="1571183"/>
            <a:ext cx="11094657" cy="1828800"/>
          </a:xfrm>
          <a:prstGeom prst="rect">
            <a:avLst/>
          </a:prstGeom>
          <a:blipFill>
            <a:blip r:embed="rId1"/>
            <a:srcRect/>
            <a:stretch>
              <a:fillRect l="0" r="0" t="-152616" b="-152616"/>
            </a:stretch>
          </a:blipFill>
          <a:ln/>
        </p:spPr>
        <p:txBody>
          <a:bodyPr wrap="square" lIns="0" tIns="0" rIns="0" bIns="0" rtlCol="0" anchor="ctr"/>
          <a:lstStyle/>
          <a:p>
            <a:pPr indent="0" marL="0">
              <a:buNone/>
            </a:pPr>
            <a:endParaRPr lang="en-US" dirty="0"/>
          </a:p>
        </p:txBody>
      </p:sp>
      <p:sp>
        <p:nvSpPr>
          <p:cNvPr id="23" name="Text 21"/>
          <p:cNvSpPr/>
          <p:nvPr/>
        </p:nvSpPr>
        <p:spPr>
          <a:xfrm>
            <a:off x="548640" y="548639"/>
            <a:ext cx="11136581"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Reflection Questions</a:t>
            </a:r>
            <a:endParaRPr lang="en-US" sz="2400" dirty="0"/>
          </a:p>
        </p:txBody>
      </p:sp>
      <p:sp>
        <p:nvSpPr>
          <p:cNvPr id="24" name="Text 22"/>
          <p:cNvSpPr/>
          <p:nvPr/>
        </p:nvSpPr>
        <p:spPr>
          <a:xfrm>
            <a:off x="10770821"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20321" r="-120321" t="0" b="0"/>
            </a:stretch>
          </a:blipFill>
          <a:ln/>
        </p:spPr>
        <p:txBody>
          <a:bodyPr wrap="square" lIns="0" tIns="0" rIns="0" bIns="0" rtlCol="0" anchor="ctr"/>
          <a:lstStyle/>
          <a:p>
            <a:pPr indent="0" marL="0">
              <a:buNone/>
            </a:pPr>
            <a:endParaRPr lang="en-US" dirty="0"/>
          </a:p>
        </p:txBody>
      </p:sp>
      <p:sp>
        <p:nvSpPr>
          <p:cNvPr id="8" name="Text 6"/>
          <p:cNvSpPr/>
          <p:nvPr/>
        </p:nvSpPr>
        <p:spPr>
          <a:xfrm>
            <a:off x="6313046"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Students could explore how the Prometheus myth serves as a framework for discussing themes like rebellion, innovation, and consequences.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thematic exploration would deepen their understanding of the myth's impact on storytelling and societal values.</a:t>
            </a:r>
            <a:endParaRPr lang="en-US" sz="1400" dirty="0"/>
          </a:p>
        </p:txBody>
      </p:sp>
      <p:sp>
        <p:nvSpPr>
          <p:cNvPr id="9" name="Text 7"/>
          <p:cNvSpPr/>
          <p:nvPr/>
        </p:nvSpPr>
        <p:spPr>
          <a:xfrm>
            <a:off x="6313045" y="1659132"/>
            <a:ext cx="2339759" cy="54864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Prometheus Myth and Thematic Exploration</a:t>
            </a:r>
            <a:endParaRPr lang="en-US" sz="1600" dirty="0"/>
          </a:p>
        </p:txBody>
      </p:sp>
      <p:sp>
        <p:nvSpPr>
          <p:cNvPr id="10" name="Text 8"/>
          <p:cNvSpPr/>
          <p:nvPr/>
        </p:nvSpPr>
        <p:spPr>
          <a:xfrm>
            <a:off x="3507658"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 lesson could also include a comparative analysis of different versions of the myth, including the original Greek myth and later adaptations and interpretations.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analysis would help students understand the evolution of the myth and its relevance across different historical and cultural contexts.</a:t>
            </a:r>
            <a:endParaRPr lang="en-US" sz="1400" dirty="0"/>
          </a:p>
        </p:txBody>
      </p:sp>
      <p:sp>
        <p:nvSpPr>
          <p:cNvPr id="11" name="Text 9"/>
          <p:cNvSpPr/>
          <p:nvPr/>
        </p:nvSpPr>
        <p:spPr>
          <a:xfrm>
            <a:off x="3507657" y="1659132"/>
            <a:ext cx="2339759" cy="548640"/>
          </a:xfrm>
          <a:prstGeom prst="rect">
            <a:avLst/>
          </a:prstGeom>
          <a:noFill/>
          <a:ln/>
        </p:spPr>
        <p:txBody>
          <a:bodyPr wrap="square" lIns="0" tIns="0" rIns="0" bIns="0" rtlCol="0" anchor="t"/>
          <a:lstStyle/>
          <a:p>
            <a:pPr algn="l" marL="0" indent="0">
              <a:lnSpc>
                <a:spcPct val="100000"/>
              </a:lnSpc>
              <a:buNone/>
            </a:pPr>
            <a:r>
              <a:rPr lang="en-US" sz="1519" dirty="0">
                <a:solidFill>
                  <a:srgbClr val="000000"/>
                </a:solidFill>
                <a:latin typeface="Figtree Bold" pitchFamily="34" charset="0"/>
                <a:ea typeface="Figtree Bold" pitchFamily="34" charset="-122"/>
                <a:cs typeface="Figtree Bold" pitchFamily="34" charset="-120"/>
              </a:rPr>
              <a:t>Comparative Analysis of Prometheus Myth Versions</a:t>
            </a:r>
            <a:endParaRPr lang="en-US" sz="1519" dirty="0"/>
          </a:p>
        </p:txBody>
      </p:sp>
      <p:sp>
        <p:nvSpPr>
          <p:cNvPr id="12" name="Text 10"/>
          <p:cNvSpPr/>
          <p:nvPr/>
        </p:nvSpPr>
        <p:spPr>
          <a:xfrm>
            <a:off x="702270"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 next steps in this learning progression could include a lesson on the influence of the Prometheus myth on modern literature, such as science fiction and dystopian novels.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Students could analyze excerpts from these novels, identifying the ways in which the authors have drawn on the Prometheus myth to convey meaning and themes.</a:t>
            </a:r>
            <a:endParaRPr lang="en-US" sz="1400" dirty="0"/>
          </a:p>
        </p:txBody>
      </p:sp>
      <p:sp>
        <p:nvSpPr>
          <p:cNvPr id="13" name="Text 11"/>
          <p:cNvSpPr/>
          <p:nvPr/>
        </p:nvSpPr>
        <p:spPr>
          <a:xfrm>
            <a:off x="702269" y="1659132"/>
            <a:ext cx="2339759" cy="54864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Exploring Prometheus in Modern Literature</a:t>
            </a:r>
            <a:endParaRPr lang="en-US" sz="16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Next Steps</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14</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384680"/>
            <a:ext cx="2590800" cy="4599432"/>
          </a:xfrm>
          <a:custGeom>
            <a:avLst/>
            <a:gdLst/>
            <a:ahLst/>
            <a:cxnLst/>
            <a:rect l="l" t="t" r="r" b="b"/>
            <a:pathLst>
              <a:path w="2590800" h="4599432">
                <a:moveTo>
                  <a:pt x="72672" y="4599432"/>
                </a:moveTo>
                <a:cubicBezTo>
                  <a:pt x="32540" y="4599432"/>
                  <a:pt x="0" y="4566914"/>
                  <a:pt x="0" y="4526761"/>
                </a:cubicBezTo>
                <a:lnTo>
                  <a:pt x="0" y="72671"/>
                </a:lnTo>
                <a:cubicBezTo>
                  <a:pt x="0" y="32518"/>
                  <a:pt x="32540" y="0"/>
                  <a:pt x="72672" y="0"/>
                </a:cubicBezTo>
                <a:lnTo>
                  <a:pt x="2518128" y="0"/>
                </a:lnTo>
                <a:cubicBezTo>
                  <a:pt x="2558260" y="0"/>
                  <a:pt x="2590800" y="32518"/>
                  <a:pt x="2590800" y="72671"/>
                </a:cubicBezTo>
                <a:lnTo>
                  <a:pt x="2590800" y="4526761"/>
                </a:lnTo>
                <a:cubicBezTo>
                  <a:pt x="2590800" y="4566914"/>
                  <a:pt x="2558260" y="4599432"/>
                  <a:pt x="2518128" y="4599432"/>
                </a:cubicBezTo>
                <a:lnTo>
                  <a:pt x="72672" y="4599432"/>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68040" y="1384680"/>
            <a:ext cx="2590800" cy="4599432"/>
          </a:xfrm>
          <a:custGeom>
            <a:avLst/>
            <a:gdLst/>
            <a:ahLst/>
            <a:cxnLst/>
            <a:rect l="l" t="t" r="r" b="b"/>
            <a:pathLst>
              <a:path w="2590800" h="4599432">
                <a:moveTo>
                  <a:pt x="72672" y="4599432"/>
                </a:moveTo>
                <a:cubicBezTo>
                  <a:pt x="32540" y="4599432"/>
                  <a:pt x="0" y="4566914"/>
                  <a:pt x="0" y="4526761"/>
                </a:cubicBezTo>
                <a:lnTo>
                  <a:pt x="0" y="72671"/>
                </a:lnTo>
                <a:cubicBezTo>
                  <a:pt x="0" y="32518"/>
                  <a:pt x="32540" y="0"/>
                  <a:pt x="72672" y="0"/>
                </a:cubicBezTo>
                <a:lnTo>
                  <a:pt x="2518128" y="0"/>
                </a:lnTo>
                <a:cubicBezTo>
                  <a:pt x="2558260" y="0"/>
                  <a:pt x="2590800" y="32518"/>
                  <a:pt x="2590800" y="72671"/>
                </a:cubicBezTo>
                <a:lnTo>
                  <a:pt x="2590800" y="4526761"/>
                </a:lnTo>
                <a:cubicBezTo>
                  <a:pt x="2590800" y="4566914"/>
                  <a:pt x="2558260" y="4599432"/>
                  <a:pt x="2518128" y="4599432"/>
                </a:cubicBezTo>
                <a:lnTo>
                  <a:pt x="72672" y="4599432"/>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87440" y="1384680"/>
            <a:ext cx="2590800" cy="4599432"/>
          </a:xfrm>
          <a:custGeom>
            <a:avLst/>
            <a:gdLst/>
            <a:ahLst/>
            <a:cxnLst/>
            <a:rect l="l" t="t" r="r" b="b"/>
            <a:pathLst>
              <a:path w="2590800" h="4599432">
                <a:moveTo>
                  <a:pt x="72672" y="4599432"/>
                </a:moveTo>
                <a:cubicBezTo>
                  <a:pt x="32540" y="4599432"/>
                  <a:pt x="0" y="4566914"/>
                  <a:pt x="0" y="4526761"/>
                </a:cubicBezTo>
                <a:lnTo>
                  <a:pt x="0" y="72671"/>
                </a:lnTo>
                <a:cubicBezTo>
                  <a:pt x="0" y="32518"/>
                  <a:pt x="32540" y="0"/>
                  <a:pt x="72672" y="0"/>
                </a:cubicBezTo>
                <a:lnTo>
                  <a:pt x="2518128" y="0"/>
                </a:lnTo>
                <a:cubicBezTo>
                  <a:pt x="2558260" y="0"/>
                  <a:pt x="2590800" y="32518"/>
                  <a:pt x="2590800" y="72671"/>
                </a:cubicBezTo>
                <a:lnTo>
                  <a:pt x="2590800" y="4526761"/>
                </a:lnTo>
                <a:cubicBezTo>
                  <a:pt x="2590800" y="4566914"/>
                  <a:pt x="2558260" y="4599432"/>
                  <a:pt x="2518128" y="4599432"/>
                </a:cubicBezTo>
                <a:lnTo>
                  <a:pt x="72672" y="4599432"/>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006840" y="1384680"/>
            <a:ext cx="2590800" cy="4599432"/>
          </a:xfrm>
          <a:custGeom>
            <a:avLst/>
            <a:gdLst/>
            <a:ahLst/>
            <a:cxnLst/>
            <a:rect l="l" t="t" r="r" b="b"/>
            <a:pathLst>
              <a:path w="2590800" h="4599432">
                <a:moveTo>
                  <a:pt x="72672" y="4599432"/>
                </a:moveTo>
                <a:cubicBezTo>
                  <a:pt x="32540" y="4599432"/>
                  <a:pt x="0" y="4566914"/>
                  <a:pt x="0" y="4526761"/>
                </a:cubicBezTo>
                <a:lnTo>
                  <a:pt x="0" y="72671"/>
                </a:lnTo>
                <a:cubicBezTo>
                  <a:pt x="0" y="32518"/>
                  <a:pt x="32540" y="0"/>
                  <a:pt x="72672" y="0"/>
                </a:cubicBezTo>
                <a:lnTo>
                  <a:pt x="2518128" y="0"/>
                </a:lnTo>
                <a:cubicBezTo>
                  <a:pt x="2558260" y="0"/>
                  <a:pt x="2590800" y="32518"/>
                  <a:pt x="2590800" y="72671"/>
                </a:cubicBezTo>
                <a:lnTo>
                  <a:pt x="2590800" y="4526761"/>
                </a:lnTo>
                <a:cubicBezTo>
                  <a:pt x="2590800" y="4566914"/>
                  <a:pt x="2558260" y="4599432"/>
                  <a:pt x="2518128" y="4599432"/>
                </a:cubicBezTo>
                <a:lnTo>
                  <a:pt x="72672" y="4599432"/>
                </a:lnTo>
              </a:path>
            </a:pathLst>
          </a:custGeom>
          <a:solidFill>
            <a:srgbClr val="F8F9FC"/>
          </a:solidFill>
          <a:ln/>
        </p:spPr>
        <p:txBody>
          <a:bodyPr wrap="square" lIns="0" tIns="0" rIns="0" bIns="0" rtlCol="0" anchor="ctr"/>
          <a:lstStyle/>
          <a:p>
            <a:pPr indent="0" marL="0">
              <a:buNone/>
            </a:pPr>
            <a:endParaRPr lang="en-US" dirty="0"/>
          </a:p>
        </p:txBody>
      </p:sp>
      <p:sp>
        <p:nvSpPr>
          <p:cNvPr id="8" name="Text 6"/>
          <p:cNvSpPr/>
          <p:nvPr/>
        </p:nvSpPr>
        <p:spPr>
          <a:xfrm>
            <a:off x="10722957" y="6217920"/>
            <a:ext cx="914400" cy="548640"/>
          </a:xfrm>
          <a:prstGeom prst="rect">
            <a:avLst/>
          </a:prstGeom>
          <a:noFill/>
          <a:ln/>
        </p:spPr>
        <p:txBody>
          <a:bodyPr wrap="square" lIns="0" tIns="0" rIns="0" bIns="0" rtlCol="0" anchor="ctr"/>
          <a:lstStyle/>
          <a:p>
            <a:pPr indent="0" marL="0">
              <a:buNone/>
            </a:pPr>
            <a:endParaRPr lang="en-US" dirty="0"/>
          </a:p>
        </p:txBody>
      </p:sp>
      <p:sp>
        <p:nvSpPr>
          <p:cNvPr id="9" name="Text 7"/>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10" name="Text 8"/>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15</a:t>
            </a:r>
            <a:endParaRPr lang="en-US" sz="800" dirty="0"/>
          </a:p>
        </p:txBody>
      </p:sp>
      <p:sp>
        <p:nvSpPr>
          <p:cNvPr id="11" name="Text 9"/>
          <p:cNvSpPr/>
          <p:nvPr/>
        </p:nvSpPr>
        <p:spPr>
          <a:xfrm>
            <a:off x="548640" y="548639"/>
            <a:ext cx="1104900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Key Takeaways</a:t>
            </a:r>
            <a:endParaRPr lang="en-US" sz="2400" dirty="0"/>
          </a:p>
        </p:txBody>
      </p:sp>
      <p:sp>
        <p:nvSpPr>
          <p:cNvPr id="12" name="Text 10"/>
          <p:cNvSpPr/>
          <p:nvPr/>
        </p:nvSpPr>
        <p:spPr>
          <a:xfrm>
            <a:off x="9204960" y="2710216"/>
            <a:ext cx="2194560" cy="2926080"/>
          </a:xfrm>
          <a:prstGeom prst="rect">
            <a:avLst/>
          </a:prstGeom>
          <a:noFill/>
          <a:ln/>
        </p:spPr>
        <p:txBody>
          <a:bodyPr wrap="square" lIns="0" tIns="0" rIns="0" bIns="0" rtlCol="0" anchor="t"/>
          <a:lstStyle/>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The Prometheus myth remains relevant in modern times due to its exploration of universal human themes.</a:t>
            </a:r>
            <a:endParaRPr lang="en-US" sz="1600" dirty="0"/>
          </a:p>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Its influence on literature highlights its enduring significance.</a:t>
            </a:r>
            <a:endParaRPr lang="en-US" sz="1600" dirty="0"/>
          </a:p>
        </p:txBody>
      </p:sp>
      <p:sp>
        <p:nvSpPr>
          <p:cNvPr id="13" name="Text 11"/>
          <p:cNvSpPr/>
          <p:nvPr/>
        </p:nvSpPr>
        <p:spPr>
          <a:xfrm>
            <a:off x="9204960" y="2130193"/>
            <a:ext cx="2194560" cy="457200"/>
          </a:xfrm>
          <a:prstGeom prst="rect">
            <a:avLst/>
          </a:prstGeom>
          <a:noFill/>
          <a:ln/>
        </p:spPr>
        <p:txBody>
          <a:bodyPr wrap="square" lIns="0" tIns="0" rIns="0" bIns="0" rtlCol="0" anchor="t"/>
          <a:lstStyle/>
          <a:p>
            <a:pPr algn="l"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Enduring Relevance</a:t>
            </a:r>
            <a:endParaRPr lang="en-US" sz="1600" dirty="0"/>
          </a:p>
        </p:txBody>
      </p:sp>
      <p:sp>
        <p:nvSpPr>
          <p:cNvPr id="14" name="Text 12"/>
          <p:cNvSpPr/>
          <p:nvPr/>
        </p:nvSpPr>
        <p:spPr>
          <a:xfrm>
            <a:off x="9227820" y="1631405"/>
            <a:ext cx="320040" cy="365760"/>
          </a:xfrm>
          <a:custGeom>
            <a:avLst/>
            <a:gdLst/>
            <a:ahLst/>
            <a:cxnLst/>
            <a:rect l="l" t="t" r="r" b="b"/>
            <a:pathLst>
              <a:path w="320040" h="365760">
                <a:moveTo>
                  <a:pt x="0" y="62867"/>
                </a:moveTo>
                <a:cubicBezTo>
                  <a:pt x="0" y="28149"/>
                  <a:pt x="28148" y="4"/>
                  <a:pt x="62865" y="4"/>
                </a:cubicBezTo>
                <a:lnTo>
                  <a:pt x="280035" y="4"/>
                </a:lnTo>
                <a:cubicBezTo>
                  <a:pt x="302108" y="4"/>
                  <a:pt x="320040" y="17933"/>
                  <a:pt x="320040" y="40010"/>
                </a:cubicBezTo>
                <a:lnTo>
                  <a:pt x="320040" y="245750"/>
                </a:lnTo>
                <a:cubicBezTo>
                  <a:pt x="320040" y="261679"/>
                  <a:pt x="310682" y="275468"/>
                  <a:pt x="297180" y="281898"/>
                </a:cubicBezTo>
                <a:lnTo>
                  <a:pt x="297180" y="331477"/>
                </a:lnTo>
                <a:lnTo>
                  <a:pt x="302895" y="331477"/>
                </a:lnTo>
                <a:cubicBezTo>
                  <a:pt x="312397" y="331477"/>
                  <a:pt x="320040" y="339122"/>
                  <a:pt x="320040" y="348624"/>
                </a:cubicBezTo>
                <a:cubicBezTo>
                  <a:pt x="320040" y="358126"/>
                  <a:pt x="312397" y="365771"/>
                  <a:pt x="302895" y="365771"/>
                </a:cubicBezTo>
                <a:lnTo>
                  <a:pt x="57150" y="365771"/>
                </a:lnTo>
                <a:cubicBezTo>
                  <a:pt x="25574" y="365771"/>
                  <a:pt x="0" y="340197"/>
                  <a:pt x="0" y="308621"/>
                </a:cubicBezTo>
                <a:cubicBezTo>
                  <a:pt x="0" y="306693"/>
                  <a:pt x="70" y="304762"/>
                  <a:pt x="285" y="302908"/>
                </a:cubicBezTo>
                <a:lnTo>
                  <a:pt x="0" y="302908"/>
                </a:lnTo>
                <a:lnTo>
                  <a:pt x="0" y="62867"/>
                </a:lnTo>
                <a:moveTo>
                  <a:pt x="57150" y="285750"/>
                </a:moveTo>
                <a:cubicBezTo>
                  <a:pt x="44505" y="285750"/>
                  <a:pt x="34289" y="295966"/>
                  <a:pt x="34289" y="308610"/>
                </a:cubicBezTo>
                <a:cubicBezTo>
                  <a:pt x="34289" y="321254"/>
                  <a:pt x="44505" y="331470"/>
                  <a:pt x="57150" y="331470"/>
                </a:cubicBezTo>
                <a:lnTo>
                  <a:pt x="262890" y="331470"/>
                </a:lnTo>
                <a:lnTo>
                  <a:pt x="262890" y="285750"/>
                </a:lnTo>
                <a:lnTo>
                  <a:pt x="57150" y="285750"/>
                </a:lnTo>
                <a:moveTo>
                  <a:pt x="34289" y="256248"/>
                </a:moveTo>
                <a:cubicBezTo>
                  <a:pt x="41288" y="253175"/>
                  <a:pt x="49005" y="251460"/>
                  <a:pt x="57150" y="251460"/>
                </a:cubicBezTo>
                <a:lnTo>
                  <a:pt x="280035" y="251460"/>
                </a:lnTo>
                <a:cubicBezTo>
                  <a:pt x="283178" y="251460"/>
                  <a:pt x="285751" y="248889"/>
                  <a:pt x="285751" y="245747"/>
                </a:cubicBezTo>
                <a:lnTo>
                  <a:pt x="285751" y="40007"/>
                </a:lnTo>
                <a:cubicBezTo>
                  <a:pt x="285751" y="36865"/>
                  <a:pt x="283178" y="34294"/>
                  <a:pt x="280035" y="34294"/>
                </a:cubicBezTo>
                <a:lnTo>
                  <a:pt x="62865" y="34294"/>
                </a:lnTo>
                <a:cubicBezTo>
                  <a:pt x="47078" y="34294"/>
                  <a:pt x="34289" y="47081"/>
                  <a:pt x="34289" y="62870"/>
                </a:cubicBezTo>
                <a:lnTo>
                  <a:pt x="34289" y="256248"/>
                </a:lnTo>
                <a:moveTo>
                  <a:pt x="108586" y="80010"/>
                </a:moveTo>
                <a:lnTo>
                  <a:pt x="234317" y="80010"/>
                </a:lnTo>
                <a:cubicBezTo>
                  <a:pt x="243819" y="80010"/>
                  <a:pt x="251462" y="87654"/>
                  <a:pt x="251462" y="97157"/>
                </a:cubicBezTo>
                <a:cubicBezTo>
                  <a:pt x="251462" y="106659"/>
                  <a:pt x="243819" y="114304"/>
                  <a:pt x="234317" y="114304"/>
                </a:cubicBezTo>
                <a:lnTo>
                  <a:pt x="108586" y="114304"/>
                </a:lnTo>
                <a:cubicBezTo>
                  <a:pt x="99084" y="114304"/>
                  <a:pt x="91442" y="106659"/>
                  <a:pt x="91442" y="97160"/>
                </a:cubicBezTo>
                <a:cubicBezTo>
                  <a:pt x="91442" y="87658"/>
                  <a:pt x="99084" y="80017"/>
                  <a:pt x="108586" y="80017"/>
                </a:cubicBezTo>
                <a:lnTo>
                  <a:pt x="108586" y="80010"/>
                </a:lnTo>
                <a:moveTo>
                  <a:pt x="108586" y="137160"/>
                </a:moveTo>
                <a:lnTo>
                  <a:pt x="234317" y="137160"/>
                </a:lnTo>
                <a:cubicBezTo>
                  <a:pt x="243819" y="137160"/>
                  <a:pt x="251462" y="144804"/>
                  <a:pt x="251462" y="154307"/>
                </a:cubicBezTo>
                <a:cubicBezTo>
                  <a:pt x="251462" y="163809"/>
                  <a:pt x="243819" y="171454"/>
                  <a:pt x="234317" y="171454"/>
                </a:cubicBezTo>
                <a:lnTo>
                  <a:pt x="108586" y="171454"/>
                </a:lnTo>
                <a:cubicBezTo>
                  <a:pt x="99084" y="171454"/>
                  <a:pt x="91442" y="163809"/>
                  <a:pt x="91442" y="154310"/>
                </a:cubicBezTo>
                <a:cubicBezTo>
                  <a:pt x="91442" y="144808"/>
                  <a:pt x="99084" y="137167"/>
                  <a:pt x="108586" y="137167"/>
                </a:cubicBezTo>
                <a:lnTo>
                  <a:pt x="108586" y="13716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6385560" y="2710216"/>
            <a:ext cx="2194560" cy="2926080"/>
          </a:xfrm>
          <a:prstGeom prst="rect">
            <a:avLst/>
          </a:prstGeom>
          <a:noFill/>
          <a:ln/>
        </p:spPr>
        <p:txBody>
          <a:bodyPr wrap="square" lIns="0" tIns="0" rIns="0" bIns="0" rtlCol="0" anchor="t"/>
          <a:lstStyle/>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By studying the Prometheus myth, students can gain a deeper understanding of the human experience.</a:t>
            </a:r>
            <a:endParaRPr lang="en-US" sz="1600" dirty="0"/>
          </a:p>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This exploration helps develop critical thinking and analytical skills.</a:t>
            </a:r>
            <a:endParaRPr lang="en-US" sz="1600" dirty="0"/>
          </a:p>
        </p:txBody>
      </p:sp>
      <p:sp>
        <p:nvSpPr>
          <p:cNvPr id="16" name="Text 14"/>
          <p:cNvSpPr/>
          <p:nvPr/>
        </p:nvSpPr>
        <p:spPr>
          <a:xfrm>
            <a:off x="6385560" y="2130193"/>
            <a:ext cx="2194560" cy="457200"/>
          </a:xfrm>
          <a:prstGeom prst="rect">
            <a:avLst/>
          </a:prstGeom>
          <a:noFill/>
          <a:ln/>
        </p:spPr>
        <p:txBody>
          <a:bodyPr wrap="square" lIns="0" tIns="0" rIns="0" bIns="0" rtlCol="0" anchor="t"/>
          <a:lstStyle/>
          <a:p>
            <a:pPr algn="l"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Impact on Literary Analysis</a:t>
            </a:r>
            <a:endParaRPr lang="en-US" sz="1600" dirty="0"/>
          </a:p>
        </p:txBody>
      </p:sp>
      <p:sp>
        <p:nvSpPr>
          <p:cNvPr id="17" name="Text 15"/>
          <p:cNvSpPr/>
          <p:nvPr/>
        </p:nvSpPr>
        <p:spPr>
          <a:xfrm>
            <a:off x="6385560" y="1631454"/>
            <a:ext cx="365760" cy="365662"/>
          </a:xfrm>
          <a:custGeom>
            <a:avLst/>
            <a:gdLst/>
            <a:ahLst/>
            <a:cxnLst/>
            <a:rect l="l" t="t" r="r" b="b"/>
            <a:pathLst>
              <a:path w="365760" h="365662">
                <a:moveTo>
                  <a:pt x="262864" y="148576"/>
                </a:moveTo>
                <a:cubicBezTo>
                  <a:pt x="262864" y="85455"/>
                  <a:pt x="211695" y="34288"/>
                  <a:pt x="148575" y="34288"/>
                </a:cubicBezTo>
                <a:cubicBezTo>
                  <a:pt x="85456" y="34288"/>
                  <a:pt x="34286" y="85455"/>
                  <a:pt x="34286" y="148576"/>
                </a:cubicBezTo>
                <a:cubicBezTo>
                  <a:pt x="34286" y="211696"/>
                  <a:pt x="85456" y="262863"/>
                  <a:pt x="148575" y="262863"/>
                </a:cubicBezTo>
                <a:cubicBezTo>
                  <a:pt x="211695" y="262863"/>
                  <a:pt x="262864" y="211696"/>
                  <a:pt x="262864" y="148576"/>
                </a:cubicBezTo>
                <a:lnTo>
                  <a:pt x="262864" y="148576"/>
                </a:lnTo>
                <a:moveTo>
                  <a:pt x="240791" y="265079"/>
                </a:moveTo>
                <a:cubicBezTo>
                  <a:pt x="215506" y="285150"/>
                  <a:pt x="183432" y="297151"/>
                  <a:pt x="148575" y="297151"/>
                </a:cubicBezTo>
                <a:cubicBezTo>
                  <a:pt x="66502" y="297151"/>
                  <a:pt x="0" y="230649"/>
                  <a:pt x="0" y="148576"/>
                </a:cubicBezTo>
                <a:cubicBezTo>
                  <a:pt x="0" y="66503"/>
                  <a:pt x="66503" y="0"/>
                  <a:pt x="148575" y="0"/>
                </a:cubicBezTo>
                <a:cubicBezTo>
                  <a:pt x="230648" y="0"/>
                  <a:pt x="297151" y="66503"/>
                  <a:pt x="297151" y="148576"/>
                </a:cubicBezTo>
                <a:cubicBezTo>
                  <a:pt x="297151" y="183434"/>
                  <a:pt x="285150" y="215506"/>
                  <a:pt x="265077" y="240792"/>
                </a:cubicBezTo>
                <a:lnTo>
                  <a:pt x="360723" y="336438"/>
                </a:lnTo>
                <a:cubicBezTo>
                  <a:pt x="367439" y="343152"/>
                  <a:pt x="367439" y="354012"/>
                  <a:pt x="360723" y="360652"/>
                </a:cubicBezTo>
                <a:cubicBezTo>
                  <a:pt x="354008" y="367296"/>
                  <a:pt x="343152" y="367366"/>
                  <a:pt x="336510" y="360652"/>
                </a:cubicBezTo>
                <a:lnTo>
                  <a:pt x="240791" y="265079"/>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8" name="Text 16"/>
          <p:cNvSpPr/>
          <p:nvPr/>
        </p:nvSpPr>
        <p:spPr>
          <a:xfrm>
            <a:off x="3566160" y="2710216"/>
            <a:ext cx="2194560" cy="2926080"/>
          </a:xfrm>
          <a:prstGeom prst="rect">
            <a:avLst/>
          </a:prstGeom>
          <a:noFill/>
          <a:ln/>
        </p:spPr>
        <p:txBody>
          <a:bodyPr wrap="square" lIns="0" tIns="0" rIns="0" bIns="0" rtlCol="0" anchor="t"/>
          <a:lstStyle/>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The myth's themes and motifs, including rebellion, sacrifice, and the human condition, are timeless and universal.</a:t>
            </a:r>
            <a:endParaRPr lang="en-US" sz="1600" dirty="0"/>
          </a:p>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These themes continue to resonate with audiences today.</a:t>
            </a:r>
            <a:endParaRPr lang="en-US" sz="1600" dirty="0"/>
          </a:p>
        </p:txBody>
      </p:sp>
      <p:sp>
        <p:nvSpPr>
          <p:cNvPr id="19" name="Text 17"/>
          <p:cNvSpPr/>
          <p:nvPr/>
        </p:nvSpPr>
        <p:spPr>
          <a:xfrm>
            <a:off x="3566160" y="2130193"/>
            <a:ext cx="2194560" cy="457200"/>
          </a:xfrm>
          <a:prstGeom prst="rect">
            <a:avLst/>
          </a:prstGeom>
          <a:noFill/>
          <a:ln/>
        </p:spPr>
        <p:txBody>
          <a:bodyPr wrap="square" lIns="0" tIns="0" rIns="0" bIns="0" rtlCol="0" anchor="t"/>
          <a:lstStyle/>
          <a:p>
            <a:pPr algn="l"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Timeless and Universal Themes</a:t>
            </a:r>
            <a:endParaRPr lang="en-US" sz="1600" dirty="0"/>
          </a:p>
        </p:txBody>
      </p:sp>
      <p:sp>
        <p:nvSpPr>
          <p:cNvPr id="20" name="Text 18"/>
          <p:cNvSpPr/>
          <p:nvPr/>
        </p:nvSpPr>
        <p:spPr>
          <a:xfrm>
            <a:off x="3566160" y="1628043"/>
            <a:ext cx="365760" cy="365760"/>
          </a:xfrm>
          <a:custGeom>
            <a:avLst/>
            <a:gdLst/>
            <a:ahLst/>
            <a:cxnLst/>
            <a:rect l="l" t="t" r="r" b="b"/>
            <a:pathLst>
              <a:path w="365760" h="365760">
                <a:moveTo>
                  <a:pt x="182880" y="331470"/>
                </a:moveTo>
                <a:cubicBezTo>
                  <a:pt x="188165" y="331470"/>
                  <a:pt x="202167" y="326327"/>
                  <a:pt x="216885" y="296895"/>
                </a:cubicBezTo>
                <a:cubicBezTo>
                  <a:pt x="223172" y="284250"/>
                  <a:pt x="228600" y="268892"/>
                  <a:pt x="232601" y="251460"/>
                </a:cubicBezTo>
                <a:lnTo>
                  <a:pt x="133162" y="251460"/>
                </a:lnTo>
                <a:cubicBezTo>
                  <a:pt x="137164" y="268892"/>
                  <a:pt x="142592" y="284250"/>
                  <a:pt x="148879" y="296895"/>
                </a:cubicBezTo>
                <a:cubicBezTo>
                  <a:pt x="163593" y="326327"/>
                  <a:pt x="177598" y="331470"/>
                  <a:pt x="182884" y="331470"/>
                </a:cubicBezTo>
                <a:lnTo>
                  <a:pt x="182880" y="331470"/>
                </a:lnTo>
                <a:moveTo>
                  <a:pt x="127515" y="217170"/>
                </a:moveTo>
                <a:lnTo>
                  <a:pt x="238241" y="217170"/>
                </a:lnTo>
                <a:cubicBezTo>
                  <a:pt x="239386" y="206241"/>
                  <a:pt x="240026" y="194738"/>
                  <a:pt x="240026" y="182880"/>
                </a:cubicBezTo>
                <a:cubicBezTo>
                  <a:pt x="240026" y="171022"/>
                  <a:pt x="239383" y="159519"/>
                  <a:pt x="238241" y="148590"/>
                </a:cubicBezTo>
                <a:lnTo>
                  <a:pt x="127515" y="148590"/>
                </a:lnTo>
                <a:cubicBezTo>
                  <a:pt x="126374" y="159519"/>
                  <a:pt x="125730" y="171022"/>
                  <a:pt x="125730" y="182880"/>
                </a:cubicBezTo>
                <a:cubicBezTo>
                  <a:pt x="125730" y="194738"/>
                  <a:pt x="126374" y="206241"/>
                  <a:pt x="127515" y="217170"/>
                </a:cubicBezTo>
                <a:moveTo>
                  <a:pt x="133159" y="114300"/>
                </a:moveTo>
                <a:lnTo>
                  <a:pt x="232601" y="114300"/>
                </a:lnTo>
                <a:cubicBezTo>
                  <a:pt x="228600" y="96868"/>
                  <a:pt x="223172" y="81510"/>
                  <a:pt x="216885" y="68865"/>
                </a:cubicBezTo>
                <a:cubicBezTo>
                  <a:pt x="202170" y="39433"/>
                  <a:pt x="188165" y="34290"/>
                  <a:pt x="182880" y="34290"/>
                </a:cubicBezTo>
                <a:cubicBezTo>
                  <a:pt x="177595" y="34290"/>
                  <a:pt x="163593" y="39433"/>
                  <a:pt x="148875" y="68865"/>
                </a:cubicBezTo>
                <a:cubicBezTo>
                  <a:pt x="142588" y="81510"/>
                  <a:pt x="137160" y="96868"/>
                  <a:pt x="133158" y="114300"/>
                </a:cubicBezTo>
                <a:lnTo>
                  <a:pt x="133159" y="114300"/>
                </a:lnTo>
                <a:moveTo>
                  <a:pt x="272678" y="148590"/>
                </a:moveTo>
                <a:cubicBezTo>
                  <a:pt x="273749" y="159662"/>
                  <a:pt x="274250" y="171165"/>
                  <a:pt x="274250" y="182880"/>
                </a:cubicBezTo>
                <a:cubicBezTo>
                  <a:pt x="274250" y="194595"/>
                  <a:pt x="273680" y="206098"/>
                  <a:pt x="272678" y="217170"/>
                </a:cubicBezTo>
                <a:lnTo>
                  <a:pt x="327469" y="217170"/>
                </a:lnTo>
                <a:cubicBezTo>
                  <a:pt x="330040" y="206168"/>
                  <a:pt x="331470" y="194668"/>
                  <a:pt x="331470" y="182880"/>
                </a:cubicBezTo>
                <a:cubicBezTo>
                  <a:pt x="331470" y="171092"/>
                  <a:pt x="330113" y="159592"/>
                  <a:pt x="327469" y="148590"/>
                </a:cubicBezTo>
                <a:lnTo>
                  <a:pt x="272678" y="148590"/>
                </a:lnTo>
                <a:moveTo>
                  <a:pt x="314682" y="114300"/>
                </a:moveTo>
                <a:cubicBezTo>
                  <a:pt x="299393" y="84940"/>
                  <a:pt x="274605" y="61364"/>
                  <a:pt x="244386" y="47578"/>
                </a:cubicBezTo>
                <a:cubicBezTo>
                  <a:pt x="254459" y="65866"/>
                  <a:pt x="262458" y="88653"/>
                  <a:pt x="267674" y="114300"/>
                </a:cubicBezTo>
                <a:lnTo>
                  <a:pt x="314751" y="114300"/>
                </a:lnTo>
                <a:lnTo>
                  <a:pt x="314682" y="114300"/>
                </a:lnTo>
                <a:moveTo>
                  <a:pt x="98013" y="114300"/>
                </a:moveTo>
                <a:cubicBezTo>
                  <a:pt x="103228" y="88653"/>
                  <a:pt x="111228" y="65936"/>
                  <a:pt x="121301" y="47578"/>
                </a:cubicBezTo>
                <a:cubicBezTo>
                  <a:pt x="91082" y="61367"/>
                  <a:pt x="66294" y="84940"/>
                  <a:pt x="51005" y="114300"/>
                </a:cubicBezTo>
                <a:lnTo>
                  <a:pt x="98082" y="114300"/>
                </a:lnTo>
                <a:lnTo>
                  <a:pt x="98013" y="114300"/>
                </a:lnTo>
                <a:moveTo>
                  <a:pt x="38291" y="148590"/>
                </a:moveTo>
                <a:cubicBezTo>
                  <a:pt x="35720" y="159592"/>
                  <a:pt x="34290" y="171092"/>
                  <a:pt x="34290" y="182880"/>
                </a:cubicBezTo>
                <a:cubicBezTo>
                  <a:pt x="34290" y="194668"/>
                  <a:pt x="35647" y="206168"/>
                  <a:pt x="38291" y="217170"/>
                </a:cubicBezTo>
                <a:lnTo>
                  <a:pt x="93082" y="217170"/>
                </a:lnTo>
                <a:cubicBezTo>
                  <a:pt x="92011" y="206098"/>
                  <a:pt x="91510" y="194595"/>
                  <a:pt x="91510" y="182880"/>
                </a:cubicBezTo>
                <a:cubicBezTo>
                  <a:pt x="91510" y="171165"/>
                  <a:pt x="92080" y="159662"/>
                  <a:pt x="93082" y="148590"/>
                </a:cubicBezTo>
                <a:lnTo>
                  <a:pt x="38291" y="148590"/>
                </a:lnTo>
                <a:moveTo>
                  <a:pt x="244386" y="318182"/>
                </a:moveTo>
                <a:cubicBezTo>
                  <a:pt x="274605" y="304393"/>
                  <a:pt x="299393" y="280820"/>
                  <a:pt x="314682" y="251460"/>
                </a:cubicBezTo>
                <a:lnTo>
                  <a:pt x="267605" y="251460"/>
                </a:lnTo>
                <a:cubicBezTo>
                  <a:pt x="262389" y="277107"/>
                  <a:pt x="254390" y="299824"/>
                  <a:pt x="244317" y="318182"/>
                </a:cubicBezTo>
                <a:lnTo>
                  <a:pt x="244386" y="318182"/>
                </a:lnTo>
                <a:moveTo>
                  <a:pt x="121374" y="318182"/>
                </a:moveTo>
                <a:cubicBezTo>
                  <a:pt x="111301" y="299894"/>
                  <a:pt x="103302" y="277107"/>
                  <a:pt x="98086" y="251460"/>
                </a:cubicBezTo>
                <a:lnTo>
                  <a:pt x="51009" y="251460"/>
                </a:lnTo>
                <a:cubicBezTo>
                  <a:pt x="66298" y="280820"/>
                  <a:pt x="91085" y="304396"/>
                  <a:pt x="121304" y="318182"/>
                </a:cubicBezTo>
                <a:lnTo>
                  <a:pt x="121374" y="318182"/>
                </a:lnTo>
                <a:moveTo>
                  <a:pt x="182880" y="365760"/>
                </a:moveTo>
                <a:cubicBezTo>
                  <a:pt x="81879" y="365760"/>
                  <a:pt x="0" y="283881"/>
                  <a:pt x="0" y="182880"/>
                </a:cubicBezTo>
                <a:cubicBezTo>
                  <a:pt x="0" y="81879"/>
                  <a:pt x="81879" y="0"/>
                  <a:pt x="182880" y="0"/>
                </a:cubicBezTo>
                <a:cubicBezTo>
                  <a:pt x="283881" y="0"/>
                  <a:pt x="365760" y="81879"/>
                  <a:pt x="365760" y="182880"/>
                </a:cubicBezTo>
                <a:cubicBezTo>
                  <a:pt x="365760" y="283881"/>
                  <a:pt x="283881" y="365760"/>
                  <a:pt x="182880" y="36576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1" name="Text 19"/>
          <p:cNvSpPr/>
          <p:nvPr/>
        </p:nvSpPr>
        <p:spPr>
          <a:xfrm>
            <a:off x="746760" y="2710216"/>
            <a:ext cx="2194560" cy="2926080"/>
          </a:xfrm>
          <a:prstGeom prst="rect">
            <a:avLst/>
          </a:prstGeom>
          <a:noFill/>
          <a:ln/>
        </p:spPr>
        <p:txBody>
          <a:bodyPr wrap="square" lIns="0" tIns="0" rIns="0" bIns="0" rtlCol="0" anchor="t"/>
          <a:lstStyle/>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The Prometheus myth is a cornerstone of Western literature, exploring themes of rebellion, sacrifice, and the human condition.</a:t>
            </a:r>
            <a:endParaRPr lang="en-US" sz="1600" dirty="0"/>
          </a:p>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It has profoundly influenced literature, shaping how authors approach these themes.</a:t>
            </a:r>
            <a:endParaRPr lang="en-US" sz="1600" dirty="0"/>
          </a:p>
        </p:txBody>
      </p:sp>
      <p:sp>
        <p:nvSpPr>
          <p:cNvPr id="22" name="Text 20"/>
          <p:cNvSpPr/>
          <p:nvPr/>
        </p:nvSpPr>
        <p:spPr>
          <a:xfrm>
            <a:off x="746760" y="2130193"/>
            <a:ext cx="2194560" cy="457200"/>
          </a:xfrm>
          <a:prstGeom prst="rect">
            <a:avLst/>
          </a:prstGeom>
          <a:noFill/>
          <a:ln/>
        </p:spPr>
        <p:txBody>
          <a:bodyPr wrap="square" lIns="0" tIns="0" rIns="0" bIns="0" rtlCol="0" anchor="t"/>
          <a:lstStyle/>
          <a:p>
            <a:pPr algn="l"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Prometheus Myth in Western Literature</a:t>
            </a:r>
            <a:endParaRPr lang="en-US" sz="1600" dirty="0"/>
          </a:p>
        </p:txBody>
      </p:sp>
      <p:sp>
        <p:nvSpPr>
          <p:cNvPr id="23" name="Text 21"/>
          <p:cNvSpPr/>
          <p:nvPr/>
        </p:nvSpPr>
        <p:spPr>
          <a:xfrm>
            <a:off x="769620" y="1624894"/>
            <a:ext cx="320040" cy="365760"/>
          </a:xfrm>
          <a:custGeom>
            <a:avLst/>
            <a:gdLst/>
            <a:ahLst/>
            <a:cxnLst/>
            <a:rect l="l" t="t" r="r" b="b"/>
            <a:pathLst>
              <a:path w="320040" h="365760">
                <a:moveTo>
                  <a:pt x="63794" y="111656"/>
                </a:moveTo>
                <a:cubicBezTo>
                  <a:pt x="80724" y="82153"/>
                  <a:pt x="102298" y="55007"/>
                  <a:pt x="121801" y="36002"/>
                </a:cubicBezTo>
                <a:cubicBezTo>
                  <a:pt x="135159" y="49359"/>
                  <a:pt x="151017" y="69721"/>
                  <a:pt x="164734" y="87223"/>
                </a:cubicBezTo>
                <a:cubicBezTo>
                  <a:pt x="167448" y="90650"/>
                  <a:pt x="170021" y="94008"/>
                  <a:pt x="172521" y="97153"/>
                </a:cubicBezTo>
                <a:cubicBezTo>
                  <a:pt x="175808" y="101297"/>
                  <a:pt x="180880" y="103726"/>
                  <a:pt x="186164" y="103653"/>
                </a:cubicBezTo>
                <a:cubicBezTo>
                  <a:pt x="191451" y="103580"/>
                  <a:pt x="196450" y="101081"/>
                  <a:pt x="199667" y="96868"/>
                </a:cubicBezTo>
                <a:cubicBezTo>
                  <a:pt x="202025" y="93796"/>
                  <a:pt x="205168" y="89154"/>
                  <a:pt x="208455" y="84439"/>
                </a:cubicBezTo>
                <a:cubicBezTo>
                  <a:pt x="210311" y="81725"/>
                  <a:pt x="212241" y="79011"/>
                  <a:pt x="214027" y="76440"/>
                </a:cubicBezTo>
                <a:cubicBezTo>
                  <a:pt x="218027" y="70797"/>
                  <a:pt x="221529" y="66082"/>
                  <a:pt x="224313" y="62797"/>
                </a:cubicBezTo>
                <a:cubicBezTo>
                  <a:pt x="238599" y="77655"/>
                  <a:pt x="253603" y="100661"/>
                  <a:pt x="265316" y="125949"/>
                </a:cubicBezTo>
                <a:cubicBezTo>
                  <a:pt x="277961" y="153239"/>
                  <a:pt x="285748" y="180956"/>
                  <a:pt x="285748" y="201889"/>
                </a:cubicBezTo>
                <a:cubicBezTo>
                  <a:pt x="285748" y="275469"/>
                  <a:pt x="229456" y="331477"/>
                  <a:pt x="160017" y="331477"/>
                </a:cubicBezTo>
                <a:cubicBezTo>
                  <a:pt x="89794" y="331477"/>
                  <a:pt x="34286" y="275472"/>
                  <a:pt x="34286" y="201889"/>
                </a:cubicBezTo>
                <a:cubicBezTo>
                  <a:pt x="34286" y="175100"/>
                  <a:pt x="45859" y="143023"/>
                  <a:pt x="63790" y="111736"/>
                </a:cubicBezTo>
                <a:lnTo>
                  <a:pt x="63794" y="111656"/>
                </a:lnTo>
                <a:moveTo>
                  <a:pt x="142517" y="8288"/>
                </a:moveTo>
                <a:cubicBezTo>
                  <a:pt x="130944" y="-2714"/>
                  <a:pt x="112872" y="-2783"/>
                  <a:pt x="101299" y="8215"/>
                </a:cubicBezTo>
                <a:cubicBezTo>
                  <a:pt x="78439" y="29718"/>
                  <a:pt x="53437" y="60793"/>
                  <a:pt x="34078" y="94655"/>
                </a:cubicBezTo>
                <a:cubicBezTo>
                  <a:pt x="14789" y="128232"/>
                  <a:pt x="3" y="166450"/>
                  <a:pt x="3" y="201881"/>
                </a:cubicBezTo>
                <a:cubicBezTo>
                  <a:pt x="3" y="293537"/>
                  <a:pt x="70082" y="365760"/>
                  <a:pt x="160023" y="365760"/>
                </a:cubicBezTo>
                <a:cubicBezTo>
                  <a:pt x="249033" y="365760"/>
                  <a:pt x="320043" y="293680"/>
                  <a:pt x="320043" y="201881"/>
                </a:cubicBezTo>
                <a:cubicBezTo>
                  <a:pt x="320043" y="173948"/>
                  <a:pt x="310112" y="141015"/>
                  <a:pt x="296399" y="111513"/>
                </a:cubicBezTo>
                <a:cubicBezTo>
                  <a:pt x="282682" y="81868"/>
                  <a:pt x="264180" y="53507"/>
                  <a:pt x="245035" y="35003"/>
                </a:cubicBezTo>
                <a:cubicBezTo>
                  <a:pt x="233392" y="23716"/>
                  <a:pt x="215032" y="23716"/>
                  <a:pt x="203389" y="34930"/>
                </a:cubicBezTo>
                <a:cubicBezTo>
                  <a:pt x="197746" y="40358"/>
                  <a:pt x="191243" y="49217"/>
                  <a:pt x="186030" y="56576"/>
                </a:cubicBezTo>
                <a:lnTo>
                  <a:pt x="185242" y="57717"/>
                </a:lnTo>
                <a:cubicBezTo>
                  <a:pt x="171884" y="40716"/>
                  <a:pt x="156026" y="21068"/>
                  <a:pt x="142523" y="8281"/>
                </a:cubicBezTo>
                <a:lnTo>
                  <a:pt x="142517" y="8288"/>
                </a:lnTo>
                <a:moveTo>
                  <a:pt x="161233" y="297180"/>
                </a:moveTo>
                <a:cubicBezTo>
                  <a:pt x="179306" y="297180"/>
                  <a:pt x="195308" y="292180"/>
                  <a:pt x="210381" y="282177"/>
                </a:cubicBezTo>
                <a:cubicBezTo>
                  <a:pt x="240456" y="261175"/>
                  <a:pt x="248530" y="219167"/>
                  <a:pt x="230454" y="186165"/>
                </a:cubicBezTo>
                <a:cubicBezTo>
                  <a:pt x="227241" y="179734"/>
                  <a:pt x="219026" y="179307"/>
                  <a:pt x="214382" y="184734"/>
                </a:cubicBezTo>
                <a:lnTo>
                  <a:pt x="196380" y="205667"/>
                </a:lnTo>
                <a:cubicBezTo>
                  <a:pt x="191665" y="211095"/>
                  <a:pt x="183165" y="210952"/>
                  <a:pt x="178736" y="205308"/>
                </a:cubicBezTo>
                <a:cubicBezTo>
                  <a:pt x="166949" y="190305"/>
                  <a:pt x="145874" y="163517"/>
                  <a:pt x="133873" y="148301"/>
                </a:cubicBezTo>
                <a:cubicBezTo>
                  <a:pt x="129373" y="142588"/>
                  <a:pt x="120799" y="142515"/>
                  <a:pt x="116229" y="148228"/>
                </a:cubicBezTo>
                <a:cubicBezTo>
                  <a:pt x="92082" y="178590"/>
                  <a:pt x="79940" y="197734"/>
                  <a:pt x="79940" y="219237"/>
                </a:cubicBezTo>
                <a:cubicBezTo>
                  <a:pt x="80010" y="268172"/>
                  <a:pt x="116158" y="297176"/>
                  <a:pt x="161236" y="297176"/>
                </a:cubicBezTo>
                <a:lnTo>
                  <a:pt x="161233" y="29718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92781"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98169"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203557"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92781" y="548639"/>
            <a:ext cx="8262536"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Parent Engagement</a:t>
            </a:r>
            <a:endParaRPr lang="en-US" sz="2400" dirty="0"/>
          </a:p>
        </p:txBody>
      </p:sp>
      <p:sp>
        <p:nvSpPr>
          <p:cNvPr id="9" name="Text 7"/>
          <p:cNvSpPr/>
          <p:nvPr/>
        </p:nvSpPr>
        <p:spPr>
          <a:xfrm>
            <a:off x="9357187"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By working together with teachers, parents can help to provide a comprehensive and engaging learning experience for their child.</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collaboration supports the development of critical thinking and analytical skills.</a:t>
            </a:r>
            <a:endParaRPr lang="en-US" sz="1200" dirty="0"/>
          </a:p>
        </p:txBody>
      </p:sp>
      <p:sp>
        <p:nvSpPr>
          <p:cNvPr id="10" name="Text 8"/>
          <p:cNvSpPr/>
          <p:nvPr/>
        </p:nvSpPr>
        <p:spPr>
          <a:xfrm>
            <a:off x="9357186" y="1659129"/>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Collaborative Learning</a:t>
            </a:r>
            <a:endParaRPr lang="en-US" sz="1400" dirty="0"/>
          </a:p>
        </p:txBody>
      </p:sp>
      <p:sp>
        <p:nvSpPr>
          <p:cNvPr id="11" name="Text 9"/>
          <p:cNvSpPr/>
          <p:nvPr/>
        </p:nvSpPr>
        <p:spPr>
          <a:xfrm>
            <a:off x="6551799"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Parents can provide opportunities for their child to engage with the myth in a creative and reflective way, such as by writing a short story or poem inspired by the myth.</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allows children to explore the themes of the myth in a personal and imaginative manner.</a:t>
            </a:r>
            <a:endParaRPr lang="en-US" sz="1200" dirty="0"/>
          </a:p>
        </p:txBody>
      </p:sp>
      <p:sp>
        <p:nvSpPr>
          <p:cNvPr id="12" name="Text 10"/>
          <p:cNvSpPr/>
          <p:nvPr/>
        </p:nvSpPr>
        <p:spPr>
          <a:xfrm>
            <a:off x="6551798" y="1659129"/>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Creative Engagement</a:t>
            </a:r>
            <a:endParaRPr lang="en-US" sz="1400" dirty="0"/>
          </a:p>
        </p:txBody>
      </p:sp>
      <p:sp>
        <p:nvSpPr>
          <p:cNvPr id="13" name="Text 11"/>
          <p:cNvSpPr/>
          <p:nvPr/>
        </p:nvSpPr>
        <p:spPr>
          <a:xfrm>
            <a:off x="3746411"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Parents can support their child's learning by encouraging them to ask questions and seek clarification on the Prometheus myth and its themes.</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approach fosters curiosity and deeper understanding of the material.</a:t>
            </a:r>
            <a:endParaRPr lang="en-US" sz="1200" dirty="0"/>
          </a:p>
        </p:txBody>
      </p:sp>
      <p:sp>
        <p:nvSpPr>
          <p:cNvPr id="14" name="Text 12"/>
          <p:cNvSpPr/>
          <p:nvPr/>
        </p:nvSpPr>
        <p:spPr>
          <a:xfrm>
            <a:off x="3746410" y="1659129"/>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Encouraging Inquiry</a:t>
            </a:r>
            <a:endParaRPr lang="en-US" sz="1400" dirty="0"/>
          </a:p>
        </p:txBody>
      </p:sp>
      <p:sp>
        <p:nvSpPr>
          <p:cNvPr id="15" name="Text 13"/>
          <p:cNvSpPr/>
          <p:nvPr/>
        </p:nvSpPr>
        <p:spPr>
          <a:xfrm>
            <a:off x="3874935"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16" name="Text 14"/>
          <p:cNvSpPr/>
          <p:nvPr/>
        </p:nvSpPr>
        <p:spPr>
          <a:xfrm>
            <a:off x="3591378"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16</a:t>
            </a:r>
            <a:endParaRPr lang="en-US" sz="800" dirty="0"/>
          </a:p>
        </p:txBody>
      </p:sp>
      <p:sp>
        <p:nvSpPr>
          <p:cNvPr id="17" name="Text 15"/>
          <p:cNvSpPr/>
          <p:nvPr/>
        </p:nvSpPr>
        <p:spPr>
          <a:xfrm>
            <a:off x="10940916"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48159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3069423"/>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657250"/>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01205" r="-101205"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Safety Considerations</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17</a:t>
            </a:r>
            <a:endParaRPr lang="en-US" sz="800" dirty="0"/>
          </a:p>
        </p:txBody>
      </p:sp>
      <p:sp>
        <p:nvSpPr>
          <p:cNvPr id="11" name="Text 9"/>
          <p:cNvSpPr/>
          <p:nvPr/>
        </p:nvSpPr>
        <p:spPr>
          <a:xfrm>
            <a:off x="10871469" y="6217920"/>
            <a:ext cx="914400" cy="548640"/>
          </a:xfrm>
          <a:prstGeom prst="rect">
            <a:avLst/>
          </a:prstGeom>
          <a:noFill/>
          <a:ln/>
        </p:spPr>
        <p:txBody>
          <a:bodyPr wrap="square" lIns="0" tIns="0" rIns="0" bIns="0" rtlCol="0" anchor="ctr"/>
          <a:lstStyle/>
          <a:p>
            <a:pPr indent="0" marL="0">
              <a:buNone/>
            </a:pPr>
            <a:endParaRPr lang="en-US" dirty="0"/>
          </a:p>
        </p:txBody>
      </p:sp>
      <p:sp>
        <p:nvSpPr>
          <p:cNvPr id="12" name="Text 10"/>
          <p:cNvSpPr/>
          <p:nvPr/>
        </p:nvSpPr>
        <p:spPr>
          <a:xfrm>
            <a:off x="3771370" y="1730382"/>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3771370" y="1730382"/>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1</a:t>
            </a:r>
            <a:endParaRPr lang="en-US" sz="1400" dirty="0"/>
          </a:p>
        </p:txBody>
      </p:sp>
      <p:sp>
        <p:nvSpPr>
          <p:cNvPr id="14" name="Text 12"/>
          <p:cNvSpPr/>
          <p:nvPr/>
        </p:nvSpPr>
        <p:spPr>
          <a:xfrm>
            <a:off x="3771370" y="3313301"/>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771370" y="3313301"/>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2</a:t>
            </a:r>
            <a:endParaRPr lang="en-US" sz="1400" dirty="0"/>
          </a:p>
        </p:txBody>
      </p:sp>
      <p:sp>
        <p:nvSpPr>
          <p:cNvPr id="16" name="Text 14"/>
          <p:cNvSpPr/>
          <p:nvPr/>
        </p:nvSpPr>
        <p:spPr>
          <a:xfrm>
            <a:off x="3771370" y="4885370"/>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7" name="Text 15"/>
          <p:cNvSpPr/>
          <p:nvPr/>
        </p:nvSpPr>
        <p:spPr>
          <a:xfrm>
            <a:off x="3771370" y="4885370"/>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3</a:t>
            </a:r>
            <a:endParaRPr lang="en-US" sz="1400" dirty="0"/>
          </a:p>
        </p:txBody>
      </p:sp>
      <p:sp>
        <p:nvSpPr>
          <p:cNvPr id="18" name="Text 16"/>
          <p:cNvSpPr/>
          <p:nvPr/>
        </p:nvSpPr>
        <p:spPr>
          <a:xfrm>
            <a:off x="4405359" y="4866898"/>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Inclusive Learning Environment</a:t>
            </a:r>
            <a:endParaRPr lang="en-US" sz="1400" dirty="0"/>
          </a:p>
        </p:txBody>
      </p:sp>
      <p:sp>
        <p:nvSpPr>
          <p:cNvPr id="19" name="Text 17"/>
          <p:cNvSpPr/>
          <p:nvPr/>
        </p:nvSpPr>
        <p:spPr>
          <a:xfrm>
            <a:off x="4405359" y="5323415"/>
            <a:ext cx="713232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The lesson should promote a positive and inclusive learning environment.</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Opportunities for creative and reflective engagement with the myth should be included.</a:t>
            </a:r>
            <a:endParaRPr lang="en-US" sz="1252" dirty="0"/>
          </a:p>
        </p:txBody>
      </p:sp>
      <p:sp>
        <p:nvSpPr>
          <p:cNvPr id="20" name="Text 18"/>
          <p:cNvSpPr/>
          <p:nvPr/>
        </p:nvSpPr>
        <p:spPr>
          <a:xfrm>
            <a:off x="4405359" y="3294829"/>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Support and Guidance</a:t>
            </a:r>
            <a:endParaRPr lang="en-US" sz="1400" dirty="0"/>
          </a:p>
        </p:txBody>
      </p:sp>
      <p:sp>
        <p:nvSpPr>
          <p:cNvPr id="21" name="Text 19"/>
          <p:cNvSpPr/>
          <p:nvPr/>
        </p:nvSpPr>
        <p:spPr>
          <a:xfrm>
            <a:off x="4405359" y="3751346"/>
            <a:ext cx="713232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Teachers should be prepared to offer support and guidance as needed.</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This ensures students feel comfortable engaging with the material.</a:t>
            </a:r>
            <a:endParaRPr lang="en-US" sz="1252" dirty="0"/>
          </a:p>
        </p:txBody>
      </p:sp>
      <p:sp>
        <p:nvSpPr>
          <p:cNvPr id="22" name="Text 20"/>
          <p:cNvSpPr/>
          <p:nvPr/>
        </p:nvSpPr>
        <p:spPr>
          <a:xfrm>
            <a:off x="4405359" y="1711910"/>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Student Sensitivities</a:t>
            </a:r>
            <a:endParaRPr lang="en-US" sz="1400" dirty="0"/>
          </a:p>
        </p:txBody>
      </p:sp>
      <p:sp>
        <p:nvSpPr>
          <p:cNvPr id="23" name="Text 21"/>
          <p:cNvSpPr/>
          <p:nvPr/>
        </p:nvSpPr>
        <p:spPr>
          <a:xfrm>
            <a:off x="4405359" y="2168427"/>
            <a:ext cx="7132320" cy="457200"/>
          </a:xfrm>
          <a:prstGeom prst="rect">
            <a:avLst/>
          </a:prstGeom>
          <a:noFill/>
          <a:ln/>
        </p:spPr>
        <p:txBody>
          <a:bodyPr wrap="square" lIns="0" tIns="0" rIns="0" bIns="0" rtlCol="0" anchor="t"/>
          <a:lstStyle/>
          <a:p>
            <a:pPr algn="l" marL="0" indent="0">
              <a:lnSpc>
                <a:spcPct val="90000"/>
              </a:lnSpc>
              <a:spcBef>
                <a:spcPts val="650"/>
              </a:spcBef>
              <a:buNone/>
            </a:pPr>
            <a:r>
              <a:rPr lang="en-US" sz="910" dirty="0">
                <a:solidFill>
                  <a:srgbClr val="000000"/>
                </a:solidFill>
                <a:latin typeface="Figtree Regular" pitchFamily="34" charset="0"/>
                <a:ea typeface="Figtree Regular" pitchFamily="34" charset="-122"/>
                <a:cs typeface="Figtree Regular" pitchFamily="34" charset="-120"/>
              </a:rPr>
              <a:t>Teachers should be aware of any students who may have sensitivities or triggers related to the myth's themes of rebellion, sacrifice, or punishment.</a:t>
            </a:r>
            <a:endParaRPr lang="en-US" sz="910" dirty="0"/>
          </a:p>
          <a:p>
            <a:pPr algn="l" marL="0" indent="0">
              <a:lnSpc>
                <a:spcPct val="90000"/>
              </a:lnSpc>
              <a:spcBef>
                <a:spcPts val="650"/>
              </a:spcBef>
              <a:buNone/>
            </a:pPr>
            <a:r>
              <a:rPr lang="en-US" sz="910" dirty="0">
                <a:solidFill>
                  <a:srgbClr val="000000"/>
                </a:solidFill>
                <a:latin typeface="Figtree Regular" pitchFamily="34" charset="0"/>
                <a:ea typeface="Figtree Regular" pitchFamily="34" charset="-122"/>
                <a:cs typeface="Figtree Regular" pitchFamily="34" charset="-120"/>
              </a:rPr>
              <a:t>Providing a safe space for students to share their thoughts and feelings is essential.</a:t>
            </a:r>
            <a:endParaRPr lang="en-US" sz="91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6245530" y="3819231"/>
            <a:ext cx="5303520" cy="2194560"/>
          </a:xfrm>
          <a:custGeom>
            <a:avLst/>
            <a:gdLst/>
            <a:ahLst/>
            <a:cxnLst/>
            <a:rect l="l" t="t" r="r" b="b"/>
            <a:pathLst>
              <a:path w="5303520" h="2194560">
                <a:moveTo>
                  <a:pt x="180691" y="2194560"/>
                </a:moveTo>
                <a:cubicBezTo>
                  <a:pt x="80879" y="2194560"/>
                  <a:pt x="0" y="2113669"/>
                  <a:pt x="0" y="2013882"/>
                </a:cubicBezTo>
                <a:lnTo>
                  <a:pt x="0" y="180678"/>
                </a:lnTo>
                <a:cubicBezTo>
                  <a:pt x="0" y="80891"/>
                  <a:pt x="80879" y="0"/>
                  <a:pt x="180691" y="0"/>
                </a:cubicBezTo>
                <a:lnTo>
                  <a:pt x="5122829" y="0"/>
                </a:lnTo>
                <a:cubicBezTo>
                  <a:pt x="5222641" y="0"/>
                  <a:pt x="5303520" y="80891"/>
                  <a:pt x="5303520" y="180678"/>
                </a:cubicBezTo>
                <a:lnTo>
                  <a:pt x="5303520" y="2013882"/>
                </a:lnTo>
                <a:cubicBezTo>
                  <a:pt x="5303520" y="2113669"/>
                  <a:pt x="5222641" y="2194560"/>
                  <a:pt x="5122829" y="2194560"/>
                </a:cubicBezTo>
                <a:lnTo>
                  <a:pt x="180691" y="219456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7" y="3819231"/>
            <a:ext cx="5303520" cy="2194560"/>
          </a:xfrm>
          <a:custGeom>
            <a:avLst/>
            <a:gdLst/>
            <a:ahLst/>
            <a:cxnLst/>
            <a:rect l="l" t="t" r="r" b="b"/>
            <a:pathLst>
              <a:path w="5303520" h="2194560">
                <a:moveTo>
                  <a:pt x="180691" y="2194560"/>
                </a:moveTo>
                <a:cubicBezTo>
                  <a:pt x="80879" y="2194560"/>
                  <a:pt x="0" y="2113669"/>
                  <a:pt x="0" y="2013882"/>
                </a:cubicBezTo>
                <a:lnTo>
                  <a:pt x="0" y="180678"/>
                </a:lnTo>
                <a:cubicBezTo>
                  <a:pt x="0" y="80891"/>
                  <a:pt x="80879" y="0"/>
                  <a:pt x="180691" y="0"/>
                </a:cubicBezTo>
                <a:lnTo>
                  <a:pt x="5122829" y="0"/>
                </a:lnTo>
                <a:cubicBezTo>
                  <a:pt x="5222641" y="0"/>
                  <a:pt x="5303520" y="80891"/>
                  <a:pt x="5303520" y="180678"/>
                </a:cubicBezTo>
                <a:lnTo>
                  <a:pt x="5303520" y="2013882"/>
                </a:lnTo>
                <a:cubicBezTo>
                  <a:pt x="5303520" y="2113669"/>
                  <a:pt x="5222641" y="2194560"/>
                  <a:pt x="5122829" y="2194560"/>
                </a:cubicBezTo>
                <a:lnTo>
                  <a:pt x="180691" y="219456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245530" y="1508921"/>
            <a:ext cx="5303520" cy="2194560"/>
          </a:xfrm>
          <a:custGeom>
            <a:avLst/>
            <a:gdLst/>
            <a:ahLst/>
            <a:cxnLst/>
            <a:rect l="l" t="t" r="r" b="b"/>
            <a:pathLst>
              <a:path w="5303520" h="2194560">
                <a:moveTo>
                  <a:pt x="180691" y="2194560"/>
                </a:moveTo>
                <a:cubicBezTo>
                  <a:pt x="80879" y="2194560"/>
                  <a:pt x="0" y="2113669"/>
                  <a:pt x="0" y="2013882"/>
                </a:cubicBezTo>
                <a:lnTo>
                  <a:pt x="0" y="180678"/>
                </a:lnTo>
                <a:cubicBezTo>
                  <a:pt x="0" y="80891"/>
                  <a:pt x="80879" y="0"/>
                  <a:pt x="180691" y="0"/>
                </a:cubicBezTo>
                <a:lnTo>
                  <a:pt x="5122829" y="0"/>
                </a:lnTo>
                <a:cubicBezTo>
                  <a:pt x="5222641" y="0"/>
                  <a:pt x="5303520" y="80891"/>
                  <a:pt x="5303520" y="180678"/>
                </a:cubicBezTo>
                <a:lnTo>
                  <a:pt x="5303520" y="2013882"/>
                </a:lnTo>
                <a:cubicBezTo>
                  <a:pt x="5303520" y="2113669"/>
                  <a:pt x="5222641" y="2194560"/>
                  <a:pt x="5122829" y="2194560"/>
                </a:cubicBezTo>
                <a:lnTo>
                  <a:pt x="180691" y="219456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548637" y="1508921"/>
            <a:ext cx="5303520" cy="2194560"/>
          </a:xfrm>
          <a:custGeom>
            <a:avLst/>
            <a:gdLst/>
            <a:ahLst/>
            <a:cxnLst/>
            <a:rect l="l" t="t" r="r" b="b"/>
            <a:pathLst>
              <a:path w="5303520" h="2194560">
                <a:moveTo>
                  <a:pt x="180691" y="2194560"/>
                </a:moveTo>
                <a:cubicBezTo>
                  <a:pt x="80879" y="2194560"/>
                  <a:pt x="0" y="2113669"/>
                  <a:pt x="0" y="2013882"/>
                </a:cubicBezTo>
                <a:lnTo>
                  <a:pt x="0" y="180678"/>
                </a:lnTo>
                <a:cubicBezTo>
                  <a:pt x="0" y="80891"/>
                  <a:pt x="80879" y="0"/>
                  <a:pt x="180691" y="0"/>
                </a:cubicBezTo>
                <a:lnTo>
                  <a:pt x="5122829" y="0"/>
                </a:lnTo>
                <a:cubicBezTo>
                  <a:pt x="5222641" y="0"/>
                  <a:pt x="5303520" y="80891"/>
                  <a:pt x="5303520" y="180678"/>
                </a:cubicBezTo>
                <a:lnTo>
                  <a:pt x="5303520" y="2013882"/>
                </a:lnTo>
                <a:cubicBezTo>
                  <a:pt x="5303520" y="2113669"/>
                  <a:pt x="5222641" y="2194560"/>
                  <a:pt x="5122829" y="2194560"/>
                </a:cubicBezTo>
                <a:lnTo>
                  <a:pt x="180691" y="2194560"/>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8" name="Text 6"/>
          <p:cNvSpPr/>
          <p:nvPr/>
        </p:nvSpPr>
        <p:spPr>
          <a:xfrm>
            <a:off x="10722957" y="6217920"/>
            <a:ext cx="914400" cy="548640"/>
          </a:xfrm>
          <a:prstGeom prst="rect">
            <a:avLst/>
          </a:prstGeom>
          <a:noFill/>
          <a:ln/>
        </p:spPr>
        <p:txBody>
          <a:bodyPr wrap="square" lIns="0" tIns="0" rIns="0" bIns="0" rtlCol="0" anchor="ctr"/>
          <a:lstStyle/>
          <a:p>
            <a:pPr indent="0" marL="0">
              <a:buNone/>
            </a:pPr>
            <a:endParaRPr lang="en-US" dirty="0"/>
          </a:p>
        </p:txBody>
      </p:sp>
      <p:sp>
        <p:nvSpPr>
          <p:cNvPr id="9" name="Text 7"/>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10" name="Text 8"/>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18</a:t>
            </a:r>
            <a:endParaRPr lang="en-US" sz="800" dirty="0"/>
          </a:p>
        </p:txBody>
      </p:sp>
      <p:sp>
        <p:nvSpPr>
          <p:cNvPr id="11" name="Text 9"/>
          <p:cNvSpPr/>
          <p:nvPr/>
        </p:nvSpPr>
        <p:spPr>
          <a:xfrm>
            <a:off x="548640" y="548639"/>
            <a:ext cx="1104900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Teaching Tips</a:t>
            </a:r>
            <a:endParaRPr lang="en-US" sz="2400" dirty="0"/>
          </a:p>
        </p:txBody>
      </p:sp>
      <p:sp>
        <p:nvSpPr>
          <p:cNvPr id="12" name="Text 10"/>
          <p:cNvSpPr/>
          <p:nvPr/>
        </p:nvSpPr>
        <p:spPr>
          <a:xfrm>
            <a:off x="748608" y="2266893"/>
            <a:ext cx="4846320" cy="365760"/>
          </a:xfrm>
          <a:prstGeom prst="rect">
            <a:avLst/>
          </a:prstGeom>
          <a:noFill/>
          <a:ln/>
        </p:spPr>
        <p:txBody>
          <a:bodyPr wrap="square" lIns="0" tIns="0" rIns="0" bIns="0" rtlCol="0" anchor="t"/>
          <a:lstStyle/>
          <a:p>
            <a:pPr algn="l"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Utilizing Multimedia Resources</a:t>
            </a:r>
            <a:endParaRPr lang="en-US" sz="1400" dirty="0"/>
          </a:p>
        </p:txBody>
      </p:sp>
      <p:sp>
        <p:nvSpPr>
          <p:cNvPr id="13" name="Text 11"/>
          <p:cNvSpPr/>
          <p:nvPr/>
        </p:nvSpPr>
        <p:spPr>
          <a:xfrm>
            <a:off x="757212" y="2752060"/>
            <a:ext cx="4846320" cy="731520"/>
          </a:xfrm>
          <a:prstGeom prst="rect">
            <a:avLst/>
          </a:prstGeom>
          <a:noFill/>
          <a:ln/>
        </p:spPr>
        <p:txBody>
          <a:bodyPr wrap="square" lIns="0" tIns="0" rIns="0" bIns="0" rtlCol="0" anchor="t"/>
          <a:lstStyle/>
          <a:p>
            <a:pPr algn="l" marL="0" indent="0">
              <a:lnSpc>
                <a:spcPct val="100000"/>
              </a:lnSpc>
              <a:spcBef>
                <a:spcPts val="746"/>
              </a:spcBef>
              <a:buNone/>
            </a:pPr>
            <a:r>
              <a:rPr lang="en-US" sz="1044" dirty="0">
                <a:solidFill>
                  <a:srgbClr val="00142F"/>
                </a:solidFill>
                <a:latin typeface="Figtree Regular" pitchFamily="34" charset="0"/>
                <a:ea typeface="Figtree Regular" pitchFamily="34" charset="-122"/>
                <a:cs typeface="Figtree Regular" pitchFamily="34" charset="-120"/>
              </a:rPr>
              <a:t>Teachers can use multimedia resources, such as videos and podcasts, to provide students with a range of perspectives and insights on the Prometheus myth.</a:t>
            </a:r>
            <a:endParaRPr lang="en-US" sz="1044" dirty="0"/>
          </a:p>
          <a:p>
            <a:pPr algn="l" marL="0" indent="0">
              <a:lnSpc>
                <a:spcPct val="100000"/>
              </a:lnSpc>
              <a:spcBef>
                <a:spcPts val="746"/>
              </a:spcBef>
              <a:buNone/>
            </a:pPr>
            <a:r>
              <a:rPr lang="en-US" sz="1044" dirty="0">
                <a:solidFill>
                  <a:srgbClr val="00142F"/>
                </a:solidFill>
                <a:latin typeface="Figtree Regular" pitchFamily="34" charset="0"/>
                <a:ea typeface="Figtree Regular" pitchFamily="34" charset="-122"/>
                <a:cs typeface="Figtree Regular" pitchFamily="34" charset="-120"/>
              </a:rPr>
              <a:t>This approach enriches the learning experience by exposing students to diverse interpretations and ideas.</a:t>
            </a:r>
            <a:endParaRPr lang="en-US" sz="1044" dirty="0"/>
          </a:p>
        </p:txBody>
      </p:sp>
      <p:sp>
        <p:nvSpPr>
          <p:cNvPr id="14" name="Text 12"/>
          <p:cNvSpPr/>
          <p:nvPr/>
        </p:nvSpPr>
        <p:spPr>
          <a:xfrm>
            <a:off x="6451920" y="2266893"/>
            <a:ext cx="4846320" cy="365760"/>
          </a:xfrm>
          <a:prstGeom prst="rect">
            <a:avLst/>
          </a:prstGeom>
          <a:noFill/>
          <a:ln/>
        </p:spPr>
        <p:txBody>
          <a:bodyPr wrap="square" lIns="0" tIns="0" rIns="0" bIns="0" rtlCol="0" anchor="t"/>
          <a:lstStyle/>
          <a:p>
            <a:pPr algn="l"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Encouraging Group Discussions</a:t>
            </a:r>
            <a:endParaRPr lang="en-US" sz="1400" dirty="0"/>
          </a:p>
        </p:txBody>
      </p:sp>
      <p:sp>
        <p:nvSpPr>
          <p:cNvPr id="15" name="Text 13"/>
          <p:cNvSpPr/>
          <p:nvPr/>
        </p:nvSpPr>
        <p:spPr>
          <a:xfrm>
            <a:off x="6460524" y="2752060"/>
            <a:ext cx="4846320" cy="731520"/>
          </a:xfrm>
          <a:prstGeom prst="rect">
            <a:avLst/>
          </a:prstGeom>
          <a:noFill/>
          <a:ln/>
        </p:spPr>
        <p:txBody>
          <a:bodyPr wrap="square" lIns="0" tIns="0" rIns="0" bIns="0" rtlCol="0" anchor="t"/>
          <a:lstStyle/>
          <a:p>
            <a:pPr algn="l" marL="0" indent="0">
              <a:lnSpc>
                <a:spcPct val="100000"/>
              </a:lnSpc>
              <a:spcBef>
                <a:spcPts val="746"/>
              </a:spcBef>
              <a:buNone/>
            </a:pPr>
            <a:r>
              <a:rPr lang="en-US" sz="1045" dirty="0">
                <a:solidFill>
                  <a:srgbClr val="00142F"/>
                </a:solidFill>
                <a:latin typeface="Figtree Regular" pitchFamily="34" charset="0"/>
                <a:ea typeface="Figtree Regular" pitchFamily="34" charset="-122"/>
                <a:cs typeface="Figtree Regular" pitchFamily="34" charset="-120"/>
              </a:rPr>
              <a:t>Teachers can encourage group discussion and debate, to promote critical thinking and analytical skills in students.</a:t>
            </a:r>
            <a:endParaRPr lang="en-US" sz="1045" dirty="0"/>
          </a:p>
          <a:p>
            <a:pPr algn="l" marL="0" indent="0">
              <a:lnSpc>
                <a:spcPct val="100000"/>
              </a:lnSpc>
              <a:spcBef>
                <a:spcPts val="746"/>
              </a:spcBef>
              <a:buNone/>
            </a:pPr>
            <a:r>
              <a:rPr lang="en-US" sz="1045" dirty="0">
                <a:solidFill>
                  <a:srgbClr val="00142F"/>
                </a:solidFill>
                <a:latin typeface="Figtree Regular" pitchFamily="34" charset="0"/>
                <a:ea typeface="Figtree Regular" pitchFamily="34" charset="-122"/>
                <a:cs typeface="Figtree Regular" pitchFamily="34" charset="-120"/>
              </a:rPr>
              <a:t>These activities foster collaboration and help students articulate their thoughts effectively.</a:t>
            </a:r>
            <a:endParaRPr lang="en-US" sz="1045" dirty="0"/>
          </a:p>
        </p:txBody>
      </p:sp>
      <p:sp>
        <p:nvSpPr>
          <p:cNvPr id="16" name="Text 14"/>
          <p:cNvSpPr/>
          <p:nvPr/>
        </p:nvSpPr>
        <p:spPr>
          <a:xfrm>
            <a:off x="801532" y="4605343"/>
            <a:ext cx="4846320" cy="365760"/>
          </a:xfrm>
          <a:prstGeom prst="rect">
            <a:avLst/>
          </a:prstGeom>
          <a:noFill/>
          <a:ln/>
        </p:spPr>
        <p:txBody>
          <a:bodyPr wrap="square" lIns="0" tIns="0" rIns="0" bIns="0" rtlCol="0" anchor="t"/>
          <a:lstStyle/>
          <a:p>
            <a:pPr algn="l"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Engaging Through Role-Playing</a:t>
            </a:r>
            <a:endParaRPr lang="en-US" sz="1400" dirty="0"/>
          </a:p>
        </p:txBody>
      </p:sp>
      <p:sp>
        <p:nvSpPr>
          <p:cNvPr id="17" name="Text 15"/>
          <p:cNvSpPr/>
          <p:nvPr/>
        </p:nvSpPr>
        <p:spPr>
          <a:xfrm>
            <a:off x="801532" y="5078935"/>
            <a:ext cx="4846320" cy="731520"/>
          </a:xfrm>
          <a:prstGeom prst="rect">
            <a:avLst/>
          </a:prstGeom>
          <a:noFill/>
          <a:ln/>
        </p:spPr>
        <p:txBody>
          <a:bodyPr wrap="square" lIns="0" tIns="0" rIns="0" bIns="0" rtlCol="0" anchor="t"/>
          <a:lstStyle/>
          <a:p>
            <a:pPr algn="l" marL="0" indent="0">
              <a:lnSpc>
                <a:spcPct val="100000"/>
              </a:lnSpc>
              <a:spcBef>
                <a:spcPts val="746"/>
              </a:spcBef>
              <a:buNone/>
            </a:pPr>
            <a:r>
              <a:rPr lang="en-US" sz="1044" dirty="0">
                <a:solidFill>
                  <a:srgbClr val="00142F"/>
                </a:solidFill>
                <a:latin typeface="Figtree Regular" pitchFamily="34" charset="0"/>
                <a:ea typeface="Figtree Regular" pitchFamily="34" charset="-122"/>
                <a:cs typeface="Figtree Regular" pitchFamily="34" charset="-120"/>
              </a:rPr>
              <a:t>Teachers can also use role-playing activities, to help students engage with the myth and its characters in a creative and interactive way.</a:t>
            </a:r>
            <a:endParaRPr lang="en-US" sz="1044" dirty="0"/>
          </a:p>
          <a:p>
            <a:pPr algn="l" marL="0" indent="0">
              <a:lnSpc>
                <a:spcPct val="100000"/>
              </a:lnSpc>
              <a:spcBef>
                <a:spcPts val="746"/>
              </a:spcBef>
              <a:buNone/>
            </a:pPr>
            <a:r>
              <a:rPr lang="en-US" sz="1044" dirty="0">
                <a:solidFill>
                  <a:srgbClr val="00142F"/>
                </a:solidFill>
                <a:latin typeface="Figtree Regular" pitchFamily="34" charset="0"/>
                <a:ea typeface="Figtree Regular" pitchFamily="34" charset="-122"/>
                <a:cs typeface="Figtree Regular" pitchFamily="34" charset="-120"/>
              </a:rPr>
              <a:t>This method allows students to explore the narrative in a hands-on and imaginative manner.</a:t>
            </a:r>
            <a:endParaRPr lang="en-US" sz="1044" dirty="0"/>
          </a:p>
        </p:txBody>
      </p:sp>
      <p:sp>
        <p:nvSpPr>
          <p:cNvPr id="18" name="Text 16"/>
          <p:cNvSpPr/>
          <p:nvPr/>
        </p:nvSpPr>
        <p:spPr>
          <a:xfrm>
            <a:off x="6498425" y="4605343"/>
            <a:ext cx="4846320" cy="365760"/>
          </a:xfrm>
          <a:prstGeom prst="rect">
            <a:avLst/>
          </a:prstGeom>
          <a:noFill/>
          <a:ln/>
        </p:spPr>
        <p:txBody>
          <a:bodyPr wrap="square" lIns="0" tIns="0" rIns="0" bIns="0" rtlCol="0" anchor="t"/>
          <a:lstStyle/>
          <a:p>
            <a:pPr algn="l"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Connecting Myth to Personal Experiences</a:t>
            </a:r>
            <a:endParaRPr lang="en-US" sz="1400" dirty="0"/>
          </a:p>
        </p:txBody>
      </p:sp>
      <p:sp>
        <p:nvSpPr>
          <p:cNvPr id="19" name="Text 17"/>
          <p:cNvSpPr/>
          <p:nvPr/>
        </p:nvSpPr>
        <p:spPr>
          <a:xfrm>
            <a:off x="6498425" y="5078935"/>
            <a:ext cx="4846320" cy="731520"/>
          </a:xfrm>
          <a:prstGeom prst="rect">
            <a:avLst/>
          </a:prstGeom>
          <a:noFill/>
          <a:ln/>
        </p:spPr>
        <p:txBody>
          <a:bodyPr wrap="square" lIns="0" tIns="0" rIns="0" bIns="0" rtlCol="0" anchor="t"/>
          <a:lstStyle/>
          <a:p>
            <a:pPr algn="l" marL="0" indent="0">
              <a:lnSpc>
                <a:spcPct val="100000"/>
              </a:lnSpc>
              <a:spcBef>
                <a:spcPts val="745"/>
              </a:spcBef>
              <a:buNone/>
            </a:pPr>
            <a:r>
              <a:rPr lang="en-US" sz="1043" dirty="0">
                <a:solidFill>
                  <a:srgbClr val="00142F"/>
                </a:solidFill>
                <a:latin typeface="Figtree Regular" pitchFamily="34" charset="0"/>
                <a:ea typeface="Figtree Regular" pitchFamily="34" charset="-122"/>
                <a:cs typeface="Figtree Regular" pitchFamily="34" charset="-120"/>
              </a:rPr>
              <a:t>By providing opportunities for students to make connections between the Prometheus myth and their own experiences and beliefs, teachers can support deeper learning and engagement.</a:t>
            </a:r>
            <a:endParaRPr lang="en-US" sz="1043" dirty="0"/>
          </a:p>
          <a:p>
            <a:pPr algn="l" marL="0" indent="0">
              <a:lnSpc>
                <a:spcPct val="100000"/>
              </a:lnSpc>
              <a:spcBef>
                <a:spcPts val="745"/>
              </a:spcBef>
              <a:buNone/>
            </a:pPr>
            <a:r>
              <a:rPr lang="en-US" sz="1043" dirty="0">
                <a:solidFill>
                  <a:srgbClr val="00142F"/>
                </a:solidFill>
                <a:latin typeface="Figtree Regular" pitchFamily="34" charset="0"/>
                <a:ea typeface="Figtree Regular" pitchFamily="34" charset="-122"/>
                <a:cs typeface="Figtree Regular" pitchFamily="34" charset="-120"/>
              </a:rPr>
              <a:t>Such connections make the myth more relatable and meaningful to students.</a:t>
            </a:r>
            <a:endParaRPr lang="en-US" sz="1043" dirty="0"/>
          </a:p>
        </p:txBody>
      </p:sp>
      <p:sp>
        <p:nvSpPr>
          <p:cNvPr id="20" name="Text 18"/>
          <p:cNvSpPr/>
          <p:nvPr/>
        </p:nvSpPr>
        <p:spPr>
          <a:xfrm>
            <a:off x="755401" y="1752347"/>
            <a:ext cx="365760" cy="243840"/>
          </a:xfrm>
          <a:custGeom>
            <a:avLst/>
            <a:gdLst/>
            <a:ahLst/>
            <a:cxnLst/>
            <a:rect l="l" t="t" r="r" b="b"/>
            <a:pathLst>
              <a:path w="365760" h="243840">
                <a:moveTo>
                  <a:pt x="40640" y="30480"/>
                </a:moveTo>
                <a:cubicBezTo>
                  <a:pt x="35051" y="30480"/>
                  <a:pt x="30479" y="35052"/>
                  <a:pt x="30479" y="40641"/>
                </a:cubicBezTo>
                <a:lnTo>
                  <a:pt x="30479" y="203202"/>
                </a:lnTo>
                <a:cubicBezTo>
                  <a:pt x="30479" y="208790"/>
                  <a:pt x="35051" y="213362"/>
                  <a:pt x="40640" y="213362"/>
                </a:cubicBezTo>
                <a:lnTo>
                  <a:pt x="203198" y="213362"/>
                </a:lnTo>
                <a:cubicBezTo>
                  <a:pt x="208787" y="213362"/>
                  <a:pt x="213359" y="208790"/>
                  <a:pt x="213359" y="203202"/>
                </a:cubicBezTo>
                <a:lnTo>
                  <a:pt x="213359" y="40641"/>
                </a:lnTo>
                <a:cubicBezTo>
                  <a:pt x="213359" y="35052"/>
                  <a:pt x="208787" y="30480"/>
                  <a:pt x="203198" y="30480"/>
                </a:cubicBezTo>
                <a:lnTo>
                  <a:pt x="40640" y="30480"/>
                </a:lnTo>
                <a:moveTo>
                  <a:pt x="0" y="40641"/>
                </a:moveTo>
                <a:cubicBezTo>
                  <a:pt x="0" y="18225"/>
                  <a:pt x="18226" y="0"/>
                  <a:pt x="40640" y="0"/>
                </a:cubicBezTo>
                <a:lnTo>
                  <a:pt x="203198" y="0"/>
                </a:lnTo>
                <a:cubicBezTo>
                  <a:pt x="225612" y="0"/>
                  <a:pt x="243838" y="18225"/>
                  <a:pt x="243838" y="40641"/>
                </a:cubicBezTo>
                <a:lnTo>
                  <a:pt x="243838" y="61596"/>
                </a:lnTo>
                <a:lnTo>
                  <a:pt x="243838" y="182246"/>
                </a:lnTo>
                <a:lnTo>
                  <a:pt x="243838" y="203201"/>
                </a:lnTo>
                <a:cubicBezTo>
                  <a:pt x="243838" y="225618"/>
                  <a:pt x="225612" y="243842"/>
                  <a:pt x="203198" y="243842"/>
                </a:cubicBezTo>
                <a:lnTo>
                  <a:pt x="40640" y="243842"/>
                </a:lnTo>
                <a:cubicBezTo>
                  <a:pt x="18226" y="243842"/>
                  <a:pt x="0" y="225618"/>
                  <a:pt x="0" y="203201"/>
                </a:cubicBezTo>
                <a:lnTo>
                  <a:pt x="0" y="40641"/>
                </a:lnTo>
                <a:moveTo>
                  <a:pt x="335281" y="190120"/>
                </a:moveTo>
                <a:lnTo>
                  <a:pt x="335281" y="53786"/>
                </a:lnTo>
                <a:lnTo>
                  <a:pt x="264163" y="85727"/>
                </a:lnTo>
                <a:lnTo>
                  <a:pt x="264163" y="52325"/>
                </a:lnTo>
                <a:lnTo>
                  <a:pt x="330395" y="22543"/>
                </a:lnTo>
                <a:cubicBezTo>
                  <a:pt x="333632" y="21082"/>
                  <a:pt x="337125" y="20321"/>
                  <a:pt x="340683" y="20321"/>
                </a:cubicBezTo>
                <a:cubicBezTo>
                  <a:pt x="354527" y="20321"/>
                  <a:pt x="365767" y="31560"/>
                  <a:pt x="365767" y="45403"/>
                </a:cubicBezTo>
                <a:lnTo>
                  <a:pt x="365767" y="198437"/>
                </a:lnTo>
                <a:cubicBezTo>
                  <a:pt x="365767" y="212280"/>
                  <a:pt x="354527" y="223518"/>
                  <a:pt x="340683" y="223518"/>
                </a:cubicBezTo>
                <a:cubicBezTo>
                  <a:pt x="337128" y="223518"/>
                  <a:pt x="333635" y="222758"/>
                  <a:pt x="330395" y="221297"/>
                </a:cubicBezTo>
                <a:lnTo>
                  <a:pt x="264163" y="191514"/>
                </a:lnTo>
                <a:lnTo>
                  <a:pt x="264163" y="158113"/>
                </a:lnTo>
                <a:lnTo>
                  <a:pt x="335281" y="19012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1" name="Text 19"/>
          <p:cNvSpPr/>
          <p:nvPr/>
        </p:nvSpPr>
        <p:spPr>
          <a:xfrm>
            <a:off x="6451494" y="1717401"/>
            <a:ext cx="365760" cy="320030"/>
          </a:xfrm>
          <a:custGeom>
            <a:avLst/>
            <a:gdLst/>
            <a:ahLst/>
            <a:cxnLst/>
            <a:rect l="l" t="t" r="r" b="b"/>
            <a:pathLst>
              <a:path w="365760" h="320030">
                <a:moveTo>
                  <a:pt x="88368" y="256610"/>
                </a:moveTo>
                <a:cubicBezTo>
                  <a:pt x="97581" y="249896"/>
                  <a:pt x="109509" y="248184"/>
                  <a:pt x="120222" y="252040"/>
                </a:cubicBezTo>
                <a:cubicBezTo>
                  <a:pt x="139146" y="258895"/>
                  <a:pt x="160360" y="262825"/>
                  <a:pt x="182928" y="262825"/>
                </a:cubicBezTo>
                <a:cubicBezTo>
                  <a:pt x="271987" y="262825"/>
                  <a:pt x="331481" y="205332"/>
                  <a:pt x="331481" y="148555"/>
                </a:cubicBezTo>
                <a:cubicBezTo>
                  <a:pt x="331481" y="91775"/>
                  <a:pt x="271990" y="34285"/>
                  <a:pt x="182928" y="34285"/>
                </a:cubicBezTo>
                <a:cubicBezTo>
                  <a:pt x="93869" y="34285"/>
                  <a:pt x="34374" y="91778"/>
                  <a:pt x="34374" y="148555"/>
                </a:cubicBezTo>
                <a:cubicBezTo>
                  <a:pt x="34374" y="171408"/>
                  <a:pt x="43229" y="193407"/>
                  <a:pt x="59871" y="212260"/>
                </a:cubicBezTo>
                <a:cubicBezTo>
                  <a:pt x="66012" y="219189"/>
                  <a:pt x="69012" y="228329"/>
                  <a:pt x="68298" y="237613"/>
                </a:cubicBezTo>
                <a:cubicBezTo>
                  <a:pt x="67300" y="250539"/>
                  <a:pt x="64228" y="262396"/>
                  <a:pt x="60230" y="272893"/>
                </a:cubicBezTo>
                <a:cubicBezTo>
                  <a:pt x="72369" y="267251"/>
                  <a:pt x="82442" y="260966"/>
                  <a:pt x="88368" y="256680"/>
                </a:cubicBezTo>
                <a:lnTo>
                  <a:pt x="88368" y="256610"/>
                </a:lnTo>
                <a:moveTo>
                  <a:pt x="15234" y="285605"/>
                </a:moveTo>
                <a:cubicBezTo>
                  <a:pt x="16518" y="283675"/>
                  <a:pt x="17732" y="281748"/>
                  <a:pt x="18877" y="279819"/>
                </a:cubicBezTo>
                <a:cubicBezTo>
                  <a:pt x="26020" y="267961"/>
                  <a:pt x="32805" y="252392"/>
                  <a:pt x="34162" y="234896"/>
                </a:cubicBezTo>
                <a:cubicBezTo>
                  <a:pt x="12736" y="210542"/>
                  <a:pt x="95" y="180760"/>
                  <a:pt x="95" y="148549"/>
                </a:cubicBezTo>
                <a:cubicBezTo>
                  <a:pt x="95" y="66486"/>
                  <a:pt x="81941" y="-3"/>
                  <a:pt x="182928" y="-3"/>
                </a:cubicBezTo>
                <a:cubicBezTo>
                  <a:pt x="283914" y="-3"/>
                  <a:pt x="365760" y="66490"/>
                  <a:pt x="365760" y="148549"/>
                </a:cubicBezTo>
                <a:cubicBezTo>
                  <a:pt x="365760" y="230611"/>
                  <a:pt x="283914" y="297100"/>
                  <a:pt x="182928" y="297100"/>
                </a:cubicBezTo>
                <a:cubicBezTo>
                  <a:pt x="156432" y="297100"/>
                  <a:pt x="131290" y="292530"/>
                  <a:pt x="108579" y="284315"/>
                </a:cubicBezTo>
                <a:cubicBezTo>
                  <a:pt x="100079" y="290530"/>
                  <a:pt x="86224" y="299027"/>
                  <a:pt x="69798" y="306170"/>
                </a:cubicBezTo>
                <a:cubicBezTo>
                  <a:pt x="59015" y="310884"/>
                  <a:pt x="46729" y="315169"/>
                  <a:pt x="34016" y="317669"/>
                </a:cubicBezTo>
                <a:cubicBezTo>
                  <a:pt x="33445" y="317813"/>
                  <a:pt x="32874" y="317883"/>
                  <a:pt x="32300" y="318027"/>
                </a:cubicBezTo>
                <a:cubicBezTo>
                  <a:pt x="29158" y="318600"/>
                  <a:pt x="26086" y="319099"/>
                  <a:pt x="22875" y="319384"/>
                </a:cubicBezTo>
                <a:cubicBezTo>
                  <a:pt x="22732" y="319384"/>
                  <a:pt x="22516" y="319454"/>
                  <a:pt x="22373" y="319454"/>
                </a:cubicBezTo>
                <a:cubicBezTo>
                  <a:pt x="18731" y="319813"/>
                  <a:pt x="15088" y="320027"/>
                  <a:pt x="11445" y="320027"/>
                </a:cubicBezTo>
                <a:cubicBezTo>
                  <a:pt x="6803" y="320027"/>
                  <a:pt x="2659" y="317243"/>
                  <a:pt x="874" y="312958"/>
                </a:cubicBezTo>
                <a:cubicBezTo>
                  <a:pt x="-911" y="308673"/>
                  <a:pt x="88" y="303815"/>
                  <a:pt x="3303" y="300531"/>
                </a:cubicBezTo>
                <a:cubicBezTo>
                  <a:pt x="6232" y="297532"/>
                  <a:pt x="8873" y="294316"/>
                  <a:pt x="11371" y="290888"/>
                </a:cubicBezTo>
                <a:cubicBezTo>
                  <a:pt x="12586" y="289247"/>
                  <a:pt x="13727" y="287602"/>
                  <a:pt x="14799" y="285960"/>
                </a:cubicBezTo>
                <a:lnTo>
                  <a:pt x="15014" y="285602"/>
                </a:lnTo>
                <a:lnTo>
                  <a:pt x="15234" y="285605"/>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794131" y="4117518"/>
            <a:ext cx="365760" cy="243840"/>
          </a:xfrm>
          <a:custGeom>
            <a:avLst/>
            <a:gdLst/>
            <a:ahLst/>
            <a:cxnLst/>
            <a:rect l="l" t="t" r="r" b="b"/>
            <a:pathLst>
              <a:path w="365760" h="243840">
                <a:moveTo>
                  <a:pt x="58039" y="62421"/>
                </a:moveTo>
                <a:cubicBezTo>
                  <a:pt x="38734" y="79058"/>
                  <a:pt x="30479" y="102362"/>
                  <a:pt x="30479" y="132081"/>
                </a:cubicBezTo>
                <a:cubicBezTo>
                  <a:pt x="30479" y="159957"/>
                  <a:pt x="40193" y="179578"/>
                  <a:pt x="53847" y="192407"/>
                </a:cubicBezTo>
                <a:cubicBezTo>
                  <a:pt x="67816" y="205489"/>
                  <a:pt x="87947" y="213362"/>
                  <a:pt x="111758" y="213362"/>
                </a:cubicBezTo>
                <a:lnTo>
                  <a:pt x="117091" y="213362"/>
                </a:lnTo>
                <a:cubicBezTo>
                  <a:pt x="120964" y="213362"/>
                  <a:pt x="124457" y="211204"/>
                  <a:pt x="126173" y="207774"/>
                </a:cubicBezTo>
                <a:lnTo>
                  <a:pt x="140905" y="178374"/>
                </a:lnTo>
                <a:lnTo>
                  <a:pt x="165671" y="190756"/>
                </a:lnTo>
                <a:lnTo>
                  <a:pt x="140905" y="178374"/>
                </a:lnTo>
                <a:cubicBezTo>
                  <a:pt x="148842" y="162436"/>
                  <a:pt x="165100" y="152402"/>
                  <a:pt x="182880" y="152402"/>
                </a:cubicBezTo>
                <a:cubicBezTo>
                  <a:pt x="200659" y="152402"/>
                  <a:pt x="216917" y="162436"/>
                  <a:pt x="224854" y="178310"/>
                </a:cubicBezTo>
                <a:lnTo>
                  <a:pt x="239587" y="207710"/>
                </a:lnTo>
                <a:cubicBezTo>
                  <a:pt x="241303" y="211139"/>
                  <a:pt x="244796" y="213299"/>
                  <a:pt x="248669" y="213299"/>
                </a:cubicBezTo>
                <a:lnTo>
                  <a:pt x="254002" y="213299"/>
                </a:lnTo>
                <a:cubicBezTo>
                  <a:pt x="277751" y="213299"/>
                  <a:pt x="297944" y="205425"/>
                  <a:pt x="311913" y="192343"/>
                </a:cubicBezTo>
                <a:cubicBezTo>
                  <a:pt x="325566" y="179517"/>
                  <a:pt x="335281" y="159896"/>
                  <a:pt x="335281" y="132017"/>
                </a:cubicBezTo>
                <a:cubicBezTo>
                  <a:pt x="335281" y="102298"/>
                  <a:pt x="327026" y="78994"/>
                  <a:pt x="307721" y="62357"/>
                </a:cubicBezTo>
                <a:cubicBezTo>
                  <a:pt x="287593" y="45023"/>
                  <a:pt x="250381" y="30480"/>
                  <a:pt x="182880" y="30480"/>
                </a:cubicBezTo>
                <a:cubicBezTo>
                  <a:pt x="115379" y="30480"/>
                  <a:pt x="78170" y="45022"/>
                  <a:pt x="58039" y="62420"/>
                </a:cubicBezTo>
                <a:lnTo>
                  <a:pt x="58039" y="62421"/>
                </a:lnTo>
                <a:moveTo>
                  <a:pt x="0" y="132081"/>
                </a:moveTo>
                <a:cubicBezTo>
                  <a:pt x="0" y="60960"/>
                  <a:pt x="40640" y="0"/>
                  <a:pt x="182880" y="0"/>
                </a:cubicBezTo>
                <a:cubicBezTo>
                  <a:pt x="325120" y="0"/>
                  <a:pt x="365760" y="60960"/>
                  <a:pt x="365760" y="132081"/>
                </a:cubicBezTo>
                <a:cubicBezTo>
                  <a:pt x="365760" y="203202"/>
                  <a:pt x="314960" y="243840"/>
                  <a:pt x="253998" y="243840"/>
                </a:cubicBezTo>
                <a:lnTo>
                  <a:pt x="248666" y="243840"/>
                </a:lnTo>
                <a:cubicBezTo>
                  <a:pt x="233300" y="243840"/>
                  <a:pt x="219200" y="235140"/>
                  <a:pt x="212342" y="221360"/>
                </a:cubicBezTo>
                <a:lnTo>
                  <a:pt x="197609" y="191961"/>
                </a:lnTo>
                <a:cubicBezTo>
                  <a:pt x="194815" y="186372"/>
                  <a:pt x="189164" y="182880"/>
                  <a:pt x="182876" y="182880"/>
                </a:cubicBezTo>
                <a:cubicBezTo>
                  <a:pt x="176589" y="182880"/>
                  <a:pt x="170938" y="186372"/>
                  <a:pt x="168144" y="191961"/>
                </a:cubicBezTo>
                <a:lnTo>
                  <a:pt x="153411" y="221360"/>
                </a:lnTo>
                <a:cubicBezTo>
                  <a:pt x="146553" y="235140"/>
                  <a:pt x="132456" y="243840"/>
                  <a:pt x="117087" y="243840"/>
                </a:cubicBezTo>
                <a:lnTo>
                  <a:pt x="111755" y="243840"/>
                </a:lnTo>
                <a:cubicBezTo>
                  <a:pt x="50793" y="243840"/>
                  <a:pt x="-7" y="203199"/>
                  <a:pt x="-7" y="132081"/>
                </a:cubicBezTo>
                <a:lnTo>
                  <a:pt x="0" y="132081"/>
                </a:lnTo>
                <a:moveTo>
                  <a:pt x="60961" y="121920"/>
                </a:moveTo>
                <a:cubicBezTo>
                  <a:pt x="60961" y="99475"/>
                  <a:pt x="79158" y="81279"/>
                  <a:pt x="101601" y="81279"/>
                </a:cubicBezTo>
                <a:cubicBezTo>
                  <a:pt x="124044" y="81279"/>
                  <a:pt x="142240" y="99475"/>
                  <a:pt x="142240" y="121920"/>
                </a:cubicBezTo>
                <a:cubicBezTo>
                  <a:pt x="142240" y="144365"/>
                  <a:pt x="124044" y="162561"/>
                  <a:pt x="101601" y="162561"/>
                </a:cubicBezTo>
                <a:cubicBezTo>
                  <a:pt x="79158" y="162561"/>
                  <a:pt x="60961" y="144365"/>
                  <a:pt x="60961" y="121920"/>
                </a:cubicBezTo>
                <a:lnTo>
                  <a:pt x="60961" y="121920"/>
                </a:lnTo>
                <a:moveTo>
                  <a:pt x="264159" y="81279"/>
                </a:moveTo>
                <a:cubicBezTo>
                  <a:pt x="286602" y="81279"/>
                  <a:pt x="304799" y="99475"/>
                  <a:pt x="304799" y="121920"/>
                </a:cubicBezTo>
                <a:cubicBezTo>
                  <a:pt x="304799" y="144365"/>
                  <a:pt x="286602" y="162561"/>
                  <a:pt x="264159" y="162561"/>
                </a:cubicBezTo>
                <a:cubicBezTo>
                  <a:pt x="241716" y="162561"/>
                  <a:pt x="223520" y="144365"/>
                  <a:pt x="223520" y="121920"/>
                </a:cubicBezTo>
                <a:cubicBezTo>
                  <a:pt x="223520" y="99475"/>
                  <a:pt x="241716" y="81279"/>
                  <a:pt x="264159" y="81279"/>
                </a:cubicBezTo>
                <a:lnTo>
                  <a:pt x="264159" y="81279"/>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6513884" y="4056558"/>
            <a:ext cx="320040" cy="365760"/>
          </a:xfrm>
          <a:custGeom>
            <a:avLst/>
            <a:gdLst/>
            <a:ahLst/>
            <a:cxnLst/>
            <a:rect l="l" t="t" r="r" b="b"/>
            <a:pathLst>
              <a:path w="320040" h="365760">
                <a:moveTo>
                  <a:pt x="0" y="62867"/>
                </a:moveTo>
                <a:cubicBezTo>
                  <a:pt x="0" y="28149"/>
                  <a:pt x="28148" y="4"/>
                  <a:pt x="62865" y="4"/>
                </a:cubicBezTo>
                <a:lnTo>
                  <a:pt x="280035" y="4"/>
                </a:lnTo>
                <a:cubicBezTo>
                  <a:pt x="302108" y="4"/>
                  <a:pt x="320040" y="17933"/>
                  <a:pt x="320040" y="40010"/>
                </a:cubicBezTo>
                <a:lnTo>
                  <a:pt x="320040" y="245750"/>
                </a:lnTo>
                <a:cubicBezTo>
                  <a:pt x="320040" y="261679"/>
                  <a:pt x="310682" y="275468"/>
                  <a:pt x="297180" y="281898"/>
                </a:cubicBezTo>
                <a:lnTo>
                  <a:pt x="297180" y="331477"/>
                </a:lnTo>
                <a:lnTo>
                  <a:pt x="302895" y="331477"/>
                </a:lnTo>
                <a:cubicBezTo>
                  <a:pt x="312397" y="331477"/>
                  <a:pt x="320040" y="339122"/>
                  <a:pt x="320040" y="348624"/>
                </a:cubicBezTo>
                <a:cubicBezTo>
                  <a:pt x="320040" y="358126"/>
                  <a:pt x="312397" y="365771"/>
                  <a:pt x="302895" y="365771"/>
                </a:cubicBezTo>
                <a:lnTo>
                  <a:pt x="57150" y="365771"/>
                </a:lnTo>
                <a:cubicBezTo>
                  <a:pt x="25574" y="365771"/>
                  <a:pt x="0" y="340197"/>
                  <a:pt x="0" y="308621"/>
                </a:cubicBezTo>
                <a:cubicBezTo>
                  <a:pt x="0" y="306693"/>
                  <a:pt x="70" y="304762"/>
                  <a:pt x="285" y="302908"/>
                </a:cubicBezTo>
                <a:lnTo>
                  <a:pt x="0" y="302908"/>
                </a:lnTo>
                <a:lnTo>
                  <a:pt x="0" y="62867"/>
                </a:lnTo>
                <a:moveTo>
                  <a:pt x="57150" y="285750"/>
                </a:moveTo>
                <a:cubicBezTo>
                  <a:pt x="44505" y="285750"/>
                  <a:pt x="34289" y="295966"/>
                  <a:pt x="34289" y="308610"/>
                </a:cubicBezTo>
                <a:cubicBezTo>
                  <a:pt x="34289" y="321254"/>
                  <a:pt x="44505" y="331470"/>
                  <a:pt x="57150" y="331470"/>
                </a:cubicBezTo>
                <a:lnTo>
                  <a:pt x="262890" y="331470"/>
                </a:lnTo>
                <a:lnTo>
                  <a:pt x="262890" y="285750"/>
                </a:lnTo>
                <a:lnTo>
                  <a:pt x="57150" y="285750"/>
                </a:lnTo>
                <a:moveTo>
                  <a:pt x="34289" y="256248"/>
                </a:moveTo>
                <a:cubicBezTo>
                  <a:pt x="41288" y="253175"/>
                  <a:pt x="49005" y="251460"/>
                  <a:pt x="57150" y="251460"/>
                </a:cubicBezTo>
                <a:lnTo>
                  <a:pt x="280035" y="251460"/>
                </a:lnTo>
                <a:cubicBezTo>
                  <a:pt x="283178" y="251460"/>
                  <a:pt x="285751" y="248889"/>
                  <a:pt x="285751" y="245747"/>
                </a:cubicBezTo>
                <a:lnTo>
                  <a:pt x="285751" y="40007"/>
                </a:lnTo>
                <a:cubicBezTo>
                  <a:pt x="285751" y="36865"/>
                  <a:pt x="283178" y="34294"/>
                  <a:pt x="280035" y="34294"/>
                </a:cubicBezTo>
                <a:lnTo>
                  <a:pt x="62865" y="34294"/>
                </a:lnTo>
                <a:cubicBezTo>
                  <a:pt x="47078" y="34294"/>
                  <a:pt x="34289" y="47081"/>
                  <a:pt x="34289" y="62870"/>
                </a:cubicBezTo>
                <a:lnTo>
                  <a:pt x="34289" y="256248"/>
                </a:lnTo>
                <a:moveTo>
                  <a:pt x="108586" y="80010"/>
                </a:moveTo>
                <a:lnTo>
                  <a:pt x="234317" y="80010"/>
                </a:lnTo>
                <a:cubicBezTo>
                  <a:pt x="243819" y="80010"/>
                  <a:pt x="251462" y="87654"/>
                  <a:pt x="251462" y="97157"/>
                </a:cubicBezTo>
                <a:cubicBezTo>
                  <a:pt x="251462" y="106659"/>
                  <a:pt x="243819" y="114304"/>
                  <a:pt x="234317" y="114304"/>
                </a:cubicBezTo>
                <a:lnTo>
                  <a:pt x="108586" y="114304"/>
                </a:lnTo>
                <a:cubicBezTo>
                  <a:pt x="99084" y="114304"/>
                  <a:pt x="91442" y="106659"/>
                  <a:pt x="91442" y="97160"/>
                </a:cubicBezTo>
                <a:cubicBezTo>
                  <a:pt x="91442" y="87658"/>
                  <a:pt x="99084" y="80017"/>
                  <a:pt x="108586" y="80017"/>
                </a:cubicBezTo>
                <a:lnTo>
                  <a:pt x="108586" y="80010"/>
                </a:lnTo>
                <a:moveTo>
                  <a:pt x="108586" y="137160"/>
                </a:moveTo>
                <a:lnTo>
                  <a:pt x="234317" y="137160"/>
                </a:lnTo>
                <a:cubicBezTo>
                  <a:pt x="243819" y="137160"/>
                  <a:pt x="251462" y="144804"/>
                  <a:pt x="251462" y="154307"/>
                </a:cubicBezTo>
                <a:cubicBezTo>
                  <a:pt x="251462" y="163809"/>
                  <a:pt x="243819" y="171454"/>
                  <a:pt x="234317" y="171454"/>
                </a:cubicBezTo>
                <a:lnTo>
                  <a:pt x="108586" y="171454"/>
                </a:lnTo>
                <a:cubicBezTo>
                  <a:pt x="99084" y="171454"/>
                  <a:pt x="91442" y="163809"/>
                  <a:pt x="91442" y="154310"/>
                </a:cubicBezTo>
                <a:cubicBezTo>
                  <a:pt x="91442" y="144808"/>
                  <a:pt x="99084" y="137167"/>
                  <a:pt x="108586" y="137167"/>
                </a:cubicBezTo>
                <a:lnTo>
                  <a:pt x="108586" y="13716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39" y="1481596"/>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9" y="3069423"/>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4657250"/>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19</a:t>
            </a:r>
            <a:endParaRPr lang="en-US" sz="800" dirty="0"/>
          </a:p>
        </p:txBody>
      </p:sp>
      <p:sp>
        <p:nvSpPr>
          <p:cNvPr id="9" name="Text 7"/>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04672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Conclusion and Final Thoughts</a:t>
            </a:r>
            <a:endParaRPr lang="en-US" sz="2400" dirty="0"/>
          </a:p>
        </p:txBody>
      </p:sp>
      <p:sp>
        <p:nvSpPr>
          <p:cNvPr id="12" name="Text 10"/>
          <p:cNvSpPr/>
          <p:nvPr/>
        </p:nvSpPr>
        <p:spPr>
          <a:xfrm>
            <a:off x="796675" y="1730382"/>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796675" y="1730382"/>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1</a:t>
            </a:r>
            <a:endParaRPr lang="en-US" sz="1400" dirty="0"/>
          </a:p>
        </p:txBody>
      </p:sp>
      <p:sp>
        <p:nvSpPr>
          <p:cNvPr id="14" name="Text 12"/>
          <p:cNvSpPr/>
          <p:nvPr/>
        </p:nvSpPr>
        <p:spPr>
          <a:xfrm>
            <a:off x="796675" y="3313301"/>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796675" y="3313301"/>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2</a:t>
            </a:r>
            <a:endParaRPr lang="en-US" sz="1400" dirty="0"/>
          </a:p>
        </p:txBody>
      </p:sp>
      <p:sp>
        <p:nvSpPr>
          <p:cNvPr id="16" name="Text 14"/>
          <p:cNvSpPr/>
          <p:nvPr/>
        </p:nvSpPr>
        <p:spPr>
          <a:xfrm>
            <a:off x="796675" y="4885370"/>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7" name="Text 15"/>
          <p:cNvSpPr/>
          <p:nvPr/>
        </p:nvSpPr>
        <p:spPr>
          <a:xfrm>
            <a:off x="796675" y="4885370"/>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3</a:t>
            </a:r>
            <a:endParaRPr lang="en-US" sz="1400" dirty="0"/>
          </a:p>
        </p:txBody>
      </p:sp>
      <p:sp>
        <p:nvSpPr>
          <p:cNvPr id="18" name="Text 16"/>
          <p:cNvSpPr/>
          <p:nvPr/>
        </p:nvSpPr>
        <p:spPr>
          <a:xfrm>
            <a:off x="1430664" y="4866898"/>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Fostering Creativity and Reflection</a:t>
            </a:r>
            <a:endParaRPr lang="en-US" sz="1400" dirty="0"/>
          </a:p>
        </p:txBody>
      </p:sp>
      <p:sp>
        <p:nvSpPr>
          <p:cNvPr id="19" name="Text 17"/>
          <p:cNvSpPr/>
          <p:nvPr/>
        </p:nvSpPr>
        <p:spPr>
          <a:xfrm>
            <a:off x="1430664" y="5323415"/>
            <a:ext cx="6858000" cy="457200"/>
          </a:xfrm>
          <a:prstGeom prst="rect">
            <a:avLst/>
          </a:prstGeom>
          <a:noFill/>
          <a:ln/>
        </p:spPr>
        <p:txBody>
          <a:bodyPr wrap="square" lIns="0" tIns="0" rIns="0" bIns="0" rtlCol="0" anchor="t"/>
          <a:lstStyle/>
          <a:p>
            <a:pPr algn="l" marL="0" indent="0">
              <a:lnSpc>
                <a:spcPct val="90000"/>
              </a:lnSpc>
              <a:spcBef>
                <a:spcPts val="809"/>
              </a:spcBef>
              <a:buNone/>
            </a:pPr>
            <a:r>
              <a:rPr lang="en-US" sz="1132" dirty="0">
                <a:solidFill>
                  <a:srgbClr val="000000"/>
                </a:solidFill>
                <a:latin typeface="Figtree Regular" pitchFamily="34" charset="0"/>
                <a:ea typeface="Figtree Regular" pitchFamily="34" charset="-122"/>
                <a:cs typeface="Figtree Regular" pitchFamily="34" charset="-120"/>
              </a:rPr>
              <a:t>Students should be encouraged to explore the Prometheus myth through creative and reflective activities.</a:t>
            </a:r>
            <a:endParaRPr lang="en-US" sz="1132" dirty="0"/>
          </a:p>
          <a:p>
            <a:pPr algn="l" marL="0" indent="0">
              <a:lnSpc>
                <a:spcPct val="90000"/>
              </a:lnSpc>
              <a:spcBef>
                <a:spcPts val="809"/>
              </a:spcBef>
              <a:buNone/>
            </a:pPr>
            <a:r>
              <a:rPr lang="en-US" sz="1132" dirty="0">
                <a:solidFill>
                  <a:srgbClr val="000000"/>
                </a:solidFill>
                <a:latin typeface="Figtree Regular" pitchFamily="34" charset="0"/>
                <a:ea typeface="Figtree Regular" pitchFamily="34" charset="-122"/>
                <a:cs typeface="Figtree Regular" pitchFamily="34" charset="-120"/>
              </a:rPr>
              <a:t>This approach helps them connect with the story on a deeper level and enhances their learning experience.</a:t>
            </a:r>
            <a:endParaRPr lang="en-US" sz="1132" dirty="0"/>
          </a:p>
        </p:txBody>
      </p:sp>
      <p:sp>
        <p:nvSpPr>
          <p:cNvPr id="20" name="Text 18"/>
          <p:cNvSpPr/>
          <p:nvPr/>
        </p:nvSpPr>
        <p:spPr>
          <a:xfrm>
            <a:off x="1430664" y="3294829"/>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Designing Inclusive Lesson Plans</a:t>
            </a:r>
            <a:endParaRPr lang="en-US" sz="1400" dirty="0"/>
          </a:p>
        </p:txBody>
      </p:sp>
      <p:sp>
        <p:nvSpPr>
          <p:cNvPr id="21" name="Text 19"/>
          <p:cNvSpPr/>
          <p:nvPr/>
        </p:nvSpPr>
        <p:spPr>
          <a:xfrm>
            <a:off x="1430664" y="3751346"/>
            <a:ext cx="6858000" cy="457200"/>
          </a:xfrm>
          <a:prstGeom prst="rect">
            <a:avLst/>
          </a:prstGeom>
          <a:noFill/>
          <a:ln/>
        </p:spPr>
        <p:txBody>
          <a:bodyPr wrap="square" lIns="0" tIns="0" rIns="0" bIns="0" rtlCol="0" anchor="t"/>
          <a:lstStyle/>
          <a:p>
            <a:pPr algn="l" marL="0" indent="0">
              <a:lnSpc>
                <a:spcPct val="90000"/>
              </a:lnSpc>
              <a:spcBef>
                <a:spcPts val="855"/>
              </a:spcBef>
              <a:buNone/>
            </a:pPr>
            <a:r>
              <a:rPr lang="en-US" sz="1197" dirty="0">
                <a:solidFill>
                  <a:srgbClr val="000000"/>
                </a:solidFill>
                <a:latin typeface="Figtree Regular" pitchFamily="34" charset="0"/>
                <a:ea typeface="Figtree Regular" pitchFamily="34" charset="-122"/>
                <a:cs typeface="Figtree Regular" pitchFamily="34" charset="-120"/>
              </a:rPr>
              <a:t>The lesson plan should be designed to promote a positive and inclusive learning environment.</a:t>
            </a:r>
            <a:endParaRPr lang="en-US" sz="1197" dirty="0"/>
          </a:p>
          <a:p>
            <a:pPr algn="l" marL="0" indent="0">
              <a:lnSpc>
                <a:spcPct val="90000"/>
              </a:lnSpc>
              <a:spcBef>
                <a:spcPts val="855"/>
              </a:spcBef>
              <a:buNone/>
            </a:pPr>
            <a:r>
              <a:rPr lang="en-US" sz="1197" dirty="0">
                <a:solidFill>
                  <a:srgbClr val="000000"/>
                </a:solidFill>
                <a:latin typeface="Figtree Regular" pitchFamily="34" charset="0"/>
                <a:ea typeface="Figtree Regular" pitchFamily="34" charset="-122"/>
                <a:cs typeface="Figtree Regular" pitchFamily="34" charset="-120"/>
              </a:rPr>
              <a:t>It should provide opportunities for students to engage with the myth in a creative and reflective way.</a:t>
            </a:r>
            <a:endParaRPr lang="en-US" sz="1197" dirty="0"/>
          </a:p>
        </p:txBody>
      </p:sp>
      <p:sp>
        <p:nvSpPr>
          <p:cNvPr id="22" name="Text 20"/>
          <p:cNvSpPr/>
          <p:nvPr/>
        </p:nvSpPr>
        <p:spPr>
          <a:xfrm>
            <a:off x="1430664" y="1711910"/>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The Enduring Power of the Prometheus Myth</a:t>
            </a:r>
            <a:endParaRPr lang="en-US" sz="1400" dirty="0"/>
          </a:p>
        </p:txBody>
      </p:sp>
      <p:sp>
        <p:nvSpPr>
          <p:cNvPr id="23" name="Text 21"/>
          <p:cNvSpPr/>
          <p:nvPr/>
        </p:nvSpPr>
        <p:spPr>
          <a:xfrm>
            <a:off x="1430664" y="2168427"/>
            <a:ext cx="6858000" cy="457200"/>
          </a:xfrm>
          <a:prstGeom prst="rect">
            <a:avLst/>
          </a:prstGeom>
          <a:noFill/>
          <a:ln/>
        </p:spPr>
        <p:txBody>
          <a:bodyPr wrap="square" lIns="0" tIns="0" rIns="0" bIns="0" rtlCol="0" anchor="t"/>
          <a:lstStyle/>
          <a:p>
            <a:pPr algn="l" marL="0" indent="0">
              <a:lnSpc>
                <a:spcPct val="90000"/>
              </a:lnSpc>
              <a:spcBef>
                <a:spcPts val="649"/>
              </a:spcBef>
              <a:buNone/>
            </a:pPr>
            <a:r>
              <a:rPr lang="en-US" sz="909" dirty="0">
                <a:solidFill>
                  <a:srgbClr val="000000"/>
                </a:solidFill>
                <a:latin typeface="Figtree Regular" pitchFamily="34" charset="0"/>
                <a:ea typeface="Figtree Regular" pitchFamily="34" charset="-122"/>
                <a:cs typeface="Figtree Regular" pitchFamily="34" charset="-120"/>
              </a:rPr>
              <a:t>The Prometheus myth is a powerful and thought-provoking story that continues to inspire and captivate audiences around the world.</a:t>
            </a:r>
            <a:endParaRPr lang="en-US" sz="909" dirty="0"/>
          </a:p>
          <a:p>
            <a:pPr algn="l" marL="0" indent="0">
              <a:lnSpc>
                <a:spcPct val="90000"/>
              </a:lnSpc>
              <a:spcBef>
                <a:spcPts val="649"/>
              </a:spcBef>
              <a:buNone/>
            </a:pPr>
            <a:r>
              <a:rPr lang="en-US" sz="909" dirty="0">
                <a:solidFill>
                  <a:srgbClr val="000000"/>
                </a:solidFill>
                <a:latin typeface="Figtree Regular" pitchFamily="34" charset="0"/>
                <a:ea typeface="Figtree Regular" pitchFamily="34" charset="-122"/>
                <a:cs typeface="Figtree Regular" pitchFamily="34" charset="-120"/>
              </a:rPr>
              <a:t>By exploring the Prometheus myth and its influence on literature, students can gain a deeper understanding of the human experience and develop critical thinking and analytical skills.</a:t>
            </a:r>
            <a:endParaRPr lang="en-US" sz="909"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5" name="Text 3"/>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20</a:t>
            </a:r>
            <a:endParaRPr lang="en-US" sz="800" dirty="0"/>
          </a:p>
        </p:txBody>
      </p:sp>
      <p:sp>
        <p:nvSpPr>
          <p:cNvPr id="6" name="Text 4"/>
          <p:cNvSpPr/>
          <p:nvPr/>
        </p:nvSpPr>
        <p:spPr>
          <a:xfrm>
            <a:off x="548639" y="548639"/>
            <a:ext cx="11088717"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Final Reflection</a:t>
            </a:r>
            <a:endParaRPr lang="en-US" sz="2400" dirty="0"/>
          </a:p>
        </p:txBody>
      </p:sp>
      <p:sp>
        <p:nvSpPr>
          <p:cNvPr id="7" name="Text 5"/>
          <p:cNvSpPr/>
          <p:nvPr/>
        </p:nvSpPr>
        <p:spPr>
          <a:xfrm>
            <a:off x="548639" y="1457226"/>
            <a:ext cx="11088718" cy="1828800"/>
          </a:xfrm>
          <a:prstGeom prst="rect">
            <a:avLst/>
          </a:prstGeom>
          <a:blipFill>
            <a:blip r:embed="rId1"/>
            <a:srcRect/>
            <a:stretch>
              <a:fillRect l="0" r="0" t="-177377" b="-177377"/>
            </a:stretch>
          </a:blipFill>
          <a:ln/>
        </p:spPr>
        <p:txBody>
          <a:bodyPr wrap="square" lIns="0" tIns="0" rIns="0" bIns="0" rtlCol="0" anchor="ctr"/>
          <a:lstStyle/>
          <a:p>
            <a:pPr indent="0" marL="0">
              <a:buNone/>
            </a:pPr>
            <a:endParaRPr lang="en-US" dirty="0"/>
          </a:p>
        </p:txBody>
      </p:sp>
      <p:sp>
        <p:nvSpPr>
          <p:cNvPr id="8" name="Text 6"/>
          <p:cNvSpPr/>
          <p:nvPr/>
        </p:nvSpPr>
        <p:spPr>
          <a:xfrm>
            <a:off x="1894921"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9" name="Text 7"/>
          <p:cNvSpPr/>
          <p:nvPr/>
        </p:nvSpPr>
        <p:spPr>
          <a:xfrm>
            <a:off x="1894921"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1</a:t>
            </a:r>
            <a:endParaRPr lang="en-US" sz="1400" dirty="0"/>
          </a:p>
        </p:txBody>
      </p:sp>
      <p:sp>
        <p:nvSpPr>
          <p:cNvPr id="10" name="Text 8"/>
          <p:cNvSpPr/>
          <p:nvPr/>
        </p:nvSpPr>
        <p:spPr>
          <a:xfrm>
            <a:off x="5821680"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1" name="Text 9"/>
          <p:cNvSpPr/>
          <p:nvPr/>
        </p:nvSpPr>
        <p:spPr>
          <a:xfrm>
            <a:off x="5821680"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2</a:t>
            </a:r>
            <a:endParaRPr lang="en-US" sz="1400" dirty="0"/>
          </a:p>
        </p:txBody>
      </p:sp>
      <p:sp>
        <p:nvSpPr>
          <p:cNvPr id="12" name="Text 10"/>
          <p:cNvSpPr/>
          <p:nvPr/>
        </p:nvSpPr>
        <p:spPr>
          <a:xfrm>
            <a:off x="9762836"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9762836"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3</a:t>
            </a:r>
            <a:endParaRPr lang="en-US" sz="1400" dirty="0"/>
          </a:p>
        </p:txBody>
      </p:sp>
      <p:sp>
        <p:nvSpPr>
          <p:cNvPr id="14" name="Text 12"/>
          <p:cNvSpPr/>
          <p:nvPr/>
        </p:nvSpPr>
        <p:spPr>
          <a:xfrm>
            <a:off x="8436956" y="4804454"/>
            <a:ext cx="3200400" cy="1097280"/>
          </a:xfrm>
          <a:prstGeom prst="rect">
            <a:avLst/>
          </a:prstGeom>
          <a:noFill/>
          <a:ln/>
        </p:spPr>
        <p:txBody>
          <a:bodyPr wrap="square" lIns="0" tIns="0" rIns="0" bIns="0" rtlCol="0" anchor="t"/>
          <a:lstStyle/>
          <a:p>
            <a:pPr algn="ctr" marL="0" indent="0">
              <a:lnSpc>
                <a:spcPct val="90000"/>
              </a:lnSpc>
              <a:spcBef>
                <a:spcPts val="859"/>
              </a:spcBef>
              <a:buNone/>
            </a:pPr>
            <a:r>
              <a:rPr lang="en-US" sz="1203" dirty="0">
                <a:solidFill>
                  <a:srgbClr val="00142F"/>
                </a:solidFill>
                <a:latin typeface="Figtree Regular" pitchFamily="34" charset="0"/>
                <a:ea typeface="Figtree Regular" pitchFamily="34" charset="-122"/>
                <a:cs typeface="Figtree Regular" pitchFamily="34" charset="-120"/>
              </a:rPr>
              <a:t>What opportunities can you provide for others to engage with the Prometheus myth and its themes, and how can you support their learning and development?</a:t>
            </a:r>
            <a:endParaRPr lang="en-US" sz="1203" dirty="0"/>
          </a:p>
          <a:p>
            <a:pPr algn="ctr" marL="0" indent="0">
              <a:lnSpc>
                <a:spcPct val="90000"/>
              </a:lnSpc>
              <a:spcBef>
                <a:spcPts val="859"/>
              </a:spcBef>
              <a:buNone/>
            </a:pPr>
            <a:r>
              <a:rPr lang="en-US" sz="1203" dirty="0">
                <a:solidFill>
                  <a:srgbClr val="00142F"/>
                </a:solidFill>
                <a:latin typeface="Figtree Regular" pitchFamily="34" charset="0"/>
                <a:ea typeface="Figtree Regular" pitchFamily="34" charset="-122"/>
                <a:cs typeface="Figtree Regular" pitchFamily="34" charset="-120"/>
              </a:rPr>
              <a:t>What did you learn about the Prometheus myth and its influence on literature?</a:t>
            </a:r>
            <a:endParaRPr lang="en-US" sz="1203" dirty="0"/>
          </a:p>
        </p:txBody>
      </p:sp>
      <p:sp>
        <p:nvSpPr>
          <p:cNvPr id="15" name="Text 13"/>
          <p:cNvSpPr/>
          <p:nvPr/>
        </p:nvSpPr>
        <p:spPr>
          <a:xfrm>
            <a:off x="8436957" y="4317457"/>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Engaging Others with Prometheus</a:t>
            </a:r>
            <a:endParaRPr lang="en-US" sz="1600" dirty="0"/>
          </a:p>
        </p:txBody>
      </p:sp>
      <p:sp>
        <p:nvSpPr>
          <p:cNvPr id="16" name="Text 14"/>
          <p:cNvSpPr/>
          <p:nvPr/>
        </p:nvSpPr>
        <p:spPr>
          <a:xfrm>
            <a:off x="4502999" y="4804454"/>
            <a:ext cx="3200400" cy="1097280"/>
          </a:xfrm>
          <a:prstGeom prst="rect">
            <a:avLst/>
          </a:prstGeom>
          <a:noFill/>
          <a:ln/>
        </p:spPr>
        <p:txBody>
          <a:bodyPr wrap="square" lIns="0" tIns="0" rIns="0" bIns="0" rtlCol="0" anchor="t"/>
          <a:lstStyle/>
          <a:p>
            <a:pPr algn="ctr" marL="0" indent="0">
              <a:lnSpc>
                <a:spcPct val="90000"/>
              </a:lnSpc>
              <a:spcBef>
                <a:spcPts val="777"/>
              </a:spcBef>
              <a:buNone/>
            </a:pPr>
            <a:r>
              <a:rPr lang="en-US" sz="1087" dirty="0">
                <a:solidFill>
                  <a:srgbClr val="00142F"/>
                </a:solidFill>
                <a:latin typeface="Figtree Regular" pitchFamily="34" charset="0"/>
                <a:ea typeface="Figtree Regular" pitchFamily="34" charset="-122"/>
                <a:cs typeface="Figtree Regular" pitchFamily="34" charset="-120"/>
              </a:rPr>
              <a:t>How can you apply the themes and motifs of the Prometheus myth to your own life and experiences?</a:t>
            </a:r>
            <a:endParaRPr lang="en-US" sz="1087" dirty="0"/>
          </a:p>
          <a:p>
            <a:pPr algn="ctr" marL="0" indent="0">
              <a:lnSpc>
                <a:spcPct val="90000"/>
              </a:lnSpc>
              <a:spcBef>
                <a:spcPts val="777"/>
              </a:spcBef>
              <a:buNone/>
            </a:pPr>
            <a:r>
              <a:rPr lang="en-US" sz="1087" dirty="0">
                <a:solidFill>
                  <a:srgbClr val="00142F"/>
                </a:solidFill>
                <a:latin typeface="Figtree Regular" pitchFamily="34" charset="0"/>
                <a:ea typeface="Figtree Regular" pitchFamily="34" charset="-122"/>
                <a:cs typeface="Figtree Regular" pitchFamily="34" charset="-120"/>
              </a:rPr>
              <a:t>What opportunities can you provide for others to engage with the Prometheus myth and its themes, and how can you support their learning and development?</a:t>
            </a:r>
            <a:endParaRPr lang="en-US" sz="1087" dirty="0"/>
          </a:p>
        </p:txBody>
      </p:sp>
      <p:sp>
        <p:nvSpPr>
          <p:cNvPr id="17" name="Text 15"/>
          <p:cNvSpPr/>
          <p:nvPr/>
        </p:nvSpPr>
        <p:spPr>
          <a:xfrm>
            <a:off x="4502999" y="4317457"/>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Applying Promethean Themes</a:t>
            </a:r>
            <a:endParaRPr lang="en-US" sz="1600" dirty="0"/>
          </a:p>
        </p:txBody>
      </p:sp>
      <p:sp>
        <p:nvSpPr>
          <p:cNvPr id="18" name="Text 16"/>
          <p:cNvSpPr/>
          <p:nvPr/>
        </p:nvSpPr>
        <p:spPr>
          <a:xfrm>
            <a:off x="569042" y="4804454"/>
            <a:ext cx="3200400" cy="1097280"/>
          </a:xfrm>
          <a:prstGeom prst="rect">
            <a:avLst/>
          </a:prstGeom>
          <a:noFill/>
          <a:ln/>
        </p:spPr>
        <p:txBody>
          <a:bodyPr wrap="square" lIns="0" tIns="0" rIns="0" bIns="0" rtlCol="0" anchor="t"/>
          <a:lstStyle/>
          <a:p>
            <a:pPr algn="ctr" marL="0" indent="0">
              <a:lnSpc>
                <a:spcPct val="90000"/>
              </a:lnSpc>
              <a:spcBef>
                <a:spcPts val="964"/>
              </a:spcBef>
              <a:buNone/>
            </a:pPr>
            <a:r>
              <a:rPr lang="en-US" sz="1350" dirty="0">
                <a:solidFill>
                  <a:srgbClr val="00142F"/>
                </a:solidFill>
                <a:latin typeface="Figtree Regular" pitchFamily="34" charset="0"/>
                <a:ea typeface="Figtree Regular" pitchFamily="34" charset="-122"/>
                <a:cs typeface="Figtree Regular" pitchFamily="34" charset="-120"/>
              </a:rPr>
              <a:t>What did you learn about the Prometheus myth and its influence on literature?</a:t>
            </a:r>
            <a:endParaRPr lang="en-US" sz="1350" dirty="0"/>
          </a:p>
          <a:p>
            <a:pPr algn="ctr" marL="0" indent="0">
              <a:lnSpc>
                <a:spcPct val="90000"/>
              </a:lnSpc>
              <a:spcBef>
                <a:spcPts val="964"/>
              </a:spcBef>
              <a:buNone/>
            </a:pPr>
            <a:r>
              <a:rPr lang="en-US" sz="1350" dirty="0">
                <a:solidFill>
                  <a:srgbClr val="00142F"/>
                </a:solidFill>
                <a:latin typeface="Figtree Regular" pitchFamily="34" charset="0"/>
                <a:ea typeface="Figtree Regular" pitchFamily="34" charset="-122"/>
                <a:cs typeface="Figtree Regular" pitchFamily="34" charset="-120"/>
              </a:rPr>
              <a:t>How can you apply the themes and motifs of the Prometheus myth to your own life and experiences?</a:t>
            </a:r>
            <a:endParaRPr lang="en-US" sz="1350" dirty="0"/>
          </a:p>
        </p:txBody>
      </p:sp>
      <p:sp>
        <p:nvSpPr>
          <p:cNvPr id="19" name="Text 17"/>
          <p:cNvSpPr/>
          <p:nvPr/>
        </p:nvSpPr>
        <p:spPr>
          <a:xfrm>
            <a:off x="569042" y="4317457"/>
            <a:ext cx="3200399" cy="365760"/>
          </a:xfrm>
          <a:prstGeom prst="rect">
            <a:avLst/>
          </a:prstGeom>
          <a:noFill/>
          <a:ln/>
        </p:spPr>
        <p:txBody>
          <a:bodyPr wrap="square" lIns="0" tIns="0" rIns="0" bIns="0" rtlCol="0" anchor="t"/>
          <a:lstStyle/>
          <a:p>
            <a:pPr algn="ctr" marL="0" indent="0">
              <a:lnSpc>
                <a:spcPct val="90000"/>
              </a:lnSpc>
              <a:spcBef>
                <a:spcPts val="953"/>
              </a:spcBef>
              <a:buNone/>
            </a:pPr>
            <a:r>
              <a:rPr lang="en-US" sz="1525" dirty="0">
                <a:solidFill>
                  <a:srgbClr val="00142F"/>
                </a:solidFill>
                <a:latin typeface="Figtree Bold" pitchFamily="34" charset="0"/>
                <a:ea typeface="Figtree Bold" pitchFamily="34" charset="-122"/>
                <a:cs typeface="Figtree Bold" pitchFamily="34" charset="-120"/>
              </a:rPr>
              <a:t>Understanding the Prometheus Myth</a:t>
            </a:r>
            <a:endParaRPr lang="en-US" sz="1525" dirty="0"/>
          </a:p>
        </p:txBody>
      </p:sp>
      <p:sp>
        <p:nvSpPr>
          <p:cNvPr id="20" name="Text 18"/>
          <p:cNvSpPr/>
          <p:nvPr/>
        </p:nvSpPr>
        <p:spPr>
          <a:xfrm>
            <a:off x="10722957"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0"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0" y="-1"/>
            <a:ext cx="8991600" cy="1875827"/>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5" name="Text 3"/>
          <p:cNvSpPr/>
          <p:nvPr/>
        </p:nvSpPr>
        <p:spPr>
          <a:xfrm>
            <a:off x="548639"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4709159"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548639"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8" name="Text 6"/>
          <p:cNvSpPr/>
          <p:nvPr/>
        </p:nvSpPr>
        <p:spPr>
          <a:xfrm>
            <a:off x="4709159"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9" name="Text 7"/>
          <p:cNvSpPr/>
          <p:nvPr/>
        </p:nvSpPr>
        <p:spPr>
          <a:xfrm>
            <a:off x="8991602" y="0"/>
            <a:ext cx="3200397" cy="6857998"/>
          </a:xfrm>
          <a:prstGeom prst="rect">
            <a:avLst/>
          </a:prstGeom>
          <a:blipFill>
            <a:blip r:embed="rId1"/>
            <a:srcRect/>
            <a:stretch>
              <a:fillRect l="-92709" r="-92709" t="0" b="0"/>
            </a:stretch>
          </a:blipFill>
          <a:ln/>
        </p:spPr>
        <p:txBody>
          <a:bodyPr wrap="square" lIns="0" tIns="0" rIns="0" bIns="0" rtlCol="0" anchor="ctr"/>
          <a:lstStyle/>
          <a:p>
            <a:pPr indent="0" marL="0">
              <a:buNone/>
            </a:pPr>
            <a:endParaRPr lang="en-US" dirty="0"/>
          </a:p>
        </p:txBody>
      </p:sp>
      <p:sp>
        <p:nvSpPr>
          <p:cNvPr id="10" name="Text 8"/>
          <p:cNvSpPr/>
          <p:nvPr/>
        </p:nvSpPr>
        <p:spPr>
          <a:xfrm>
            <a:off x="548640" y="548639"/>
            <a:ext cx="8092439"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Additional Resources</a:t>
            </a:r>
            <a:endParaRPr lang="en-US" sz="2400" dirty="0"/>
          </a:p>
        </p:txBody>
      </p:sp>
      <p:sp>
        <p:nvSpPr>
          <p:cNvPr id="11" name="Text 9"/>
          <p:cNvSpPr/>
          <p:nvPr/>
        </p:nvSpPr>
        <p:spPr>
          <a:xfrm>
            <a:off x="777239"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For further learning, students can explore online resources such as TED-Ed videos and Crash Course podcasts.</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These platforms offer engaging and educational content related to the Prometheus myth and other topics.</a:t>
            </a:r>
            <a:endParaRPr lang="en-US" sz="1000" dirty="0"/>
          </a:p>
        </p:txBody>
      </p:sp>
      <p:sp>
        <p:nvSpPr>
          <p:cNvPr id="12" name="Text 10"/>
          <p:cNvSpPr/>
          <p:nvPr/>
        </p:nvSpPr>
        <p:spPr>
          <a:xfrm>
            <a:off x="777239" y="1567834"/>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Exploring Online Resources</a:t>
            </a:r>
            <a:endParaRPr lang="en-US" sz="1400" dirty="0"/>
          </a:p>
        </p:txBody>
      </p:sp>
      <p:sp>
        <p:nvSpPr>
          <p:cNvPr id="13" name="Text 11"/>
          <p:cNvSpPr/>
          <p:nvPr/>
        </p:nvSpPr>
        <p:spPr>
          <a:xfrm>
            <a:off x="4937759"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Students can read literary works influenced by the Prometheus myth, such as Mary Shelley's Frankenstein and John Milton's Paradise Lost.</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These texts provide rich insights into the myth's impact on literature and its thematic relevance.</a:t>
            </a:r>
            <a:endParaRPr lang="en-US" sz="1000" dirty="0"/>
          </a:p>
        </p:txBody>
      </p:sp>
      <p:sp>
        <p:nvSpPr>
          <p:cNvPr id="14" name="Text 12"/>
          <p:cNvSpPr/>
          <p:nvPr/>
        </p:nvSpPr>
        <p:spPr>
          <a:xfrm>
            <a:off x="4937759" y="1567834"/>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Literary Works Inspired by Prometheus</a:t>
            </a:r>
            <a:endParaRPr lang="en-US" sz="1400" dirty="0"/>
          </a:p>
        </p:txBody>
      </p:sp>
      <p:sp>
        <p:nvSpPr>
          <p:cNvPr id="15" name="Text 13"/>
          <p:cNvSpPr/>
          <p:nvPr/>
        </p:nvSpPr>
        <p:spPr>
          <a:xfrm>
            <a:off x="777239"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Prometheus myth can be explored in art and popular culture, with examples including films, plays, and musical compositions.</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These creative interpretations showcase the myth's enduring influence across various artistic mediums.</a:t>
            </a:r>
            <a:endParaRPr lang="en-US" sz="1000" dirty="0"/>
          </a:p>
        </p:txBody>
      </p:sp>
      <p:sp>
        <p:nvSpPr>
          <p:cNvPr id="16" name="Text 14"/>
          <p:cNvSpPr/>
          <p:nvPr/>
        </p:nvSpPr>
        <p:spPr>
          <a:xfrm>
            <a:off x="777239" y="4025232"/>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Prometheus in Art and Popular Culture</a:t>
            </a:r>
            <a:endParaRPr lang="en-US" sz="1400" dirty="0"/>
          </a:p>
        </p:txBody>
      </p:sp>
      <p:sp>
        <p:nvSpPr>
          <p:cNvPr id="17" name="Text 15"/>
          <p:cNvSpPr/>
          <p:nvPr/>
        </p:nvSpPr>
        <p:spPr>
          <a:xfrm>
            <a:off x="4937759"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By providing opportunities for students to engage with the Prometheus myth in a range of contexts, teachers can support deeper learning and engagement.</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This approach encourages students to connect with the myth on multiple levels, fostering critical thinking and creativity.</a:t>
            </a:r>
            <a:endParaRPr lang="en-US" sz="1000" dirty="0"/>
          </a:p>
        </p:txBody>
      </p:sp>
      <p:sp>
        <p:nvSpPr>
          <p:cNvPr id="18" name="Text 16"/>
          <p:cNvSpPr/>
          <p:nvPr/>
        </p:nvSpPr>
        <p:spPr>
          <a:xfrm>
            <a:off x="4937759" y="4025232"/>
            <a:ext cx="3474720" cy="365760"/>
          </a:xfrm>
          <a:prstGeom prst="rect">
            <a:avLst/>
          </a:prstGeom>
          <a:noFill/>
          <a:ln/>
        </p:spPr>
        <p:txBody>
          <a:bodyPr wrap="square" lIns="0" tIns="0" rIns="0" bIns="0" rtlCol="0" anchor="t"/>
          <a:lstStyle/>
          <a:p>
            <a:pPr algn="l" marL="0" indent="0">
              <a:lnSpc>
                <a:spcPct val="100000"/>
              </a:lnSpc>
              <a:buNone/>
            </a:pPr>
            <a:r>
              <a:rPr lang="en-US" sz="1394" dirty="0">
                <a:solidFill>
                  <a:srgbClr val="000000"/>
                </a:solidFill>
                <a:latin typeface="Figtree Bold" pitchFamily="34" charset="0"/>
                <a:ea typeface="Figtree Bold" pitchFamily="34" charset="-122"/>
                <a:cs typeface="Figtree Bold" pitchFamily="34" charset="-120"/>
              </a:rPr>
              <a:t>Engaging with the Myth in Diverse Contexts</a:t>
            </a:r>
            <a:endParaRPr lang="en-US" sz="1394" dirty="0"/>
          </a:p>
        </p:txBody>
      </p:sp>
      <p:sp>
        <p:nvSpPr>
          <p:cNvPr id="19" name="Text 17"/>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The Prometheus Myth: Exploring Rebellion, Sacrifice, and the Human Condition</a:t>
            </a:r>
            <a:endParaRPr lang="en-US" sz="800" dirty="0"/>
          </a:p>
        </p:txBody>
      </p:sp>
      <p:sp>
        <p:nvSpPr>
          <p:cNvPr id="20" name="Text 18"/>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21</a:t>
            </a:r>
            <a:endParaRPr lang="en-US" sz="800" dirty="0"/>
          </a:p>
        </p:txBody>
      </p:sp>
      <p:sp>
        <p:nvSpPr>
          <p:cNvPr id="21" name="Text 19"/>
          <p:cNvSpPr/>
          <p:nvPr/>
        </p:nvSpPr>
        <p:spPr>
          <a:xfrm>
            <a:off x="7726679"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2025-07-22T13:12:03Z</dcterms:created>
  <dcterms:modified xsi:type="dcterms:W3CDTF">2025-07-22T13:12:03Z</dcterms:modified>
</cp:coreProperties>
</file>