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875a38f6fdacf4577d6b7a21f0ec9f213b9b8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cbc175c8d21ce10838cbb28c0217444251b25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09e08bf24b7b53752ef81c3b9781492cd0d89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11282f51c913aed27939dfe35f53d0c159d38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2806e060094e793d0ec70484f88fd8ab50bbc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2c0b87c712d8056dc4eb3201a60e1fd8d8e164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d12eb3a9a2d1f98968a9935d71594150cb5b7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88180783ab49a242bfdbce8756913bc4b5245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309b41eaa4cec1b42431d79fdc1c4ce19c4d41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2207831b68920b92ae09c6210007e9771f1a9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ed2b831d756fa4c934e6c76b3ed5a727c979f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and Tools to Master Advanced English Proficiency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906"/>
              </a:spcBef>
              <a:buNone/>
            </a:pPr>
            <a:r>
              <a:rPr lang="en-US" sz="326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Study Plan and Setting Achievable Goals for English Language Improvement at the C1 Level</a:t>
            </a:r>
            <a:endParaRPr lang="en-US" sz="3262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Building a Study Plan and Setting 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the C1 Level?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Setting Achievable Goals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to Set SMART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Personalized Study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and Organization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Common Challenges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Technology to Enhance Language Learning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Seeking Feedback and Support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Tracking Progress and Staying Motivated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Tips and Recommendations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Started with Your Study Plan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Luck on Your Language Learning Journey!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Support and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Building a Study Plan and Setting Achievable Goals for English Language Improvement at the C1 Level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presentation will guide you on how to monitor your progress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you stay on track and achieve your language learning goals.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Monitoring Progress and Achieving Goals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to prioritize tasks and manage your time effectively.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ensuring steady progress towards achieving the C1 level.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Time Management and Task Prioritization</a:t>
            </a:r>
            <a:endParaRPr lang="en-US" sz="1458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51"/>
              </a:spcBef>
              <a:buNone/>
            </a:pPr>
            <a:r>
              <a:rPr lang="en-US" sz="133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is designed to help you create a personalized study plan and set achievable goals for English language improvement at the C1 level.</a:t>
            </a:r>
            <a:endParaRPr lang="en-US" sz="1337" dirty="0"/>
          </a:p>
          <a:p>
            <a:pPr algn="l" marL="0" indent="0">
              <a:lnSpc>
                <a:spcPct val="100000"/>
              </a:lnSpc>
              <a:spcBef>
                <a:spcPts val="1051"/>
              </a:spcBef>
              <a:buNone/>
            </a:pPr>
            <a:r>
              <a:rPr lang="en-US" sz="133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presentation, you will be able to identify your strengths and weaknesses, set realistic goals, and develop a tailored approach to language learning.</a:t>
            </a:r>
            <a:endParaRPr lang="en-US" sz="1337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Presentation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8949" r="-88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the C1 Level?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the C1 level can express themselves precisely using a range of vocabulary and grammatical structures.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also understand a wide range of spoken language, including formal and informal speech.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Expression and Comprehension at C1 Level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69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is characterized by the ability to understand complex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both formal and informal writing, and fluent interaction with native speakers.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Characteristics of C1 Level Understanding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26576" y="123229"/>
                </a:moveTo>
                <a:cubicBezTo>
                  <a:pt x="33434" y="68257"/>
                  <a:pt x="80315" y="25717"/>
                  <a:pt x="137163" y="25717"/>
                </a:cubicBezTo>
                <a:cubicBezTo>
                  <a:pt x="194010" y="25717"/>
                  <a:pt x="240891" y="68257"/>
                  <a:pt x="247747" y="123229"/>
                </a:cubicBezTo>
                <a:cubicBezTo>
                  <a:pt x="242710" y="121138"/>
                  <a:pt x="237246" y="120015"/>
                  <a:pt x="231460" y="120015"/>
                </a:cubicBezTo>
                <a:cubicBezTo>
                  <a:pt x="217261" y="120015"/>
                  <a:pt x="205743" y="131534"/>
                  <a:pt x="205743" y="145732"/>
                </a:cubicBezTo>
                <a:lnTo>
                  <a:pt x="205743" y="214311"/>
                </a:lnTo>
                <a:cubicBezTo>
                  <a:pt x="205743" y="228509"/>
                  <a:pt x="217261" y="240028"/>
                  <a:pt x="231460" y="240028"/>
                </a:cubicBezTo>
                <a:cubicBezTo>
                  <a:pt x="255142" y="240028"/>
                  <a:pt x="274323" y="220847"/>
                  <a:pt x="274323" y="197165"/>
                </a:cubicBezTo>
                <a:lnTo>
                  <a:pt x="274323" y="180020"/>
                </a:lnTo>
                <a:lnTo>
                  <a:pt x="274323" y="162875"/>
                </a:lnTo>
                <a:lnTo>
                  <a:pt x="274323" y="137158"/>
                </a:lnTo>
                <a:cubicBezTo>
                  <a:pt x="274323" y="61400"/>
                  <a:pt x="212922" y="-2"/>
                  <a:pt x="137163" y="-2"/>
                </a:cubicBezTo>
                <a:cubicBezTo>
                  <a:pt x="61404" y="-2"/>
                  <a:pt x="3" y="61397"/>
                  <a:pt x="3" y="137158"/>
                </a:cubicBezTo>
                <a:lnTo>
                  <a:pt x="3" y="162875"/>
                </a:lnTo>
                <a:lnTo>
                  <a:pt x="3" y="180020"/>
                </a:lnTo>
                <a:lnTo>
                  <a:pt x="3" y="197165"/>
                </a:lnTo>
                <a:cubicBezTo>
                  <a:pt x="3" y="220847"/>
                  <a:pt x="19183" y="240028"/>
                  <a:pt x="42865" y="240028"/>
                </a:cubicBezTo>
                <a:cubicBezTo>
                  <a:pt x="57064" y="240028"/>
                  <a:pt x="68583" y="228509"/>
                  <a:pt x="68583" y="214311"/>
                </a:cubicBezTo>
                <a:lnTo>
                  <a:pt x="68583" y="145732"/>
                </a:lnTo>
                <a:cubicBezTo>
                  <a:pt x="68583" y="131534"/>
                  <a:pt x="57064" y="120015"/>
                  <a:pt x="42865" y="120015"/>
                </a:cubicBezTo>
                <a:cubicBezTo>
                  <a:pt x="37080" y="120015"/>
                  <a:pt x="31613" y="121141"/>
                  <a:pt x="26579" y="123229"/>
                </a:cubicBezTo>
                <a:lnTo>
                  <a:pt x="26576" y="123229"/>
                </a:lnTo>
                <a:moveTo>
                  <a:pt x="25718" y="162877"/>
                </a:moveTo>
                <a:cubicBezTo>
                  <a:pt x="25718" y="153394"/>
                  <a:pt x="33379" y="145732"/>
                  <a:pt x="42863" y="145732"/>
                </a:cubicBezTo>
                <a:lnTo>
                  <a:pt x="42863" y="214311"/>
                </a:lnTo>
                <a:cubicBezTo>
                  <a:pt x="33379" y="214311"/>
                  <a:pt x="25718" y="206649"/>
                  <a:pt x="25718" y="197165"/>
                </a:cubicBezTo>
                <a:lnTo>
                  <a:pt x="25718" y="180020"/>
                </a:lnTo>
                <a:lnTo>
                  <a:pt x="25718" y="162877"/>
                </a:lnTo>
                <a:moveTo>
                  <a:pt x="248603" y="162877"/>
                </a:moveTo>
                <a:lnTo>
                  <a:pt x="248603" y="180023"/>
                </a:lnTo>
                <a:lnTo>
                  <a:pt x="248603" y="197168"/>
                </a:lnTo>
                <a:cubicBezTo>
                  <a:pt x="248603" y="206651"/>
                  <a:pt x="240941" y="214313"/>
                  <a:pt x="231458" y="214313"/>
                </a:cubicBezTo>
                <a:lnTo>
                  <a:pt x="231458" y="145734"/>
                </a:lnTo>
                <a:cubicBezTo>
                  <a:pt x="240941" y="145734"/>
                  <a:pt x="248603" y="153396"/>
                  <a:pt x="248603" y="162880"/>
                </a:cubicBezTo>
                <a:lnTo>
                  <a:pt x="248603" y="1628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achieve the C1 level, learners must demonstrate a high level of linguistic competence.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mastery of grammar, vocabulary, and pronunciation.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Requirements for Achieving C1 Level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5754" y="65480"/>
                </a:moveTo>
                <a:cubicBezTo>
                  <a:pt x="101756" y="61996"/>
                  <a:pt x="106096" y="56263"/>
                  <a:pt x="107811" y="49512"/>
                </a:cubicBezTo>
                <a:lnTo>
                  <a:pt x="110650" y="38314"/>
                </a:lnTo>
                <a:lnTo>
                  <a:pt x="118687" y="46621"/>
                </a:lnTo>
                <a:cubicBezTo>
                  <a:pt x="123510" y="51605"/>
                  <a:pt x="130154" y="54389"/>
                  <a:pt x="137122" y="54389"/>
                </a:cubicBezTo>
                <a:cubicBezTo>
                  <a:pt x="144087" y="54389"/>
                  <a:pt x="150733" y="51602"/>
                  <a:pt x="155556" y="46621"/>
                </a:cubicBezTo>
                <a:lnTo>
                  <a:pt x="163593" y="38314"/>
                </a:lnTo>
                <a:lnTo>
                  <a:pt x="166433" y="49512"/>
                </a:lnTo>
                <a:cubicBezTo>
                  <a:pt x="168147" y="56263"/>
                  <a:pt x="172487" y="61996"/>
                  <a:pt x="178489" y="65480"/>
                </a:cubicBezTo>
                <a:cubicBezTo>
                  <a:pt x="184491" y="68964"/>
                  <a:pt x="191670" y="69820"/>
                  <a:pt x="198314" y="67946"/>
                </a:cubicBezTo>
                <a:lnTo>
                  <a:pt x="209460" y="64786"/>
                </a:lnTo>
                <a:lnTo>
                  <a:pt x="206300" y="75932"/>
                </a:lnTo>
                <a:cubicBezTo>
                  <a:pt x="204423" y="82631"/>
                  <a:pt x="205282" y="89757"/>
                  <a:pt x="208766" y="95757"/>
                </a:cubicBezTo>
                <a:cubicBezTo>
                  <a:pt x="212250" y="101759"/>
                  <a:pt x="217983" y="106099"/>
                  <a:pt x="224734" y="107813"/>
                </a:cubicBezTo>
                <a:lnTo>
                  <a:pt x="235932" y="110652"/>
                </a:lnTo>
                <a:lnTo>
                  <a:pt x="227625" y="118690"/>
                </a:lnTo>
                <a:cubicBezTo>
                  <a:pt x="222641" y="123512"/>
                  <a:pt x="219857" y="130157"/>
                  <a:pt x="219857" y="137124"/>
                </a:cubicBezTo>
                <a:cubicBezTo>
                  <a:pt x="219857" y="144089"/>
                  <a:pt x="222644" y="150736"/>
                  <a:pt x="227625" y="155559"/>
                </a:cubicBezTo>
                <a:lnTo>
                  <a:pt x="235932" y="163596"/>
                </a:lnTo>
                <a:lnTo>
                  <a:pt x="224734" y="166435"/>
                </a:lnTo>
                <a:cubicBezTo>
                  <a:pt x="217983" y="168150"/>
                  <a:pt x="212250" y="172490"/>
                  <a:pt x="208766" y="178492"/>
                </a:cubicBezTo>
                <a:cubicBezTo>
                  <a:pt x="205282" y="184494"/>
                  <a:pt x="204426" y="191673"/>
                  <a:pt x="206300" y="198317"/>
                </a:cubicBezTo>
                <a:lnTo>
                  <a:pt x="209460" y="209462"/>
                </a:lnTo>
                <a:lnTo>
                  <a:pt x="198314" y="206302"/>
                </a:lnTo>
                <a:cubicBezTo>
                  <a:pt x="191615" y="204426"/>
                  <a:pt x="184488" y="205285"/>
                  <a:pt x="178489" y="208768"/>
                </a:cubicBezTo>
                <a:cubicBezTo>
                  <a:pt x="172487" y="212252"/>
                  <a:pt x="168147" y="217986"/>
                  <a:pt x="166433" y="224737"/>
                </a:cubicBezTo>
                <a:lnTo>
                  <a:pt x="163593" y="235934"/>
                </a:lnTo>
                <a:lnTo>
                  <a:pt x="155556" y="227628"/>
                </a:lnTo>
                <a:cubicBezTo>
                  <a:pt x="150733" y="222644"/>
                  <a:pt x="144089" y="219859"/>
                  <a:pt x="137122" y="219859"/>
                </a:cubicBezTo>
                <a:cubicBezTo>
                  <a:pt x="130157" y="219859"/>
                  <a:pt x="123510" y="222646"/>
                  <a:pt x="118687" y="227628"/>
                </a:cubicBezTo>
                <a:lnTo>
                  <a:pt x="110650" y="235934"/>
                </a:lnTo>
                <a:lnTo>
                  <a:pt x="107811" y="224737"/>
                </a:lnTo>
                <a:cubicBezTo>
                  <a:pt x="106096" y="217986"/>
                  <a:pt x="101756" y="212252"/>
                  <a:pt x="95754" y="208768"/>
                </a:cubicBezTo>
                <a:cubicBezTo>
                  <a:pt x="89752" y="205285"/>
                  <a:pt x="82573" y="204429"/>
                  <a:pt x="75929" y="206302"/>
                </a:cubicBezTo>
                <a:lnTo>
                  <a:pt x="64783" y="209462"/>
                </a:lnTo>
                <a:lnTo>
                  <a:pt x="67944" y="198317"/>
                </a:lnTo>
                <a:cubicBezTo>
                  <a:pt x="69820" y="191618"/>
                  <a:pt x="68961" y="184491"/>
                  <a:pt x="65478" y="178492"/>
                </a:cubicBezTo>
                <a:cubicBezTo>
                  <a:pt x="61994" y="172490"/>
                  <a:pt x="56260" y="168150"/>
                  <a:pt x="49509" y="166435"/>
                </a:cubicBezTo>
                <a:lnTo>
                  <a:pt x="38312" y="163596"/>
                </a:lnTo>
                <a:lnTo>
                  <a:pt x="46618" y="155559"/>
                </a:lnTo>
                <a:cubicBezTo>
                  <a:pt x="51602" y="150736"/>
                  <a:pt x="54387" y="144092"/>
                  <a:pt x="54387" y="137124"/>
                </a:cubicBezTo>
                <a:cubicBezTo>
                  <a:pt x="54387" y="130159"/>
                  <a:pt x="51600" y="123512"/>
                  <a:pt x="46618" y="118690"/>
                </a:cubicBezTo>
                <a:lnTo>
                  <a:pt x="38312" y="110652"/>
                </a:lnTo>
                <a:lnTo>
                  <a:pt x="49509" y="107813"/>
                </a:lnTo>
                <a:cubicBezTo>
                  <a:pt x="56260" y="106099"/>
                  <a:pt x="61994" y="101759"/>
                  <a:pt x="65478" y="95757"/>
                </a:cubicBezTo>
                <a:cubicBezTo>
                  <a:pt x="68961" y="89755"/>
                  <a:pt x="69817" y="82576"/>
                  <a:pt x="67944" y="75932"/>
                </a:cubicBezTo>
                <a:lnTo>
                  <a:pt x="64783" y="64786"/>
                </a:lnTo>
                <a:lnTo>
                  <a:pt x="75929" y="67946"/>
                </a:lnTo>
                <a:cubicBezTo>
                  <a:pt x="82628" y="69823"/>
                  <a:pt x="89755" y="68964"/>
                  <a:pt x="95809" y="65480"/>
                </a:cubicBezTo>
                <a:lnTo>
                  <a:pt x="95754" y="65480"/>
                </a:lnTo>
                <a:moveTo>
                  <a:pt x="119225" y="10235"/>
                </a:moveTo>
                <a:lnTo>
                  <a:pt x="113064" y="3912"/>
                </a:lnTo>
                <a:cubicBezTo>
                  <a:pt x="109849" y="535"/>
                  <a:pt x="105026" y="-749"/>
                  <a:pt x="100525" y="428"/>
                </a:cubicBezTo>
                <a:cubicBezTo>
                  <a:pt x="96023" y="1608"/>
                  <a:pt x="92542" y="5196"/>
                  <a:pt x="91362" y="9697"/>
                </a:cubicBezTo>
                <a:lnTo>
                  <a:pt x="89220" y="18218"/>
                </a:lnTo>
                <a:lnTo>
                  <a:pt x="82897" y="43189"/>
                </a:lnTo>
                <a:lnTo>
                  <a:pt x="58142" y="36169"/>
                </a:lnTo>
                <a:lnTo>
                  <a:pt x="49677" y="33813"/>
                </a:lnTo>
                <a:cubicBezTo>
                  <a:pt x="45175" y="32526"/>
                  <a:pt x="40352" y="33813"/>
                  <a:pt x="37085" y="37083"/>
                </a:cubicBezTo>
                <a:cubicBezTo>
                  <a:pt x="33815" y="40353"/>
                  <a:pt x="32532" y="45175"/>
                  <a:pt x="33815" y="49674"/>
                </a:cubicBezTo>
                <a:lnTo>
                  <a:pt x="36227" y="58139"/>
                </a:lnTo>
                <a:lnTo>
                  <a:pt x="43246" y="82894"/>
                </a:lnTo>
                <a:lnTo>
                  <a:pt x="18275" y="89217"/>
                </a:lnTo>
                <a:lnTo>
                  <a:pt x="9755" y="91360"/>
                </a:lnTo>
                <a:cubicBezTo>
                  <a:pt x="5253" y="92484"/>
                  <a:pt x="1717" y="96020"/>
                  <a:pt x="485" y="100522"/>
                </a:cubicBezTo>
                <a:cubicBezTo>
                  <a:pt x="-746" y="105024"/>
                  <a:pt x="540" y="109846"/>
                  <a:pt x="3914" y="113061"/>
                </a:cubicBezTo>
                <a:lnTo>
                  <a:pt x="10238" y="119222"/>
                </a:lnTo>
                <a:lnTo>
                  <a:pt x="28672" y="137174"/>
                </a:lnTo>
                <a:lnTo>
                  <a:pt x="10238" y="155125"/>
                </a:lnTo>
                <a:lnTo>
                  <a:pt x="3914" y="161287"/>
                </a:lnTo>
                <a:cubicBezTo>
                  <a:pt x="538" y="164502"/>
                  <a:pt x="-746" y="169324"/>
                  <a:pt x="431" y="173826"/>
                </a:cubicBezTo>
                <a:cubicBezTo>
                  <a:pt x="1610" y="178327"/>
                  <a:pt x="5198" y="181808"/>
                  <a:pt x="9700" y="182988"/>
                </a:cubicBezTo>
                <a:lnTo>
                  <a:pt x="18220" y="185130"/>
                </a:lnTo>
                <a:lnTo>
                  <a:pt x="43137" y="191454"/>
                </a:lnTo>
                <a:lnTo>
                  <a:pt x="36172" y="216208"/>
                </a:lnTo>
                <a:lnTo>
                  <a:pt x="33761" y="224674"/>
                </a:lnTo>
                <a:cubicBezTo>
                  <a:pt x="32474" y="229175"/>
                  <a:pt x="33761" y="233998"/>
                  <a:pt x="37030" y="237265"/>
                </a:cubicBezTo>
                <a:cubicBezTo>
                  <a:pt x="40300" y="240535"/>
                  <a:pt x="45123" y="241819"/>
                  <a:pt x="49622" y="240535"/>
                </a:cubicBezTo>
                <a:lnTo>
                  <a:pt x="58087" y="238124"/>
                </a:lnTo>
                <a:lnTo>
                  <a:pt x="82842" y="231104"/>
                </a:lnTo>
                <a:lnTo>
                  <a:pt x="89165" y="256020"/>
                </a:lnTo>
                <a:lnTo>
                  <a:pt x="91307" y="264541"/>
                </a:lnTo>
                <a:cubicBezTo>
                  <a:pt x="92432" y="269042"/>
                  <a:pt x="95968" y="272578"/>
                  <a:pt x="100470" y="273810"/>
                </a:cubicBezTo>
                <a:cubicBezTo>
                  <a:pt x="104971" y="275042"/>
                  <a:pt x="109739" y="273703"/>
                  <a:pt x="113009" y="270381"/>
                </a:cubicBezTo>
                <a:lnTo>
                  <a:pt x="119225" y="264165"/>
                </a:lnTo>
                <a:lnTo>
                  <a:pt x="137176" y="245678"/>
                </a:lnTo>
                <a:lnTo>
                  <a:pt x="155128" y="264165"/>
                </a:lnTo>
                <a:lnTo>
                  <a:pt x="161289" y="270433"/>
                </a:lnTo>
                <a:cubicBezTo>
                  <a:pt x="164559" y="273755"/>
                  <a:pt x="169327" y="275094"/>
                  <a:pt x="173828" y="273862"/>
                </a:cubicBezTo>
                <a:cubicBezTo>
                  <a:pt x="178330" y="272630"/>
                  <a:pt x="181811" y="269094"/>
                  <a:pt x="182991" y="264593"/>
                </a:cubicBezTo>
                <a:lnTo>
                  <a:pt x="185133" y="256072"/>
                </a:lnTo>
                <a:lnTo>
                  <a:pt x="191456" y="231156"/>
                </a:lnTo>
                <a:lnTo>
                  <a:pt x="216211" y="238176"/>
                </a:lnTo>
                <a:lnTo>
                  <a:pt x="224676" y="240587"/>
                </a:lnTo>
                <a:cubicBezTo>
                  <a:pt x="229178" y="241874"/>
                  <a:pt x="234000" y="240587"/>
                  <a:pt x="237268" y="237317"/>
                </a:cubicBezTo>
                <a:cubicBezTo>
                  <a:pt x="240538" y="234047"/>
                  <a:pt x="241821" y="229225"/>
                  <a:pt x="240538" y="224726"/>
                </a:cubicBezTo>
                <a:lnTo>
                  <a:pt x="238126" y="216260"/>
                </a:lnTo>
                <a:lnTo>
                  <a:pt x="231107" y="191506"/>
                </a:lnTo>
                <a:lnTo>
                  <a:pt x="256023" y="185183"/>
                </a:lnTo>
                <a:lnTo>
                  <a:pt x="264543" y="183040"/>
                </a:lnTo>
                <a:cubicBezTo>
                  <a:pt x="269045" y="181915"/>
                  <a:pt x="272581" y="178379"/>
                  <a:pt x="273813" y="173878"/>
                </a:cubicBezTo>
                <a:cubicBezTo>
                  <a:pt x="275044" y="169376"/>
                  <a:pt x="273706" y="164554"/>
                  <a:pt x="270384" y="161339"/>
                </a:cubicBezTo>
                <a:lnTo>
                  <a:pt x="264167" y="155123"/>
                </a:lnTo>
                <a:lnTo>
                  <a:pt x="245681" y="137171"/>
                </a:lnTo>
                <a:lnTo>
                  <a:pt x="264167" y="119220"/>
                </a:lnTo>
                <a:lnTo>
                  <a:pt x="270436" y="113058"/>
                </a:lnTo>
                <a:cubicBezTo>
                  <a:pt x="273758" y="109788"/>
                  <a:pt x="275096" y="105021"/>
                  <a:pt x="273865" y="100519"/>
                </a:cubicBezTo>
                <a:cubicBezTo>
                  <a:pt x="272633" y="96018"/>
                  <a:pt x="269097" y="92536"/>
                  <a:pt x="264595" y="91357"/>
                </a:cubicBezTo>
                <a:lnTo>
                  <a:pt x="256075" y="89214"/>
                </a:lnTo>
                <a:lnTo>
                  <a:pt x="231159" y="82891"/>
                </a:lnTo>
                <a:lnTo>
                  <a:pt x="238178" y="58137"/>
                </a:lnTo>
                <a:lnTo>
                  <a:pt x="240590" y="49671"/>
                </a:lnTo>
                <a:cubicBezTo>
                  <a:pt x="241876" y="45170"/>
                  <a:pt x="240590" y="40347"/>
                  <a:pt x="237320" y="37080"/>
                </a:cubicBezTo>
                <a:cubicBezTo>
                  <a:pt x="234050" y="33810"/>
                  <a:pt x="229227" y="32526"/>
                  <a:pt x="224728" y="33810"/>
                </a:cubicBezTo>
                <a:lnTo>
                  <a:pt x="216263" y="36221"/>
                </a:lnTo>
                <a:lnTo>
                  <a:pt x="191453" y="43186"/>
                </a:lnTo>
                <a:lnTo>
                  <a:pt x="185130" y="18270"/>
                </a:lnTo>
                <a:lnTo>
                  <a:pt x="182988" y="9749"/>
                </a:lnTo>
                <a:cubicBezTo>
                  <a:pt x="181863" y="5248"/>
                  <a:pt x="178327" y="1712"/>
                  <a:pt x="173826" y="480"/>
                </a:cubicBezTo>
                <a:cubicBezTo>
                  <a:pt x="169324" y="-752"/>
                  <a:pt x="164502" y="535"/>
                  <a:pt x="161286" y="3909"/>
                </a:cubicBezTo>
                <a:lnTo>
                  <a:pt x="155125" y="10232"/>
                </a:lnTo>
                <a:lnTo>
                  <a:pt x="137174" y="28666"/>
                </a:lnTo>
                <a:lnTo>
                  <a:pt x="119225" y="102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C1 level represents an advanced level of language competence.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at this level can understand complex texts, interact fluently, and express themselves precisely.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C1 Level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Setting Achievable Goals Important?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setting achievable goals, you can stay motivated and track your progress.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allows you to make adjustments to your study plan as needed.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Maintaining Motivation and Adaptability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22000" y="1656374"/>
            <a:ext cx="297238" cy="365760"/>
          </a:xfrm>
          <a:custGeom>
            <a:avLst/>
            <a:gdLst/>
            <a:ahLst/>
            <a:cxnLst/>
            <a:rect l="l" t="t" r="r" b="b"/>
            <a:pathLst>
              <a:path w="297238" h="365760">
                <a:moveTo>
                  <a:pt x="91457" y="17147"/>
                </a:moveTo>
                <a:cubicBezTo>
                  <a:pt x="91457" y="7644"/>
                  <a:pt x="99102" y="0"/>
                  <a:pt x="108605" y="0"/>
                </a:cubicBezTo>
                <a:lnTo>
                  <a:pt x="188630" y="0"/>
                </a:lnTo>
                <a:cubicBezTo>
                  <a:pt x="198133" y="0"/>
                  <a:pt x="205778" y="7644"/>
                  <a:pt x="205778" y="17147"/>
                </a:cubicBezTo>
                <a:cubicBezTo>
                  <a:pt x="205778" y="26649"/>
                  <a:pt x="198133" y="34294"/>
                  <a:pt x="188630" y="34294"/>
                </a:cubicBezTo>
                <a:lnTo>
                  <a:pt x="165767" y="34294"/>
                </a:lnTo>
                <a:lnTo>
                  <a:pt x="165767" y="69589"/>
                </a:lnTo>
                <a:cubicBezTo>
                  <a:pt x="196778" y="73163"/>
                  <a:pt x="224929" y="86239"/>
                  <a:pt x="247079" y="105957"/>
                </a:cubicBezTo>
                <a:lnTo>
                  <a:pt x="267942" y="85021"/>
                </a:lnTo>
                <a:cubicBezTo>
                  <a:pt x="274660" y="78306"/>
                  <a:pt x="285518" y="78306"/>
                  <a:pt x="292164" y="85021"/>
                </a:cubicBezTo>
                <a:cubicBezTo>
                  <a:pt x="298810" y="91736"/>
                  <a:pt x="298882" y="102599"/>
                  <a:pt x="292164" y="109241"/>
                </a:cubicBezTo>
                <a:lnTo>
                  <a:pt x="270014" y="131392"/>
                </a:lnTo>
                <a:cubicBezTo>
                  <a:pt x="287162" y="155612"/>
                  <a:pt x="297238" y="185195"/>
                  <a:pt x="297238" y="217133"/>
                </a:cubicBezTo>
                <a:cubicBezTo>
                  <a:pt x="297238" y="299232"/>
                  <a:pt x="230716" y="365753"/>
                  <a:pt x="148619" y="365753"/>
                </a:cubicBezTo>
                <a:cubicBezTo>
                  <a:pt x="66522" y="365753"/>
                  <a:pt x="0" y="299301"/>
                  <a:pt x="0" y="217206"/>
                </a:cubicBezTo>
                <a:cubicBezTo>
                  <a:pt x="0" y="140898"/>
                  <a:pt x="57447" y="78090"/>
                  <a:pt x="131471" y="69589"/>
                </a:cubicBezTo>
                <a:lnTo>
                  <a:pt x="131471" y="34294"/>
                </a:lnTo>
                <a:lnTo>
                  <a:pt x="108608" y="34294"/>
                </a:lnTo>
                <a:cubicBezTo>
                  <a:pt x="99105" y="34294"/>
                  <a:pt x="91460" y="26649"/>
                  <a:pt x="91460" y="17147"/>
                </a:cubicBezTo>
                <a:lnTo>
                  <a:pt x="91457" y="17147"/>
                </a:lnTo>
                <a:moveTo>
                  <a:pt x="148619" y="331536"/>
                </a:moveTo>
                <a:cubicBezTo>
                  <a:pt x="211758" y="331536"/>
                  <a:pt x="262943" y="280351"/>
                  <a:pt x="262943" y="217214"/>
                </a:cubicBezTo>
                <a:cubicBezTo>
                  <a:pt x="262943" y="154076"/>
                  <a:pt x="211758" y="102892"/>
                  <a:pt x="148619" y="102892"/>
                </a:cubicBezTo>
                <a:cubicBezTo>
                  <a:pt x="85480" y="102892"/>
                  <a:pt x="34295" y="154076"/>
                  <a:pt x="34295" y="217214"/>
                </a:cubicBezTo>
                <a:cubicBezTo>
                  <a:pt x="34295" y="280351"/>
                  <a:pt x="85480" y="331536"/>
                  <a:pt x="148619" y="331536"/>
                </a:cubicBezTo>
                <a:lnTo>
                  <a:pt x="148619" y="331536"/>
                </a:lnTo>
                <a:moveTo>
                  <a:pt x="165767" y="154336"/>
                </a:moveTo>
                <a:lnTo>
                  <a:pt x="165767" y="228644"/>
                </a:lnTo>
                <a:cubicBezTo>
                  <a:pt x="165767" y="238146"/>
                  <a:pt x="158122" y="245791"/>
                  <a:pt x="148619" y="245791"/>
                </a:cubicBezTo>
                <a:cubicBezTo>
                  <a:pt x="139116" y="245791"/>
                  <a:pt x="131471" y="238146"/>
                  <a:pt x="131471" y="228644"/>
                </a:cubicBezTo>
                <a:lnTo>
                  <a:pt x="131471" y="154336"/>
                </a:lnTo>
                <a:cubicBezTo>
                  <a:pt x="131471" y="144834"/>
                  <a:pt x="139116" y="137189"/>
                  <a:pt x="148619" y="137189"/>
                </a:cubicBezTo>
                <a:cubicBezTo>
                  <a:pt x="158122" y="137189"/>
                  <a:pt x="165767" y="144834"/>
                  <a:pt x="165767" y="15433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Achievable goals provide a clear direction and focus for language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you to prioritize tasks and allocate time and resources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Direction and Focus</a:t>
            </a:r>
            <a:endParaRPr lang="en-US" sz="1381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achievable goals helps you clarify your objectives.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your efforts are directed towards meaningful outcomes.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Clarifying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8679" r="-1386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Set SMART Goals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deadlines for achieving your goals.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completing a course or passing a language proficiency test within a certain timeframe.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Time-bound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Align your goals with your interests, needs, and motivations.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your efforts are meaningful and engaging.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Relevant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your goals are realistic and attainable.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your current level and the resources available to you.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Achievable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Quantify your goals to track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instance, aim to read a certain number of books or learn a specific number of new words.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Measurable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Clearly define what you want to achieve.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improving your reading comprehension or increasing your vocabulary.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Specific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Personalized Study Plan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Prioritize tasks based on their importance and urgency.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Allocate appropriate time and resources to each task effectively.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Organize Your Study Plan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062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Select learning materials that match your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textbooks, online courses, or language learning apps tailored to your style.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Choose Suitable Resources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0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clear learning objectives.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Determine specific achievements, such as enhancing grammar or expanding vocabulary.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Define Your Learning Goals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0204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your strengths and weaknesses.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your current language proficiency level to pinpoint areas for improvement.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 Your Current Proficiency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1615" y="5249498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0089" y="2894290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2859" y="0"/>
                </a:moveTo>
                <a:cubicBezTo>
                  <a:pt x="5732" y="0"/>
                  <a:pt x="0" y="5733"/>
                  <a:pt x="0" y="12860"/>
                </a:cubicBezTo>
                <a:cubicBezTo>
                  <a:pt x="0" y="19987"/>
                  <a:pt x="5732" y="25720"/>
                  <a:pt x="12859" y="25720"/>
                </a:cubicBezTo>
                <a:lnTo>
                  <a:pt x="17144" y="25720"/>
                </a:lnTo>
                <a:lnTo>
                  <a:pt x="17144" y="35900"/>
                </a:lnTo>
                <a:cubicBezTo>
                  <a:pt x="17144" y="57492"/>
                  <a:pt x="25718" y="78228"/>
                  <a:pt x="40988" y="93496"/>
                </a:cubicBezTo>
                <a:lnTo>
                  <a:pt x="84707" y="137163"/>
                </a:lnTo>
                <a:lnTo>
                  <a:pt x="40988" y="180829"/>
                </a:lnTo>
                <a:cubicBezTo>
                  <a:pt x="25717" y="196098"/>
                  <a:pt x="17144" y="216833"/>
                  <a:pt x="17144" y="238425"/>
                </a:cubicBezTo>
                <a:lnTo>
                  <a:pt x="17144" y="248605"/>
                </a:lnTo>
                <a:lnTo>
                  <a:pt x="12859" y="248605"/>
                </a:lnTo>
                <a:cubicBezTo>
                  <a:pt x="5732" y="248605"/>
                  <a:pt x="0" y="254338"/>
                  <a:pt x="0" y="261465"/>
                </a:cubicBezTo>
                <a:cubicBezTo>
                  <a:pt x="0" y="268592"/>
                  <a:pt x="5732" y="274325"/>
                  <a:pt x="12859" y="274325"/>
                </a:cubicBezTo>
                <a:lnTo>
                  <a:pt x="192881" y="274325"/>
                </a:lnTo>
                <a:cubicBezTo>
                  <a:pt x="200008" y="274325"/>
                  <a:pt x="205740" y="268592"/>
                  <a:pt x="205740" y="261468"/>
                </a:cubicBezTo>
                <a:cubicBezTo>
                  <a:pt x="205740" y="254341"/>
                  <a:pt x="200008" y="248611"/>
                  <a:pt x="192881" y="248611"/>
                </a:cubicBezTo>
                <a:lnTo>
                  <a:pt x="188596" y="248611"/>
                </a:lnTo>
                <a:lnTo>
                  <a:pt x="188596" y="238430"/>
                </a:lnTo>
                <a:cubicBezTo>
                  <a:pt x="188596" y="216839"/>
                  <a:pt x="180023" y="196103"/>
                  <a:pt x="164752" y="180834"/>
                </a:cubicBezTo>
                <a:lnTo>
                  <a:pt x="121033" y="137168"/>
                </a:lnTo>
                <a:lnTo>
                  <a:pt x="164699" y="93502"/>
                </a:lnTo>
                <a:cubicBezTo>
                  <a:pt x="180023" y="78233"/>
                  <a:pt x="188596" y="57497"/>
                  <a:pt x="188596" y="35906"/>
                </a:cubicBezTo>
                <a:lnTo>
                  <a:pt x="188596" y="25726"/>
                </a:lnTo>
                <a:lnTo>
                  <a:pt x="192881" y="25726"/>
                </a:lnTo>
                <a:cubicBezTo>
                  <a:pt x="200008" y="25726"/>
                  <a:pt x="205740" y="19992"/>
                  <a:pt x="205740" y="12868"/>
                </a:cubicBezTo>
                <a:cubicBezTo>
                  <a:pt x="205740" y="5741"/>
                  <a:pt x="200008" y="11"/>
                  <a:pt x="192881" y="11"/>
                </a:cubicBezTo>
                <a:lnTo>
                  <a:pt x="12859" y="0"/>
                </a:lnTo>
                <a:moveTo>
                  <a:pt x="102870" y="155323"/>
                </a:moveTo>
                <a:lnTo>
                  <a:pt x="146536" y="198989"/>
                </a:lnTo>
                <a:cubicBezTo>
                  <a:pt x="156984" y="209490"/>
                  <a:pt x="162878" y="223634"/>
                  <a:pt x="162878" y="238422"/>
                </a:cubicBezTo>
                <a:lnTo>
                  <a:pt x="162878" y="248603"/>
                </a:lnTo>
                <a:lnTo>
                  <a:pt x="42864" y="248603"/>
                </a:lnTo>
                <a:lnTo>
                  <a:pt x="42864" y="238422"/>
                </a:lnTo>
                <a:cubicBezTo>
                  <a:pt x="42864" y="223634"/>
                  <a:pt x="48758" y="209490"/>
                  <a:pt x="59206" y="199044"/>
                </a:cubicBezTo>
                <a:lnTo>
                  <a:pt x="102870" y="155323"/>
                </a:lnTo>
                <a:moveTo>
                  <a:pt x="102870" y="118942"/>
                </a:moveTo>
                <a:lnTo>
                  <a:pt x="59204" y="75276"/>
                </a:lnTo>
                <a:cubicBezTo>
                  <a:pt x="48756" y="64827"/>
                  <a:pt x="42862" y="50683"/>
                  <a:pt x="42862" y="35898"/>
                </a:cubicBezTo>
                <a:lnTo>
                  <a:pt x="42862" y="25717"/>
                </a:lnTo>
                <a:lnTo>
                  <a:pt x="162876" y="25717"/>
                </a:lnTo>
                <a:lnTo>
                  <a:pt x="162876" y="35898"/>
                </a:lnTo>
                <a:cubicBezTo>
                  <a:pt x="162876" y="50686"/>
                  <a:pt x="156982" y="64830"/>
                  <a:pt x="146534" y="75276"/>
                </a:cubicBezTo>
                <a:lnTo>
                  <a:pt x="102868" y="118995"/>
                </a:lnTo>
                <a:lnTo>
                  <a:pt x="102870" y="11894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and Organization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review your progress and adjust your schedule as needed to ensure you're on track to meet your goals.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allows for flexibility and continuous improvement in your time management strategy.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Adjust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a Planner or Calendar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organized and on track by using a planner or calendar to schedule study sessions and deadlines.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tool aids in visualizing your commitments and managing your time efficiently.</a:t>
            </a:r>
            <a:endParaRPr lang="en-US" sz="1203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Deadlines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realistic deadlines for completing tasks and achieving goals.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Deadlines provide motivation and a clear timeline for accomplishing objectives.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Schedule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3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 out your study sessions, including time for practice, review, and assessment.</a:t>
            </a:r>
            <a:endParaRPr lang="en-US" sz="1328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3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organizing your time effectively and ensuring all aspects of study are covered.</a:t>
            </a:r>
            <a:endParaRPr lang="en-US" sz="13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7999" r="-1079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Common Challenges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 tasks into smaller steps to make them manageable.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deadlines and reward yourself for progress to stay motivated.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Procrastination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your motivations to understand your driving factors.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achievable goals and celebrate progress to maintain enthusiasm.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Boosting Motivation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feedback to understand areas for improvement.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Try new resources and challenge yourself with more difficult material to advance.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Language Learning Plateaus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Prioritize tasks to focus on what matters most.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online resources and seek support from teachers or peers to optimize learning.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Managing Limited Time and Resources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Technology to Enhance Language Learning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apps like Duolingo, Babbel, or Rosetta Stone to practice language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Track your progress and stay motivated with gamified features.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Apps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online courses or MOOCs to access a wide range of language learning resources.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at your own pace with structured lessons and expert instruction.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Language Courses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websites like italki or Conversation Exchange to practice speaking and listening.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native speakers to improve fluency and cultural understanding.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Exchange Platforms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language learning blogs, YouTube channels, and podcasts to enhance your studies.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diverse content tailored to different learning styles and levels.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Supplementary Online Resources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communities: Join online communities, such as language learning forums or social media groups, to connect with other learners and get support.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provide a space for sharing experiences and gaining insights from a diverse group of learners.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Participating in Online Communities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Peers and language exchange partners: Practice with peers and language exchange partners to improve speaking and listening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collaboration fosters mutual learning and enhances conversational abilities.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Collaborating with Peers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and instructors: Seek feedback and guidance from teachers and instructors to identify areas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interaction helps pinpoint specific areas to focus on for better language acquisition.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Educators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Feedback and Support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Tracking Progress and Staying Motivated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your progress periodically to ensure alignment with your goals.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Adjust your study plan as needed to stay on track.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Regularly Review and Adjust Your Study Plan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Collaborate with a Language Learning Buddy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with a language learning buddy to enhance your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partnership helps maintain motivation and accountability.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Milestones and Rewards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Celebrate your progress by setting milestones.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Reward yourself upon achieving these milestones to stay motivated.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Maintain a Language Learning Journal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a language learning journal to document your progress.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experiences and identify areas for improvement.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67316" r="-673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Maintaining Progress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2"/>
              </a:spcBef>
              <a:buNone/>
            </a:pPr>
            <a:r>
              <a:rPr lang="en-US" sz="93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motivated, track your progress, and seek feedback and support to ensure steady progress towards achieving the C1 level.</a:t>
            </a:r>
            <a:endParaRPr lang="en-US" sz="931" dirty="0"/>
          </a:p>
          <a:p>
            <a:pPr algn="l" marL="0" indent="0">
              <a:lnSpc>
                <a:spcPct val="90000"/>
              </a:lnSpc>
              <a:spcBef>
                <a:spcPts val="582"/>
              </a:spcBef>
              <a:buNone/>
            </a:pPr>
            <a:r>
              <a:rPr lang="en-US" sz="93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Consistency and support are key to mastering the language.</a:t>
            </a:r>
            <a:endParaRPr lang="en-US" sz="931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for Success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108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the steps outlined in this presentation, you can create a personalized study plan and set realistic goals.</a:t>
            </a:r>
            <a:endParaRPr lang="en-US" sz="1088" dirty="0"/>
          </a:p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108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Tailoring your approach to your needs enhances the likelihood of success.</a:t>
            </a:r>
            <a:endParaRPr lang="en-US" sz="1088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Study Plans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9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is crucial for English language improvement at the C1 level.</a:t>
            </a:r>
            <a:endParaRPr lang="en-US" sz="1151" dirty="0"/>
          </a:p>
          <a:p>
            <a:pPr algn="l" marL="0" indent="0">
              <a:lnSpc>
                <a:spcPct val="90000"/>
              </a:lnSpc>
              <a:spcBef>
                <a:spcPts val="719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structured approach ensures focused and effective learning.</a:t>
            </a:r>
            <a:endParaRPr lang="en-US" sz="1151" dirty="0"/>
          </a:p>
        </p:txBody>
      </p:sp>
      <p:sp>
        <p:nvSpPr>
          <p:cNvPr id="21" name="Text 19"/>
          <p:cNvSpPr/>
          <p:nvPr/>
        </p:nvSpPr>
        <p:spPr>
          <a:xfrm>
            <a:off x="3885670" y="4925286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1431" y="10717"/>
                </a:moveTo>
                <a:cubicBezTo>
                  <a:pt x="21431" y="4778"/>
                  <a:pt x="16654" y="2"/>
                  <a:pt x="10715" y="2"/>
                </a:cubicBezTo>
                <a:cubicBezTo>
                  <a:pt x="4777" y="2"/>
                  <a:pt x="0" y="4780"/>
                  <a:pt x="0" y="10719"/>
                </a:cubicBezTo>
                <a:lnTo>
                  <a:pt x="0" y="28580"/>
                </a:lnTo>
                <a:lnTo>
                  <a:pt x="0" y="156497"/>
                </a:lnTo>
                <a:lnTo>
                  <a:pt x="0" y="178598"/>
                </a:lnTo>
                <a:lnTo>
                  <a:pt x="0" y="217890"/>
                </a:lnTo>
                <a:cubicBezTo>
                  <a:pt x="0" y="223829"/>
                  <a:pt x="4777" y="228607"/>
                  <a:pt x="10715" y="228607"/>
                </a:cubicBezTo>
                <a:cubicBezTo>
                  <a:pt x="16654" y="228607"/>
                  <a:pt x="21431" y="223829"/>
                  <a:pt x="21431" y="217892"/>
                </a:cubicBezTo>
                <a:lnTo>
                  <a:pt x="21431" y="173245"/>
                </a:lnTo>
                <a:lnTo>
                  <a:pt x="57283" y="164270"/>
                </a:lnTo>
                <a:cubicBezTo>
                  <a:pt x="75633" y="159670"/>
                  <a:pt x="95056" y="161815"/>
                  <a:pt x="111978" y="170252"/>
                </a:cubicBezTo>
                <a:cubicBezTo>
                  <a:pt x="131712" y="180119"/>
                  <a:pt x="154617" y="181326"/>
                  <a:pt x="175244" y="173555"/>
                </a:cubicBezTo>
                <a:lnTo>
                  <a:pt x="190738" y="167751"/>
                </a:lnTo>
                <a:cubicBezTo>
                  <a:pt x="196319" y="165653"/>
                  <a:pt x="200025" y="160340"/>
                  <a:pt x="200025" y="154358"/>
                </a:cubicBezTo>
                <a:lnTo>
                  <a:pt x="200025" y="29476"/>
                </a:lnTo>
                <a:cubicBezTo>
                  <a:pt x="200025" y="19207"/>
                  <a:pt x="189220" y="12509"/>
                  <a:pt x="180023" y="17108"/>
                </a:cubicBezTo>
                <a:lnTo>
                  <a:pt x="175736" y="19250"/>
                </a:lnTo>
                <a:cubicBezTo>
                  <a:pt x="155063" y="29608"/>
                  <a:pt x="130730" y="29608"/>
                  <a:pt x="110058" y="19250"/>
                </a:cubicBezTo>
                <a:cubicBezTo>
                  <a:pt x="94386" y="11391"/>
                  <a:pt x="76394" y="9427"/>
                  <a:pt x="59381" y="13670"/>
                </a:cubicBezTo>
                <a:lnTo>
                  <a:pt x="21431" y="23226"/>
                </a:lnTo>
                <a:lnTo>
                  <a:pt x="21431" y="10717"/>
                </a:lnTo>
                <a:moveTo>
                  <a:pt x="21431" y="45318"/>
                </a:moveTo>
                <a:lnTo>
                  <a:pt x="64560" y="34512"/>
                </a:lnTo>
                <a:cubicBezTo>
                  <a:pt x="76616" y="31519"/>
                  <a:pt x="89339" y="32905"/>
                  <a:pt x="100457" y="38441"/>
                </a:cubicBezTo>
                <a:cubicBezTo>
                  <a:pt x="124968" y="50676"/>
                  <a:pt x="153455" y="51702"/>
                  <a:pt x="178592" y="41477"/>
                </a:cubicBezTo>
                <a:lnTo>
                  <a:pt x="178592" y="149438"/>
                </a:lnTo>
                <a:lnTo>
                  <a:pt x="167699" y="153500"/>
                </a:lnTo>
                <a:cubicBezTo>
                  <a:pt x="152653" y="159126"/>
                  <a:pt x="135909" y="158278"/>
                  <a:pt x="121533" y="151089"/>
                </a:cubicBezTo>
                <a:cubicBezTo>
                  <a:pt x="100013" y="140328"/>
                  <a:pt x="75411" y="137649"/>
                  <a:pt x="52061" y="143453"/>
                </a:cubicBezTo>
                <a:lnTo>
                  <a:pt x="21431" y="151132"/>
                </a:lnTo>
                <a:lnTo>
                  <a:pt x="21431" y="453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47086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935438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219456" y="20573"/>
                </a:moveTo>
                <a:lnTo>
                  <a:pt x="54864" y="20573"/>
                </a:lnTo>
                <a:cubicBezTo>
                  <a:pt x="51092" y="20573"/>
                  <a:pt x="48006" y="23659"/>
                  <a:pt x="48006" y="27431"/>
                </a:cubicBezTo>
                <a:lnTo>
                  <a:pt x="48006" y="123443"/>
                </a:lnTo>
                <a:lnTo>
                  <a:pt x="27432" y="123443"/>
                </a:lnTo>
                <a:lnTo>
                  <a:pt x="27432" y="27431"/>
                </a:lnTo>
                <a:cubicBezTo>
                  <a:pt x="27432" y="12301"/>
                  <a:pt x="39732" y="-2"/>
                  <a:pt x="54864" y="-2"/>
                </a:cubicBezTo>
                <a:lnTo>
                  <a:pt x="219456" y="-2"/>
                </a:lnTo>
                <a:cubicBezTo>
                  <a:pt x="234588" y="-2"/>
                  <a:pt x="246888" y="12299"/>
                  <a:pt x="246888" y="27431"/>
                </a:cubicBezTo>
                <a:lnTo>
                  <a:pt x="246888" y="123443"/>
                </a:lnTo>
                <a:lnTo>
                  <a:pt x="226314" y="123443"/>
                </a:lnTo>
                <a:lnTo>
                  <a:pt x="226314" y="27431"/>
                </a:lnTo>
                <a:cubicBezTo>
                  <a:pt x="226314" y="23659"/>
                  <a:pt x="223228" y="20573"/>
                  <a:pt x="219456" y="20573"/>
                </a:cubicBezTo>
                <a:lnTo>
                  <a:pt x="219456" y="20573"/>
                </a:lnTo>
                <a:moveTo>
                  <a:pt x="41148" y="171451"/>
                </a:moveTo>
                <a:lnTo>
                  <a:pt x="233172" y="171451"/>
                </a:lnTo>
                <a:cubicBezTo>
                  <a:pt x="242131" y="171451"/>
                  <a:pt x="249760" y="165707"/>
                  <a:pt x="252588" y="157734"/>
                </a:cubicBezTo>
                <a:lnTo>
                  <a:pt x="21732" y="157734"/>
                </a:lnTo>
                <a:cubicBezTo>
                  <a:pt x="24560" y="165707"/>
                  <a:pt x="32189" y="171451"/>
                  <a:pt x="41148" y="171451"/>
                </a:cubicBezTo>
                <a:lnTo>
                  <a:pt x="41148" y="171451"/>
                </a:lnTo>
                <a:moveTo>
                  <a:pt x="0" y="150875"/>
                </a:moveTo>
                <a:cubicBezTo>
                  <a:pt x="0" y="143288"/>
                  <a:pt x="6128" y="137159"/>
                  <a:pt x="13716" y="137159"/>
                </a:cubicBezTo>
                <a:lnTo>
                  <a:pt x="260604" y="137159"/>
                </a:lnTo>
                <a:cubicBezTo>
                  <a:pt x="268192" y="137159"/>
                  <a:pt x="274320" y="143288"/>
                  <a:pt x="274320" y="150875"/>
                </a:cubicBezTo>
                <a:cubicBezTo>
                  <a:pt x="274320" y="173592"/>
                  <a:pt x="255888" y="192024"/>
                  <a:pt x="233172" y="192024"/>
                </a:cubicBezTo>
                <a:lnTo>
                  <a:pt x="41148" y="192024"/>
                </a:lnTo>
                <a:cubicBezTo>
                  <a:pt x="18432" y="192024"/>
                  <a:pt x="0" y="173594"/>
                  <a:pt x="0" y="150875"/>
                </a:cubicBezTo>
                <a:lnTo>
                  <a:pt x="0" y="15087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47086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websites like italki or Conversation Exchange to practice speaking and listening with native speakers.</a:t>
            </a:r>
            <a:endParaRPr lang="en-US" sz="1155" dirty="0"/>
          </a:p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facilitate real-time communication and cultural exchange.</a:t>
            </a:r>
            <a:endParaRPr lang="en-US" sz="1155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Exchange Websites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Apps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Download apps like Duolingo, Babbel, or Rosetta Stone to practice language skills and track progress.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apps are user-friendly and provide interactive exercises for engaging learning.</a:t>
            </a:r>
            <a:endParaRPr lang="en-US" sz="1203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Language Learning Platforms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online platforms like Coursera, edX, or Udemy to access a wide range of language learning courses and resources.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flexibility and a variety of topics to suit different learning needs.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Textbooks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10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textbooks like 'English Grammar in Use' or 'English Vocabulary in Use' to practice grammar and vocabulary.</a:t>
            </a:r>
            <a:endParaRPr lang="en-US" sz="1097" dirty="0"/>
          </a:p>
          <a:p>
            <a:pPr algn="l" marL="0" indent="0">
              <a:lnSpc>
                <a:spcPct val="90000"/>
              </a:lnSpc>
              <a:spcBef>
                <a:spcPts val="784"/>
              </a:spcBef>
              <a:buNone/>
            </a:pPr>
            <a:r>
              <a:rPr lang="en-US" sz="10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structured lessons and exercises for effective learning.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5"/>
              </a:spcBef>
              <a:buNone/>
            </a:pPr>
            <a:r>
              <a:rPr lang="en-US" sz="9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Celebrate your progress and achievements, and don't be afraid to make mistakes.</a:t>
            </a:r>
            <a:endParaRPr lang="en-US" sz="972" dirty="0"/>
          </a:p>
          <a:p>
            <a:pPr algn="l" marL="0" indent="0">
              <a:lnSpc>
                <a:spcPct val="90000"/>
              </a:lnSpc>
              <a:spcBef>
                <a:spcPts val="695"/>
              </a:spcBef>
              <a:buNone/>
            </a:pPr>
            <a:r>
              <a:rPr lang="en-US" sz="97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Acknowledging milestones boosts motivation and fosters a positive learning attitude.</a:t>
            </a:r>
            <a:endParaRPr lang="en-US" sz="972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Progress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Support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feedback and support from teachers, peers, and language exchange partners.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Collaborating with others provides valuable insights and encouragement.</a:t>
            </a:r>
            <a:endParaRPr lang="en-US" sz="1082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Practice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0"/>
              </a:spcBef>
              <a:buNone/>
            </a:pPr>
            <a:r>
              <a:rPr lang="en-US" sz="11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regularly, using a variety of resources and materials.</a:t>
            </a:r>
            <a:endParaRPr lang="en-US" sz="1176" dirty="0"/>
          </a:p>
          <a:p>
            <a:pPr algn="l" marL="0" indent="0">
              <a:lnSpc>
                <a:spcPct val="90000"/>
              </a:lnSpc>
              <a:spcBef>
                <a:spcPts val="840"/>
              </a:spcBef>
              <a:buNone/>
            </a:pPr>
            <a:r>
              <a:rPr lang="en-US" sz="11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diverse tools enhances understanding and retention.</a:t>
            </a:r>
            <a:endParaRPr lang="en-US" sz="1176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Consistency in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0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consistent and persistent in your language learning efforts.</a:t>
            </a:r>
            <a:endParaRPr lang="en-US" sz="1209" dirty="0"/>
          </a:p>
          <a:p>
            <a:pPr algn="l" marL="0" indent="0">
              <a:lnSpc>
                <a:spcPct val="90000"/>
              </a:lnSpc>
              <a:spcBef>
                <a:spcPts val="864"/>
              </a:spcBef>
              <a:buNone/>
            </a:pPr>
            <a:r>
              <a:rPr lang="en-US" sz="120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steady progress and helps build a strong foundation.</a:t>
            </a:r>
            <a:endParaRPr lang="en-US" sz="1209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48824" b="-14882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Tips and Recommendations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16843" y="5223794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85800" y="521658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25416" y="4023911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02945" y="3950427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 Started with Your Study Plan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Begin Practicing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practicing with small steps.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Gradually increase the difficulty and complexity of your practice sessions.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 Your Schedule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schedule for your study sessions.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time for practice, review, and assessment.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Define Your Goals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your goals and objectives.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you have a clear understanding of what you want to achieve.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83" y="491258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5263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1431" y="10717"/>
                </a:moveTo>
                <a:cubicBezTo>
                  <a:pt x="21431" y="4778"/>
                  <a:pt x="16654" y="2"/>
                  <a:pt x="10715" y="2"/>
                </a:cubicBezTo>
                <a:cubicBezTo>
                  <a:pt x="4777" y="2"/>
                  <a:pt x="0" y="4780"/>
                  <a:pt x="0" y="10719"/>
                </a:cubicBezTo>
                <a:lnTo>
                  <a:pt x="0" y="28580"/>
                </a:lnTo>
                <a:lnTo>
                  <a:pt x="0" y="156497"/>
                </a:lnTo>
                <a:lnTo>
                  <a:pt x="0" y="178598"/>
                </a:lnTo>
                <a:lnTo>
                  <a:pt x="0" y="217890"/>
                </a:lnTo>
                <a:cubicBezTo>
                  <a:pt x="0" y="223829"/>
                  <a:pt x="4777" y="228607"/>
                  <a:pt x="10715" y="228607"/>
                </a:cubicBezTo>
                <a:cubicBezTo>
                  <a:pt x="16654" y="228607"/>
                  <a:pt x="21431" y="223829"/>
                  <a:pt x="21431" y="217892"/>
                </a:cubicBezTo>
                <a:lnTo>
                  <a:pt x="21431" y="173245"/>
                </a:lnTo>
                <a:lnTo>
                  <a:pt x="57283" y="164270"/>
                </a:lnTo>
                <a:cubicBezTo>
                  <a:pt x="75633" y="159670"/>
                  <a:pt x="95056" y="161815"/>
                  <a:pt x="111978" y="170252"/>
                </a:cubicBezTo>
                <a:cubicBezTo>
                  <a:pt x="131712" y="180119"/>
                  <a:pt x="154617" y="181326"/>
                  <a:pt x="175244" y="173555"/>
                </a:cubicBezTo>
                <a:lnTo>
                  <a:pt x="190738" y="167751"/>
                </a:lnTo>
                <a:cubicBezTo>
                  <a:pt x="196319" y="165653"/>
                  <a:pt x="200025" y="160340"/>
                  <a:pt x="200025" y="154358"/>
                </a:cubicBezTo>
                <a:lnTo>
                  <a:pt x="200025" y="29476"/>
                </a:lnTo>
                <a:cubicBezTo>
                  <a:pt x="200025" y="19207"/>
                  <a:pt x="189220" y="12509"/>
                  <a:pt x="180023" y="17108"/>
                </a:cubicBezTo>
                <a:lnTo>
                  <a:pt x="175736" y="19250"/>
                </a:lnTo>
                <a:cubicBezTo>
                  <a:pt x="155063" y="29608"/>
                  <a:pt x="130730" y="29608"/>
                  <a:pt x="110058" y="19250"/>
                </a:cubicBezTo>
                <a:cubicBezTo>
                  <a:pt x="94386" y="11391"/>
                  <a:pt x="76394" y="9427"/>
                  <a:pt x="59381" y="13670"/>
                </a:cubicBezTo>
                <a:lnTo>
                  <a:pt x="21431" y="23226"/>
                </a:lnTo>
                <a:lnTo>
                  <a:pt x="21431" y="10717"/>
                </a:lnTo>
                <a:moveTo>
                  <a:pt x="21431" y="45318"/>
                </a:moveTo>
                <a:lnTo>
                  <a:pt x="64560" y="34512"/>
                </a:lnTo>
                <a:cubicBezTo>
                  <a:pt x="76616" y="31519"/>
                  <a:pt x="89339" y="32905"/>
                  <a:pt x="100457" y="38441"/>
                </a:cubicBezTo>
                <a:cubicBezTo>
                  <a:pt x="124968" y="50676"/>
                  <a:pt x="153455" y="51702"/>
                  <a:pt x="178592" y="41477"/>
                </a:cubicBezTo>
                <a:lnTo>
                  <a:pt x="178592" y="149438"/>
                </a:lnTo>
                <a:lnTo>
                  <a:pt x="167699" y="153500"/>
                </a:lnTo>
                <a:cubicBezTo>
                  <a:pt x="152653" y="159126"/>
                  <a:pt x="135909" y="158278"/>
                  <a:pt x="121533" y="151089"/>
                </a:cubicBezTo>
                <a:cubicBezTo>
                  <a:pt x="100013" y="140328"/>
                  <a:pt x="75411" y="137649"/>
                  <a:pt x="52061" y="143453"/>
                </a:cubicBezTo>
                <a:lnTo>
                  <a:pt x="21431" y="151132"/>
                </a:lnTo>
                <a:lnTo>
                  <a:pt x="21431" y="453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Good Luck on Your Language Learning Journey!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motivated, persistent, and patient, and you'll achieve your goals.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consistent effort, you can become proficient in English at the C1 level.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Proficiency Requires Dedication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97935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that language learning is a lifelong process, and it's okay to make mistakes.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Embrace the journey and learn from every experience to improve your skills.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is a Lifelong Process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Support and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online resources, such as language learning blogs, YouTube channels, and podcasts.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Supplement your learning with diverse and accessible materials.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Online Language Resources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 a language exchange partner to practice speaking and listening.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with native speakers to enhance your conversational skills.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Partner for Language Exchange</a:t>
            </a:r>
            <a:endParaRPr lang="en-US" sz="1316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 online communities, such as language learning forums or social media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 with other learners and get support in your language learning journey.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Language Learning Communities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5747" r="-857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the steps outlined in this presentation, you can create a personalized study plan and set realistic goals.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enables you to achieve success in your language learning journey.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to Success in Language Learning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1333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is crucial for English language improvement at the C1 level.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provide structure and direction to your learning process, enhancing efficiency and effectiveness.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Study Plans and Goals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81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watching this presentation on building a study plan and setting achievable goals for English language improvement at the C1 level.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found it helpful and informative. Good luck on your language learning journey!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705083"/>
            <a:ext cx="411480" cy="365760"/>
          </a:xfrm>
          <a:custGeom>
            <a:avLst/>
            <a:gdLst/>
            <a:ahLst/>
            <a:cxnLst/>
            <a:rect l="l" t="t" r="r" b="b"/>
            <a:pathLst>
              <a:path w="411480" h="365760">
                <a:moveTo>
                  <a:pt x="177735" y="221241"/>
                </a:moveTo>
                <a:cubicBezTo>
                  <a:pt x="158017" y="199595"/>
                  <a:pt x="130941" y="149087"/>
                  <a:pt x="126444" y="34290"/>
                </a:cubicBezTo>
                <a:lnTo>
                  <a:pt x="285176" y="34290"/>
                </a:lnTo>
                <a:cubicBezTo>
                  <a:pt x="280605" y="149091"/>
                  <a:pt x="253529" y="199595"/>
                  <a:pt x="233885" y="221241"/>
                </a:cubicBezTo>
                <a:cubicBezTo>
                  <a:pt x="224100" y="232027"/>
                  <a:pt x="215381" y="236530"/>
                  <a:pt x="210238" y="238457"/>
                </a:cubicBezTo>
                <a:cubicBezTo>
                  <a:pt x="208382" y="239170"/>
                  <a:pt x="206880" y="239529"/>
                  <a:pt x="205880" y="239814"/>
                </a:cubicBezTo>
                <a:cubicBezTo>
                  <a:pt x="204880" y="239598"/>
                  <a:pt x="203378" y="239170"/>
                  <a:pt x="201522" y="238457"/>
                </a:cubicBezTo>
                <a:cubicBezTo>
                  <a:pt x="196379" y="236530"/>
                  <a:pt x="187664" y="232027"/>
                  <a:pt x="177875" y="221241"/>
                </a:cubicBezTo>
                <a:lnTo>
                  <a:pt x="177735" y="221241"/>
                </a:lnTo>
                <a:moveTo>
                  <a:pt x="285748" y="0"/>
                </a:moveTo>
                <a:lnTo>
                  <a:pt x="125728" y="0"/>
                </a:lnTo>
                <a:cubicBezTo>
                  <a:pt x="106796" y="0"/>
                  <a:pt x="91365" y="15574"/>
                  <a:pt x="92081" y="34433"/>
                </a:cubicBezTo>
                <a:cubicBezTo>
                  <a:pt x="92225" y="38218"/>
                  <a:pt x="92365" y="42004"/>
                  <a:pt x="92583" y="45720"/>
                </a:cubicBezTo>
                <a:lnTo>
                  <a:pt x="17146" y="45720"/>
                </a:lnTo>
                <a:cubicBezTo>
                  <a:pt x="7645" y="45720"/>
                  <a:pt x="0" y="53364"/>
                  <a:pt x="0" y="62867"/>
                </a:cubicBezTo>
                <a:cubicBezTo>
                  <a:pt x="0" y="140375"/>
                  <a:pt x="32791" y="189811"/>
                  <a:pt x="72511" y="220458"/>
                </a:cubicBezTo>
                <a:cubicBezTo>
                  <a:pt x="111017" y="250249"/>
                  <a:pt x="155165" y="261606"/>
                  <a:pt x="179311" y="265962"/>
                </a:cubicBezTo>
                <a:cubicBezTo>
                  <a:pt x="182668" y="267747"/>
                  <a:pt x="185812" y="269177"/>
                  <a:pt x="188668" y="270318"/>
                </a:cubicBezTo>
                <a:lnTo>
                  <a:pt x="188668" y="331470"/>
                </a:lnTo>
                <a:lnTo>
                  <a:pt x="131517" y="331470"/>
                </a:lnTo>
                <a:cubicBezTo>
                  <a:pt x="122016" y="331470"/>
                  <a:pt x="114371" y="339114"/>
                  <a:pt x="114371" y="348617"/>
                </a:cubicBezTo>
                <a:cubicBezTo>
                  <a:pt x="114371" y="358119"/>
                  <a:pt x="122016" y="365764"/>
                  <a:pt x="131517" y="365764"/>
                </a:cubicBezTo>
                <a:lnTo>
                  <a:pt x="205814" y="365764"/>
                </a:lnTo>
                <a:lnTo>
                  <a:pt x="280111" y="365764"/>
                </a:lnTo>
                <a:cubicBezTo>
                  <a:pt x="289612" y="365764"/>
                  <a:pt x="297257" y="358119"/>
                  <a:pt x="297257" y="348620"/>
                </a:cubicBezTo>
                <a:cubicBezTo>
                  <a:pt x="297257" y="339118"/>
                  <a:pt x="289612" y="331477"/>
                  <a:pt x="280111" y="331477"/>
                </a:cubicBezTo>
                <a:lnTo>
                  <a:pt x="222960" y="331477"/>
                </a:lnTo>
                <a:lnTo>
                  <a:pt x="222960" y="270326"/>
                </a:lnTo>
                <a:cubicBezTo>
                  <a:pt x="225816" y="269181"/>
                  <a:pt x="228960" y="267754"/>
                  <a:pt x="232317" y="265970"/>
                </a:cubicBezTo>
                <a:cubicBezTo>
                  <a:pt x="256463" y="261683"/>
                  <a:pt x="300541" y="250253"/>
                  <a:pt x="339117" y="220465"/>
                </a:cubicBezTo>
                <a:cubicBezTo>
                  <a:pt x="378693" y="189818"/>
                  <a:pt x="411484" y="140382"/>
                  <a:pt x="411484" y="62874"/>
                </a:cubicBezTo>
                <a:cubicBezTo>
                  <a:pt x="411484" y="53372"/>
                  <a:pt x="403839" y="45731"/>
                  <a:pt x="394338" y="45731"/>
                </a:cubicBezTo>
                <a:lnTo>
                  <a:pt x="318901" y="45731"/>
                </a:lnTo>
                <a:cubicBezTo>
                  <a:pt x="319115" y="42015"/>
                  <a:pt x="319259" y="38302"/>
                  <a:pt x="319403" y="34444"/>
                </a:cubicBezTo>
                <a:cubicBezTo>
                  <a:pt x="320119" y="15585"/>
                  <a:pt x="304688" y="11"/>
                  <a:pt x="285756" y="11"/>
                </a:cubicBezTo>
                <a:lnTo>
                  <a:pt x="285748" y="0"/>
                </a:lnTo>
                <a:moveTo>
                  <a:pt x="316255" y="80010"/>
                </a:moveTo>
                <a:lnTo>
                  <a:pt x="376550" y="80010"/>
                </a:lnTo>
                <a:cubicBezTo>
                  <a:pt x="372262" y="136019"/>
                  <a:pt x="347046" y="170949"/>
                  <a:pt x="318041" y="193311"/>
                </a:cubicBezTo>
                <a:cubicBezTo>
                  <a:pt x="305540" y="203026"/>
                  <a:pt x="292110" y="210458"/>
                  <a:pt x="279181" y="216171"/>
                </a:cubicBezTo>
                <a:cubicBezTo>
                  <a:pt x="295397" y="187383"/>
                  <a:pt x="309758" y="144376"/>
                  <a:pt x="316255" y="80010"/>
                </a:cubicBezTo>
                <a:lnTo>
                  <a:pt x="316255" y="80010"/>
                </a:lnTo>
                <a:moveTo>
                  <a:pt x="132303" y="216171"/>
                </a:moveTo>
                <a:cubicBezTo>
                  <a:pt x="119375" y="210458"/>
                  <a:pt x="106014" y="203026"/>
                  <a:pt x="93443" y="193311"/>
                </a:cubicBezTo>
                <a:cubicBezTo>
                  <a:pt x="64438" y="170953"/>
                  <a:pt x="39222" y="136019"/>
                  <a:pt x="34935" y="80010"/>
                </a:cubicBezTo>
                <a:lnTo>
                  <a:pt x="95229" y="80010"/>
                </a:lnTo>
                <a:cubicBezTo>
                  <a:pt x="101730" y="144376"/>
                  <a:pt x="116087" y="187379"/>
                  <a:pt x="132303" y="216171"/>
                </a:cubicBezTo>
                <a:lnTo>
                  <a:pt x="132303" y="2161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Study Plan and Setting Achievable Goals for English Language Improvement at the C1 Level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2025-06-30T20:47:16Z</dcterms:created>
  <dcterms:modified xsi:type="dcterms:W3CDTF">2025-06-30T20:47:16Z</dcterms:modified>
</cp:coreProperties>
</file>