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2f00d6c75a45e19617f2c72cb61a4ce789a4be.png"/><Relationship Id="rId2" Type="http://schemas.openxmlformats.org/officeDocument/2006/relationships/image" Target="../media/ff27cf55f7b6d09065daa10ce27261d1841904ab.png"/><Relationship Id="rId3" Type="http://schemas.openxmlformats.org/officeDocument/2006/relationships/image" Target="../media/25a127f318108b477b20f1bde72776ac4a85ab22.png"/><Relationship Id="rId4" Type="http://schemas.openxmlformats.org/officeDocument/2006/relationships/image" Target="../media/7a49d68feec36feea0a9f3fcfaed7e92c5934b2d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23e74f1d8100b40b003e4b1e61f331bee5d93e8f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c75e0e84dd2a2b8ff72260294d1b9ee54808dbe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7e35571119bf092742eddcd425eecf8afa38d32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7762c7df537fe6c7c21d8be36aab27d622b51a2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1508c1d357d92dad4e4734f85149930dea7471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b05c7c8753fdfa62a64130a471e06a7acdb6d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032dd056268cb0d1190fddaef79a7035b687628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5b2871bd2f553d4c4ed9f9fdbee43b3197ecdcb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fee491cd9bed1c0b9c0d90065c7cb4313644665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c178f253dce01f5d3bcb94b72ace2125e0787f8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dc788fdde42daadb998d8c029359776ced74aef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287c16115a1b1dd3c7bb85ae6c942d88bae81d4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974757a58c8e07982053cb4e6813431725672df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503a9dfcf2a796ab0bf7baf73398335893753ec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f4d024834e1df62ac624f283082f4b232af7a78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f6ed8feee4da34a073069f752fe5742aa380823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1c8e1a6e3f787ff2e2d7b0025f2b29d319acf56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38228" y="447"/>
            <a:ext cx="6953709" cy="6857107"/>
          </a:xfrm>
          <a:custGeom>
            <a:avLst/>
            <a:gdLst/>
            <a:ahLst/>
            <a:cxnLst/>
            <a:rect l="l" t="t" r="r" b="b"/>
            <a:pathLst>
              <a:path w="6953709" h="6857107">
                <a:moveTo>
                  <a:pt x="0" y="6857107"/>
                </a:moveTo>
                <a:lnTo>
                  <a:pt x="0" y="0"/>
                </a:lnTo>
                <a:lnTo>
                  <a:pt x="6953709" y="0"/>
                </a:lnTo>
                <a:lnTo>
                  <a:pt x="695370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2767168"/>
            <a:ext cx="12191937" cy="4090386"/>
          </a:xfrm>
          <a:custGeom>
            <a:avLst/>
            <a:gdLst/>
            <a:ahLst/>
            <a:cxnLst/>
            <a:rect l="l" t="t" r="r" b="b"/>
            <a:pathLst>
              <a:path w="12191937" h="4090386">
                <a:moveTo>
                  <a:pt x="0" y="4090386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4090386"/>
                </a:lnTo>
                <a:lnTo>
                  <a:pt x="0" y="409038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26417" y="447"/>
            <a:ext cx="11065520" cy="6857107"/>
          </a:xfrm>
          <a:custGeom>
            <a:avLst/>
            <a:gdLst/>
            <a:ahLst/>
            <a:cxnLst/>
            <a:rect l="l" t="t" r="r" b="b"/>
            <a:pathLst>
              <a:path w="11065520" h="6857107">
                <a:moveTo>
                  <a:pt x="0" y="6857107"/>
                </a:moveTo>
                <a:lnTo>
                  <a:pt x="0" y="0"/>
                </a:lnTo>
                <a:lnTo>
                  <a:pt x="11065520" y="0"/>
                </a:lnTo>
                <a:lnTo>
                  <a:pt x="1106552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6732" y="56379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8640" y="0"/>
            <a:ext cx="4023360" cy="6858000"/>
          </a:xfrm>
          <a:custGeom>
            <a:avLst/>
            <a:gdLst/>
            <a:ahLst/>
            <a:cxnLst/>
            <a:rect l="l" t="t" r="r" b="b"/>
            <a:pathLst>
              <a:path w="4023360" h="6858000">
                <a:moveTo>
                  <a:pt x="0" y="6858000"/>
                </a:moveTo>
                <a:lnTo>
                  <a:pt x="0" y="0"/>
                </a:lnTo>
                <a:lnTo>
                  <a:pt x="4023360" y="0"/>
                </a:lnTo>
                <a:lnTo>
                  <a:pt x="402336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28000" r="28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56256" y="4141674"/>
            <a:ext cx="7132320" cy="2716325"/>
          </a:xfrm>
          <a:custGeom>
            <a:avLst/>
            <a:gdLst/>
            <a:ahLst/>
            <a:cxnLst/>
            <a:rect l="l" t="t" r="r" b="b"/>
            <a:pathLst>
              <a:path w="7132320" h="2716325">
                <a:moveTo>
                  <a:pt x="0" y="2716325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2716325"/>
                </a:lnTo>
                <a:lnTo>
                  <a:pt x="0" y="27163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Esplorazione delle Fondamenta e delle Applicazioni nei Triangoli Rettangoli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6732" y="0"/>
            <a:ext cx="7132320" cy="3912243"/>
          </a:xfrm>
          <a:custGeom>
            <a:avLst/>
            <a:gdLst/>
            <a:ahLst/>
            <a:cxnLst/>
            <a:rect l="l" t="t" r="r" b="b"/>
            <a:pathLst>
              <a:path w="7132320" h="3912243">
                <a:moveTo>
                  <a:pt x="0" y="3912243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912243"/>
                </a:lnTo>
                <a:lnTo>
                  <a:pt x="0" y="391224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Matematica Applicata: Teorema di Pitagora e Trigonometria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Teorema di Pitagora e Trigonometria nei Triangoli R…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Introduzione al Teorema di Pitagora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Dimostrazione Geometrica del Teorema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Funzioni Trigonometriche Fondamentali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Seno - Approfondimento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Coseno - Approfondimento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Tangente - Approfondimento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Calcolo dell'Area nei Triangoli Rettangoli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Teorema della Corda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Pratiche in Ingegneria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nella Fisica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Strumenti di Calcolo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Esercitazione Pratica - Parte 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16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17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Esercitazione Pratica - Parte 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Errori Comuni e Come Evitarli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Collegamento con Altre Branche Matematiche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Storia e Curiosità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Digitali e Software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Prospettive Future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Conclusione e Riflessione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  <a:lnTo>
                  <a:pt x="112720" y="4881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  <a:lnTo>
                  <a:pt x="119461" y="4864053"/>
                </a:lnTo>
              </a:path>
            </a:pathLst>
          </a:custGeom>
          <a:blipFill>
            <a:blip r:embed="rId3"/>
            <a:srcRect l="18445" r="184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Teorema di Pitagora e Trigonometria nei Triangoli Rettangoli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Teorema di Pitagora: Fondamentale per la geometria dei triangoli rettangoli, Formula: a^2 + b^2 = c^2, Applicazioni pratiche nel calcolo di distanze e misure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Funzioni Trigonometriche: Seno, Coseno e Tangente: relazioni tra angoli e lati, Utilizzo per risolvere problemi di triangoli rettangoli, Importanza nelle applicazioni ingegneristiche e fisiche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Calcolo dell'Area: Formula: Area = (base × altezza) / 2, Metodi di calcolo utilizzando le funzioni trigonometriche, Esempi pratici per comprendere l'applicazione del teorema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Teorema della Corda: Relazioni tra corde e angoli in una circonferenza, Utilizzo per risolvere problemi complessi in geometria, Dimostrazione matematica e applicazioni pratiche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Teorema di Pitagora e Trigonometria nei Triangoli Rettangoli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3478" r="334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Introduzione al Teorema di Pitagora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teorema prende il nome dal matematico greco Pitagora, vissuto nel VI secolo a.C., e ha avuto un impatto significativo nello sviluppo della geometria e della trigonometria.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Breve Cenno Storico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Rappresentazione visiva del triangolo rettangolo con i cateti e l'ipotenusa, evidenziando la relazione geometrica tra i lati.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Illustrazione Grafica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Cateti: i due lati che formano l'angolo retto.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Ipotenusa: il lato opposto all'angolo retto, il più lungo del triangolo.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Spiegazione dei Termini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Teorema di Pitagora stabilisce che, in un triangolo rettangolo, la somma dei quadrati delle lunghezze dei cateti (a e b) è uguale al quadrato della lunghezza dell'ipotenusa (c): a² + b² = c².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Definizione del Teorema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1520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  <a:lnTo>
                  <a:pt x="407793" y="4206240"/>
                </a:ln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64134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  <a:lnTo>
                  <a:pt x="407793" y="4206240"/>
                </a:ln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9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  <a:lnTo>
                  <a:pt x="407793" y="4206240"/>
                </a:ln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91639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542257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448801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Dimostrazione Geometrica del Teorema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8586733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Dimostriamo che l'area totale dei quadrati sui cateti è equivalente all'area del quadrato sull'ipotenusa, ovvero a^2 + b^2 = c^2.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Questa ricomposizione visiva evidenzia l'importanza del teorema di Pitagora nella geometria.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586733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Ricomposizione e Confronto delle Aree</a:t>
            </a:r>
            <a:endParaRPr lang="en-US" sz="1351" dirty="0"/>
          </a:p>
        </p:txBody>
      </p:sp>
      <p:sp>
        <p:nvSpPr>
          <p:cNvPr id="15" name="Text 13"/>
          <p:cNvSpPr/>
          <p:nvPr/>
        </p:nvSpPr>
        <p:spPr>
          <a:xfrm>
            <a:off x="4724400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951"/>
              </a:spcAft>
              <a:buNone/>
            </a:pPr>
            <a:r>
              <a:rPr lang="en-US" sz="114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Costruiamo un quadrato su ciascun lato del triangolo.</a:t>
            </a:r>
            <a:endParaRPr lang="en-US" sz="1141" dirty="0"/>
          </a:p>
          <a:p>
            <a:pPr algn="ctr" marL="0" indent="0">
              <a:lnSpc>
                <a:spcPct val="116667"/>
              </a:lnSpc>
              <a:spcAft>
                <a:spcPts val="951"/>
              </a:spcAft>
              <a:buNone/>
            </a:pPr>
            <a:r>
              <a:rPr lang="en-US" sz="114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quadrato sui cateti avrà aree a^2 e b^2, mentre il quadrato sull'ipotenusa avrà area c^2.</a:t>
            </a:r>
            <a:endParaRPr lang="en-US" sz="1141" dirty="0"/>
          </a:p>
          <a:p>
            <a:pPr algn="ctr" marL="0" indent="0">
              <a:lnSpc>
                <a:spcPct val="116667"/>
              </a:lnSpc>
              <a:spcAft>
                <a:spcPts val="951"/>
              </a:spcAft>
              <a:buNone/>
            </a:pPr>
            <a:r>
              <a:rPr lang="en-US" sz="114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Questa fase è fondamentale per comprendere la relazione geometrica.</a:t>
            </a:r>
            <a:endParaRPr lang="en-US" sz="1141" dirty="0"/>
          </a:p>
        </p:txBody>
      </p:sp>
      <p:sp>
        <p:nvSpPr>
          <p:cNvPr id="16" name="Text 14"/>
          <p:cNvSpPr/>
          <p:nvPr/>
        </p:nvSpPr>
        <p:spPr>
          <a:xfrm>
            <a:off x="4724400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549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Creazione dei Quadrati sui Lati</a:t>
            </a:r>
            <a:endParaRPr lang="en-US" sz="1549" dirty="0"/>
          </a:p>
        </p:txBody>
      </p:sp>
      <p:sp>
        <p:nvSpPr>
          <p:cNvPr id="17" name="Text 15"/>
          <p:cNvSpPr/>
          <p:nvPr/>
        </p:nvSpPr>
        <p:spPr>
          <a:xfrm>
            <a:off x="822959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Iniziamo disegnando un triangolo rettangolo con cateti di lunghezza a e b, e ipotenusa c.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Questa configurazione ci permette di visualizzare la relazione tra i lati.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22959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Costruzione di un Triangolo Rettangolo</a:t>
            </a:r>
            <a:endParaRPr lang="en-US" sz="13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8596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185969" y="3950288"/>
            <a:ext cx="5457330" cy="2348633"/>
          </a:xfrm>
          <a:custGeom>
            <a:avLst/>
            <a:gdLst/>
            <a:ahLst/>
            <a:cxnLst/>
            <a:rect l="l" t="t" r="r" b="b"/>
            <a:pathLst>
              <a:path w="5457330" h="2348633">
                <a:moveTo>
                  <a:pt x="57682" y="2348633"/>
                </a:moveTo>
                <a:cubicBezTo>
                  <a:pt x="25825" y="2348633"/>
                  <a:pt x="0" y="2322808"/>
                  <a:pt x="0" y="2290951"/>
                </a:cubicBezTo>
                <a:lnTo>
                  <a:pt x="0" y="57682"/>
                </a:lnTo>
                <a:cubicBezTo>
                  <a:pt x="0" y="25825"/>
                  <a:pt x="25825" y="0"/>
                  <a:pt x="57682" y="0"/>
                </a:cubicBezTo>
                <a:lnTo>
                  <a:pt x="5399648" y="0"/>
                </a:lnTo>
                <a:cubicBezTo>
                  <a:pt x="5431505" y="0"/>
                  <a:pt x="5457330" y="25825"/>
                  <a:pt x="5457330" y="57682"/>
                </a:cubicBezTo>
                <a:lnTo>
                  <a:pt x="5457330" y="2290951"/>
                </a:lnTo>
                <a:cubicBezTo>
                  <a:pt x="5457330" y="2322808"/>
                  <a:pt x="5431505" y="2348633"/>
                  <a:pt x="5399648" y="2348633"/>
                </a:cubicBezTo>
                <a:lnTo>
                  <a:pt x="57682" y="2348633"/>
                </a:lnTo>
              </a:path>
            </a:pathLst>
          </a:custGeom>
          <a:blipFill>
            <a:blip r:embed="rId2"/>
            <a:srcRect l="0" r="0" t="17861" b="1786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Funzioni Trigonometriche Fondamentali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728639" y="4582629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Seno: sin(θ) = opposto/iperonusa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Coseno: cos(θ) = adiacente/iperonusa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Tangente: tan(θ) = opposto/adiacente = sin(θ)/cos(θ)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8639" y="4083579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Formula per calcolare ciascuna funzione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6596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Illustrazione delle funzioni trigonometriche in relazione agli angoli del triangolo.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Importanza della rappresentazione visiva per la comprensione delle funzioni.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6596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Rappresentazione grafica in un triangolo rettangolo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2863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Seno (sin): rapporto tra il cateto opposto e l'ipotenusa.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Coseno (cos): rapporto tra il cateto adiacente e l'ipotenusa.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Tangente (tan): rapporto tra il cateto opposto e il cateto adiacente.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2863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Definizione delle tre funzioni trigonometriche base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Seno - Approfondimento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del seno in fisica e ingegneria: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Calcolo delle forze in un triangolo di forze.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in onde e oscillazioni, come nel suono e nella luce.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Applicazioni Pratiche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Rappresentazione grafica della funzione seno nel piano cartesiano.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Comportamento periodico: la funzione ha un periodo di 2π.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Grafico della Funzione Seno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Calcolo del seno per angoli specifici: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sin(30°) = 1/2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sin(45°) = √2/2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sin(60°) = √3/2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Applicazione di questi valori in problemi pratici.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Esempi di Calcolo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funzione seno è definita come: sin(θ) = cateto opposto / ipotenusa.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Rappresenta il rapporto tra il lato opposto all'angolo e l'ipotenusa nel triangolo rettangolo.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Definizione Matematica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203" r="382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Coseno - Approfondimento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pratiche: calcolo di distanze e angoli in triangoli rettangoli.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del coseno per determinare la lunghezza di un lato sconosciuto in un triangolo rettangolo.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Esempi di Utilizzo in Problemi di Geometria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Rappresentazione della funzione coseno su un intervallo di 0° a 360°.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Comportamento periodico: la funzione coseno è periodica con periodo 360°.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Grafico dell'Andamento della Funzione Coseno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Valori specifici: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cos(0°) = 1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cos(30°) = √3/2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cos(45°) = √2/2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cos(60°) = 1/2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Calcoli con Angoli Notevoli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cos(θ) = adiacente / ipotenusa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Rappresenta il rapporto tra il cateto adiacente all'angolo e l'ipotenusa nel triangolo rettangolo.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Definizione Matematica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609" r="3760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Tangente - Approfondimento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Valori notevoli: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tan(0°) = 0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tan(45°) = 1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tan(90°) è indefinita.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pratiche nella risoluzione di triangoli e problemi di ingegneria.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Casi Particolari e Comportamento della Funzione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funzione tangente presenta un comportamento periodico con un periodo di π.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Identificazione dei punti di discontinuità: tan(θ) è indefinita per θ = (π/2) + kπ, dove k è un intero.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Grafico dell'Andamento della Funzione Tangente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tangente può essere espressa in termini di seno e coseno: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tan(θ) = sin(θ) / cos(θ)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Importanza di questa relazione per semplificare i calcoli trigonometrici.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Relazione con Seno e Coseno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tangente di un angolo θ è definita come il rapporto tra il cateto opposto e il cateto adiacente: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tan(θ) = opposto / adiacente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Definizione Matematica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1520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  <a:lnTo>
                  <a:pt x="407793" y="4206240"/>
                </a:ln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64134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  <a:lnTo>
                  <a:pt x="407793" y="4206240"/>
                </a:ln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9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  <a:lnTo>
                  <a:pt x="407793" y="4206240"/>
                </a:ln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91639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542257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448801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Calcolo dell'Area nei Triangoli Rettangoli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8586733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Consideriamo un triangolo rettangolo con cateti di lunghezza 3 cm e 4 cm.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Applicando la formula dell'area: Area = (3 * 4) / 2 = 6 cm².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Questo esempio illustra come applicare la formula in modo pratico.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586733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Esempi Risolti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724400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Possiamo anche calcolare l'area utilizzando le funzioni trigonometriche.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 conosciamo un angolo e la lunghezza dell'ipotenusa, possiamo usare la formula: Area = (1/2) * c * (c * sin(θ)), dove c è l'ipotenusa e θ è l'angolo.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24400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Applicazione della Trigonometria</a:t>
            </a:r>
            <a:endParaRPr lang="en-US" sz="1503" dirty="0"/>
          </a:p>
        </p:txBody>
      </p:sp>
      <p:sp>
        <p:nvSpPr>
          <p:cNvPr id="17" name="Text 15"/>
          <p:cNvSpPr/>
          <p:nvPr/>
        </p:nvSpPr>
        <p:spPr>
          <a:xfrm>
            <a:off x="822959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 calcolare l'area di un triangolo rettangolo, utilizziamo la formula: Area = (base * altezza) / 2.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Qui, la base e l'altezza corrispondono ai cateti del triangolo.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22959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Formula Base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609" r="3760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Teorema della Corda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del teorema della corda per risolvere problemi di geometria analitica e trigonometria.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pratiche in ingegneria e architettura, come nel calcolo delle forze in strutture circolari.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Applicazioni in geometria e problemi complessi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di triangoli isosceli per dimostrare la relazione tra la lunghezza della corda e l'angolo al centro.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Applicazione del teorema di Pitagora per calcolare le lunghezze delle corde in base ai raggi e agli angoli.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Dimostrazione matematica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corde che sottendono angoli uguali al centro sono di lunghezza uguale.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corde equidistanti dal centro della circonferenza sono di lunghezza diversa, con la corda più lunga più vicina al centro.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Relazioni tra corde e angoli in una circonferenza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teorema della corda stabilisce una relazione tra la lunghezza di una corda in una circonferenza e l'angolo al centro che essa sottende.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Formula: Se AB è una corda e O è il centro della circonferenza, allora AB = 2R · sin(θ/2), dove R è il raggio e θ è l'angolo al centro.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Definizione e significato geometrico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64" r="3896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Applicazioni Pratiche in Ingegneria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Esempi di applicazione del teorema in progetti di architettura e ingegneria.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Analisi di progetti famosi e le soluzioni ingegneristiche adottate.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Casi Studio Reali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Analisi delle forze in gioco: utilizzo di triangoli rettangoli per calcolare tensioni e compressioni.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Importanza nella realizzazione di ponti e gallerie.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Progettazione Strutturale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Formula: Area = (base * altezza) / 2.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in progetti di ingegneria civile per determinare superfici utili.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Calcolo dell'Area nei Triangoli Rettangoli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Applicazione nella progettazione di strutture: calcolo delle distanze e delle altezze.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Fondamentale per garantire la stabilità e la sicurezza degli edifici.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Utilizzo del Teorema di Pitagora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9029" r="390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Applicazioni nella Fisica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Problemi pratici che illustrano l'uso del teorema di Pitagora in situazioni reali.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Esempi di calcolo di angoli e distanze in contesti fisici.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Esempi di Problemi Risolti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delle funzioni trigonometriche per descrivere il moto circolare.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Analisi delle forze in sistemi meccanici complessi.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Applicazioni in Meccanica e Dinamica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Applicazione della trigonometria per analizzare traiettorie di proiettili.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Calcolo della distanza percorsa in un piano inclinato.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Risoluzione di Problemi di Movimento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del teorema di Pitagora per determinare la lunghezza di un vettore risultante.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Scomposizione di forze in componenti orizzontali e verticali.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Calcolo di Vettori e Componenti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40268" r="4026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Strumenti di Calcolo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 per risolvere problemi complessi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Esempi pratici di applicazione in situazioni quotidiane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Trucchi Matematici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Metodi per semplificare i calcoli manuali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di approssimazioni e identità trigonometriche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Tecniche di Calcolo Rapido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in software di geometria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Calcolo automatico di seno, coseno e tangente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Funzioni Trigonometriche Integrate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Funzionalità avanzate per calcoli trigonometrici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Memoria per risultati intermedi e formule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Uso della Calcolatrice Scientifica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9054" r="3905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Esercitazione Pratica - Parte 1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Tecniche per affrontare i problemi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Importanza della visualizzazione geometrica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Suggerimenti per la risoluzione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Problemi semplici per principianti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Sfide più complesse per studenti avanzati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Esercizi graduati per difficoltà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Determinazione dei cateti e dell'ipotenusa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delle relazioni trigonometriche per trovare angoli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Calcolo di lati e angoli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Esercizi pratici sul teorema di Pitagora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Applicazione delle funzioni trigonometriche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Serie di problemi da risolvere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Esercitazione Pratica - Parte 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Tecniche per controllare la correttezza delle soluzioni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Uso di strumenti digitali per la verifica dei risultati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Metodi di verifica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Problemi di applicazione pratica in contesti ingegneristici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Situazioni di vita reale che richiedono calcoli precisi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Sfide matematiche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Esempi di problemi che richiedono l'uso simultaneo di entrambi i concetti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Analisi di angoli e lati in triangoli rettangoli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Utilizzo combinato di teorema di Pitagora e trigonometria</a:t>
            </a:r>
            <a:endParaRPr lang="en-US" sz="1272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Risoluzione di triangoli rettangoli con lati non interi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Applicazione del teorema di Pitagora in situazioni reali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Problemi più complessi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Errori Comuni e Come Evitarli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Rivedi i calcoli e confronta i risultati con valori attesi.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Usa metodi alternativi per verificare la correttezza delle soluzioni.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Negligenza nel Controllo dei Risultati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Disegna sempre il triangolo per chiarire le relazioni tra i lati e gli angoli.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Utilizza diagrammi per rappresentare le funzioni trigonometriche.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Sottovalutare l'Importanza della Visualizzazione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sempre le formule utilizzate per seno, coseno e tangente.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Fai attenzione all'uso delle unità di misura (gradi vs radianti).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Errori nei Calcoli Trigonometrici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Assicurati di identificare correttamente i lati del triangolo rettangolo.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Ricorda che l'ipotenusa è sempre il lato opposto all'angolo retto.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Confusione tra Cateti e Ipotenusa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609" r="3760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Collegamento con Altre Branche Matematiche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Interconnessione tra diverse branche matematiche per risolvere problemi complessi.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Sviluppo di competenze analitiche e critiche attraverso l'applicazione di teoremi in contesti vari.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Importanza Trasversale dei Concetti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Integrazione delle funzioni trigonometriche per il calcolo di aree e volumi.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Derivazione delle funzioni per comprendere il comportamento delle curve.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Calcolo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Studio delle figure geometriche attraverso coordinate cartesiane.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Analisi delle proprietà dei triangoli rettangoli nel piano.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Geometria Analitica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di equazioni per risolvere problemi geometrici.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Applicazione delle funzioni trigonometriche in equazioni algebriche.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Relazione con l'Algebra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Storia e Curiosità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trigonometria ha radici antiche, con i primi studi risalenti agli astronomi babilonesi.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Nel Medioevo, matematici arabi hanno tradotto e ampliato le conoscenze greche, portando alla nascita della trigonometria moderna.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Sviluppo storico della trigonometria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 narra che Pitagora avesse una scuola segreta dove insegnava i suoi teoremi, riservandoli solo ai suoi discepoli.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teorema è stato utilizzato anche in contesti pratici, come la costruzione di piramidi in Egitto.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Aneddoti interessanti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Oltre a Pitagora, matematici come Euclide e Archimede hanno approfondito e dimostrato il teorema.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sua applicazione si è evoluta nel tempo, influenzando la geometria moderna.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Matematici che hanno contribuito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Teorema di Pitagora è attribuito al matematico greco Pitagora, vissuto nel VI secolo a.C.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È stato documentato anche in antiche civiltà come quella babilonese e indiana.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Origine storica del teorema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9054" r="3905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Applicazioni Digitali e Software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Video tutorial e corsi online su trigonometria e geometria.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Forum e comunità per il supporto e la condivisione di conoscenze.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Risorse digitali per l'apprendimento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mobili per esercitarsi con funzioni trigonometriche.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 e problemi interattivi per migliorare le competenze.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App per esercitazioni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Programmi come GeoGebra per visualizzare triangoli rettangoli.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Funzionalità per esplorare relazioni tra lati e angoli.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Software di geometria dinamica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Piattaforme interattive per la risoluzione di problemi geometrici.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Esempi pratici di applicazione del teorema di Pitagora.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Strumenti matematici online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  <a:lnTo>
                  <a:pt x="54230" y="23486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Prospettive Future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Innovazioni nei software di simulazione geometrica.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Nuove metodologie per l'insegnamento della matematica attraverso strumenti digitali.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Sviluppi Tecnologici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Utilizzo del teorema di Pitagora per la modellazione 3D.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Applicazioni nella creazione di effetti visivi e animazioni.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Grafica Computerizzata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Calcolo delle traiettorie e navigazione spaziale.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Integrazione della trigonometria per il movimento preciso dei robot.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Robotica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Applicazione dei principi geometrici per l'analisi dei dati.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Ottimizzazione degli algoritmi di apprendimento automatico.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Utilizzo in Intelligenza Artificiale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415013" y="1029915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Matematica Applicata: Teorema di Pitagora e Trigonometria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548639" y="2132548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F00F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5612392" y="2132548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F00F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48639" y="4596946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F00F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5612392" y="4596946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F00F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807519" y="4168994"/>
            <a:ext cx="4389120" cy="2011680"/>
          </a:xfrm>
          <a:custGeom>
            <a:avLst/>
            <a:gdLst/>
            <a:ahLst/>
            <a:cxnLst/>
            <a:rect l="l" t="t" r="r" b="b"/>
            <a:pathLst>
              <a:path w="4389120" h="2011680">
                <a:moveTo>
                  <a:pt x="0" y="2011680"/>
                </a:moveTo>
                <a:lnTo>
                  <a:pt x="0" y="362102"/>
                </a:lnTo>
                <a:cubicBezTo>
                  <a:pt x="0" y="162119"/>
                  <a:pt x="162119" y="0"/>
                  <a:pt x="362102" y="0"/>
                </a:cubicBezTo>
                <a:lnTo>
                  <a:pt x="4389120" y="0"/>
                </a:lnTo>
                <a:lnTo>
                  <a:pt x="4389120" y="1649578"/>
                </a:lnTo>
                <a:cubicBezTo>
                  <a:pt x="4389120" y="1849561"/>
                  <a:pt x="4227001" y="2011680"/>
                  <a:pt x="4027018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12700">
            <a:solidFill>
              <a:srgbClr val="E4DAFF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"La matematica è la musica della ragione." - James Joseph Sylvester.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612392" y="4051086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0" y="0"/>
                </a:moveTo>
                <a:lnTo>
                  <a:pt x="4114800" y="0"/>
                </a:lnTo>
                <a:lnTo>
                  <a:pt x="4389120" y="274320"/>
                </a:lnTo>
                <a:lnTo>
                  <a:pt x="411480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Citazione motivazionale sulla matematica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49187" y="4168994"/>
            <a:ext cx="4389120" cy="2011680"/>
          </a:xfrm>
          <a:custGeom>
            <a:avLst/>
            <a:gdLst/>
            <a:ahLst/>
            <a:cxnLst/>
            <a:rect l="l" t="t" r="r" b="b"/>
            <a:pathLst>
              <a:path w="4389120" h="2011680">
                <a:moveTo>
                  <a:pt x="0" y="2011680"/>
                </a:moveTo>
                <a:lnTo>
                  <a:pt x="0" y="362102"/>
                </a:lnTo>
                <a:cubicBezTo>
                  <a:pt x="0" y="162119"/>
                  <a:pt x="162119" y="0"/>
                  <a:pt x="362102" y="0"/>
                </a:cubicBezTo>
                <a:lnTo>
                  <a:pt x="4389120" y="0"/>
                </a:lnTo>
                <a:lnTo>
                  <a:pt x="4389120" y="1649578"/>
                </a:lnTo>
                <a:cubicBezTo>
                  <a:pt x="4389120" y="1849561"/>
                  <a:pt x="4227001" y="2011680"/>
                  <a:pt x="4027018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12700">
            <a:solidFill>
              <a:srgbClr val="E4DAFF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Incoraggio tutti a continuare a esplorare le applicazioni della matematica, sia in contesti accademici che pratici.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4051086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0" y="0"/>
                </a:moveTo>
                <a:lnTo>
                  <a:pt x="4114800" y="0"/>
                </a:lnTo>
                <a:lnTo>
                  <a:pt x="4389120" y="274320"/>
                </a:lnTo>
                <a:lnTo>
                  <a:pt x="411480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Invito alla curiosità e all'approfondimento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815141" y="1707305"/>
            <a:ext cx="4389120" cy="2011680"/>
          </a:xfrm>
          <a:custGeom>
            <a:avLst/>
            <a:gdLst/>
            <a:ahLst/>
            <a:cxnLst/>
            <a:rect l="l" t="t" r="r" b="b"/>
            <a:pathLst>
              <a:path w="4389120" h="2011680">
                <a:moveTo>
                  <a:pt x="0" y="2011680"/>
                </a:moveTo>
                <a:lnTo>
                  <a:pt x="0" y="362102"/>
                </a:lnTo>
                <a:cubicBezTo>
                  <a:pt x="0" y="162119"/>
                  <a:pt x="162119" y="0"/>
                  <a:pt x="362102" y="0"/>
                </a:cubicBezTo>
                <a:lnTo>
                  <a:pt x="4389120" y="0"/>
                </a:lnTo>
                <a:lnTo>
                  <a:pt x="4389120" y="1649578"/>
                </a:lnTo>
                <a:cubicBezTo>
                  <a:pt x="4389120" y="1849561"/>
                  <a:pt x="4227001" y="2011680"/>
                  <a:pt x="4027018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12700">
            <a:solidFill>
              <a:srgbClr val="E4DAFF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matematica è fondamentale per analizzare e risolvere problemi reali, rendendo visibili le relazioni geometriche e trigonometriche.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12392" y="1583908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0" y="0"/>
                </a:moveTo>
                <a:lnTo>
                  <a:pt x="4114800" y="0"/>
                </a:lnTo>
                <a:lnTo>
                  <a:pt x="4389120" y="274320"/>
                </a:lnTo>
                <a:lnTo>
                  <a:pt x="411480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Importanza della matematica nella comprensione del mondo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49187" y="1707305"/>
            <a:ext cx="4389120" cy="2011680"/>
          </a:xfrm>
          <a:custGeom>
            <a:avLst/>
            <a:gdLst/>
            <a:ahLst/>
            <a:cxnLst/>
            <a:rect l="l" t="t" r="r" b="b"/>
            <a:pathLst>
              <a:path w="4389120" h="2011680">
                <a:moveTo>
                  <a:pt x="0" y="2011680"/>
                </a:moveTo>
                <a:lnTo>
                  <a:pt x="0" y="362102"/>
                </a:lnTo>
                <a:cubicBezTo>
                  <a:pt x="0" y="162119"/>
                  <a:pt x="162119" y="0"/>
                  <a:pt x="362102" y="0"/>
                </a:cubicBezTo>
                <a:lnTo>
                  <a:pt x="4389120" y="0"/>
                </a:lnTo>
                <a:lnTo>
                  <a:pt x="4389120" y="1649578"/>
                </a:lnTo>
                <a:cubicBezTo>
                  <a:pt x="4389120" y="1849561"/>
                  <a:pt x="4227001" y="2011680"/>
                  <a:pt x="4027018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12700">
            <a:solidFill>
              <a:srgbClr val="E4DAFF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Abbiamo esplorato il Teorema di Pitagora e le funzioni trigonometriche, evidenziando la loro interconnessione nei triangoli rettangoli.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39" y="1589397"/>
            <a:ext cx="4389120" cy="548640"/>
          </a:xfrm>
          <a:custGeom>
            <a:avLst/>
            <a:gdLst/>
            <a:ahLst/>
            <a:cxnLst/>
            <a:rect l="l" t="t" r="r" b="b"/>
            <a:pathLst>
              <a:path w="4389120" h="548640">
                <a:moveTo>
                  <a:pt x="0" y="0"/>
                </a:moveTo>
                <a:lnTo>
                  <a:pt x="4114800" y="0"/>
                </a:lnTo>
                <a:lnTo>
                  <a:pt x="4389120" y="274320"/>
                </a:lnTo>
                <a:lnTo>
                  <a:pt x="411480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Sintesi dei concetti chiave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Conclusione e Riflessione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2024-12-28T09:07:20Z</dcterms:created>
  <dcterms:modified xsi:type="dcterms:W3CDTF">2024-12-28T09:07:20Z</dcterms:modified>
</cp:coreProperties>
</file>