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723d8574aedbfc2d78dcc6266eca7bd2569fb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273d17fc9bfc78cd77b861783e31ac543f51e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46c37fa468267f13eace42481d723497137f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28206daa67fc4c214a62064c0f8b1288918e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2842" r="-528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Essential Skills for Reading, Writing, and Communication through Interactive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Magic of English: Fun with Alphabets and Language Foundations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Magic of English and Fun with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Phonetic Awareness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Foundation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and 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Magic of English and Fun with Alphabets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for reading, writing, and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English language and alphabet.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 Development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58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 and interactive approach to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skills for reading, writing, and communication.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English language and alphabet.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 and interactive approach to learning.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write the 26 letters of the alphabet.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skill is essential for reading and writing.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the Alphabet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basic phonetic concepts and sounds.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crucial for accurate pronunciation and comprehension.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Phonetic Foundations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strong foundation for future language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prepares learners for advanced linguistic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Foundation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 confidence in English language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Confidence is key to effective communication and learning.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Introduction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relationship between letters and sounds.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alphabet song and flashcards.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Letters and Sounds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Recognition of uppercase and lowercase letters.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relationship between letters and sounds.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Recognition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alphabet song and flashcards.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Recognition of uppercase and lowercase letters.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Song and Flashcards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phonetic awareness through interactive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phonetics and phonology.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in Phonetics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phonetic awareness through interactive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sounds of individual letters and letter combinations.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Phonetic Awareness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phonetics and phonology.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sounds of individual letters and letter combinations.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Phonetics and Phonology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Phonetic Awareness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Foundation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strong foundation for reading, writing, and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effective expression and comprehension.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Communication</a:t>
            </a:r>
            <a:endParaRPr lang="en-US" sz="1316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sentence structure and punctuation.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essential for clear communication.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Structure and Punctuation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vocabulary and grammar.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forms the foundation for language learning.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Vocabulary and Grammar</a:t>
            </a:r>
            <a:endParaRPr lang="en-US" sz="1319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dynamic quizzes designed to test knowledge and understanding.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provide instant feedback and make learning engaging.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Quizzes and Assessments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506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imaginative thinking through writing and sharing original stories.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improves narrative skills among participants.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and Storytelling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969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interactive games that focus on constructing words and understanding phonics.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enhance spelling skills and phonetic awareness effectively.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Building and Phonics Games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 fun activity where participants search for items starting with each letter of the alphabet.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letter recognition and creativity in a playful manner.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Scavenger Hunt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94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movement and action into the lesson.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enhances focus and retention by involving physical activity.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Lessons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and encouragement.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to improve and feel supported in their learning journey.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learning fun and engaging.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keeps students motivated and interested in the subject matter.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Learning Environment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interactive materials.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to make abstract concepts more tangible and understandable.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Visual Aids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3062"/>
            <a:ext cx="274320" cy="243864"/>
          </a:xfrm>
          <a:custGeom>
            <a:avLst/>
            <a:gdLst/>
            <a:ahLst/>
            <a:cxnLst/>
            <a:rect l="l" t="t" r="r" b="b"/>
            <a:pathLst>
              <a:path w="274320" h="243864">
                <a:moveTo>
                  <a:pt x="11431" y="0"/>
                </a:moveTo>
                <a:cubicBezTo>
                  <a:pt x="5097" y="0"/>
                  <a:pt x="0" y="5097"/>
                  <a:pt x="0" y="11430"/>
                </a:cubicBezTo>
                <a:cubicBezTo>
                  <a:pt x="0" y="17763"/>
                  <a:pt x="5097" y="22860"/>
                  <a:pt x="11431" y="22860"/>
                </a:cubicBezTo>
                <a:lnTo>
                  <a:pt x="262892" y="22860"/>
                </a:lnTo>
                <a:cubicBezTo>
                  <a:pt x="269226" y="22860"/>
                  <a:pt x="274323" y="17763"/>
                  <a:pt x="274323" y="11430"/>
                </a:cubicBezTo>
                <a:cubicBezTo>
                  <a:pt x="274323" y="5097"/>
                  <a:pt x="269226" y="0"/>
                  <a:pt x="262892" y="0"/>
                </a:cubicBezTo>
                <a:lnTo>
                  <a:pt x="11431" y="0"/>
                </a:lnTo>
                <a:moveTo>
                  <a:pt x="15241" y="38099"/>
                </a:moveTo>
                <a:lnTo>
                  <a:pt x="15241" y="140968"/>
                </a:lnTo>
                <a:cubicBezTo>
                  <a:pt x="15241" y="155685"/>
                  <a:pt x="27196" y="167637"/>
                  <a:pt x="41911" y="167637"/>
                </a:cubicBezTo>
                <a:lnTo>
                  <a:pt x="125732" y="167637"/>
                </a:lnTo>
                <a:lnTo>
                  <a:pt x="125732" y="189592"/>
                </a:lnTo>
                <a:lnTo>
                  <a:pt x="90965" y="224357"/>
                </a:lnTo>
                <a:cubicBezTo>
                  <a:pt x="86488" y="228834"/>
                  <a:pt x="86488" y="236072"/>
                  <a:pt x="90965" y="240501"/>
                </a:cubicBezTo>
                <a:cubicBezTo>
                  <a:pt x="95442" y="244929"/>
                  <a:pt x="102681" y="244978"/>
                  <a:pt x="107108" y="240501"/>
                </a:cubicBezTo>
                <a:lnTo>
                  <a:pt x="137111" y="210498"/>
                </a:lnTo>
                <a:lnTo>
                  <a:pt x="167116" y="240501"/>
                </a:lnTo>
                <a:cubicBezTo>
                  <a:pt x="171593" y="244978"/>
                  <a:pt x="178832" y="244978"/>
                  <a:pt x="183260" y="240501"/>
                </a:cubicBezTo>
                <a:cubicBezTo>
                  <a:pt x="187690" y="236024"/>
                  <a:pt x="187737" y="228786"/>
                  <a:pt x="183260" y="224357"/>
                </a:cubicBezTo>
                <a:lnTo>
                  <a:pt x="148492" y="189592"/>
                </a:lnTo>
                <a:lnTo>
                  <a:pt x="148492" y="167637"/>
                </a:lnTo>
                <a:lnTo>
                  <a:pt x="232314" y="167637"/>
                </a:lnTo>
                <a:cubicBezTo>
                  <a:pt x="247031" y="167637"/>
                  <a:pt x="258983" y="155683"/>
                  <a:pt x="258983" y="140968"/>
                </a:cubicBezTo>
                <a:lnTo>
                  <a:pt x="258983" y="38099"/>
                </a:lnTo>
                <a:lnTo>
                  <a:pt x="236124" y="38099"/>
                </a:lnTo>
                <a:lnTo>
                  <a:pt x="236124" y="140968"/>
                </a:lnTo>
                <a:cubicBezTo>
                  <a:pt x="236124" y="143063"/>
                  <a:pt x="234409" y="144777"/>
                  <a:pt x="232314" y="144777"/>
                </a:cubicBezTo>
                <a:lnTo>
                  <a:pt x="137064" y="144777"/>
                </a:lnTo>
                <a:lnTo>
                  <a:pt x="41911" y="144777"/>
                </a:lnTo>
                <a:cubicBezTo>
                  <a:pt x="39815" y="144777"/>
                  <a:pt x="38100" y="143063"/>
                  <a:pt x="38100" y="140968"/>
                </a:cubicBezTo>
                <a:lnTo>
                  <a:pt x="38100" y="38099"/>
                </a:lnTo>
                <a:lnTo>
                  <a:pt x="15241" y="380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Future Language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foundation in language learning supports academic success.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Early language skills pave the way for effective communication and literacy.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Phonetic Awareness and Understanding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Phonetic awareness is crucial for decoding and pronunciation.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phonetics aids in connecting sounds to written words.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Recognition and Writing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 recognition is a fundamental skill for early learners.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alphabets helps in developing fine motor skills and understanding letter shapes.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Foundational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build on the foundational skills introduced in this lesson?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leveraging initial concepts to deepen understanding and advance learning.</a:t>
            </a:r>
            <a:endParaRPr lang="en-US" sz="121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Diverse Learners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I make to meet the needs of diverse learners?</a:t>
            </a:r>
            <a:endParaRPr lang="en-US" sz="1151" dirty="0"/>
          </a:p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prompts consideration of inclusivity and tailored approaches to accommodate varied learning styles.</a:t>
            </a:r>
            <a:endParaRPr lang="en-US" sz="11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Effectively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engage my students in the learning process?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reflection on strategies to actively involve students in their education.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4 emphasizes storytelling and creative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imagination and enhances written expression.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4: Storytelling and Creative Writing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3 introduces sight words and constructing basic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building fluency and comprehension in reading.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3: Introduction to Sight Words and Basic Sentences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51254" y="15206"/>
                </a:moveTo>
                <a:cubicBezTo>
                  <a:pt x="247478" y="6021"/>
                  <a:pt x="238599" y="0"/>
                  <a:pt x="228600" y="0"/>
                </a:cubicBezTo>
                <a:cubicBezTo>
                  <a:pt x="218596" y="0"/>
                  <a:pt x="209722" y="6021"/>
                  <a:pt x="205946" y="15206"/>
                </a:cubicBezTo>
                <a:lnTo>
                  <a:pt x="45519" y="408216"/>
                </a:lnTo>
                <a:lnTo>
                  <a:pt x="24497" y="408216"/>
                </a:lnTo>
                <a:cubicBezTo>
                  <a:pt x="10923" y="408216"/>
                  <a:pt x="5" y="419134"/>
                  <a:pt x="5" y="432708"/>
                </a:cubicBezTo>
                <a:cubicBezTo>
                  <a:pt x="5" y="446282"/>
                  <a:pt x="10923" y="457200"/>
                  <a:pt x="24497" y="457200"/>
                </a:cubicBezTo>
                <a:lnTo>
                  <a:pt x="138797" y="457200"/>
                </a:lnTo>
                <a:cubicBezTo>
                  <a:pt x="152371" y="457200"/>
                  <a:pt x="163289" y="446282"/>
                  <a:pt x="163289" y="432708"/>
                </a:cubicBezTo>
                <a:cubicBezTo>
                  <a:pt x="163289" y="419134"/>
                  <a:pt x="152371" y="408216"/>
                  <a:pt x="138797" y="408216"/>
                </a:cubicBezTo>
                <a:lnTo>
                  <a:pt x="98485" y="408216"/>
                </a:lnTo>
                <a:lnTo>
                  <a:pt x="131856" y="326573"/>
                </a:lnTo>
                <a:lnTo>
                  <a:pt x="325554" y="326573"/>
                </a:lnTo>
                <a:lnTo>
                  <a:pt x="358925" y="408216"/>
                </a:lnTo>
                <a:lnTo>
                  <a:pt x="318408" y="408216"/>
                </a:lnTo>
                <a:cubicBezTo>
                  <a:pt x="304834" y="408216"/>
                  <a:pt x="293916" y="419134"/>
                  <a:pt x="293916" y="432708"/>
                </a:cubicBezTo>
                <a:cubicBezTo>
                  <a:pt x="293916" y="446282"/>
                  <a:pt x="304834" y="457200"/>
                  <a:pt x="318408" y="457200"/>
                </a:cubicBezTo>
                <a:lnTo>
                  <a:pt x="432708" y="457200"/>
                </a:lnTo>
                <a:cubicBezTo>
                  <a:pt x="446282" y="457200"/>
                  <a:pt x="457200" y="446282"/>
                  <a:pt x="457200" y="432708"/>
                </a:cubicBezTo>
                <a:cubicBezTo>
                  <a:pt x="457200" y="419134"/>
                  <a:pt x="446282" y="408216"/>
                  <a:pt x="432708" y="408216"/>
                </a:cubicBezTo>
                <a:lnTo>
                  <a:pt x="411686" y="408216"/>
                </a:lnTo>
                <a:lnTo>
                  <a:pt x="251254" y="15206"/>
                </a:lnTo>
                <a:moveTo>
                  <a:pt x="305446" y="277584"/>
                </a:moveTo>
                <a:lnTo>
                  <a:pt x="151754" y="277584"/>
                </a:lnTo>
                <a:lnTo>
                  <a:pt x="228600" y="89296"/>
                </a:lnTo>
                <a:lnTo>
                  <a:pt x="305446" y="277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2 focuses on understanding word families and phonics.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step aids in recognizing patterns in words.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2: Exploring Word Families and Phonics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for future language learning and academic success.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magic of English and fun with alphabets.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Academic Success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magic of English and fun with alphabets.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for future language learning and academic success.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Magic of English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and 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quizzes and games to make learning enjoyable and interactive.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reinforce knowledge and assess understanding in a playful manner.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Quizzes and Games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craft their own stories, fostering imagination and narrative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improve writing abilities and self-expression.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and Storytelling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students in a fun activity where they search for items starting with each letter of the alphabet.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creativity and reinforces letter recognition skills.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Scavenger Hunt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26182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6159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actively participate in their child's education through classroom volunteering.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involvement provides a firsthand experience of the learning environment.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 Opportunities in the Classroom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activities and games strengthens the bond between parents and children.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also promote learning in a fun and interactive way.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Parent-Child Activities and Games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progress updates help parents stay informed about their child's academic journey.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updates foster a collaborative environment between parents and educators.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Preventing potential hazards and risks.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identifying and addressing safety concerns proactively.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Mitigating Risks and Hazards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a safe and inclusive learning environment.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fostering respect and understanding among participants.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student progress and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identifying areas for further development.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Progress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evaluations and quizzes.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provide a measure of overall student achievement.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Evaluations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and feedback.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essential for guiding student learning and improvement.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Online Resources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interactive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dynamic learning opportunities and broaden access to information.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Content Creation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digital content and presentations.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helps in conveying ideas visually.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 and Games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educational apps and games.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learning experiences and engage students effectively.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and Storytelling Workshops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workshops to unleash your creative writing potential.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and craft stories in a collaborative environment.</a:t>
            </a:r>
            <a:endParaRPr lang="en-US" sz="1252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Building and Phonics Games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exciting word-building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into phonics games to strengthen language skills.</a:t>
            </a:r>
            <a:endParaRPr lang="en-US" sz="1252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Charades and Role-Plays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fun and interactive alphabet charades.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role-plays to enhance learning experiences.</a:t>
            </a:r>
            <a:endParaRPr lang="en-US" sz="1252" dirty="0"/>
          </a:p>
        </p:txBody>
      </p:sp>
      <p:sp>
        <p:nvSpPr>
          <p:cNvPr id="15" name="Text 13"/>
          <p:cNvSpPr/>
          <p:nvPr/>
        </p:nvSpPr>
        <p:spPr>
          <a:xfrm>
            <a:off x="918119" y="4999670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2760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82782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36274" y="39013"/>
                </a:moveTo>
                <a:cubicBezTo>
                  <a:pt x="24209" y="49411"/>
                  <a:pt x="19049" y="63976"/>
                  <a:pt x="19049" y="82551"/>
                </a:cubicBezTo>
                <a:cubicBezTo>
                  <a:pt x="19049" y="99973"/>
                  <a:pt x="25121" y="112237"/>
                  <a:pt x="33654" y="120254"/>
                </a:cubicBezTo>
                <a:cubicBezTo>
                  <a:pt x="42385" y="128431"/>
                  <a:pt x="54967" y="133352"/>
                  <a:pt x="69849" y="133352"/>
                </a:cubicBezTo>
                <a:lnTo>
                  <a:pt x="73182" y="133352"/>
                </a:lnTo>
                <a:cubicBezTo>
                  <a:pt x="75603" y="133352"/>
                  <a:pt x="77786" y="132003"/>
                  <a:pt x="78858" y="129859"/>
                </a:cubicBezTo>
                <a:lnTo>
                  <a:pt x="88066" y="111484"/>
                </a:lnTo>
                <a:lnTo>
                  <a:pt x="103544" y="119223"/>
                </a:lnTo>
                <a:lnTo>
                  <a:pt x="88066" y="111484"/>
                </a:lnTo>
                <a:cubicBezTo>
                  <a:pt x="93026" y="101523"/>
                  <a:pt x="103188" y="95252"/>
                  <a:pt x="114300" y="95252"/>
                </a:cubicBezTo>
                <a:cubicBezTo>
                  <a:pt x="125412" y="95252"/>
                  <a:pt x="135574" y="101523"/>
                  <a:pt x="140534" y="111444"/>
                </a:cubicBezTo>
                <a:lnTo>
                  <a:pt x="149742" y="129819"/>
                </a:lnTo>
                <a:cubicBezTo>
                  <a:pt x="150814" y="131962"/>
                  <a:pt x="152997" y="133312"/>
                  <a:pt x="155418" y="133312"/>
                </a:cubicBezTo>
                <a:lnTo>
                  <a:pt x="158751" y="133312"/>
                </a:lnTo>
                <a:cubicBezTo>
                  <a:pt x="173594" y="133312"/>
                  <a:pt x="186215" y="128391"/>
                  <a:pt x="194946" y="120215"/>
                </a:cubicBezTo>
                <a:cubicBezTo>
                  <a:pt x="203479" y="112198"/>
                  <a:pt x="209551" y="99935"/>
                  <a:pt x="209551" y="82511"/>
                </a:cubicBezTo>
                <a:cubicBezTo>
                  <a:pt x="209551" y="63936"/>
                  <a:pt x="204391" y="49372"/>
                  <a:pt x="192326" y="38973"/>
                </a:cubicBezTo>
                <a:cubicBezTo>
                  <a:pt x="179746" y="28139"/>
                  <a:pt x="156488" y="19050"/>
                  <a:pt x="114300" y="19050"/>
                </a:cubicBezTo>
                <a:cubicBezTo>
                  <a:pt x="72112" y="19050"/>
                  <a:pt x="48856" y="28139"/>
                  <a:pt x="36274" y="39013"/>
                </a:cubicBezTo>
                <a:lnTo>
                  <a:pt x="36274" y="39013"/>
                </a:lnTo>
                <a:moveTo>
                  <a:pt x="0" y="82551"/>
                </a:moveTo>
                <a:cubicBezTo>
                  <a:pt x="0" y="38100"/>
                  <a:pt x="25400" y="0"/>
                  <a:pt x="114300" y="0"/>
                </a:cubicBezTo>
                <a:cubicBezTo>
                  <a:pt x="203200" y="0"/>
                  <a:pt x="228600" y="38100"/>
                  <a:pt x="228600" y="82551"/>
                </a:cubicBezTo>
                <a:cubicBezTo>
                  <a:pt x="228600" y="127001"/>
                  <a:pt x="196850" y="152400"/>
                  <a:pt x="158749" y="152400"/>
                </a:cubicBezTo>
                <a:lnTo>
                  <a:pt x="155416" y="152400"/>
                </a:lnTo>
                <a:cubicBezTo>
                  <a:pt x="145813" y="152400"/>
                  <a:pt x="137000" y="146962"/>
                  <a:pt x="132714" y="138350"/>
                </a:cubicBezTo>
                <a:lnTo>
                  <a:pt x="123506" y="119975"/>
                </a:lnTo>
                <a:cubicBezTo>
                  <a:pt x="121759" y="116482"/>
                  <a:pt x="118227" y="114300"/>
                  <a:pt x="114298" y="114300"/>
                </a:cubicBezTo>
                <a:cubicBezTo>
                  <a:pt x="110368" y="114300"/>
                  <a:pt x="106836" y="116482"/>
                  <a:pt x="105090" y="119975"/>
                </a:cubicBezTo>
                <a:lnTo>
                  <a:pt x="95882" y="138350"/>
                </a:lnTo>
                <a:cubicBezTo>
                  <a:pt x="91595" y="146962"/>
                  <a:pt x="82785" y="152400"/>
                  <a:pt x="73179" y="152400"/>
                </a:cubicBezTo>
                <a:lnTo>
                  <a:pt x="69846" y="152400"/>
                </a:lnTo>
                <a:cubicBezTo>
                  <a:pt x="31746" y="152400"/>
                  <a:pt x="-5" y="126999"/>
                  <a:pt x="-5" y="82551"/>
                </a:cubicBezTo>
                <a:lnTo>
                  <a:pt x="0" y="82551"/>
                </a:lnTo>
                <a:moveTo>
                  <a:pt x="38101" y="76200"/>
                </a:moveTo>
                <a:cubicBezTo>
                  <a:pt x="38101" y="62172"/>
                  <a:pt x="49474" y="50799"/>
                  <a:pt x="63501" y="50799"/>
                </a:cubicBezTo>
                <a:cubicBezTo>
                  <a:pt x="77527" y="50799"/>
                  <a:pt x="88900" y="62172"/>
                  <a:pt x="88900" y="76200"/>
                </a:cubicBezTo>
                <a:cubicBezTo>
                  <a:pt x="88900" y="90228"/>
                  <a:pt x="77527" y="101601"/>
                  <a:pt x="63501" y="101601"/>
                </a:cubicBezTo>
                <a:cubicBezTo>
                  <a:pt x="49474" y="101601"/>
                  <a:pt x="38101" y="90228"/>
                  <a:pt x="38101" y="76200"/>
                </a:cubicBezTo>
                <a:lnTo>
                  <a:pt x="38101" y="76200"/>
                </a:lnTo>
                <a:moveTo>
                  <a:pt x="165099" y="50799"/>
                </a:moveTo>
                <a:cubicBezTo>
                  <a:pt x="179126" y="50799"/>
                  <a:pt x="190499" y="62172"/>
                  <a:pt x="190499" y="76200"/>
                </a:cubicBezTo>
                <a:cubicBezTo>
                  <a:pt x="190499" y="90228"/>
                  <a:pt x="179126" y="101601"/>
                  <a:pt x="165099" y="101601"/>
                </a:cubicBezTo>
                <a:cubicBezTo>
                  <a:pt x="151073" y="101601"/>
                  <a:pt x="139700" y="90228"/>
                  <a:pt x="139700" y="76200"/>
                </a:cubicBezTo>
                <a:cubicBezTo>
                  <a:pt x="139700" y="62172"/>
                  <a:pt x="151073" y="50799"/>
                  <a:pt x="165099" y="5079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Language, Art, and Music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language and literacy with art and music.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integration promotes creativity and interdisciplinary understanding.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Phonetics and Science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Linking phonetics to science and animal sounds.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connection enhances auditory learning and scientific curiosity.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and Mathematics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Connecting the alphabet to mathematics and pattern recognition.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early cognitive development and logical thinking.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Magic of English: Fun with Alphabets and Language Foundations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for future language learning and academic success.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magic of English and fun with alphabets.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Language Learning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magic of English and fun with alphabets.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for future language learning and academic success.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Magic of English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2025-07-15T11:21:42Z</dcterms:created>
  <dcterms:modified xsi:type="dcterms:W3CDTF">2025-07-15T11:21:42Z</dcterms:modified>
</cp:coreProperties>
</file>