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2f00d6c75a45e19617f2c72cb61a4ce789a4be.png"/><Relationship Id="rId2" Type="http://schemas.openxmlformats.org/officeDocument/2006/relationships/image" Target="../media/ff27cf55f7b6d09065daa10ce27261d1841904ab.png"/><Relationship Id="rId3" Type="http://schemas.openxmlformats.org/officeDocument/2006/relationships/image" Target="../media/25a127f318108b477b20f1bde72776ac4a85ab22.png"/><Relationship Id="rId4" Type="http://schemas.openxmlformats.org/officeDocument/2006/relationships/image" Target="../media/bb305dc2a178f78a32865390ad2603dc6698db10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a17152a9dcc59c6ead6d60cbabe18c0697e49e1d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ddaae8eb488244e291dca0af1d3ff4a318becd9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57343206f0e0f8c5b05adadf85b0121a400eb1a7.pn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8228" y="447"/>
            <a:ext cx="6953709" cy="6857107"/>
          </a:xfrm>
          <a:custGeom>
            <a:avLst/>
            <a:gdLst/>
            <a:ahLst/>
            <a:cxnLst/>
            <a:rect l="l" t="t" r="r" b="b"/>
            <a:pathLst>
              <a:path w="6953709" h="6857107">
                <a:moveTo>
                  <a:pt x="0" y="6857107"/>
                </a:moveTo>
                <a:lnTo>
                  <a:pt x="0" y="0"/>
                </a:lnTo>
                <a:lnTo>
                  <a:pt x="6953709" y="0"/>
                </a:lnTo>
                <a:lnTo>
                  <a:pt x="695370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2767168"/>
            <a:ext cx="12191937" cy="4090386"/>
          </a:xfrm>
          <a:custGeom>
            <a:avLst/>
            <a:gdLst/>
            <a:ahLst/>
            <a:cxnLst/>
            <a:rect l="l" t="t" r="r" b="b"/>
            <a:pathLst>
              <a:path w="12191937" h="4090386">
                <a:moveTo>
                  <a:pt x="0" y="4090386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4090386"/>
                </a:lnTo>
                <a:lnTo>
                  <a:pt x="0" y="409038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26417" y="447"/>
            <a:ext cx="11065520" cy="6857107"/>
          </a:xfrm>
          <a:custGeom>
            <a:avLst/>
            <a:gdLst/>
            <a:ahLst/>
            <a:cxnLst/>
            <a:rect l="l" t="t" r="r" b="b"/>
            <a:pathLst>
              <a:path w="11065520" h="6857107">
                <a:moveTo>
                  <a:pt x="0" y="6857107"/>
                </a:moveTo>
                <a:lnTo>
                  <a:pt x="0" y="0"/>
                </a:lnTo>
                <a:lnTo>
                  <a:pt x="11065520" y="0"/>
                </a:lnTo>
                <a:lnTo>
                  <a:pt x="1106552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56256" y="4141674"/>
            <a:ext cx="7132320" cy="2716325"/>
          </a:xfrm>
          <a:custGeom>
            <a:avLst/>
            <a:gdLst/>
            <a:ahLst/>
            <a:cxnLst/>
            <a:rect l="l" t="t" r="r" b="b"/>
            <a:pathLst>
              <a:path w="7132320" h="2716325">
                <a:moveTo>
                  <a:pt x="0" y="2716325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2716325"/>
                </a:lnTo>
                <a:lnTo>
                  <a:pt x="0" y="27163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Definition and Types of Nouns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6732" y="0"/>
            <a:ext cx="7132320" cy="3912243"/>
          </a:xfrm>
          <a:custGeom>
            <a:avLst/>
            <a:gdLst/>
            <a:ahLst/>
            <a:cxnLst/>
            <a:rect l="l" t="t" r="r" b="b"/>
            <a:pathLst>
              <a:path w="7132320" h="3912243">
                <a:moveTo>
                  <a:pt x="0" y="3912243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912243"/>
                </a:lnTo>
                <a:lnTo>
                  <a:pt x="0" y="391224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Understanding Nouns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56255" y="563797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68640" y="0"/>
            <a:ext cx="4023360" cy="6858000"/>
          </a:xfrm>
          <a:custGeom>
            <a:avLst/>
            <a:gdLst/>
            <a:ahLst/>
            <a:cxnLst/>
            <a:rect l="l" t="t" r="r" b="b"/>
            <a:pathLst>
              <a:path w="4023360" h="6858000">
                <a:moveTo>
                  <a:pt x="0" y="6858000"/>
                </a:moveTo>
                <a:lnTo>
                  <a:pt x="0" y="0"/>
                </a:lnTo>
                <a:lnTo>
                  <a:pt x="4023360" y="0"/>
                </a:lnTo>
                <a:lnTo>
                  <a:pt x="402336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0452" r="3045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Lesson Introduction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Definition of a Noun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Subject Knowledge: Types of Nouns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Lesson Introduction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Nouns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this engaging lesson, students will delve into the fascinating world of nouns and their various types.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Nouns are the building blocks of language, serving as the names of people, places, things, and ideas.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By the end of this lesson, students will have a comprehensive understanding of the different categories of nouns and how to identify them in written and spoken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lesson will empower students to express themselves more effectively and enhance their overall language skills.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Lesson Introduction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</a:path>
            </a:pathLst>
          </a:custGeom>
          <a:blipFill>
            <a:blip r:embed="rId3"/>
            <a:srcRect l="9898" r="98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Definition of a Noun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Nouns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39" y="1434868"/>
            <a:ext cx="3573988" cy="4881760"/>
          </a:xfrm>
          <a:custGeom>
            <a:avLst/>
            <a:gdLst/>
            <a:ahLst/>
            <a:cxnLst/>
            <a:rect l="l" t="t" r="r" b="b"/>
            <a:pathLst>
              <a:path w="3573988" h="4881760">
                <a:moveTo>
                  <a:pt x="82523" y="4881760"/>
                </a:moveTo>
                <a:cubicBezTo>
                  <a:pt x="36947" y="4881760"/>
                  <a:pt x="0" y="4844813"/>
                  <a:pt x="0" y="4799237"/>
                </a:cubicBezTo>
                <a:lnTo>
                  <a:pt x="0" y="82523"/>
                </a:lnTo>
                <a:cubicBezTo>
                  <a:pt x="0" y="36947"/>
                  <a:pt x="36947" y="0"/>
                  <a:pt x="82523" y="0"/>
                </a:cubicBezTo>
                <a:lnTo>
                  <a:pt x="3491465" y="0"/>
                </a:lnTo>
                <a:cubicBezTo>
                  <a:pt x="3537041" y="0"/>
                  <a:pt x="3573988" y="36947"/>
                  <a:pt x="3573988" y="82523"/>
                </a:cubicBezTo>
                <a:lnTo>
                  <a:pt x="3573988" y="4799237"/>
                </a:lnTo>
                <a:cubicBezTo>
                  <a:pt x="3573988" y="4844813"/>
                  <a:pt x="3537041" y="4881760"/>
                  <a:pt x="3491465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28639" y="2067207"/>
            <a:ext cx="3218672" cy="4080095"/>
          </a:xfrm>
          <a:custGeom>
            <a:avLst/>
            <a:gdLst/>
            <a:ahLst/>
            <a:cxnLst/>
            <a:rect l="l" t="t" r="r" b="b"/>
            <a:pathLst>
              <a:path w="3218672" h="4080095">
                <a:moveTo>
                  <a:pt x="0" y="4080095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080095"/>
                </a:lnTo>
                <a:lnTo>
                  <a:pt x="0" y="40800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noun is a word that names a person, place, thing, or idea.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Nouns are essential parts of speech that provide the foundation for constructing meaningful sentences.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28639" y="1568158"/>
            <a:ext cx="3218672" cy="367200"/>
          </a:xfrm>
          <a:custGeom>
            <a:avLst/>
            <a:gdLst/>
            <a:ahLst/>
            <a:cxnLst/>
            <a:rect l="l" t="t" r="r" b="b"/>
            <a:pathLst>
              <a:path w="3218672" h="367200">
                <a:moveTo>
                  <a:pt x="0" y="36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367200"/>
                </a:lnTo>
                <a:lnTo>
                  <a:pt x="0" y="36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 of a Noun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76406" y="1434868"/>
            <a:ext cx="3573988" cy="4881760"/>
          </a:xfrm>
          <a:custGeom>
            <a:avLst/>
            <a:gdLst/>
            <a:ahLst/>
            <a:cxnLst/>
            <a:rect l="l" t="t" r="r" b="b"/>
            <a:pathLst>
              <a:path w="3573988" h="4881760">
                <a:moveTo>
                  <a:pt x="82523" y="4881760"/>
                </a:moveTo>
                <a:cubicBezTo>
                  <a:pt x="36947" y="4881760"/>
                  <a:pt x="0" y="4844813"/>
                  <a:pt x="0" y="4799237"/>
                </a:cubicBezTo>
                <a:lnTo>
                  <a:pt x="0" y="82523"/>
                </a:lnTo>
                <a:cubicBezTo>
                  <a:pt x="0" y="36947"/>
                  <a:pt x="36947" y="0"/>
                  <a:pt x="82523" y="0"/>
                </a:cubicBezTo>
                <a:lnTo>
                  <a:pt x="3491465" y="0"/>
                </a:lnTo>
                <a:cubicBezTo>
                  <a:pt x="3537041" y="0"/>
                  <a:pt x="3573988" y="36947"/>
                  <a:pt x="3573988" y="82523"/>
                </a:cubicBezTo>
                <a:lnTo>
                  <a:pt x="3573988" y="4799237"/>
                </a:lnTo>
                <a:cubicBezTo>
                  <a:pt x="3573988" y="4844813"/>
                  <a:pt x="3537041" y="4881760"/>
                  <a:pt x="3491465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56406" y="2067207"/>
            <a:ext cx="3218672" cy="4080095"/>
          </a:xfrm>
          <a:custGeom>
            <a:avLst/>
            <a:gdLst/>
            <a:ahLst/>
            <a:cxnLst/>
            <a:rect l="l" t="t" r="r" b="b"/>
            <a:pathLst>
              <a:path w="3218672" h="4080095">
                <a:moveTo>
                  <a:pt x="0" y="4080095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080095"/>
                </a:lnTo>
                <a:lnTo>
                  <a:pt x="0" y="40800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Nouns can be classified into several categories, including proper nouns, common nouns, collective nouns, abstract nouns, and concrete nouns.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the differences between these types of nouns is crucial for effective communication.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256406" y="1568158"/>
            <a:ext cx="3218672" cy="367200"/>
          </a:xfrm>
          <a:custGeom>
            <a:avLst/>
            <a:gdLst/>
            <a:ahLst/>
            <a:cxnLst/>
            <a:rect l="l" t="t" r="r" b="b"/>
            <a:pathLst>
              <a:path w="3218672" h="367200">
                <a:moveTo>
                  <a:pt x="0" y="36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367200"/>
                </a:lnTo>
                <a:lnTo>
                  <a:pt x="0" y="36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Types of Nouns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310282" y="1430262"/>
            <a:ext cx="3579930" cy="4868659"/>
          </a:xfrm>
          <a:custGeom>
            <a:avLst/>
            <a:gdLst/>
            <a:ahLst/>
            <a:cxnLst/>
            <a:rect l="l" t="t" r="r" b="b"/>
            <a:pathLst>
              <a:path w="3579930" h="4868659">
                <a:moveTo>
                  <a:pt x="87923" y="4868659"/>
                </a:moveTo>
                <a:cubicBezTo>
                  <a:pt x="39365" y="4868659"/>
                  <a:pt x="0" y="4829294"/>
                  <a:pt x="0" y="4780736"/>
                </a:cubicBezTo>
                <a:lnTo>
                  <a:pt x="0" y="87923"/>
                </a:lnTo>
                <a:cubicBezTo>
                  <a:pt x="0" y="39365"/>
                  <a:pt x="39365" y="0"/>
                  <a:pt x="87923" y="0"/>
                </a:cubicBezTo>
                <a:lnTo>
                  <a:pt x="3492007" y="0"/>
                </a:lnTo>
                <a:cubicBezTo>
                  <a:pt x="3540565" y="0"/>
                  <a:pt x="3579930" y="39365"/>
                  <a:pt x="3579930" y="87923"/>
                </a:cubicBezTo>
                <a:lnTo>
                  <a:pt x="3579930" y="4780736"/>
                </a:lnTo>
                <a:cubicBezTo>
                  <a:pt x="3579930" y="4829294"/>
                  <a:pt x="3540565" y="4868659"/>
                  <a:pt x="3492007" y="4868659"/>
                </a:cubicBezTo>
              </a:path>
            </a:pathLst>
          </a:custGeom>
          <a:blipFill>
            <a:blip r:embed="rId2"/>
            <a:srcRect l="25586" r="255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3301999" cy="6857107"/>
          </a:xfrm>
          <a:custGeom>
            <a:avLst/>
            <a:gdLst/>
            <a:ahLst/>
            <a:cxnLst/>
            <a:rect l="l" t="t" r="r" b="b"/>
            <a:pathLst>
              <a:path w="3301999" h="6857107">
                <a:moveTo>
                  <a:pt x="0" y="6857107"/>
                </a:moveTo>
                <a:lnTo>
                  <a:pt x="0" y="0"/>
                </a:lnTo>
                <a:lnTo>
                  <a:pt x="3301999" y="0"/>
                </a:lnTo>
                <a:lnTo>
                  <a:pt x="330199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745" t="0" r="442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9197203" cy="1130599"/>
          </a:xfrm>
          <a:custGeom>
            <a:avLst/>
            <a:gdLst/>
            <a:ahLst/>
            <a:cxnLst/>
            <a:rect l="l" t="t" r="r" b="b"/>
            <a:pathLst>
              <a:path w="9197203" h="1130599">
                <a:moveTo>
                  <a:pt x="0" y="1130599"/>
                </a:moveTo>
                <a:lnTo>
                  <a:pt x="0" y="0"/>
                </a:lnTo>
                <a:lnTo>
                  <a:pt x="9197203" y="0"/>
                </a:lnTo>
                <a:lnTo>
                  <a:pt x="9197203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Subject Knowledge: Types of Nouns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Nouns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39" y="1434867"/>
            <a:ext cx="9197204" cy="4864055"/>
          </a:xfrm>
          <a:custGeom>
            <a:avLst/>
            <a:gdLst/>
            <a:ahLst/>
            <a:cxnLst/>
            <a:rect l="l" t="t" r="r" b="b"/>
            <a:pathLst>
              <a:path w="9197204" h="4864055">
                <a:moveTo>
                  <a:pt x="112311" y="4864055"/>
                </a:moveTo>
                <a:cubicBezTo>
                  <a:pt x="50283" y="4864055"/>
                  <a:pt x="0" y="4813772"/>
                  <a:pt x="0" y="4751744"/>
                </a:cubicBezTo>
                <a:lnTo>
                  <a:pt x="0" y="112311"/>
                </a:lnTo>
                <a:cubicBezTo>
                  <a:pt x="0" y="50283"/>
                  <a:pt x="50283" y="0"/>
                  <a:pt x="112311" y="0"/>
                </a:cubicBezTo>
                <a:lnTo>
                  <a:pt x="9084893" y="0"/>
                </a:lnTo>
                <a:cubicBezTo>
                  <a:pt x="9146921" y="0"/>
                  <a:pt x="9197204" y="50283"/>
                  <a:pt x="9197204" y="112311"/>
                </a:cubicBezTo>
                <a:lnTo>
                  <a:pt x="9197204" y="4751744"/>
                </a:lnTo>
                <a:cubicBezTo>
                  <a:pt x="9197204" y="4813772"/>
                  <a:pt x="9146921" y="4864055"/>
                  <a:pt x="9084893" y="486405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23637" y="1810327"/>
            <a:ext cx="8444466" cy="4155556"/>
          </a:xfrm>
          <a:custGeom>
            <a:avLst/>
            <a:gdLst/>
            <a:ahLst/>
            <a:cxnLst/>
            <a:rect l="l" t="t" r="r" b="b"/>
            <a:pathLst>
              <a:path w="8444466" h="4155556">
                <a:moveTo>
                  <a:pt x="0" y="4155556"/>
                </a:moveTo>
                <a:lnTo>
                  <a:pt x="0" y="0"/>
                </a:lnTo>
                <a:lnTo>
                  <a:pt x="8444466" y="0"/>
                </a:lnTo>
                <a:lnTo>
                  <a:pt x="8444466" y="4155556"/>
                </a:lnTo>
                <a:lnTo>
                  <a:pt x="0" y="4155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30200"/>
          <a:lstStyle/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 of a Noun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noun is a word that names a person, place, thing, or idea.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Nouns are essential parts of speech that provide the foundation for constructing meaningful sentences.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Types of Nouns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Proper Nouns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Common Nouns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Collective Nouns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Abstract Nouns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Concrete Nouns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38" r="3893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2024-11-03T23:08:20Z</dcterms:created>
  <dcterms:modified xsi:type="dcterms:W3CDTF">2024-11-03T23:08:20Z</dcterms:modified>
</cp:coreProperties>
</file>