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bdb90d5cdd499dffd91de53c24c406b6b8378097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3d9c39cbbc62ed29af393affa5db9f2b0bf01ba4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c17d5c6ca6f4bb3dd7f0a501da2944b689c282ba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036b307038fee2b054900cc97b66e9422b3a871d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f83716a8bfaa0b55fa0fce5534d0a69eb79a558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bc00f9b2f0b011c14f5a7383cacf87c7a044a562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680e109dcae87df0fd6030dc028eb2ac75af5185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abdfa1b29078f2499c1dbf094e59411d6426d34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a564963f4ad3acd213a03a7e26a5a45115872a4d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728e4c5ad4d1f08a57bd67836b32108c5ca1a78c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481c2184e17ec43ec167356aff96f52011f78d6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1aa0ae10486365bc5bb6f3ef45eab9f36dd097a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0625c4bcc91b6adf8468b847aaaea97317215ac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6db497141423858936e0e7ed8e26b4d0e969209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4f8bbe954a240a6e2a247786b169dc5003a50e2c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d517680d6993b1072cb3fd328b39b104dec1f1a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d0110ebf8cb665b4dfa36b4c78d371472c4c966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7755d7cd3cc5f003d7cd0f1adf0b7c4c58b9586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d78c3047d4584cc18a817c9fa9af0de66e2e741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a4e1691a1e61f9b0cf6fc01a94a904889068c27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197" r="-601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Linear and Non-Linear Patterns in Nature, Art, and STEM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Patterns: From Basics to Real-World Applications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Patterns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Linear Patterns?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Non-Linear Patterns?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Patterns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Identifying Linear Patterns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Identifying Non-Linear Patterns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Linear Patterns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Non-Linear Patterns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Real-Life Applications of Patterns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Pattern Recognition in Music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Pattern Recognition in Nature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Pattern Recognition in Architecture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Summary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Extension Activities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Thoughts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51581" r="-15158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Patterns help us make sense of the world and solve complex problems.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fundamental to innovation and discovery in STEM fields.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Importance of Patterns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this lesson, we will explore linear and non-linear patterns.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will learn how to identify, create, and extend these patterns.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Linear and Non-Linear Patterns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Patterns are all around us, from the arrangement of leaves on a stem to the sequence of notes in a musical composition.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patterns is essential in various aspects of life, including science, technology, engineering, and mathematics (STEM) fields.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Patterns in Everyday Life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Patterns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Patterns: From Basics to Real-World Applications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are Linear Patterns?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 identify linear patterns, observe the consistent rule or relationship in the sequence.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Look for a constant difference or ratio between consecutive terms.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Identifying Linear Patterns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linear patterns include the sequence of counting numbers.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Another example is the sequence of multiples of a given number.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Linear Patterns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Linear patterns are sequences of numbers, shapes, or colors that follow a consistent rule or relationship.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patterns can be identified by looking for a constant difference or ratio between consecutive terms.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Linear Patterns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Patterns: From Basics to Real-World Applications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are Non-Linear Patterns?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Patterns: From Basics to Real-World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Characteristics of Non-Linear Patterns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Non-linear patterns often exhibit irregularities or complexities.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do not adhere to a simple or predictable rule.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Non-Linear Patterns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non-linear patterns include the Fibonacci sequence.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Another example is the arrangement of branches on a tree.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Non-Linear Patterns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32"/>
              </a:spcBef>
              <a:buNone/>
            </a:pPr>
            <a:r>
              <a:rPr lang="en-US" sz="102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Non-linear patterns are sequences of numbers, shapes, or colors that do not follow a consistent rule or relationship.</a:t>
            </a:r>
            <a:endParaRPr lang="en-US" sz="1025" dirty="0"/>
          </a:p>
          <a:p>
            <a:pPr algn="l" marL="0" indent="0">
              <a:lnSpc>
                <a:spcPct val="90000"/>
              </a:lnSpc>
              <a:spcBef>
                <a:spcPts val="732"/>
              </a:spcBef>
              <a:buNone/>
            </a:pPr>
            <a:r>
              <a:rPr lang="en-US" sz="102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patterns can be identified by looking for a lack of consistency or a complex relationship between consecutive terms.</a:t>
            </a:r>
            <a:endParaRPr lang="en-US" sz="102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Patterns: From Basics to Real-World Applications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589" r="-110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Patterns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Critical Thinking and Problem Solving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48"/>
              </a:spcBef>
              <a:buNone/>
            </a:pPr>
            <a:r>
              <a:rPr lang="en-US" sz="1047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Patterns help us understand relationships, predict outcomes, and solve complex problems.</a:t>
            </a:r>
            <a:endParaRPr lang="en-US" sz="1047" dirty="0"/>
          </a:p>
          <a:p>
            <a:pPr algn="l" marL="0" indent="0">
              <a:lnSpc>
                <a:spcPct val="90000"/>
              </a:lnSpc>
              <a:spcBef>
                <a:spcPts val="748"/>
              </a:spcBef>
              <a:buNone/>
            </a:pPr>
            <a:r>
              <a:rPr lang="en-US" sz="1047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Patterns are used in a wide range of real-life applications, from data analysis and machine learning to art and design.</a:t>
            </a:r>
            <a:endParaRPr lang="en-US" sz="1047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in Real Life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Patterns are used in a wide range of real-life applications, from data analysis and machine learning to art and design.</a:t>
            </a:r>
            <a:endParaRPr lang="en-US" sz="913" dirty="0"/>
          </a:p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Recognizing patterns is essential in mathematics and other subjects, as it helps students develop critical thinking and problem-solving skills.</a:t>
            </a:r>
            <a:endParaRPr lang="en-US" sz="913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Relationships and Predictions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Patterns help us understand relationships, predict outcomes, and solve complex problems.</a:t>
            </a:r>
            <a:endParaRPr lang="en-US" sz="913" dirty="0"/>
          </a:p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Recognizing patterns is essential in mathematics and other subjects, as it helps students develop critical thinking and problem-solving skills.</a:t>
            </a:r>
            <a:endParaRPr lang="en-US" sz="91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Patterns: From Basics to Real-World Applications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Identifying Linear Patterns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77377" b="-177377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76"/>
              </a:spcBef>
              <a:buNone/>
            </a:pPr>
            <a:r>
              <a:rPr lang="en-US" sz="136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linear patterns include the sequence of counting numbers or the sequence of multiples of a given number.</a:t>
            </a:r>
            <a:endParaRPr lang="en-US" sz="1367" dirty="0"/>
          </a:p>
          <a:p>
            <a:pPr algn="ctr" marL="0" indent="0">
              <a:lnSpc>
                <a:spcPct val="90000"/>
              </a:lnSpc>
              <a:spcBef>
                <a:spcPts val="976"/>
              </a:spcBef>
              <a:buNone/>
            </a:pPr>
            <a:r>
              <a:rPr lang="en-US" sz="136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sequences demonstrate the predictable nature of linear relationships.</a:t>
            </a:r>
            <a:endParaRPr lang="en-US" sz="1367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Linear Patterns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visual aids, such as graphs or charts, to help identify the pattern.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make it easier to spot trends and relationships.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Visual Aids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 identify a linear pattern, look for a constant difference or ratio between consecutive terms.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consistency is a key indicator of linearity in sequences.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Recognizing Constant Differences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non-linear patterns include the Fibonacci sequence or the arrangement of branches on a tree.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patterns showcase intricate and naturally occurring relationships.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Non-Linear Patterns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visual aids, such as graphs or charts, to help identify the pattern.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can make complex relationships more apparent and easier to analyze.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Visual Tools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 identify a non-linear pattern, look for a lack of consistency or a complex relationship between consecutive terms.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Non-linear patterns often defy simple arithmetic or geometric rules.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Recognizing Complexity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Identifying Non-Linear Patterns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Patterns: From Basics to Real-World Applications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Patterns: From Basics to Real-World Applications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Linear Patterns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Linear patterns can be seen in sequences like counting numbers or multiples of a given number.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examples demonstrate the application of simple rules to generate predictable sequences.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Linear Patterns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9228" y="274748"/>
                </a:moveTo>
                <a:cubicBezTo>
                  <a:pt x="34608" y="270128"/>
                  <a:pt x="34608" y="262528"/>
                  <a:pt x="39228" y="257908"/>
                </a:cubicBezTo>
                <a:lnTo>
                  <a:pt x="68584" y="228552"/>
                </a:lnTo>
                <a:lnTo>
                  <a:pt x="91012" y="250981"/>
                </a:lnTo>
                <a:cubicBezTo>
                  <a:pt x="95632" y="255600"/>
                  <a:pt x="103232" y="255600"/>
                  <a:pt x="107852" y="250981"/>
                </a:cubicBezTo>
                <a:cubicBezTo>
                  <a:pt x="112471" y="246361"/>
                  <a:pt x="112471" y="238761"/>
                  <a:pt x="107852" y="234141"/>
                </a:cubicBezTo>
                <a:lnTo>
                  <a:pt x="85423" y="211713"/>
                </a:lnTo>
                <a:lnTo>
                  <a:pt x="116268" y="180868"/>
                </a:lnTo>
                <a:lnTo>
                  <a:pt x="138696" y="203297"/>
                </a:lnTo>
                <a:cubicBezTo>
                  <a:pt x="143316" y="207916"/>
                  <a:pt x="150916" y="207916"/>
                  <a:pt x="155536" y="203297"/>
                </a:cubicBezTo>
                <a:cubicBezTo>
                  <a:pt x="160155" y="198677"/>
                  <a:pt x="160155" y="191077"/>
                  <a:pt x="155536" y="186457"/>
                </a:cubicBezTo>
                <a:lnTo>
                  <a:pt x="133107" y="164029"/>
                </a:lnTo>
                <a:lnTo>
                  <a:pt x="163952" y="133184"/>
                </a:lnTo>
                <a:lnTo>
                  <a:pt x="186380" y="155613"/>
                </a:lnTo>
                <a:cubicBezTo>
                  <a:pt x="191000" y="160232"/>
                  <a:pt x="198600" y="160232"/>
                  <a:pt x="203220" y="155613"/>
                </a:cubicBezTo>
                <a:cubicBezTo>
                  <a:pt x="207840" y="150993"/>
                  <a:pt x="207840" y="143393"/>
                  <a:pt x="203220" y="138773"/>
                </a:cubicBezTo>
                <a:lnTo>
                  <a:pt x="180792" y="116345"/>
                </a:lnTo>
                <a:lnTo>
                  <a:pt x="211636" y="85500"/>
                </a:lnTo>
                <a:lnTo>
                  <a:pt x="234064" y="107928"/>
                </a:lnTo>
                <a:cubicBezTo>
                  <a:pt x="238684" y="112548"/>
                  <a:pt x="246284" y="112548"/>
                  <a:pt x="250904" y="107928"/>
                </a:cubicBezTo>
                <a:cubicBezTo>
                  <a:pt x="255524" y="103309"/>
                  <a:pt x="255524" y="95708"/>
                  <a:pt x="250904" y="91089"/>
                </a:cubicBezTo>
                <a:lnTo>
                  <a:pt x="228476" y="68660"/>
                </a:lnTo>
                <a:lnTo>
                  <a:pt x="257832" y="39305"/>
                </a:lnTo>
                <a:cubicBezTo>
                  <a:pt x="262451" y="34685"/>
                  <a:pt x="270052" y="34685"/>
                  <a:pt x="274671" y="39305"/>
                </a:cubicBezTo>
                <a:lnTo>
                  <a:pt x="326455" y="91089"/>
                </a:lnTo>
                <a:cubicBezTo>
                  <a:pt x="331075" y="95708"/>
                  <a:pt x="331075" y="103309"/>
                  <a:pt x="326455" y="107928"/>
                </a:cubicBezTo>
                <a:lnTo>
                  <a:pt x="107848" y="326536"/>
                </a:lnTo>
                <a:cubicBezTo>
                  <a:pt x="103229" y="331155"/>
                  <a:pt x="95628" y="331155"/>
                  <a:pt x="91008" y="326536"/>
                </a:cubicBezTo>
                <a:lnTo>
                  <a:pt x="39228" y="274748"/>
                </a:lnTo>
                <a:moveTo>
                  <a:pt x="65680" y="351788"/>
                </a:moveTo>
                <a:cubicBezTo>
                  <a:pt x="84308" y="370416"/>
                  <a:pt x="114483" y="370416"/>
                  <a:pt x="133111" y="351788"/>
                </a:cubicBezTo>
                <a:lnTo>
                  <a:pt x="351792" y="133181"/>
                </a:lnTo>
                <a:cubicBezTo>
                  <a:pt x="370420" y="114552"/>
                  <a:pt x="370420" y="84377"/>
                  <a:pt x="351792" y="65749"/>
                </a:cubicBezTo>
                <a:lnTo>
                  <a:pt x="300084" y="13965"/>
                </a:lnTo>
                <a:cubicBezTo>
                  <a:pt x="281456" y="-4663"/>
                  <a:pt x="251281" y="-4663"/>
                  <a:pt x="232653" y="13965"/>
                </a:cubicBezTo>
                <a:lnTo>
                  <a:pt x="13972" y="232572"/>
                </a:lnTo>
                <a:cubicBezTo>
                  <a:pt x="-4656" y="251200"/>
                  <a:pt x="-4656" y="281376"/>
                  <a:pt x="13972" y="300004"/>
                </a:cubicBezTo>
                <a:lnTo>
                  <a:pt x="65756" y="351788"/>
                </a:lnTo>
                <a:lnTo>
                  <a:pt x="65680" y="35178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different materials, such as blocks, counting bears, or pattern blocks, to create the pattern.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materials help visualize and reinforce the concept of linear patterns effectively.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Materials for Patterns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13508" y="39188"/>
                </a:moveTo>
                <a:cubicBezTo>
                  <a:pt x="320691" y="39188"/>
                  <a:pt x="326569" y="45065"/>
                  <a:pt x="326569" y="52249"/>
                </a:cubicBezTo>
                <a:lnTo>
                  <a:pt x="326569" y="313508"/>
                </a:lnTo>
                <a:cubicBezTo>
                  <a:pt x="326569" y="320691"/>
                  <a:pt x="320691" y="326569"/>
                  <a:pt x="313508" y="326569"/>
                </a:cubicBezTo>
                <a:lnTo>
                  <a:pt x="52249" y="326569"/>
                </a:lnTo>
                <a:cubicBezTo>
                  <a:pt x="45065" y="326569"/>
                  <a:pt x="39188" y="320691"/>
                  <a:pt x="39188" y="313508"/>
                </a:cubicBezTo>
                <a:lnTo>
                  <a:pt x="39188" y="52249"/>
                </a:lnTo>
                <a:cubicBezTo>
                  <a:pt x="39188" y="45065"/>
                  <a:pt x="45065" y="39188"/>
                  <a:pt x="52249" y="39188"/>
                </a:cubicBezTo>
                <a:lnTo>
                  <a:pt x="313508" y="39188"/>
                </a:lnTo>
                <a:moveTo>
                  <a:pt x="52252" y="0"/>
                </a:moveTo>
                <a:cubicBezTo>
                  <a:pt x="23434" y="0"/>
                  <a:pt x="0" y="23431"/>
                  <a:pt x="0" y="52252"/>
                </a:cubicBezTo>
                <a:lnTo>
                  <a:pt x="0" y="313511"/>
                </a:lnTo>
                <a:cubicBezTo>
                  <a:pt x="0" y="342329"/>
                  <a:pt x="23431" y="365764"/>
                  <a:pt x="52252" y="365764"/>
                </a:cubicBezTo>
                <a:lnTo>
                  <a:pt x="313511" y="365764"/>
                </a:lnTo>
                <a:cubicBezTo>
                  <a:pt x="342329" y="365764"/>
                  <a:pt x="365764" y="342333"/>
                  <a:pt x="365764" y="313511"/>
                </a:cubicBezTo>
                <a:lnTo>
                  <a:pt x="365764" y="52252"/>
                </a:lnTo>
                <a:cubicBezTo>
                  <a:pt x="365764" y="23434"/>
                  <a:pt x="342333" y="0"/>
                  <a:pt x="313511" y="0"/>
                </a:cubicBezTo>
                <a:lnTo>
                  <a:pt x="52252" y="0"/>
                </a:lnTo>
                <a:moveTo>
                  <a:pt x="91440" y="71846"/>
                </a:moveTo>
                <a:cubicBezTo>
                  <a:pt x="91440" y="61023"/>
                  <a:pt x="82669" y="52252"/>
                  <a:pt x="71846" y="52252"/>
                </a:cubicBezTo>
                <a:cubicBezTo>
                  <a:pt x="61023" y="52252"/>
                  <a:pt x="52252" y="61023"/>
                  <a:pt x="52252" y="71846"/>
                </a:cubicBezTo>
                <a:cubicBezTo>
                  <a:pt x="52252" y="82669"/>
                  <a:pt x="61023" y="91440"/>
                  <a:pt x="71846" y="91440"/>
                </a:cubicBezTo>
                <a:cubicBezTo>
                  <a:pt x="82669" y="91440"/>
                  <a:pt x="91440" y="82669"/>
                  <a:pt x="91440" y="71846"/>
                </a:cubicBezTo>
                <a:lnTo>
                  <a:pt x="91440" y="71846"/>
                </a:lnTo>
                <a:moveTo>
                  <a:pt x="293914" y="91440"/>
                </a:moveTo>
                <a:cubicBezTo>
                  <a:pt x="304737" y="91440"/>
                  <a:pt x="313508" y="82669"/>
                  <a:pt x="313508" y="71846"/>
                </a:cubicBezTo>
                <a:cubicBezTo>
                  <a:pt x="313508" y="61023"/>
                  <a:pt x="304737" y="52252"/>
                  <a:pt x="293914" y="52252"/>
                </a:cubicBezTo>
                <a:cubicBezTo>
                  <a:pt x="283091" y="52252"/>
                  <a:pt x="274320" y="61023"/>
                  <a:pt x="274320" y="71846"/>
                </a:cubicBezTo>
                <a:cubicBezTo>
                  <a:pt x="274320" y="82669"/>
                  <a:pt x="283091" y="91440"/>
                  <a:pt x="293914" y="91440"/>
                </a:cubicBezTo>
                <a:lnTo>
                  <a:pt x="293914" y="91440"/>
                </a:lnTo>
                <a:moveTo>
                  <a:pt x="91440" y="293914"/>
                </a:moveTo>
                <a:cubicBezTo>
                  <a:pt x="91440" y="283091"/>
                  <a:pt x="82669" y="274320"/>
                  <a:pt x="71846" y="274320"/>
                </a:cubicBezTo>
                <a:cubicBezTo>
                  <a:pt x="61023" y="274320"/>
                  <a:pt x="52252" y="283091"/>
                  <a:pt x="52252" y="293914"/>
                </a:cubicBezTo>
                <a:cubicBezTo>
                  <a:pt x="52252" y="304737"/>
                  <a:pt x="61023" y="313508"/>
                  <a:pt x="71846" y="313508"/>
                </a:cubicBezTo>
                <a:cubicBezTo>
                  <a:pt x="82669" y="313508"/>
                  <a:pt x="91440" y="304737"/>
                  <a:pt x="91440" y="293914"/>
                </a:cubicBezTo>
                <a:lnTo>
                  <a:pt x="91440" y="293914"/>
                </a:lnTo>
                <a:moveTo>
                  <a:pt x="293914" y="313508"/>
                </a:moveTo>
                <a:cubicBezTo>
                  <a:pt x="304737" y="313508"/>
                  <a:pt x="313508" y="304737"/>
                  <a:pt x="313508" y="293914"/>
                </a:cubicBezTo>
                <a:cubicBezTo>
                  <a:pt x="313508" y="283091"/>
                  <a:pt x="304737" y="274320"/>
                  <a:pt x="293914" y="274320"/>
                </a:cubicBezTo>
                <a:cubicBezTo>
                  <a:pt x="283091" y="274320"/>
                  <a:pt x="274320" y="283091"/>
                  <a:pt x="274320" y="293914"/>
                </a:cubicBezTo>
                <a:cubicBezTo>
                  <a:pt x="274320" y="304737"/>
                  <a:pt x="283091" y="313508"/>
                  <a:pt x="293914" y="313508"/>
                </a:cubicBezTo>
                <a:lnTo>
                  <a:pt x="293914" y="31350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 create a linear pattern, start with a simple rule or relationship, such as adding or multiplying by a constant.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linear patterns include the sequence of counting numbers or the sequence of multiples of a given number.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Linear Patterns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47989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25730"/>
                </a:move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87" y="125730"/>
                </a:lnTo>
                <a:lnTo>
                  <a:pt x="240030" y="125730"/>
                </a:lnTo>
                <a:moveTo>
                  <a:pt x="240030" y="91440"/>
                </a:moveTo>
                <a:lnTo>
                  <a:pt x="34290" y="91440"/>
                </a:lnTo>
                <a:lnTo>
                  <a:pt x="34290" y="45720"/>
                </a:lnTo>
                <a:cubicBezTo>
                  <a:pt x="34290" y="39433"/>
                  <a:pt x="39433" y="34290"/>
                  <a:pt x="45721" y="34290"/>
                </a:cubicBezTo>
                <a:lnTo>
                  <a:pt x="228602" y="34290"/>
                </a:lnTo>
                <a:cubicBezTo>
                  <a:pt x="234889" y="34290"/>
                  <a:pt x="240033" y="39433"/>
                  <a:pt x="240033" y="45720"/>
                </a:cubicBezTo>
                <a:lnTo>
                  <a:pt x="240030" y="91440"/>
                </a:lnTo>
                <a:moveTo>
                  <a:pt x="274320" y="91440"/>
                </a:moveTo>
                <a:lnTo>
                  <a:pt x="274320" y="45720"/>
                </a:lnTo>
                <a:cubicBezTo>
                  <a:pt x="274320" y="20501"/>
                  <a:pt x="253817" y="0"/>
                  <a:pt x="228599" y="0"/>
                </a:cubicBezTo>
                <a:lnTo>
                  <a:pt x="45718" y="0"/>
                </a:lnTo>
                <a:cubicBezTo>
                  <a:pt x="20500" y="0"/>
                  <a:pt x="-3" y="20501"/>
                  <a:pt x="-3" y="45720"/>
                </a:cubicBezTo>
                <a:lnTo>
                  <a:pt x="-3" y="91440"/>
                </a:lnTo>
                <a:lnTo>
                  <a:pt x="-3" y="108587"/>
                </a:lnTo>
                <a:lnTo>
                  <a:pt x="-3" y="125734"/>
                </a:lnTo>
                <a:lnTo>
                  <a:pt x="-3" y="320044"/>
                </a:lnTo>
                <a:cubicBezTo>
                  <a:pt x="-3" y="345263"/>
                  <a:pt x="20500" y="365764"/>
                  <a:pt x="45718" y="365764"/>
                </a:cubicBezTo>
                <a:lnTo>
                  <a:pt x="228599" y="365764"/>
                </a:lnTo>
                <a:cubicBezTo>
                  <a:pt x="253817" y="365764"/>
                  <a:pt x="274320" y="345263"/>
                  <a:pt x="274320" y="320044"/>
                </a:cubicBezTo>
                <a:lnTo>
                  <a:pt x="274320" y="125734"/>
                </a:lnTo>
                <a:lnTo>
                  <a:pt x="274320" y="108590"/>
                </a:lnTo>
                <a:lnTo>
                  <a:pt x="274320" y="91440"/>
                </a:lnTo>
                <a:moveTo>
                  <a:pt x="57149" y="165737"/>
                </a:moveTo>
                <a:cubicBezTo>
                  <a:pt x="57149" y="175206"/>
                  <a:pt x="64824" y="182884"/>
                  <a:pt x="74294" y="182884"/>
                </a:cubicBezTo>
                <a:cubicBezTo>
                  <a:pt x="83764" y="182884"/>
                  <a:pt x="91439" y="175206"/>
                  <a:pt x="91439" y="165740"/>
                </a:cubicBezTo>
                <a:cubicBezTo>
                  <a:pt x="91439" y="156271"/>
                  <a:pt x="83764" y="148597"/>
                  <a:pt x="74294" y="148597"/>
                </a:cubicBezTo>
                <a:cubicBezTo>
                  <a:pt x="64824" y="148597"/>
                  <a:pt x="57149" y="156275"/>
                  <a:pt x="57149" y="165744"/>
                </a:cubicBezTo>
                <a:lnTo>
                  <a:pt x="57149" y="165737"/>
                </a:lnTo>
                <a:moveTo>
                  <a:pt x="74294" y="211457"/>
                </a:moveTo>
                <a:cubicBezTo>
                  <a:pt x="64824" y="211457"/>
                  <a:pt x="57149" y="219134"/>
                  <a:pt x="57149" y="228604"/>
                </a:cubicBezTo>
                <a:cubicBezTo>
                  <a:pt x="57149" y="238073"/>
                  <a:pt x="64824" y="245750"/>
                  <a:pt x="74294" y="245750"/>
                </a:cubicBezTo>
                <a:cubicBezTo>
                  <a:pt x="83764" y="245750"/>
                  <a:pt x="91439" y="238073"/>
                  <a:pt x="91439" y="228607"/>
                </a:cubicBezTo>
                <a:cubicBezTo>
                  <a:pt x="91439" y="219138"/>
                  <a:pt x="83764" y="211464"/>
                  <a:pt x="74294" y="211464"/>
                </a:cubicBezTo>
                <a:lnTo>
                  <a:pt x="74294" y="211457"/>
                </a:lnTo>
                <a:moveTo>
                  <a:pt x="57149" y="291467"/>
                </a:moveTo>
                <a:cubicBezTo>
                  <a:pt x="57149" y="300969"/>
                  <a:pt x="64792" y="308614"/>
                  <a:pt x="74294" y="308614"/>
                </a:cubicBezTo>
                <a:lnTo>
                  <a:pt x="137160" y="308614"/>
                </a:lnTo>
                <a:cubicBezTo>
                  <a:pt x="146662" y="308614"/>
                  <a:pt x="154305" y="300969"/>
                  <a:pt x="154305" y="291470"/>
                </a:cubicBezTo>
                <a:cubicBezTo>
                  <a:pt x="154305" y="281968"/>
                  <a:pt x="146662" y="274327"/>
                  <a:pt x="137160" y="274327"/>
                </a:cubicBezTo>
                <a:lnTo>
                  <a:pt x="74294" y="274327"/>
                </a:lnTo>
                <a:cubicBezTo>
                  <a:pt x="64792" y="274327"/>
                  <a:pt x="57149" y="281972"/>
                  <a:pt x="57149" y="291474"/>
                </a:cubicBezTo>
                <a:lnTo>
                  <a:pt x="57149" y="291467"/>
                </a:lnTo>
                <a:moveTo>
                  <a:pt x="137160" y="148590"/>
                </a:moveTo>
                <a:cubicBezTo>
                  <a:pt x="127690" y="148590"/>
                  <a:pt x="120015" y="156267"/>
                  <a:pt x="120015" y="165737"/>
                </a:cubicBezTo>
                <a:cubicBezTo>
                  <a:pt x="120015" y="175206"/>
                  <a:pt x="127690" y="182884"/>
                  <a:pt x="137160" y="182884"/>
                </a:cubicBezTo>
                <a:cubicBezTo>
                  <a:pt x="146630" y="182884"/>
                  <a:pt x="154305" y="175206"/>
                  <a:pt x="154305" y="165740"/>
                </a:cubicBezTo>
                <a:cubicBezTo>
                  <a:pt x="154305" y="156271"/>
                  <a:pt x="146630" y="148597"/>
                  <a:pt x="137160" y="148597"/>
                </a:cubicBezTo>
                <a:lnTo>
                  <a:pt x="137160" y="148590"/>
                </a:lnTo>
                <a:moveTo>
                  <a:pt x="120015" y="228600"/>
                </a:moveTo>
                <a:cubicBezTo>
                  <a:pt x="120015" y="238070"/>
                  <a:pt x="127690" y="245747"/>
                  <a:pt x="137160" y="245747"/>
                </a:cubicBezTo>
                <a:cubicBezTo>
                  <a:pt x="146630" y="245747"/>
                  <a:pt x="154305" y="238069"/>
                  <a:pt x="154305" y="228604"/>
                </a:cubicBezTo>
                <a:cubicBezTo>
                  <a:pt x="154305" y="219134"/>
                  <a:pt x="146630" y="211460"/>
                  <a:pt x="137160" y="211460"/>
                </a:cubicBezTo>
                <a:cubicBezTo>
                  <a:pt x="127690" y="211460"/>
                  <a:pt x="120015" y="219138"/>
                  <a:pt x="120015" y="228607"/>
                </a:cubicBezTo>
                <a:lnTo>
                  <a:pt x="120015" y="228600"/>
                </a:lnTo>
                <a:moveTo>
                  <a:pt x="200026" y="148590"/>
                </a:moveTo>
                <a:cubicBezTo>
                  <a:pt x="190556" y="148590"/>
                  <a:pt x="182881" y="156267"/>
                  <a:pt x="182881" y="165737"/>
                </a:cubicBezTo>
                <a:cubicBezTo>
                  <a:pt x="182881" y="175206"/>
                  <a:pt x="190556" y="182884"/>
                  <a:pt x="200026" y="182884"/>
                </a:cubicBezTo>
                <a:cubicBezTo>
                  <a:pt x="209496" y="182884"/>
                  <a:pt x="217171" y="175206"/>
                  <a:pt x="217171" y="165740"/>
                </a:cubicBezTo>
                <a:cubicBezTo>
                  <a:pt x="217171" y="156271"/>
                  <a:pt x="209496" y="148597"/>
                  <a:pt x="200026" y="148597"/>
                </a:cubicBezTo>
                <a:lnTo>
                  <a:pt x="200026" y="148590"/>
                </a:lnTo>
                <a:moveTo>
                  <a:pt x="182881" y="228600"/>
                </a:moveTo>
                <a:cubicBezTo>
                  <a:pt x="182881" y="238070"/>
                  <a:pt x="190556" y="245747"/>
                  <a:pt x="200026" y="245747"/>
                </a:cubicBezTo>
                <a:cubicBezTo>
                  <a:pt x="209496" y="245747"/>
                  <a:pt x="217171" y="238069"/>
                  <a:pt x="217171" y="228604"/>
                </a:cubicBezTo>
                <a:cubicBezTo>
                  <a:pt x="217171" y="219134"/>
                  <a:pt x="209496" y="211460"/>
                  <a:pt x="200026" y="211460"/>
                </a:cubicBezTo>
                <a:cubicBezTo>
                  <a:pt x="190556" y="211460"/>
                  <a:pt x="182881" y="219138"/>
                  <a:pt x="182881" y="228607"/>
                </a:cubicBezTo>
                <a:lnTo>
                  <a:pt x="182881" y="228600"/>
                </a:lnTo>
                <a:moveTo>
                  <a:pt x="200026" y="274320"/>
                </a:moveTo>
                <a:cubicBezTo>
                  <a:pt x="190556" y="274320"/>
                  <a:pt x="182881" y="281997"/>
                  <a:pt x="182881" y="291467"/>
                </a:cubicBezTo>
                <a:cubicBezTo>
                  <a:pt x="182881" y="300936"/>
                  <a:pt x="190556" y="308614"/>
                  <a:pt x="200026" y="308614"/>
                </a:cubicBezTo>
                <a:cubicBezTo>
                  <a:pt x="209496" y="308614"/>
                  <a:pt x="217171" y="300936"/>
                  <a:pt x="217171" y="291470"/>
                </a:cubicBezTo>
                <a:cubicBezTo>
                  <a:pt x="217171" y="282001"/>
                  <a:pt x="209496" y="274327"/>
                  <a:pt x="200026" y="274327"/>
                </a:cubicBezTo>
                <a:lnTo>
                  <a:pt x="200026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Non-Linear Patterns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Patterns: From Basics to Real-World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non-linear patterns include the Fibonacci sequence or the arrangement of branches on a tree.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patterns demonstrate the beauty and complexity of non-linear relationships in nature.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Non-Linear Patterns</a:t>
            </a:r>
            <a:endParaRPr lang="en-US" sz="1667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different materials, such as blocks, counting bears, or pattern blocks, to create the pattern.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allow for hands-on exploration and visualization of non-linear relationships.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Varied Materials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 create a non-linear pattern, start with a complex rule or relationship, such as a quadratic or exponential function.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rules form the foundation for generating intricate and diverse patterns.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Starting with Complex Rules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1401" r="-2140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Applications of Patterns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Patterns play a crucial role in designing architectural structures and creating art.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provide a framework for innovation and aesthetic appeal.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Design and Creativity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real-life applications include predicting population growth and modeling financial transactions.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predictions rely on identifying and analyzing patterns in data.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Predictive Uses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Patterns are used in a wide range of real-life applications, from data analysis and machine learning to art and design.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Recognizing patterns is essential in these applications, as it helps us understand relationships, predict outcomes, and solve complex problems.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Wide Range of Applications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Patterns: From Basics to Real-World Applications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Pattern Recognition in Music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Patterns: From Basics to Real-World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Harmony and Chord Progressions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use of harmony and chord progressions is another example of patterns in music.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elements add depth and richness to the musical experience.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Repetition in Melody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patterns in music include the repetition of a melody.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repetition creates a sense of familiarity and structure in the composition.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Linear and Non-Linear Patterns in Music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65"/>
              </a:spcBef>
              <a:buNone/>
            </a:pPr>
            <a:r>
              <a:rPr lang="en-US" sz="107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Music is a great example of linear and non-linear patterns, from the rhythm and melody to the harmony and structure.</a:t>
            </a:r>
            <a:endParaRPr lang="en-US" sz="1071" dirty="0"/>
          </a:p>
          <a:p>
            <a:pPr algn="l" marL="0" indent="0">
              <a:lnSpc>
                <a:spcPct val="90000"/>
              </a:lnSpc>
              <a:spcBef>
                <a:spcPts val="765"/>
              </a:spcBef>
              <a:buNone/>
            </a:pPr>
            <a:r>
              <a:rPr lang="en-US" sz="107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Recognizing patterns in music can help us appreciate its beauty and complexity.</a:t>
            </a:r>
            <a:endParaRPr lang="en-US" sz="107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Patterns: From Basics to Real-World Applications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Pattern Recognition in Nature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Tree Branching Patterns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arrangement of branches on a tree is another example of natural patterns.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patterns often follow specific rules that contribute to the tree's stability and growth.</a:t>
            </a:r>
            <a:endParaRPr lang="en-US" sz="1251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Fibonacci Sequence in Nature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patterns in nature include the Fibonacci sequence in flowers and trees.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sequence is a mathematical representation of growth and structure in the natural world.</a:t>
            </a:r>
            <a:endParaRPr lang="en-US" sz="1251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Patterns in Nature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Nature is full of patterns, from the arrangement of leaves on a stem to the branching of trees.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Recognizing patterns in nature can help us appreciate its beauty and complexity.</a:t>
            </a:r>
            <a:endParaRPr lang="en-US" sz="125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Patterns: From Basics to Real-World Applications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Pattern Recognition in Architecture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1323" b="-151323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58"/>
              </a:spcBef>
              <a:buNone/>
            </a:pPr>
            <a:r>
              <a:rPr lang="en-US" sz="120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Tessellations and fractals are intricate patterns that can be observed in various architectural designs.</a:t>
            </a:r>
            <a:endParaRPr lang="en-US" sz="1201" dirty="0"/>
          </a:p>
          <a:p>
            <a:pPr algn="ctr" marL="0" indent="0">
              <a:lnSpc>
                <a:spcPct val="90000"/>
              </a:lnSpc>
              <a:spcBef>
                <a:spcPts val="858"/>
              </a:spcBef>
              <a:buNone/>
            </a:pPr>
            <a:r>
              <a:rPr lang="en-US" sz="120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patterns not only enhance visual interest but also reflect mathematical precision.</a:t>
            </a:r>
            <a:endParaRPr lang="en-US" sz="1201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Tessellations and Fractals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01"/>
              </a:spcBef>
              <a:buNone/>
            </a:pPr>
            <a:r>
              <a:rPr lang="en-US" sz="126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patterns in architecture include the use of symmetry, tessellations, and fractals in building design.</a:t>
            </a:r>
            <a:endParaRPr lang="en-US" sz="1261" dirty="0"/>
          </a:p>
          <a:p>
            <a:pPr algn="ctr" marL="0" indent="0">
              <a:lnSpc>
                <a:spcPct val="90000"/>
              </a:lnSpc>
              <a:spcBef>
                <a:spcPts val="901"/>
              </a:spcBef>
              <a:buNone/>
            </a:pPr>
            <a:r>
              <a:rPr lang="en-US" sz="126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Symmetry often contributes to the aesthetic appeal and structural balance of buildings.</a:t>
            </a:r>
            <a:endParaRPr lang="en-US" sz="1261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Symmetry in Architecture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87"/>
              </a:spcBef>
              <a:buNone/>
            </a:pPr>
            <a:r>
              <a:rPr lang="en-US" sz="124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Architecture is another field where patterns are prevalent, from the design of buildings to the layout of cities.</a:t>
            </a:r>
            <a:endParaRPr lang="en-US" sz="1241" dirty="0"/>
          </a:p>
          <a:p>
            <a:pPr algn="ctr" marL="0" indent="0">
              <a:lnSpc>
                <a:spcPct val="90000"/>
              </a:lnSpc>
              <a:spcBef>
                <a:spcPts val="887"/>
              </a:spcBef>
              <a:buNone/>
            </a:pPr>
            <a:r>
              <a:rPr lang="en-US" sz="124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Recognizing patterns in architecture can help us appreciate its beauty and functionality.</a:t>
            </a:r>
            <a:endParaRPr lang="en-US" sz="1241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Patterns in Architectural Design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254936" r="-25493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recognizing and creating patterns, we can develop critical thinking and problem-solving skills.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ability allows us to appreciate the beauty and complexity of the world around us.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Recognizing Patterns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patterns is essential in various aspects of life, including science, technology, engineering, and mathematics (STEM) fields.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serve as a foundation for innovation and discovery in these disciplines.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Role of Patterns in STEM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Patterns are all around us, from the arrangement of leaves on a stem to the sequence of notes in a musical composition.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reveal the inherent order and beauty in the world, connecting nature and human creativity.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Patterns in Nature and Art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Patterns: From Basics to Real-World Applications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Summary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Recognizing and creating patterns is essential in mathematics and other subjects.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us develop critical thinking and problem-solving skills.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Patterns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Non-linear patterns are sequences of numbers, shapes, or colors that do not follow a consistent rule or relationship.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these patterns helps in developing critical thinking skills.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Non-Linear Patterns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Linear patterns are sequences of numbers, shapes, or colors that follow a consistent rule or relationship.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Recognizing these patterns is essential in mathematics and other subjects.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Linear Patterns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Patterns: From Basics to Real-World Applications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Applying pattern recognition to real-life scenarios enhances understanding.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bridges theoretical knowledge with practical use cases.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Applications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287739" y="1656423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Feedback and evaluation are essential in assessing understanding.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provide opportunities for improvement and deeper learning.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Feedback and Evaluation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482351" y="1679239"/>
            <a:ext cx="365760" cy="320030"/>
          </a:xfrm>
          <a:custGeom>
            <a:avLst/>
            <a:gdLst/>
            <a:ahLst/>
            <a:cxnLst/>
            <a:rect l="l" t="t" r="r" b="b"/>
            <a:pathLst>
              <a:path w="365760" h="320030">
                <a:moveTo>
                  <a:pt x="88368" y="256610"/>
                </a:moveTo>
                <a:cubicBezTo>
                  <a:pt x="97581" y="249896"/>
                  <a:pt x="109509" y="248184"/>
                  <a:pt x="120222" y="252040"/>
                </a:cubicBezTo>
                <a:cubicBezTo>
                  <a:pt x="139146" y="258895"/>
                  <a:pt x="160360" y="262825"/>
                  <a:pt x="182928" y="262825"/>
                </a:cubicBezTo>
                <a:cubicBezTo>
                  <a:pt x="271987" y="262825"/>
                  <a:pt x="331481" y="205332"/>
                  <a:pt x="331481" y="148555"/>
                </a:cubicBezTo>
                <a:cubicBezTo>
                  <a:pt x="331481" y="91775"/>
                  <a:pt x="271990" y="34285"/>
                  <a:pt x="182928" y="34285"/>
                </a:cubicBezTo>
                <a:cubicBezTo>
                  <a:pt x="93869" y="34285"/>
                  <a:pt x="34374" y="91778"/>
                  <a:pt x="34374" y="148555"/>
                </a:cubicBezTo>
                <a:cubicBezTo>
                  <a:pt x="34374" y="171408"/>
                  <a:pt x="43229" y="193407"/>
                  <a:pt x="59871" y="212260"/>
                </a:cubicBezTo>
                <a:cubicBezTo>
                  <a:pt x="66012" y="219189"/>
                  <a:pt x="69012" y="228329"/>
                  <a:pt x="68298" y="237613"/>
                </a:cubicBezTo>
                <a:cubicBezTo>
                  <a:pt x="67300" y="250539"/>
                  <a:pt x="64228" y="262396"/>
                  <a:pt x="60230" y="272893"/>
                </a:cubicBezTo>
                <a:cubicBezTo>
                  <a:pt x="72369" y="267251"/>
                  <a:pt x="82442" y="260966"/>
                  <a:pt x="88368" y="256680"/>
                </a:cubicBezTo>
                <a:lnTo>
                  <a:pt x="88368" y="256610"/>
                </a:lnTo>
                <a:moveTo>
                  <a:pt x="15234" y="285605"/>
                </a:moveTo>
                <a:cubicBezTo>
                  <a:pt x="16518" y="283675"/>
                  <a:pt x="17732" y="281748"/>
                  <a:pt x="18877" y="279819"/>
                </a:cubicBezTo>
                <a:cubicBezTo>
                  <a:pt x="26020" y="267961"/>
                  <a:pt x="32805" y="252392"/>
                  <a:pt x="34162" y="234896"/>
                </a:cubicBezTo>
                <a:cubicBezTo>
                  <a:pt x="12736" y="210542"/>
                  <a:pt x="95" y="180760"/>
                  <a:pt x="95" y="148549"/>
                </a:cubicBezTo>
                <a:cubicBezTo>
                  <a:pt x="95" y="66486"/>
                  <a:pt x="81941" y="-3"/>
                  <a:pt x="182928" y="-3"/>
                </a:cubicBezTo>
                <a:cubicBezTo>
                  <a:pt x="283914" y="-3"/>
                  <a:pt x="365760" y="66490"/>
                  <a:pt x="365760" y="148549"/>
                </a:cubicBezTo>
                <a:cubicBezTo>
                  <a:pt x="365760" y="230611"/>
                  <a:pt x="283914" y="297100"/>
                  <a:pt x="182928" y="297100"/>
                </a:cubicBezTo>
                <a:cubicBezTo>
                  <a:pt x="156432" y="297100"/>
                  <a:pt x="131290" y="292530"/>
                  <a:pt x="108579" y="284315"/>
                </a:cubicBezTo>
                <a:cubicBezTo>
                  <a:pt x="100079" y="290530"/>
                  <a:pt x="86224" y="299027"/>
                  <a:pt x="69798" y="306170"/>
                </a:cubicBezTo>
                <a:cubicBezTo>
                  <a:pt x="59015" y="310884"/>
                  <a:pt x="46729" y="315169"/>
                  <a:pt x="34016" y="317669"/>
                </a:cubicBezTo>
                <a:cubicBezTo>
                  <a:pt x="33445" y="317813"/>
                  <a:pt x="32874" y="317883"/>
                  <a:pt x="32300" y="318027"/>
                </a:cubicBezTo>
                <a:cubicBezTo>
                  <a:pt x="29158" y="318600"/>
                  <a:pt x="26086" y="319099"/>
                  <a:pt x="22875" y="319384"/>
                </a:cubicBezTo>
                <a:cubicBezTo>
                  <a:pt x="22732" y="319384"/>
                  <a:pt x="22516" y="319454"/>
                  <a:pt x="22373" y="319454"/>
                </a:cubicBezTo>
                <a:cubicBezTo>
                  <a:pt x="18731" y="319813"/>
                  <a:pt x="15088" y="320027"/>
                  <a:pt x="11445" y="320027"/>
                </a:cubicBezTo>
                <a:cubicBezTo>
                  <a:pt x="6803" y="320027"/>
                  <a:pt x="2659" y="317243"/>
                  <a:pt x="874" y="312958"/>
                </a:cubicBezTo>
                <a:cubicBezTo>
                  <a:pt x="-911" y="308673"/>
                  <a:pt x="88" y="303815"/>
                  <a:pt x="3303" y="300531"/>
                </a:cubicBezTo>
                <a:cubicBezTo>
                  <a:pt x="6232" y="297532"/>
                  <a:pt x="8873" y="294316"/>
                  <a:pt x="11371" y="290888"/>
                </a:cubicBezTo>
                <a:cubicBezTo>
                  <a:pt x="12586" y="289247"/>
                  <a:pt x="13727" y="287602"/>
                  <a:pt x="14799" y="285960"/>
                </a:cubicBezTo>
                <a:lnTo>
                  <a:pt x="15014" y="285602"/>
                </a:lnTo>
                <a:lnTo>
                  <a:pt x="15234" y="28560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 assess understanding of patterns, use a variety of methods, including quizzes, projects, and presentations.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assessment methods include identifying and creating linear and non-linear patterns, and applying pattern recognition to real-life scenarios.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Diverse Assessment Methods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722683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00026" y="45720"/>
                </a:moveTo>
                <a:lnTo>
                  <a:pt x="228602" y="45720"/>
                </a:lnTo>
                <a:cubicBezTo>
                  <a:pt x="253820" y="45720"/>
                  <a:pt x="274323" y="66221"/>
                  <a:pt x="274323" y="91440"/>
                </a:cubicBezTo>
                <a:lnTo>
                  <a:pt x="274323" y="320040"/>
                </a:lnTo>
                <a:cubicBezTo>
                  <a:pt x="274323" y="345259"/>
                  <a:pt x="253820" y="365760"/>
                  <a:pt x="228602" y="365760"/>
                </a:cubicBezTo>
                <a:lnTo>
                  <a:pt x="45721" y="365760"/>
                </a:lnTo>
                <a:cubicBezTo>
                  <a:pt x="20503" y="365760"/>
                  <a:pt x="0" y="345259"/>
                  <a:pt x="0" y="320040"/>
                </a:cubicBezTo>
                <a:lnTo>
                  <a:pt x="0" y="91440"/>
                </a:lnTo>
                <a:cubicBezTo>
                  <a:pt x="0" y="66221"/>
                  <a:pt x="20503" y="45720"/>
                  <a:pt x="45721" y="45720"/>
                </a:cubicBezTo>
                <a:lnTo>
                  <a:pt x="74297" y="45720"/>
                </a:lnTo>
                <a:lnTo>
                  <a:pt x="81155" y="45720"/>
                </a:lnTo>
                <a:cubicBezTo>
                  <a:pt x="86441" y="19645"/>
                  <a:pt x="109517" y="0"/>
                  <a:pt x="137163" y="0"/>
                </a:cubicBezTo>
                <a:cubicBezTo>
                  <a:pt x="164809" y="0"/>
                  <a:pt x="187885" y="19645"/>
                  <a:pt x="193171" y="45720"/>
                </a:cubicBezTo>
                <a:lnTo>
                  <a:pt x="200026" y="45720"/>
                </a:lnTo>
                <a:moveTo>
                  <a:pt x="45721" y="80010"/>
                </a:moveTo>
                <a:cubicBezTo>
                  <a:pt x="39434" y="80010"/>
                  <a:pt x="34290" y="85153"/>
                  <a:pt x="34290" y="91440"/>
                </a:cubicBezTo>
                <a:lnTo>
                  <a:pt x="34290" y="320040"/>
                </a:lnTo>
                <a:cubicBezTo>
                  <a:pt x="34290" y="326327"/>
                  <a:pt x="39434" y="331470"/>
                  <a:pt x="45721" y="331470"/>
                </a:cubicBezTo>
                <a:lnTo>
                  <a:pt x="228602" y="331470"/>
                </a:lnTo>
                <a:cubicBezTo>
                  <a:pt x="234889" y="331470"/>
                  <a:pt x="240033" y="326327"/>
                  <a:pt x="240033" y="320040"/>
                </a:cubicBezTo>
                <a:lnTo>
                  <a:pt x="240033" y="91440"/>
                </a:lnTo>
                <a:cubicBezTo>
                  <a:pt x="240033" y="85153"/>
                  <a:pt x="234889" y="80010"/>
                  <a:pt x="228602" y="80010"/>
                </a:cubicBezTo>
                <a:lnTo>
                  <a:pt x="217171" y="80010"/>
                </a:lnTo>
                <a:lnTo>
                  <a:pt x="217171" y="97157"/>
                </a:lnTo>
                <a:cubicBezTo>
                  <a:pt x="217171" y="106659"/>
                  <a:pt x="209528" y="114304"/>
                  <a:pt x="200026" y="114304"/>
                </a:cubicBezTo>
                <a:lnTo>
                  <a:pt x="137160" y="114304"/>
                </a:lnTo>
                <a:lnTo>
                  <a:pt x="74294" y="114304"/>
                </a:lnTo>
                <a:cubicBezTo>
                  <a:pt x="64792" y="114304"/>
                  <a:pt x="57149" y="106659"/>
                  <a:pt x="57149" y="97160"/>
                </a:cubicBezTo>
                <a:lnTo>
                  <a:pt x="57149" y="80017"/>
                </a:lnTo>
                <a:lnTo>
                  <a:pt x="45721" y="80010"/>
                </a:lnTo>
                <a:moveTo>
                  <a:pt x="137160" y="74297"/>
                </a:moveTo>
                <a:cubicBezTo>
                  <a:pt x="146630" y="74297"/>
                  <a:pt x="154305" y="66619"/>
                  <a:pt x="154305" y="57154"/>
                </a:cubicBezTo>
                <a:cubicBezTo>
                  <a:pt x="154305" y="47684"/>
                  <a:pt x="146630" y="40010"/>
                  <a:pt x="137160" y="40010"/>
                </a:cubicBezTo>
                <a:cubicBezTo>
                  <a:pt x="127690" y="40010"/>
                  <a:pt x="120015" y="47688"/>
                  <a:pt x="120015" y="57157"/>
                </a:cubicBezTo>
                <a:cubicBezTo>
                  <a:pt x="120015" y="66627"/>
                  <a:pt x="127690" y="74304"/>
                  <a:pt x="137160" y="74304"/>
                </a:cubicBezTo>
                <a:lnTo>
                  <a:pt x="137160" y="742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Patterns: From Basics to Real-World Applications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30357" r="-303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Activities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Patterns: From Basics to Real-World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Patterns and Critical Thinking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5"/>
              </a:spcBef>
              <a:buNone/>
            </a:pPr>
            <a:r>
              <a:rPr lang="en-US" sz="104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Recognizing and creating patterns can be a fun and engaging way to develop critical thinking and problem-solving skills.</a:t>
            </a:r>
            <a:endParaRPr lang="en-US" sz="1048" dirty="0"/>
          </a:p>
          <a:p>
            <a:pPr algn="l" marL="0" indent="0">
              <a:lnSpc>
                <a:spcPct val="90000"/>
              </a:lnSpc>
              <a:spcBef>
                <a:spcPts val="655"/>
              </a:spcBef>
              <a:buNone/>
            </a:pPr>
            <a:r>
              <a:rPr lang="en-US" sz="104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practice builds foundational skills that are applicable across various disciplines.</a:t>
            </a:r>
            <a:endParaRPr lang="en-US" sz="1048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Creative Pattern-Based Activities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42"/>
              </a:spcBef>
              <a:buNone/>
            </a:pPr>
            <a:r>
              <a:rPr lang="en-US" sz="102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extension activities include creating a pattern-based art project, or designing a pattern-based game or puzzle.</a:t>
            </a:r>
            <a:endParaRPr lang="en-US" sz="1028" dirty="0"/>
          </a:p>
          <a:p>
            <a:pPr algn="l" marL="0" indent="0">
              <a:lnSpc>
                <a:spcPct val="90000"/>
              </a:lnSpc>
              <a:spcBef>
                <a:spcPts val="642"/>
              </a:spcBef>
              <a:buNone/>
            </a:pPr>
            <a:r>
              <a:rPr lang="en-US" sz="102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encourage creativity while reinforcing pattern recognition skills.</a:t>
            </a:r>
            <a:endParaRPr lang="en-US" sz="1028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Patterns with Materials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591"/>
              </a:spcBef>
              <a:buNone/>
            </a:pPr>
            <a:r>
              <a:rPr lang="en-US" sz="946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 extend understanding of patterns, try creating patterns using different materials, such as blocks, counting bears, or pattern blocks.</a:t>
            </a:r>
            <a:endParaRPr lang="en-US" sz="946" dirty="0"/>
          </a:p>
          <a:p>
            <a:pPr algn="l" marL="0" indent="0">
              <a:lnSpc>
                <a:spcPct val="90000"/>
              </a:lnSpc>
              <a:spcBef>
                <a:spcPts val="591"/>
              </a:spcBef>
              <a:buNone/>
            </a:pPr>
            <a:r>
              <a:rPr lang="en-US" sz="946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hands-on approach helps in visualizing and experimenting with various pattern structures.</a:t>
            </a:r>
            <a:endParaRPr lang="en-US" sz="946" dirty="0"/>
          </a:p>
        </p:txBody>
      </p:sp>
      <p:sp>
        <p:nvSpPr>
          <p:cNvPr id="21" name="Text 19"/>
          <p:cNvSpPr/>
          <p:nvPr/>
        </p:nvSpPr>
        <p:spPr>
          <a:xfrm>
            <a:off x="3885670" y="491258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0025" y="0"/>
                </a:moveTo>
                <a:cubicBezTo>
                  <a:pt x="215787" y="0"/>
                  <a:pt x="228600" y="12813"/>
                  <a:pt x="228600" y="28575"/>
                </a:cubicBezTo>
                <a:lnTo>
                  <a:pt x="228600" y="85725"/>
                </a:lnTo>
                <a:cubicBezTo>
                  <a:pt x="228600" y="89655"/>
                  <a:pt x="225386" y="92869"/>
                  <a:pt x="221456" y="92869"/>
                </a:cubicBezTo>
                <a:lnTo>
                  <a:pt x="198240" y="92869"/>
                </a:lnTo>
                <a:cubicBezTo>
                  <a:pt x="195293" y="92869"/>
                  <a:pt x="192881" y="95280"/>
                  <a:pt x="192881" y="98227"/>
                </a:cubicBezTo>
                <a:lnTo>
                  <a:pt x="192881" y="100013"/>
                </a:lnTo>
                <a:cubicBezTo>
                  <a:pt x="192881" y="107915"/>
                  <a:pt x="186496" y="114300"/>
                  <a:pt x="178594" y="114300"/>
                </a:cubicBezTo>
                <a:cubicBezTo>
                  <a:pt x="170691" y="114300"/>
                  <a:pt x="164306" y="107915"/>
                  <a:pt x="164306" y="100013"/>
                </a:cubicBezTo>
                <a:lnTo>
                  <a:pt x="164306" y="98227"/>
                </a:lnTo>
                <a:cubicBezTo>
                  <a:pt x="164306" y="95280"/>
                  <a:pt x="161895" y="92869"/>
                  <a:pt x="158948" y="92869"/>
                </a:cubicBezTo>
                <a:lnTo>
                  <a:pt x="142875" y="92869"/>
                </a:lnTo>
                <a:cubicBezTo>
                  <a:pt x="138945" y="92869"/>
                  <a:pt x="135731" y="89655"/>
                  <a:pt x="135731" y="85725"/>
                </a:cubicBezTo>
                <a:lnTo>
                  <a:pt x="135731" y="71438"/>
                </a:lnTo>
                <a:cubicBezTo>
                  <a:pt x="135731" y="67508"/>
                  <a:pt x="138945" y="64294"/>
                  <a:pt x="142875" y="64294"/>
                </a:cubicBezTo>
                <a:lnTo>
                  <a:pt x="150019" y="64294"/>
                </a:lnTo>
                <a:cubicBezTo>
                  <a:pt x="157921" y="64294"/>
                  <a:pt x="164306" y="57909"/>
                  <a:pt x="164306" y="50006"/>
                </a:cubicBezTo>
                <a:cubicBezTo>
                  <a:pt x="164306" y="42104"/>
                  <a:pt x="157921" y="35719"/>
                  <a:pt x="150019" y="35719"/>
                </a:cubicBezTo>
                <a:lnTo>
                  <a:pt x="142875" y="35719"/>
                </a:lnTo>
                <a:cubicBezTo>
                  <a:pt x="138945" y="35719"/>
                  <a:pt x="135731" y="32505"/>
                  <a:pt x="135731" y="28575"/>
                </a:cubicBezTo>
                <a:lnTo>
                  <a:pt x="135731" y="7144"/>
                </a:lnTo>
                <a:cubicBezTo>
                  <a:pt x="135731" y="3214"/>
                  <a:pt x="138945" y="0"/>
                  <a:pt x="142875" y="0"/>
                </a:cubicBezTo>
                <a:lnTo>
                  <a:pt x="200025" y="0"/>
                </a:lnTo>
              </a:path>
              <a:path w="228600" h="228600">
                <a:moveTo>
                  <a:pt x="0" y="107156"/>
                </a:moveTo>
                <a:lnTo>
                  <a:pt x="0" y="57150"/>
                </a:lnTo>
                <a:cubicBezTo>
                  <a:pt x="0" y="41388"/>
                  <a:pt x="12813" y="28575"/>
                  <a:pt x="28575" y="28575"/>
                </a:cubicBezTo>
                <a:lnTo>
                  <a:pt x="92869" y="28575"/>
                </a:lnTo>
                <a:cubicBezTo>
                  <a:pt x="96798" y="28575"/>
                  <a:pt x="100013" y="31789"/>
                  <a:pt x="100013" y="35719"/>
                </a:cubicBezTo>
                <a:lnTo>
                  <a:pt x="100013" y="58935"/>
                </a:lnTo>
                <a:cubicBezTo>
                  <a:pt x="100013" y="61882"/>
                  <a:pt x="102424" y="64294"/>
                  <a:pt x="105371" y="64294"/>
                </a:cubicBezTo>
                <a:lnTo>
                  <a:pt x="107156" y="64294"/>
                </a:lnTo>
                <a:cubicBezTo>
                  <a:pt x="115059" y="64294"/>
                  <a:pt x="121444" y="70679"/>
                  <a:pt x="121444" y="78581"/>
                </a:cubicBezTo>
                <a:cubicBezTo>
                  <a:pt x="121444" y="86484"/>
                  <a:pt x="115059" y="92869"/>
                  <a:pt x="107156" y="92869"/>
                </a:cubicBezTo>
                <a:lnTo>
                  <a:pt x="105371" y="92869"/>
                </a:lnTo>
                <a:cubicBezTo>
                  <a:pt x="102424" y="92869"/>
                  <a:pt x="100013" y="95280"/>
                  <a:pt x="100013" y="98227"/>
                </a:cubicBezTo>
                <a:lnTo>
                  <a:pt x="100013" y="121444"/>
                </a:lnTo>
                <a:cubicBezTo>
                  <a:pt x="100013" y="125373"/>
                  <a:pt x="96798" y="128588"/>
                  <a:pt x="92869" y="128588"/>
                </a:cubicBezTo>
                <a:lnTo>
                  <a:pt x="78581" y="128588"/>
                </a:lnTo>
                <a:cubicBezTo>
                  <a:pt x="74652" y="128588"/>
                  <a:pt x="71438" y="125373"/>
                  <a:pt x="71438" y="121444"/>
                </a:cubicBezTo>
                <a:lnTo>
                  <a:pt x="71438" y="114300"/>
                </a:lnTo>
                <a:cubicBezTo>
                  <a:pt x="71438" y="106397"/>
                  <a:pt x="65053" y="100013"/>
                  <a:pt x="57150" y="100013"/>
                </a:cubicBezTo>
                <a:cubicBezTo>
                  <a:pt x="49247" y="100013"/>
                  <a:pt x="42863" y="106397"/>
                  <a:pt x="42863" y="114300"/>
                </a:cubicBezTo>
                <a:lnTo>
                  <a:pt x="42863" y="121444"/>
                </a:lnTo>
                <a:cubicBezTo>
                  <a:pt x="42863" y="125373"/>
                  <a:pt x="39648" y="128588"/>
                  <a:pt x="35719" y="128588"/>
                </a:cubicBezTo>
                <a:lnTo>
                  <a:pt x="21431" y="128588"/>
                </a:lnTo>
                <a:lnTo>
                  <a:pt x="21431" y="196454"/>
                </a:lnTo>
                <a:cubicBezTo>
                  <a:pt x="21431" y="202393"/>
                  <a:pt x="26209" y="207171"/>
                  <a:pt x="32148" y="207171"/>
                </a:cubicBezTo>
                <a:lnTo>
                  <a:pt x="100015" y="207171"/>
                </a:lnTo>
                <a:lnTo>
                  <a:pt x="100015" y="191098"/>
                </a:lnTo>
                <a:cubicBezTo>
                  <a:pt x="100015" y="188152"/>
                  <a:pt x="97603" y="185740"/>
                  <a:pt x="94656" y="185740"/>
                </a:cubicBezTo>
                <a:lnTo>
                  <a:pt x="92871" y="185740"/>
                </a:lnTo>
                <a:cubicBezTo>
                  <a:pt x="84968" y="185740"/>
                  <a:pt x="78584" y="179355"/>
                  <a:pt x="78584" y="171452"/>
                </a:cubicBezTo>
                <a:cubicBezTo>
                  <a:pt x="78584" y="163550"/>
                  <a:pt x="84968" y="157165"/>
                  <a:pt x="92871" y="157165"/>
                </a:cubicBezTo>
                <a:lnTo>
                  <a:pt x="94656" y="157165"/>
                </a:lnTo>
                <a:cubicBezTo>
                  <a:pt x="97603" y="157165"/>
                  <a:pt x="100015" y="154753"/>
                  <a:pt x="100015" y="151806"/>
                </a:cubicBezTo>
                <a:lnTo>
                  <a:pt x="100015" y="135734"/>
                </a:lnTo>
                <a:cubicBezTo>
                  <a:pt x="100015" y="131804"/>
                  <a:pt x="103229" y="128590"/>
                  <a:pt x="107159" y="128590"/>
                </a:cubicBezTo>
                <a:lnTo>
                  <a:pt x="128590" y="128590"/>
                </a:lnTo>
                <a:cubicBezTo>
                  <a:pt x="132519" y="128590"/>
                  <a:pt x="135734" y="131804"/>
                  <a:pt x="135734" y="135734"/>
                </a:cubicBezTo>
                <a:lnTo>
                  <a:pt x="135734" y="142877"/>
                </a:lnTo>
                <a:cubicBezTo>
                  <a:pt x="135734" y="150780"/>
                  <a:pt x="142118" y="157165"/>
                  <a:pt x="150021" y="157165"/>
                </a:cubicBezTo>
                <a:cubicBezTo>
                  <a:pt x="157924" y="157165"/>
                  <a:pt x="164309" y="150780"/>
                  <a:pt x="164309" y="142877"/>
                </a:cubicBezTo>
                <a:lnTo>
                  <a:pt x="164309" y="135734"/>
                </a:lnTo>
                <a:cubicBezTo>
                  <a:pt x="164309" y="131804"/>
                  <a:pt x="167523" y="128590"/>
                  <a:pt x="171452" y="128590"/>
                </a:cubicBezTo>
                <a:lnTo>
                  <a:pt x="192884" y="128590"/>
                </a:lnTo>
                <a:cubicBezTo>
                  <a:pt x="196813" y="128590"/>
                  <a:pt x="200027" y="131804"/>
                  <a:pt x="200027" y="135734"/>
                </a:cubicBezTo>
                <a:lnTo>
                  <a:pt x="200027" y="200027"/>
                </a:lnTo>
                <a:cubicBezTo>
                  <a:pt x="200027" y="215789"/>
                  <a:pt x="187214" y="228602"/>
                  <a:pt x="171452" y="228602"/>
                </a:cubicBezTo>
                <a:lnTo>
                  <a:pt x="114302" y="228602"/>
                </a:lnTo>
                <a:lnTo>
                  <a:pt x="107159" y="228602"/>
                </a:lnTo>
                <a:lnTo>
                  <a:pt x="32150" y="228602"/>
                </a:lnTo>
                <a:cubicBezTo>
                  <a:pt x="14381" y="228602"/>
                  <a:pt x="5" y="214226"/>
                  <a:pt x="5" y="196457"/>
                </a:cubicBezTo>
                <a:lnTo>
                  <a:pt x="5" y="121448"/>
                </a:lnTo>
                <a:lnTo>
                  <a:pt x="0" y="10715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0" y="3353215"/>
            <a:ext cx="228600" cy="203204"/>
          </a:xfrm>
          <a:custGeom>
            <a:avLst/>
            <a:gdLst/>
            <a:ahLst/>
            <a:cxnLst/>
            <a:rect l="l" t="t" r="r" b="b"/>
            <a:pathLst>
              <a:path w="228600" h="203204">
                <a:moveTo>
                  <a:pt x="110332" y="87117"/>
                </a:moveTo>
                <a:lnTo>
                  <a:pt x="141485" y="118273"/>
                </a:lnTo>
                <a:lnTo>
                  <a:pt x="208239" y="29215"/>
                </a:lnTo>
                <a:cubicBezTo>
                  <a:pt x="210143" y="26674"/>
                  <a:pt x="209866" y="23143"/>
                  <a:pt x="207644" y="20920"/>
                </a:cubicBezTo>
                <a:cubicBezTo>
                  <a:pt x="205422" y="18697"/>
                  <a:pt x="201890" y="18420"/>
                  <a:pt x="199351" y="20324"/>
                </a:cubicBezTo>
                <a:lnTo>
                  <a:pt x="110332" y="87117"/>
                </a:lnTo>
                <a:moveTo>
                  <a:pt x="79018" y="127638"/>
                </a:moveTo>
                <a:cubicBezTo>
                  <a:pt x="77072" y="127242"/>
                  <a:pt x="75088" y="127004"/>
                  <a:pt x="73024" y="127004"/>
                </a:cubicBezTo>
                <a:cubicBezTo>
                  <a:pt x="57228" y="127004"/>
                  <a:pt x="44449" y="139784"/>
                  <a:pt x="44449" y="155579"/>
                </a:cubicBezTo>
                <a:cubicBezTo>
                  <a:pt x="44449" y="157087"/>
                  <a:pt x="44568" y="158556"/>
                  <a:pt x="44767" y="159984"/>
                </a:cubicBezTo>
                <a:cubicBezTo>
                  <a:pt x="46077" y="168478"/>
                  <a:pt x="43893" y="177090"/>
                  <a:pt x="39289" y="183798"/>
                </a:cubicBezTo>
                <a:lnTo>
                  <a:pt x="39011" y="184155"/>
                </a:lnTo>
                <a:lnTo>
                  <a:pt x="72983" y="184155"/>
                </a:lnTo>
                <a:cubicBezTo>
                  <a:pt x="88779" y="184155"/>
                  <a:pt x="101558" y="171376"/>
                  <a:pt x="101558" y="155581"/>
                </a:cubicBezTo>
                <a:cubicBezTo>
                  <a:pt x="101558" y="153516"/>
                  <a:pt x="101359" y="151533"/>
                  <a:pt x="100922" y="149588"/>
                </a:cubicBezTo>
                <a:lnTo>
                  <a:pt x="78936" y="127602"/>
                </a:lnTo>
                <a:lnTo>
                  <a:pt x="79018" y="127638"/>
                </a:lnTo>
                <a:moveTo>
                  <a:pt x="152401" y="135458"/>
                </a:moveTo>
                <a:cubicBezTo>
                  <a:pt x="144820" y="145577"/>
                  <a:pt x="133111" y="151769"/>
                  <a:pt x="120532" y="152364"/>
                </a:cubicBezTo>
                <a:cubicBezTo>
                  <a:pt x="120612" y="153435"/>
                  <a:pt x="120651" y="154508"/>
                  <a:pt x="120651" y="155579"/>
                </a:cubicBezTo>
                <a:cubicBezTo>
                  <a:pt x="120651" y="181891"/>
                  <a:pt x="99338" y="203203"/>
                  <a:pt x="73026" y="203203"/>
                </a:cubicBezTo>
                <a:lnTo>
                  <a:pt x="12701" y="203203"/>
                </a:lnTo>
                <a:cubicBezTo>
                  <a:pt x="5676" y="203203"/>
                  <a:pt x="0" y="197528"/>
                  <a:pt x="0" y="190503"/>
                </a:cubicBezTo>
                <a:cubicBezTo>
                  <a:pt x="0" y="183478"/>
                  <a:pt x="5676" y="177803"/>
                  <a:pt x="12701" y="177803"/>
                </a:cubicBezTo>
                <a:lnTo>
                  <a:pt x="15083" y="177803"/>
                </a:lnTo>
                <a:cubicBezTo>
                  <a:pt x="22266" y="177803"/>
                  <a:pt x="27030" y="169945"/>
                  <a:pt x="25958" y="162880"/>
                </a:cubicBezTo>
                <a:cubicBezTo>
                  <a:pt x="25601" y="160498"/>
                  <a:pt x="25402" y="158078"/>
                  <a:pt x="25402" y="155577"/>
                </a:cubicBezTo>
                <a:cubicBezTo>
                  <a:pt x="25402" y="129264"/>
                  <a:pt x="46714" y="107952"/>
                  <a:pt x="73026" y="107952"/>
                </a:cubicBezTo>
                <a:cubicBezTo>
                  <a:pt x="74098" y="107952"/>
                  <a:pt x="75171" y="107992"/>
                  <a:pt x="76240" y="108072"/>
                </a:cubicBezTo>
                <a:cubicBezTo>
                  <a:pt x="76835" y="95491"/>
                  <a:pt x="82986" y="83823"/>
                  <a:pt x="93106" y="76203"/>
                </a:cubicBezTo>
                <a:lnTo>
                  <a:pt x="187921" y="5084"/>
                </a:lnTo>
                <a:cubicBezTo>
                  <a:pt x="198041" y="-2496"/>
                  <a:pt x="212171" y="-1504"/>
                  <a:pt x="221138" y="7425"/>
                </a:cubicBezTo>
                <a:cubicBezTo>
                  <a:pt x="230109" y="16354"/>
                  <a:pt x="231101" y="30523"/>
                  <a:pt x="223521" y="40643"/>
                </a:cubicBezTo>
                <a:lnTo>
                  <a:pt x="152401" y="13545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85670" y="1757598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95942" y="24492"/>
                </a:moveTo>
                <a:cubicBezTo>
                  <a:pt x="200432" y="24492"/>
                  <a:pt x="204106" y="28166"/>
                  <a:pt x="204106" y="32656"/>
                </a:cubicBezTo>
                <a:lnTo>
                  <a:pt x="204106" y="195942"/>
                </a:lnTo>
                <a:cubicBezTo>
                  <a:pt x="204106" y="200432"/>
                  <a:pt x="200432" y="204106"/>
                  <a:pt x="195942" y="204106"/>
                </a:cubicBezTo>
                <a:lnTo>
                  <a:pt x="32656" y="204106"/>
                </a:lnTo>
                <a:cubicBezTo>
                  <a:pt x="28166" y="204106"/>
                  <a:pt x="24492" y="200432"/>
                  <a:pt x="24492" y="195942"/>
                </a:cubicBezTo>
                <a:lnTo>
                  <a:pt x="24492" y="32656"/>
                </a:lnTo>
                <a:cubicBezTo>
                  <a:pt x="24492" y="28166"/>
                  <a:pt x="28166" y="24492"/>
                  <a:pt x="32656" y="24492"/>
                </a:cubicBezTo>
                <a:lnTo>
                  <a:pt x="195942" y="24492"/>
                </a:lnTo>
                <a:moveTo>
                  <a:pt x="32658" y="0"/>
                </a:moveTo>
                <a:cubicBezTo>
                  <a:pt x="14646" y="0"/>
                  <a:pt x="0" y="14644"/>
                  <a:pt x="0" y="32658"/>
                </a:cubicBezTo>
                <a:lnTo>
                  <a:pt x="0" y="195944"/>
                </a:lnTo>
                <a:cubicBezTo>
                  <a:pt x="0" y="213956"/>
                  <a:pt x="14644" y="228602"/>
                  <a:pt x="32658" y="228602"/>
                </a:cubicBezTo>
                <a:lnTo>
                  <a:pt x="195944" y="228602"/>
                </a:lnTo>
                <a:cubicBezTo>
                  <a:pt x="213956" y="228602"/>
                  <a:pt x="228602" y="213958"/>
                  <a:pt x="228602" y="195944"/>
                </a:cubicBezTo>
                <a:lnTo>
                  <a:pt x="228602" y="32658"/>
                </a:lnTo>
                <a:cubicBezTo>
                  <a:pt x="228602" y="14646"/>
                  <a:pt x="213958" y="0"/>
                  <a:pt x="195944" y="0"/>
                </a:cubicBezTo>
                <a:lnTo>
                  <a:pt x="32658" y="0"/>
                </a:lnTo>
                <a:moveTo>
                  <a:pt x="57150" y="44904"/>
                </a:moveTo>
                <a:cubicBezTo>
                  <a:pt x="57150" y="38140"/>
                  <a:pt x="51668" y="32658"/>
                  <a:pt x="44904" y="32658"/>
                </a:cubicBezTo>
                <a:cubicBezTo>
                  <a:pt x="38140" y="32658"/>
                  <a:pt x="32658" y="38140"/>
                  <a:pt x="32658" y="44904"/>
                </a:cubicBezTo>
                <a:cubicBezTo>
                  <a:pt x="32658" y="51668"/>
                  <a:pt x="38140" y="57150"/>
                  <a:pt x="44904" y="57150"/>
                </a:cubicBezTo>
                <a:cubicBezTo>
                  <a:pt x="51668" y="57150"/>
                  <a:pt x="57150" y="51668"/>
                  <a:pt x="57150" y="44904"/>
                </a:cubicBezTo>
                <a:moveTo>
                  <a:pt x="183696" y="57150"/>
                </a:moveTo>
                <a:cubicBezTo>
                  <a:pt x="190460" y="57150"/>
                  <a:pt x="195942" y="51668"/>
                  <a:pt x="195942" y="44904"/>
                </a:cubicBezTo>
                <a:cubicBezTo>
                  <a:pt x="195942" y="38140"/>
                  <a:pt x="190460" y="32658"/>
                  <a:pt x="183696" y="32658"/>
                </a:cubicBezTo>
                <a:cubicBezTo>
                  <a:pt x="176932" y="32658"/>
                  <a:pt x="171450" y="38140"/>
                  <a:pt x="171450" y="44904"/>
                </a:cubicBezTo>
                <a:cubicBezTo>
                  <a:pt x="171450" y="51668"/>
                  <a:pt x="176932" y="57150"/>
                  <a:pt x="183696" y="57150"/>
                </a:cubicBezTo>
                <a:moveTo>
                  <a:pt x="57150" y="183696"/>
                </a:moveTo>
                <a:cubicBezTo>
                  <a:pt x="57150" y="176932"/>
                  <a:pt x="51668" y="171450"/>
                  <a:pt x="44904" y="171450"/>
                </a:cubicBezTo>
                <a:cubicBezTo>
                  <a:pt x="38140" y="171450"/>
                  <a:pt x="32658" y="176932"/>
                  <a:pt x="32658" y="183696"/>
                </a:cubicBezTo>
                <a:cubicBezTo>
                  <a:pt x="32658" y="190460"/>
                  <a:pt x="38140" y="195942"/>
                  <a:pt x="44904" y="195942"/>
                </a:cubicBezTo>
                <a:cubicBezTo>
                  <a:pt x="51668" y="195942"/>
                  <a:pt x="57150" y="190460"/>
                  <a:pt x="57150" y="183696"/>
                </a:cubicBezTo>
                <a:moveTo>
                  <a:pt x="183696" y="195942"/>
                </a:moveTo>
                <a:cubicBezTo>
                  <a:pt x="190460" y="195942"/>
                  <a:pt x="195942" y="190460"/>
                  <a:pt x="195942" y="183696"/>
                </a:cubicBezTo>
                <a:cubicBezTo>
                  <a:pt x="195942" y="176932"/>
                  <a:pt x="190460" y="171450"/>
                  <a:pt x="183696" y="171450"/>
                </a:cubicBezTo>
                <a:cubicBezTo>
                  <a:pt x="176932" y="171450"/>
                  <a:pt x="171450" y="176932"/>
                  <a:pt x="171450" y="183696"/>
                </a:cubicBezTo>
                <a:cubicBezTo>
                  <a:pt x="171450" y="190460"/>
                  <a:pt x="176932" y="195942"/>
                  <a:pt x="183696" y="195942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Patterns: From Basics to Real-World Applications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07891" r="-10789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Diverse Resources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Educational websites and apps offer a variety of tools to explore mathematical concepts.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resources cater to different learning styles and preferences.</a:t>
            </a:r>
            <a:endParaRPr lang="en-US" sz="1251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 Development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21"/>
              </a:spcBef>
              <a:buNone/>
            </a:pPr>
            <a:r>
              <a:rPr lang="en-US" sz="101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Recognizing and creating patterns can be a fun and engaging way to develop critical thinking and problem-solving skills.</a:t>
            </a:r>
            <a:endParaRPr lang="en-US" sz="1010" dirty="0"/>
          </a:p>
          <a:p>
            <a:pPr algn="l" marL="0" indent="0">
              <a:lnSpc>
                <a:spcPct val="90000"/>
              </a:lnSpc>
              <a:spcBef>
                <a:spcPts val="721"/>
              </a:spcBef>
              <a:buNone/>
            </a:pPr>
            <a:r>
              <a:rPr lang="en-US" sz="101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tools can make learning enjoyable while enhancing cognitive abilities.</a:t>
            </a:r>
            <a:endParaRPr lang="en-US" sz="1010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 Tools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0"/>
              </a:spcBef>
              <a:buNone/>
            </a:pPr>
            <a:r>
              <a:rPr lang="en-US" sz="91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further learning, try using online resources, such as math games or interactive simulations, to practice recognizing and creating patterns.</a:t>
            </a:r>
            <a:endParaRPr lang="en-US" sz="910" dirty="0"/>
          </a:p>
          <a:p>
            <a:pPr algn="l" marL="0" indent="0">
              <a:lnSpc>
                <a:spcPct val="90000"/>
              </a:lnSpc>
              <a:spcBef>
                <a:spcPts val="650"/>
              </a:spcBef>
              <a:buNone/>
            </a:pPr>
            <a:r>
              <a:rPr lang="en-US" sz="91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resources include math software, apps, and educational websites.</a:t>
            </a:r>
            <a:endParaRPr lang="en-US" sz="910" dirty="0"/>
          </a:p>
        </p:txBody>
      </p:sp>
      <p:sp>
        <p:nvSpPr>
          <p:cNvPr id="21" name="Text 19"/>
          <p:cNvSpPr/>
          <p:nvPr/>
        </p:nvSpPr>
        <p:spPr>
          <a:xfrm>
            <a:off x="925263" y="4912586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10975" y="3340517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0025" y="0"/>
                </a:moveTo>
                <a:cubicBezTo>
                  <a:pt x="215787" y="0"/>
                  <a:pt x="228600" y="12813"/>
                  <a:pt x="228600" y="28575"/>
                </a:cubicBezTo>
                <a:lnTo>
                  <a:pt x="228600" y="85725"/>
                </a:lnTo>
                <a:cubicBezTo>
                  <a:pt x="228600" y="89655"/>
                  <a:pt x="225386" y="92869"/>
                  <a:pt x="221456" y="92869"/>
                </a:cubicBezTo>
                <a:lnTo>
                  <a:pt x="198240" y="92869"/>
                </a:lnTo>
                <a:cubicBezTo>
                  <a:pt x="195293" y="92869"/>
                  <a:pt x="192881" y="95280"/>
                  <a:pt x="192881" y="98227"/>
                </a:cubicBezTo>
                <a:lnTo>
                  <a:pt x="192881" y="100013"/>
                </a:lnTo>
                <a:cubicBezTo>
                  <a:pt x="192881" y="107915"/>
                  <a:pt x="186496" y="114300"/>
                  <a:pt x="178594" y="114300"/>
                </a:cubicBezTo>
                <a:cubicBezTo>
                  <a:pt x="170691" y="114300"/>
                  <a:pt x="164306" y="107915"/>
                  <a:pt x="164306" y="100013"/>
                </a:cubicBezTo>
                <a:lnTo>
                  <a:pt x="164306" y="98227"/>
                </a:lnTo>
                <a:cubicBezTo>
                  <a:pt x="164306" y="95280"/>
                  <a:pt x="161895" y="92869"/>
                  <a:pt x="158948" y="92869"/>
                </a:cubicBezTo>
                <a:lnTo>
                  <a:pt x="142875" y="92869"/>
                </a:lnTo>
                <a:cubicBezTo>
                  <a:pt x="138945" y="92869"/>
                  <a:pt x="135731" y="89655"/>
                  <a:pt x="135731" y="85725"/>
                </a:cubicBezTo>
                <a:lnTo>
                  <a:pt x="135731" y="71438"/>
                </a:lnTo>
                <a:cubicBezTo>
                  <a:pt x="135731" y="67508"/>
                  <a:pt x="138945" y="64294"/>
                  <a:pt x="142875" y="64294"/>
                </a:cubicBezTo>
                <a:lnTo>
                  <a:pt x="150019" y="64294"/>
                </a:lnTo>
                <a:cubicBezTo>
                  <a:pt x="157921" y="64294"/>
                  <a:pt x="164306" y="57909"/>
                  <a:pt x="164306" y="50006"/>
                </a:cubicBezTo>
                <a:cubicBezTo>
                  <a:pt x="164306" y="42104"/>
                  <a:pt x="157921" y="35719"/>
                  <a:pt x="150019" y="35719"/>
                </a:cubicBezTo>
                <a:lnTo>
                  <a:pt x="142875" y="35719"/>
                </a:lnTo>
                <a:cubicBezTo>
                  <a:pt x="138945" y="35719"/>
                  <a:pt x="135731" y="32505"/>
                  <a:pt x="135731" y="28575"/>
                </a:cubicBezTo>
                <a:lnTo>
                  <a:pt x="135731" y="7144"/>
                </a:lnTo>
                <a:cubicBezTo>
                  <a:pt x="135731" y="3214"/>
                  <a:pt x="138945" y="0"/>
                  <a:pt x="142875" y="0"/>
                </a:cubicBezTo>
                <a:lnTo>
                  <a:pt x="200025" y="0"/>
                </a:lnTo>
              </a:path>
              <a:path w="228600" h="228600">
                <a:moveTo>
                  <a:pt x="0" y="107156"/>
                </a:moveTo>
                <a:lnTo>
                  <a:pt x="0" y="57150"/>
                </a:lnTo>
                <a:cubicBezTo>
                  <a:pt x="0" y="41388"/>
                  <a:pt x="12813" y="28575"/>
                  <a:pt x="28575" y="28575"/>
                </a:cubicBezTo>
                <a:lnTo>
                  <a:pt x="92869" y="28575"/>
                </a:lnTo>
                <a:cubicBezTo>
                  <a:pt x="96798" y="28575"/>
                  <a:pt x="100013" y="31789"/>
                  <a:pt x="100013" y="35719"/>
                </a:cubicBezTo>
                <a:lnTo>
                  <a:pt x="100013" y="58935"/>
                </a:lnTo>
                <a:cubicBezTo>
                  <a:pt x="100013" y="61882"/>
                  <a:pt x="102424" y="64294"/>
                  <a:pt x="105371" y="64294"/>
                </a:cubicBezTo>
                <a:lnTo>
                  <a:pt x="107156" y="64294"/>
                </a:lnTo>
                <a:cubicBezTo>
                  <a:pt x="115059" y="64294"/>
                  <a:pt x="121444" y="70679"/>
                  <a:pt x="121444" y="78581"/>
                </a:cubicBezTo>
                <a:cubicBezTo>
                  <a:pt x="121444" y="86484"/>
                  <a:pt x="115059" y="92869"/>
                  <a:pt x="107156" y="92869"/>
                </a:cubicBezTo>
                <a:lnTo>
                  <a:pt x="105371" y="92869"/>
                </a:lnTo>
                <a:cubicBezTo>
                  <a:pt x="102424" y="92869"/>
                  <a:pt x="100013" y="95280"/>
                  <a:pt x="100013" y="98227"/>
                </a:cubicBezTo>
                <a:lnTo>
                  <a:pt x="100013" y="121444"/>
                </a:lnTo>
                <a:cubicBezTo>
                  <a:pt x="100013" y="125373"/>
                  <a:pt x="96798" y="128588"/>
                  <a:pt x="92869" y="128588"/>
                </a:cubicBezTo>
                <a:lnTo>
                  <a:pt x="78581" y="128588"/>
                </a:lnTo>
                <a:cubicBezTo>
                  <a:pt x="74652" y="128588"/>
                  <a:pt x="71438" y="125373"/>
                  <a:pt x="71438" y="121444"/>
                </a:cubicBezTo>
                <a:lnTo>
                  <a:pt x="71438" y="114300"/>
                </a:lnTo>
                <a:cubicBezTo>
                  <a:pt x="71438" y="106397"/>
                  <a:pt x="65053" y="100013"/>
                  <a:pt x="57150" y="100013"/>
                </a:cubicBezTo>
                <a:cubicBezTo>
                  <a:pt x="49247" y="100013"/>
                  <a:pt x="42863" y="106397"/>
                  <a:pt x="42863" y="114300"/>
                </a:cubicBezTo>
                <a:lnTo>
                  <a:pt x="42863" y="121444"/>
                </a:lnTo>
                <a:cubicBezTo>
                  <a:pt x="42863" y="125373"/>
                  <a:pt x="39648" y="128588"/>
                  <a:pt x="35719" y="128588"/>
                </a:cubicBezTo>
                <a:lnTo>
                  <a:pt x="21431" y="128588"/>
                </a:lnTo>
                <a:lnTo>
                  <a:pt x="21431" y="196454"/>
                </a:lnTo>
                <a:cubicBezTo>
                  <a:pt x="21431" y="202393"/>
                  <a:pt x="26209" y="207171"/>
                  <a:pt x="32148" y="207171"/>
                </a:cubicBezTo>
                <a:lnTo>
                  <a:pt x="100015" y="207171"/>
                </a:lnTo>
                <a:lnTo>
                  <a:pt x="100015" y="191098"/>
                </a:lnTo>
                <a:cubicBezTo>
                  <a:pt x="100015" y="188152"/>
                  <a:pt x="97603" y="185740"/>
                  <a:pt x="94656" y="185740"/>
                </a:cubicBezTo>
                <a:lnTo>
                  <a:pt x="92871" y="185740"/>
                </a:lnTo>
                <a:cubicBezTo>
                  <a:pt x="84968" y="185740"/>
                  <a:pt x="78584" y="179355"/>
                  <a:pt x="78584" y="171452"/>
                </a:cubicBezTo>
                <a:cubicBezTo>
                  <a:pt x="78584" y="163550"/>
                  <a:pt x="84968" y="157165"/>
                  <a:pt x="92871" y="157165"/>
                </a:cubicBezTo>
                <a:lnTo>
                  <a:pt x="94656" y="157165"/>
                </a:lnTo>
                <a:cubicBezTo>
                  <a:pt x="97603" y="157165"/>
                  <a:pt x="100015" y="154753"/>
                  <a:pt x="100015" y="151806"/>
                </a:cubicBezTo>
                <a:lnTo>
                  <a:pt x="100015" y="135734"/>
                </a:lnTo>
                <a:cubicBezTo>
                  <a:pt x="100015" y="131804"/>
                  <a:pt x="103229" y="128590"/>
                  <a:pt x="107159" y="128590"/>
                </a:cubicBezTo>
                <a:lnTo>
                  <a:pt x="128590" y="128590"/>
                </a:lnTo>
                <a:cubicBezTo>
                  <a:pt x="132519" y="128590"/>
                  <a:pt x="135734" y="131804"/>
                  <a:pt x="135734" y="135734"/>
                </a:cubicBezTo>
                <a:lnTo>
                  <a:pt x="135734" y="142877"/>
                </a:lnTo>
                <a:cubicBezTo>
                  <a:pt x="135734" y="150780"/>
                  <a:pt x="142118" y="157165"/>
                  <a:pt x="150021" y="157165"/>
                </a:cubicBezTo>
                <a:cubicBezTo>
                  <a:pt x="157924" y="157165"/>
                  <a:pt x="164309" y="150780"/>
                  <a:pt x="164309" y="142877"/>
                </a:cubicBezTo>
                <a:lnTo>
                  <a:pt x="164309" y="135734"/>
                </a:lnTo>
                <a:cubicBezTo>
                  <a:pt x="164309" y="131804"/>
                  <a:pt x="167523" y="128590"/>
                  <a:pt x="171452" y="128590"/>
                </a:cubicBezTo>
                <a:lnTo>
                  <a:pt x="192884" y="128590"/>
                </a:lnTo>
                <a:cubicBezTo>
                  <a:pt x="196813" y="128590"/>
                  <a:pt x="200027" y="131804"/>
                  <a:pt x="200027" y="135734"/>
                </a:cubicBezTo>
                <a:lnTo>
                  <a:pt x="200027" y="200027"/>
                </a:lnTo>
                <a:cubicBezTo>
                  <a:pt x="200027" y="215789"/>
                  <a:pt x="187214" y="228602"/>
                  <a:pt x="171452" y="228602"/>
                </a:cubicBezTo>
                <a:lnTo>
                  <a:pt x="114302" y="228602"/>
                </a:lnTo>
                <a:lnTo>
                  <a:pt x="107159" y="228602"/>
                </a:lnTo>
                <a:lnTo>
                  <a:pt x="32150" y="228602"/>
                </a:lnTo>
                <a:cubicBezTo>
                  <a:pt x="14381" y="228602"/>
                  <a:pt x="5" y="214226"/>
                  <a:pt x="5" y="196457"/>
                </a:cubicBezTo>
                <a:lnTo>
                  <a:pt x="5" y="121448"/>
                </a:lnTo>
                <a:lnTo>
                  <a:pt x="0" y="10715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10975" y="1791888"/>
            <a:ext cx="228600" cy="160020"/>
          </a:xfrm>
          <a:custGeom>
            <a:avLst/>
            <a:gdLst/>
            <a:ahLst/>
            <a:cxnLst/>
            <a:rect l="l" t="t" r="r" b="b"/>
            <a:pathLst>
              <a:path w="228600" h="160020">
                <a:moveTo>
                  <a:pt x="137160" y="17145"/>
                </a:moveTo>
                <a:cubicBezTo>
                  <a:pt x="140303" y="17145"/>
                  <a:pt x="142875" y="19716"/>
                  <a:pt x="142875" y="22859"/>
                </a:cubicBezTo>
                <a:lnTo>
                  <a:pt x="142875" y="102869"/>
                </a:lnTo>
                <a:cubicBezTo>
                  <a:pt x="142875" y="106012"/>
                  <a:pt x="140303" y="108583"/>
                  <a:pt x="137160" y="108583"/>
                </a:cubicBezTo>
                <a:lnTo>
                  <a:pt x="100477" y="108583"/>
                </a:lnTo>
                <a:lnTo>
                  <a:pt x="94297" y="108583"/>
                </a:lnTo>
                <a:lnTo>
                  <a:pt x="65722" y="108583"/>
                </a:lnTo>
                <a:lnTo>
                  <a:pt x="59543" y="108583"/>
                </a:lnTo>
                <a:lnTo>
                  <a:pt x="22860" y="108583"/>
                </a:lnTo>
                <a:cubicBezTo>
                  <a:pt x="19717" y="108583"/>
                  <a:pt x="17145" y="106012"/>
                  <a:pt x="17145" y="102869"/>
                </a:cubicBezTo>
                <a:lnTo>
                  <a:pt x="17145" y="22859"/>
                </a:lnTo>
                <a:cubicBezTo>
                  <a:pt x="17145" y="19716"/>
                  <a:pt x="19717" y="17145"/>
                  <a:pt x="22860" y="17145"/>
                </a:cubicBezTo>
                <a:lnTo>
                  <a:pt x="137160" y="17145"/>
                </a:lnTo>
                <a:moveTo>
                  <a:pt x="22860" y="125729"/>
                </a:moveTo>
                <a:lnTo>
                  <a:pt x="53828" y="125729"/>
                </a:lnTo>
                <a:lnTo>
                  <a:pt x="48113" y="142874"/>
                </a:lnTo>
                <a:lnTo>
                  <a:pt x="31433" y="142874"/>
                </a:lnTo>
                <a:cubicBezTo>
                  <a:pt x="26682" y="142874"/>
                  <a:pt x="22860" y="146695"/>
                  <a:pt x="22860" y="151446"/>
                </a:cubicBezTo>
                <a:cubicBezTo>
                  <a:pt x="22860" y="156197"/>
                  <a:pt x="26682" y="160018"/>
                  <a:pt x="31433" y="160018"/>
                </a:cubicBezTo>
                <a:lnTo>
                  <a:pt x="42398" y="160018"/>
                </a:lnTo>
                <a:lnTo>
                  <a:pt x="54293" y="160018"/>
                </a:lnTo>
                <a:lnTo>
                  <a:pt x="105728" y="160018"/>
                </a:lnTo>
                <a:lnTo>
                  <a:pt x="117622" y="160018"/>
                </a:lnTo>
                <a:lnTo>
                  <a:pt x="128588" y="160018"/>
                </a:lnTo>
                <a:cubicBezTo>
                  <a:pt x="133338" y="160018"/>
                  <a:pt x="137160" y="156197"/>
                  <a:pt x="137160" y="151446"/>
                </a:cubicBezTo>
                <a:cubicBezTo>
                  <a:pt x="137160" y="146695"/>
                  <a:pt x="133338" y="142874"/>
                  <a:pt x="128588" y="142874"/>
                </a:cubicBezTo>
                <a:lnTo>
                  <a:pt x="111907" y="142874"/>
                </a:lnTo>
                <a:lnTo>
                  <a:pt x="106192" y="125729"/>
                </a:lnTo>
                <a:lnTo>
                  <a:pt x="137160" y="125729"/>
                </a:lnTo>
                <a:cubicBezTo>
                  <a:pt x="149770" y="125729"/>
                  <a:pt x="160020" y="115478"/>
                  <a:pt x="160020" y="102869"/>
                </a:cubicBezTo>
                <a:lnTo>
                  <a:pt x="160020" y="22859"/>
                </a:lnTo>
                <a:cubicBezTo>
                  <a:pt x="160020" y="10251"/>
                  <a:pt x="149770" y="-2"/>
                  <a:pt x="137160" y="-2"/>
                </a:cubicBezTo>
                <a:lnTo>
                  <a:pt x="22860" y="-2"/>
                </a:lnTo>
                <a:cubicBezTo>
                  <a:pt x="10250" y="-2"/>
                  <a:pt x="0" y="10249"/>
                  <a:pt x="0" y="22859"/>
                </a:cubicBezTo>
                <a:lnTo>
                  <a:pt x="0" y="102869"/>
                </a:lnTo>
                <a:cubicBezTo>
                  <a:pt x="0" y="115477"/>
                  <a:pt x="10250" y="125729"/>
                  <a:pt x="22860" y="125729"/>
                </a:cubicBezTo>
                <a:lnTo>
                  <a:pt x="22860" y="125729"/>
                </a:lnTo>
                <a:moveTo>
                  <a:pt x="66187" y="142875"/>
                </a:moveTo>
                <a:lnTo>
                  <a:pt x="71902" y="125731"/>
                </a:lnTo>
                <a:lnTo>
                  <a:pt x="88118" y="125731"/>
                </a:lnTo>
                <a:lnTo>
                  <a:pt x="93833" y="142875"/>
                </a:lnTo>
                <a:lnTo>
                  <a:pt x="66187" y="142875"/>
                </a:lnTo>
                <a:moveTo>
                  <a:pt x="188595" y="17145"/>
                </a:moveTo>
                <a:lnTo>
                  <a:pt x="211455" y="17145"/>
                </a:lnTo>
                <a:lnTo>
                  <a:pt x="211455" y="28575"/>
                </a:lnTo>
                <a:lnTo>
                  <a:pt x="188595" y="28575"/>
                </a:lnTo>
                <a:lnTo>
                  <a:pt x="188595" y="17145"/>
                </a:lnTo>
                <a:moveTo>
                  <a:pt x="188595" y="45719"/>
                </a:moveTo>
                <a:lnTo>
                  <a:pt x="211455" y="45719"/>
                </a:lnTo>
                <a:lnTo>
                  <a:pt x="211455" y="57150"/>
                </a:lnTo>
                <a:lnTo>
                  <a:pt x="188595" y="57150"/>
                </a:lnTo>
                <a:lnTo>
                  <a:pt x="188595" y="45719"/>
                </a:lnTo>
                <a:moveTo>
                  <a:pt x="211455" y="74296"/>
                </a:moveTo>
                <a:lnTo>
                  <a:pt x="211455" y="142875"/>
                </a:lnTo>
                <a:lnTo>
                  <a:pt x="188595" y="142875"/>
                </a:lnTo>
                <a:lnTo>
                  <a:pt x="188595" y="74296"/>
                </a:lnTo>
                <a:lnTo>
                  <a:pt x="211455" y="74296"/>
                </a:lnTo>
                <a:moveTo>
                  <a:pt x="171450" y="17145"/>
                </a:moveTo>
                <a:lnTo>
                  <a:pt x="171450" y="142874"/>
                </a:lnTo>
                <a:cubicBezTo>
                  <a:pt x="171450" y="152339"/>
                  <a:pt x="179129" y="160018"/>
                  <a:pt x="188595" y="160018"/>
                </a:cubicBezTo>
                <a:lnTo>
                  <a:pt x="211455" y="160018"/>
                </a:lnTo>
                <a:cubicBezTo>
                  <a:pt x="220921" y="160018"/>
                  <a:pt x="228600" y="152339"/>
                  <a:pt x="228600" y="142874"/>
                </a:cubicBezTo>
                <a:lnTo>
                  <a:pt x="228600" y="17145"/>
                </a:lnTo>
                <a:cubicBezTo>
                  <a:pt x="228600" y="7679"/>
                  <a:pt x="220921" y="0"/>
                  <a:pt x="211455" y="0"/>
                </a:cubicBezTo>
                <a:lnTo>
                  <a:pt x="188595" y="0"/>
                </a:lnTo>
                <a:cubicBezTo>
                  <a:pt x="179129" y="0"/>
                  <a:pt x="171450" y="7679"/>
                  <a:pt x="171450" y="17145"/>
                </a:cubicBezTo>
                <a:lnTo>
                  <a:pt x="171450" y="17145"/>
                </a:lnTo>
                <a:moveTo>
                  <a:pt x="200025" y="117157"/>
                </a:moveTo>
                <a:cubicBezTo>
                  <a:pt x="204759" y="117157"/>
                  <a:pt x="208598" y="113320"/>
                  <a:pt x="208598" y="108585"/>
                </a:cubicBezTo>
                <a:cubicBezTo>
                  <a:pt x="208598" y="103850"/>
                  <a:pt x="204759" y="100012"/>
                  <a:pt x="200025" y="100012"/>
                </a:cubicBezTo>
                <a:cubicBezTo>
                  <a:pt x="195291" y="100012"/>
                  <a:pt x="191453" y="103850"/>
                  <a:pt x="191453" y="108585"/>
                </a:cubicBezTo>
                <a:cubicBezTo>
                  <a:pt x="191453" y="113320"/>
                  <a:pt x="195291" y="117157"/>
                  <a:pt x="200025" y="117157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589" r="-110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Patterns: From Basics to Real-World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Modeling Real-World Scenarios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10"/>
              </a:spcBef>
              <a:buNone/>
            </a:pPr>
            <a:r>
              <a:rPr lang="en-US" sz="9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algebraic equations to model real-world scenarios bridges the gap between abstract concepts and practical applications.</a:t>
            </a:r>
            <a:endParaRPr lang="en-US" sz="993" dirty="0"/>
          </a:p>
          <a:p>
            <a:pPr algn="l" marL="0" indent="0">
              <a:lnSpc>
                <a:spcPct val="90000"/>
              </a:lnSpc>
              <a:spcBef>
                <a:spcPts val="710"/>
              </a:spcBef>
              <a:buNone/>
            </a:pPr>
            <a:r>
              <a:rPr lang="en-US" sz="9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helps learners understand the relevance of patterns in everyday life and professional fields.</a:t>
            </a:r>
            <a:endParaRPr lang="en-US" sz="993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Developing Critical Thinking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52"/>
              </a:spcBef>
              <a:buNone/>
            </a:pPr>
            <a:r>
              <a:rPr lang="en-US" sz="10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Recognizing and creating patterns can be a fun and engaging way to develop critical thinking and problem-solving skills.</a:t>
            </a:r>
            <a:endParaRPr lang="en-US" sz="1052" dirty="0"/>
          </a:p>
          <a:p>
            <a:pPr algn="l" marL="0" indent="0">
              <a:lnSpc>
                <a:spcPct val="90000"/>
              </a:lnSpc>
              <a:spcBef>
                <a:spcPts val="752"/>
              </a:spcBef>
              <a:buNone/>
            </a:pPr>
            <a:r>
              <a:rPr lang="en-US" sz="10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encourage learners to identify relationships and apply logical reasoning in various contexts.</a:t>
            </a:r>
            <a:endParaRPr lang="en-US" sz="10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Advanced Topics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29"/>
              </a:spcBef>
              <a:buNone/>
            </a:pPr>
            <a:r>
              <a:rPr lang="en-US" sz="88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 build upon the foundational knowledge of patterns established in this lesson, try exploring more advanced topics, such as geometric patterns or algebraic representations of patterns.</a:t>
            </a:r>
            <a:endParaRPr lang="en-US" sz="880" dirty="0"/>
          </a:p>
          <a:p>
            <a:pPr algn="l" marL="0" indent="0">
              <a:lnSpc>
                <a:spcPct val="90000"/>
              </a:lnSpc>
              <a:spcBef>
                <a:spcPts val="629"/>
              </a:spcBef>
              <a:buNone/>
            </a:pPr>
            <a:r>
              <a:rPr lang="en-US" sz="88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next steps include learning about tessellations, symmetry, and fractals, or using algebraic equations to model real-world scenarios.</a:t>
            </a:r>
            <a:endParaRPr lang="en-US" sz="88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Patterns: From Basics to Real-World Applications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Everyday Observations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some examples of patterns that you have observed in your everyday life?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did you learn about patterns in this lesson?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Applications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you apply pattern recognition to real-life scenarios?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some examples of patterns that you have observed in your everyday life?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Insights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did you learn about patterns in this lesson?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you apply pattern recognition to real-life scenarios?</a:t>
            </a:r>
            <a:endParaRPr lang="en-US" sz="1252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Patterns: From Basics to Real-World Applications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034" b="-15203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36956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Always look for patterns and relationships in the world around you.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Enjoy the process of exploring and creating patterns as a way to engage with the world.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36957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Patterns for Fun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02999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57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honing critical thinking and problem-solving skills, we can appreciate the beauty and intricacy of patterns.</a:t>
            </a:r>
            <a:endParaRPr lang="en-US" sz="1200" dirty="0"/>
          </a:p>
          <a:p>
            <a:pPr algn="ctr" marL="0" indent="0">
              <a:lnSpc>
                <a:spcPct val="90000"/>
              </a:lnSpc>
              <a:spcBef>
                <a:spcPts val="857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empower us to make sense of relationships and connections in our environment.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02999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Developing Critical Thinking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69042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02"/>
              </a:spcBef>
              <a:buNone/>
            </a:pPr>
            <a:r>
              <a:rPr lang="en-US" sz="126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Recognizing and creating patterns is an essential skill that can be applied to various aspects of life.</a:t>
            </a:r>
            <a:endParaRPr lang="en-US" sz="1263" dirty="0"/>
          </a:p>
          <a:p>
            <a:pPr algn="ctr" marL="0" indent="0">
              <a:lnSpc>
                <a:spcPct val="90000"/>
              </a:lnSpc>
              <a:spcBef>
                <a:spcPts val="902"/>
              </a:spcBef>
              <a:buNone/>
            </a:pPr>
            <a:r>
              <a:rPr lang="en-US" sz="126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ability helps us understand and navigate the complexities of the world around us.</a:t>
            </a:r>
            <a:endParaRPr lang="en-US" sz="1263" dirty="0"/>
          </a:p>
        </p:txBody>
      </p:sp>
      <p:sp>
        <p:nvSpPr>
          <p:cNvPr id="16" name="Text 14"/>
          <p:cNvSpPr/>
          <p:nvPr/>
        </p:nvSpPr>
        <p:spPr>
          <a:xfrm>
            <a:off x="569042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Importance of Patterns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922856" y="368549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0025" y="0"/>
                </a:moveTo>
                <a:cubicBezTo>
                  <a:pt x="215787" y="0"/>
                  <a:pt x="228600" y="12813"/>
                  <a:pt x="228600" y="28575"/>
                </a:cubicBezTo>
                <a:lnTo>
                  <a:pt x="228600" y="85725"/>
                </a:lnTo>
                <a:cubicBezTo>
                  <a:pt x="228600" y="89655"/>
                  <a:pt x="225386" y="92869"/>
                  <a:pt x="221456" y="92869"/>
                </a:cubicBezTo>
                <a:lnTo>
                  <a:pt x="198240" y="92869"/>
                </a:lnTo>
                <a:cubicBezTo>
                  <a:pt x="195293" y="92869"/>
                  <a:pt x="192881" y="95280"/>
                  <a:pt x="192881" y="98227"/>
                </a:cubicBezTo>
                <a:lnTo>
                  <a:pt x="192881" y="100013"/>
                </a:lnTo>
                <a:cubicBezTo>
                  <a:pt x="192881" y="107915"/>
                  <a:pt x="186496" y="114300"/>
                  <a:pt x="178594" y="114300"/>
                </a:cubicBezTo>
                <a:cubicBezTo>
                  <a:pt x="170691" y="114300"/>
                  <a:pt x="164306" y="107915"/>
                  <a:pt x="164306" y="100013"/>
                </a:cubicBezTo>
                <a:lnTo>
                  <a:pt x="164306" y="98227"/>
                </a:lnTo>
                <a:cubicBezTo>
                  <a:pt x="164306" y="95280"/>
                  <a:pt x="161895" y="92869"/>
                  <a:pt x="158948" y="92869"/>
                </a:cubicBezTo>
                <a:lnTo>
                  <a:pt x="142875" y="92869"/>
                </a:lnTo>
                <a:cubicBezTo>
                  <a:pt x="138945" y="92869"/>
                  <a:pt x="135731" y="89655"/>
                  <a:pt x="135731" y="85725"/>
                </a:cubicBezTo>
                <a:lnTo>
                  <a:pt x="135731" y="71438"/>
                </a:lnTo>
                <a:cubicBezTo>
                  <a:pt x="135731" y="67508"/>
                  <a:pt x="138945" y="64294"/>
                  <a:pt x="142875" y="64294"/>
                </a:cubicBezTo>
                <a:lnTo>
                  <a:pt x="150019" y="64294"/>
                </a:lnTo>
                <a:cubicBezTo>
                  <a:pt x="157921" y="64294"/>
                  <a:pt x="164306" y="57909"/>
                  <a:pt x="164306" y="50006"/>
                </a:cubicBezTo>
                <a:cubicBezTo>
                  <a:pt x="164306" y="42104"/>
                  <a:pt x="157921" y="35719"/>
                  <a:pt x="150019" y="35719"/>
                </a:cubicBezTo>
                <a:lnTo>
                  <a:pt x="142875" y="35719"/>
                </a:lnTo>
                <a:cubicBezTo>
                  <a:pt x="138945" y="35719"/>
                  <a:pt x="135731" y="32505"/>
                  <a:pt x="135731" y="28575"/>
                </a:cubicBezTo>
                <a:lnTo>
                  <a:pt x="135731" y="7144"/>
                </a:lnTo>
                <a:cubicBezTo>
                  <a:pt x="135731" y="3214"/>
                  <a:pt x="138945" y="0"/>
                  <a:pt x="142875" y="0"/>
                </a:cubicBezTo>
                <a:lnTo>
                  <a:pt x="200025" y="0"/>
                </a:lnTo>
              </a:path>
              <a:path w="228600" h="228600">
                <a:moveTo>
                  <a:pt x="0" y="107156"/>
                </a:moveTo>
                <a:lnTo>
                  <a:pt x="0" y="57150"/>
                </a:lnTo>
                <a:cubicBezTo>
                  <a:pt x="0" y="41388"/>
                  <a:pt x="12813" y="28575"/>
                  <a:pt x="28575" y="28575"/>
                </a:cubicBezTo>
                <a:lnTo>
                  <a:pt x="92869" y="28575"/>
                </a:lnTo>
                <a:cubicBezTo>
                  <a:pt x="96798" y="28575"/>
                  <a:pt x="100013" y="31789"/>
                  <a:pt x="100013" y="35719"/>
                </a:cubicBezTo>
                <a:lnTo>
                  <a:pt x="100013" y="58935"/>
                </a:lnTo>
                <a:cubicBezTo>
                  <a:pt x="100013" y="61882"/>
                  <a:pt x="102424" y="64294"/>
                  <a:pt x="105371" y="64294"/>
                </a:cubicBezTo>
                <a:lnTo>
                  <a:pt x="107156" y="64294"/>
                </a:lnTo>
                <a:cubicBezTo>
                  <a:pt x="115059" y="64294"/>
                  <a:pt x="121444" y="70679"/>
                  <a:pt x="121444" y="78581"/>
                </a:cubicBezTo>
                <a:cubicBezTo>
                  <a:pt x="121444" y="86484"/>
                  <a:pt x="115059" y="92869"/>
                  <a:pt x="107156" y="92869"/>
                </a:cubicBezTo>
                <a:lnTo>
                  <a:pt x="105371" y="92869"/>
                </a:lnTo>
                <a:cubicBezTo>
                  <a:pt x="102424" y="92869"/>
                  <a:pt x="100013" y="95280"/>
                  <a:pt x="100013" y="98227"/>
                </a:cubicBezTo>
                <a:lnTo>
                  <a:pt x="100013" y="121444"/>
                </a:lnTo>
                <a:cubicBezTo>
                  <a:pt x="100013" y="125373"/>
                  <a:pt x="96798" y="128588"/>
                  <a:pt x="92869" y="128588"/>
                </a:cubicBezTo>
                <a:lnTo>
                  <a:pt x="78581" y="128588"/>
                </a:lnTo>
                <a:cubicBezTo>
                  <a:pt x="74652" y="128588"/>
                  <a:pt x="71438" y="125373"/>
                  <a:pt x="71438" y="121444"/>
                </a:cubicBezTo>
                <a:lnTo>
                  <a:pt x="71438" y="114300"/>
                </a:lnTo>
                <a:cubicBezTo>
                  <a:pt x="71438" y="106397"/>
                  <a:pt x="65053" y="100013"/>
                  <a:pt x="57150" y="100013"/>
                </a:cubicBezTo>
                <a:cubicBezTo>
                  <a:pt x="49247" y="100013"/>
                  <a:pt x="42863" y="106397"/>
                  <a:pt x="42863" y="114300"/>
                </a:cubicBezTo>
                <a:lnTo>
                  <a:pt x="42863" y="121444"/>
                </a:lnTo>
                <a:cubicBezTo>
                  <a:pt x="42863" y="125373"/>
                  <a:pt x="39648" y="128588"/>
                  <a:pt x="35719" y="128588"/>
                </a:cubicBezTo>
                <a:lnTo>
                  <a:pt x="21431" y="128588"/>
                </a:lnTo>
                <a:lnTo>
                  <a:pt x="21431" y="196454"/>
                </a:lnTo>
                <a:cubicBezTo>
                  <a:pt x="21431" y="202393"/>
                  <a:pt x="26209" y="207171"/>
                  <a:pt x="32148" y="207171"/>
                </a:cubicBezTo>
                <a:lnTo>
                  <a:pt x="100015" y="207171"/>
                </a:lnTo>
                <a:lnTo>
                  <a:pt x="100015" y="191098"/>
                </a:lnTo>
                <a:cubicBezTo>
                  <a:pt x="100015" y="188152"/>
                  <a:pt x="97603" y="185740"/>
                  <a:pt x="94656" y="185740"/>
                </a:cubicBezTo>
                <a:lnTo>
                  <a:pt x="92871" y="185740"/>
                </a:lnTo>
                <a:cubicBezTo>
                  <a:pt x="84968" y="185740"/>
                  <a:pt x="78584" y="179355"/>
                  <a:pt x="78584" y="171452"/>
                </a:cubicBezTo>
                <a:cubicBezTo>
                  <a:pt x="78584" y="163550"/>
                  <a:pt x="84968" y="157165"/>
                  <a:pt x="92871" y="157165"/>
                </a:cubicBezTo>
                <a:lnTo>
                  <a:pt x="94656" y="157165"/>
                </a:lnTo>
                <a:cubicBezTo>
                  <a:pt x="97603" y="157165"/>
                  <a:pt x="100015" y="154753"/>
                  <a:pt x="100015" y="151806"/>
                </a:cubicBezTo>
                <a:lnTo>
                  <a:pt x="100015" y="135734"/>
                </a:lnTo>
                <a:cubicBezTo>
                  <a:pt x="100015" y="131804"/>
                  <a:pt x="103229" y="128590"/>
                  <a:pt x="107159" y="128590"/>
                </a:cubicBezTo>
                <a:lnTo>
                  <a:pt x="128590" y="128590"/>
                </a:lnTo>
                <a:cubicBezTo>
                  <a:pt x="132519" y="128590"/>
                  <a:pt x="135734" y="131804"/>
                  <a:pt x="135734" y="135734"/>
                </a:cubicBezTo>
                <a:lnTo>
                  <a:pt x="135734" y="142877"/>
                </a:lnTo>
                <a:cubicBezTo>
                  <a:pt x="135734" y="150780"/>
                  <a:pt x="142118" y="157165"/>
                  <a:pt x="150021" y="157165"/>
                </a:cubicBezTo>
                <a:cubicBezTo>
                  <a:pt x="157924" y="157165"/>
                  <a:pt x="164309" y="150780"/>
                  <a:pt x="164309" y="142877"/>
                </a:cubicBezTo>
                <a:lnTo>
                  <a:pt x="164309" y="135734"/>
                </a:lnTo>
                <a:cubicBezTo>
                  <a:pt x="164309" y="131804"/>
                  <a:pt x="167523" y="128590"/>
                  <a:pt x="171452" y="128590"/>
                </a:cubicBezTo>
                <a:lnTo>
                  <a:pt x="192884" y="128590"/>
                </a:lnTo>
                <a:cubicBezTo>
                  <a:pt x="196813" y="128590"/>
                  <a:pt x="200027" y="131804"/>
                  <a:pt x="200027" y="135734"/>
                </a:cubicBezTo>
                <a:lnTo>
                  <a:pt x="200027" y="200027"/>
                </a:lnTo>
                <a:cubicBezTo>
                  <a:pt x="200027" y="215789"/>
                  <a:pt x="187214" y="228602"/>
                  <a:pt x="171452" y="228602"/>
                </a:cubicBezTo>
                <a:lnTo>
                  <a:pt x="114302" y="228602"/>
                </a:lnTo>
                <a:lnTo>
                  <a:pt x="107159" y="228602"/>
                </a:lnTo>
                <a:lnTo>
                  <a:pt x="32150" y="228602"/>
                </a:lnTo>
                <a:cubicBezTo>
                  <a:pt x="14381" y="228602"/>
                  <a:pt x="5" y="214226"/>
                  <a:pt x="5" y="196457"/>
                </a:cubicBezTo>
                <a:lnTo>
                  <a:pt x="5" y="121448"/>
                </a:lnTo>
                <a:lnTo>
                  <a:pt x="0" y="10715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981700" y="368549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68534" y="34336"/>
                </a:moveTo>
                <a:cubicBezTo>
                  <a:pt x="67686" y="37372"/>
                  <a:pt x="65498" y="39872"/>
                  <a:pt x="62641" y="41166"/>
                </a:cubicBezTo>
                <a:cubicBezTo>
                  <a:pt x="55230" y="44515"/>
                  <a:pt x="50050" y="51926"/>
                  <a:pt x="50006" y="60588"/>
                </a:cubicBezTo>
                <a:cubicBezTo>
                  <a:pt x="49961" y="64650"/>
                  <a:pt x="47684" y="68313"/>
                  <a:pt x="44067" y="70098"/>
                </a:cubicBezTo>
                <a:cubicBezTo>
                  <a:pt x="36969" y="73625"/>
                  <a:pt x="32146" y="80904"/>
                  <a:pt x="32146" y="89296"/>
                </a:cubicBezTo>
                <a:cubicBezTo>
                  <a:pt x="32146" y="92466"/>
                  <a:pt x="32816" y="95413"/>
                  <a:pt x="34020" y="98092"/>
                </a:cubicBezTo>
                <a:cubicBezTo>
                  <a:pt x="35984" y="102424"/>
                  <a:pt x="34868" y="107469"/>
                  <a:pt x="31298" y="110594"/>
                </a:cubicBezTo>
                <a:cubicBezTo>
                  <a:pt x="25226" y="115818"/>
                  <a:pt x="21431" y="123542"/>
                  <a:pt x="21431" y="132161"/>
                </a:cubicBezTo>
                <a:cubicBezTo>
                  <a:pt x="21431" y="141179"/>
                  <a:pt x="25583" y="149171"/>
                  <a:pt x="32102" y="154440"/>
                </a:cubicBezTo>
                <a:cubicBezTo>
                  <a:pt x="35095" y="156852"/>
                  <a:pt x="36567" y="160690"/>
                  <a:pt x="35986" y="164487"/>
                </a:cubicBezTo>
                <a:cubicBezTo>
                  <a:pt x="35808" y="165602"/>
                  <a:pt x="35719" y="166720"/>
                  <a:pt x="35719" y="167879"/>
                </a:cubicBezTo>
                <a:cubicBezTo>
                  <a:pt x="35719" y="179533"/>
                  <a:pt x="45004" y="188997"/>
                  <a:pt x="56569" y="189311"/>
                </a:cubicBezTo>
                <a:cubicBezTo>
                  <a:pt x="60677" y="189445"/>
                  <a:pt x="64337" y="191855"/>
                  <a:pt x="66036" y="195606"/>
                </a:cubicBezTo>
                <a:cubicBezTo>
                  <a:pt x="69117" y="202437"/>
                  <a:pt x="75991" y="207171"/>
                  <a:pt x="83940" y="207171"/>
                </a:cubicBezTo>
                <a:cubicBezTo>
                  <a:pt x="94789" y="207171"/>
                  <a:pt x="103586" y="198375"/>
                  <a:pt x="103586" y="187525"/>
                </a:cubicBezTo>
                <a:lnTo>
                  <a:pt x="103586" y="39292"/>
                </a:lnTo>
                <a:cubicBezTo>
                  <a:pt x="103586" y="29425"/>
                  <a:pt x="95594" y="21434"/>
                  <a:pt x="85727" y="21434"/>
                </a:cubicBezTo>
                <a:cubicBezTo>
                  <a:pt x="77601" y="21434"/>
                  <a:pt x="70681" y="26881"/>
                  <a:pt x="68537" y="34338"/>
                </a:cubicBezTo>
                <a:lnTo>
                  <a:pt x="68534" y="34336"/>
                </a:lnTo>
                <a:moveTo>
                  <a:pt x="114300" y="215206"/>
                </a:moveTo>
                <a:cubicBezTo>
                  <a:pt x="106800" y="223466"/>
                  <a:pt x="95950" y="228600"/>
                  <a:pt x="83940" y="228600"/>
                </a:cubicBezTo>
                <a:cubicBezTo>
                  <a:pt x="69563" y="228600"/>
                  <a:pt x="56928" y="221232"/>
                  <a:pt x="49604" y="210072"/>
                </a:cubicBezTo>
                <a:cubicBezTo>
                  <a:pt x="29512" y="206501"/>
                  <a:pt x="14287" y="188954"/>
                  <a:pt x="14287" y="167879"/>
                </a:cubicBezTo>
                <a:cubicBezTo>
                  <a:pt x="14287" y="167655"/>
                  <a:pt x="14287" y="167388"/>
                  <a:pt x="14287" y="167164"/>
                </a:cubicBezTo>
                <a:cubicBezTo>
                  <a:pt x="5448" y="158145"/>
                  <a:pt x="0" y="145778"/>
                  <a:pt x="0" y="132161"/>
                </a:cubicBezTo>
                <a:cubicBezTo>
                  <a:pt x="0" y="119748"/>
                  <a:pt x="4510" y="108407"/>
                  <a:pt x="11965" y="99702"/>
                </a:cubicBezTo>
                <a:cubicBezTo>
                  <a:pt x="11160" y="96353"/>
                  <a:pt x="10714" y="92871"/>
                  <a:pt x="10714" y="89298"/>
                </a:cubicBezTo>
                <a:cubicBezTo>
                  <a:pt x="10714" y="74743"/>
                  <a:pt x="17993" y="61839"/>
                  <a:pt x="29064" y="54114"/>
                </a:cubicBezTo>
                <a:cubicBezTo>
                  <a:pt x="31074" y="41210"/>
                  <a:pt x="38798" y="30228"/>
                  <a:pt x="49558" y="23843"/>
                </a:cubicBezTo>
                <a:cubicBezTo>
                  <a:pt x="55586" y="9823"/>
                  <a:pt x="69515" y="0"/>
                  <a:pt x="85723" y="0"/>
                </a:cubicBezTo>
                <a:cubicBezTo>
                  <a:pt x="96974" y="0"/>
                  <a:pt x="107154" y="4732"/>
                  <a:pt x="114298" y="12324"/>
                </a:cubicBezTo>
                <a:cubicBezTo>
                  <a:pt x="121441" y="4734"/>
                  <a:pt x="131621" y="0"/>
                  <a:pt x="142873" y="0"/>
                </a:cubicBezTo>
                <a:cubicBezTo>
                  <a:pt x="159080" y="0"/>
                  <a:pt x="173011" y="9823"/>
                  <a:pt x="178994" y="23843"/>
                </a:cubicBezTo>
                <a:cubicBezTo>
                  <a:pt x="189754" y="30228"/>
                  <a:pt x="197522" y="41212"/>
                  <a:pt x="199488" y="54114"/>
                </a:cubicBezTo>
                <a:cubicBezTo>
                  <a:pt x="210605" y="61839"/>
                  <a:pt x="217883" y="74741"/>
                  <a:pt x="217883" y="89298"/>
                </a:cubicBezTo>
                <a:cubicBezTo>
                  <a:pt x="217883" y="92871"/>
                  <a:pt x="217437" y="96353"/>
                  <a:pt x="216633" y="99702"/>
                </a:cubicBezTo>
                <a:cubicBezTo>
                  <a:pt x="224090" y="108452"/>
                  <a:pt x="228598" y="119793"/>
                  <a:pt x="228598" y="132161"/>
                </a:cubicBezTo>
                <a:cubicBezTo>
                  <a:pt x="228598" y="145778"/>
                  <a:pt x="223150" y="158145"/>
                  <a:pt x="214310" y="167164"/>
                </a:cubicBezTo>
                <a:cubicBezTo>
                  <a:pt x="214310" y="167388"/>
                  <a:pt x="214310" y="167655"/>
                  <a:pt x="214310" y="167879"/>
                </a:cubicBezTo>
                <a:cubicBezTo>
                  <a:pt x="214310" y="188997"/>
                  <a:pt x="199085" y="206501"/>
                  <a:pt x="178994" y="210072"/>
                </a:cubicBezTo>
                <a:cubicBezTo>
                  <a:pt x="171672" y="221235"/>
                  <a:pt x="159037" y="228600"/>
                  <a:pt x="144658" y="228600"/>
                </a:cubicBezTo>
                <a:cubicBezTo>
                  <a:pt x="132647" y="228600"/>
                  <a:pt x="121798" y="223420"/>
                  <a:pt x="114298" y="215206"/>
                </a:cubicBezTo>
                <a:lnTo>
                  <a:pt x="114300" y="215206"/>
                </a:lnTo>
                <a:moveTo>
                  <a:pt x="125017" y="187523"/>
                </a:moveTo>
                <a:cubicBezTo>
                  <a:pt x="125017" y="198372"/>
                  <a:pt x="133813" y="207169"/>
                  <a:pt x="144663" y="207169"/>
                </a:cubicBezTo>
                <a:cubicBezTo>
                  <a:pt x="152611" y="207169"/>
                  <a:pt x="159485" y="202437"/>
                  <a:pt x="162567" y="195604"/>
                </a:cubicBezTo>
                <a:cubicBezTo>
                  <a:pt x="164263" y="191853"/>
                  <a:pt x="167925" y="189397"/>
                  <a:pt x="172033" y="189308"/>
                </a:cubicBezTo>
                <a:cubicBezTo>
                  <a:pt x="183598" y="188995"/>
                  <a:pt x="192884" y="179531"/>
                  <a:pt x="192884" y="167877"/>
                </a:cubicBezTo>
                <a:cubicBezTo>
                  <a:pt x="192884" y="166716"/>
                  <a:pt x="192794" y="165554"/>
                  <a:pt x="192616" y="164485"/>
                </a:cubicBezTo>
                <a:cubicBezTo>
                  <a:pt x="191992" y="160690"/>
                  <a:pt x="193510" y="156849"/>
                  <a:pt x="196500" y="154438"/>
                </a:cubicBezTo>
                <a:cubicBezTo>
                  <a:pt x="203020" y="149168"/>
                  <a:pt x="207171" y="141177"/>
                  <a:pt x="207171" y="132158"/>
                </a:cubicBezTo>
                <a:cubicBezTo>
                  <a:pt x="207171" y="123540"/>
                  <a:pt x="203376" y="115818"/>
                  <a:pt x="197305" y="110592"/>
                </a:cubicBezTo>
                <a:cubicBezTo>
                  <a:pt x="193734" y="107511"/>
                  <a:pt x="192616" y="102422"/>
                  <a:pt x="194582" y="98090"/>
                </a:cubicBezTo>
                <a:cubicBezTo>
                  <a:pt x="195787" y="95411"/>
                  <a:pt x="196457" y="92464"/>
                  <a:pt x="196457" y="89293"/>
                </a:cubicBezTo>
                <a:cubicBezTo>
                  <a:pt x="196457" y="80899"/>
                  <a:pt x="191635" y="73623"/>
                  <a:pt x="184535" y="70096"/>
                </a:cubicBezTo>
                <a:cubicBezTo>
                  <a:pt x="180919" y="68310"/>
                  <a:pt x="178596" y="64605"/>
                  <a:pt x="178596" y="60586"/>
                </a:cubicBezTo>
                <a:cubicBezTo>
                  <a:pt x="178550" y="51968"/>
                  <a:pt x="173373" y="44513"/>
                  <a:pt x="165961" y="41164"/>
                </a:cubicBezTo>
                <a:cubicBezTo>
                  <a:pt x="163104" y="39870"/>
                  <a:pt x="160916" y="37369"/>
                  <a:pt x="160068" y="34333"/>
                </a:cubicBezTo>
                <a:cubicBezTo>
                  <a:pt x="157926" y="26877"/>
                  <a:pt x="151004" y="21429"/>
                  <a:pt x="142877" y="21429"/>
                </a:cubicBezTo>
                <a:cubicBezTo>
                  <a:pt x="133011" y="21429"/>
                  <a:pt x="125019" y="29421"/>
                  <a:pt x="125019" y="39289"/>
                </a:cubicBezTo>
                <a:lnTo>
                  <a:pt x="125017" y="18752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054941" y="368549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4517" y="171717"/>
                </a:moveTo>
                <a:cubicBezTo>
                  <a:pt x="21630" y="168830"/>
                  <a:pt x="21630" y="164080"/>
                  <a:pt x="24517" y="161193"/>
                </a:cubicBezTo>
                <a:lnTo>
                  <a:pt x="42865" y="142845"/>
                </a:lnTo>
                <a:lnTo>
                  <a:pt x="56883" y="156863"/>
                </a:lnTo>
                <a:cubicBezTo>
                  <a:pt x="59770" y="159750"/>
                  <a:pt x="64520" y="159750"/>
                  <a:pt x="67407" y="156863"/>
                </a:cubicBezTo>
                <a:cubicBezTo>
                  <a:pt x="70295" y="153976"/>
                  <a:pt x="70295" y="149226"/>
                  <a:pt x="67407" y="146338"/>
                </a:cubicBezTo>
                <a:lnTo>
                  <a:pt x="53390" y="132321"/>
                </a:lnTo>
                <a:lnTo>
                  <a:pt x="72667" y="113043"/>
                </a:lnTo>
                <a:lnTo>
                  <a:pt x="86685" y="127060"/>
                </a:lnTo>
                <a:cubicBezTo>
                  <a:pt x="89572" y="129948"/>
                  <a:pt x="94323" y="129948"/>
                  <a:pt x="97210" y="127060"/>
                </a:cubicBezTo>
                <a:cubicBezTo>
                  <a:pt x="100097" y="124173"/>
                  <a:pt x="100097" y="119423"/>
                  <a:pt x="97210" y="116536"/>
                </a:cubicBezTo>
                <a:lnTo>
                  <a:pt x="83192" y="102518"/>
                </a:lnTo>
                <a:lnTo>
                  <a:pt x="102470" y="83240"/>
                </a:lnTo>
                <a:lnTo>
                  <a:pt x="116488" y="97258"/>
                </a:lnTo>
                <a:cubicBezTo>
                  <a:pt x="119375" y="100145"/>
                  <a:pt x="124125" y="100145"/>
                  <a:pt x="127012" y="97258"/>
                </a:cubicBezTo>
                <a:cubicBezTo>
                  <a:pt x="129900" y="94371"/>
                  <a:pt x="129900" y="89620"/>
                  <a:pt x="127012" y="86733"/>
                </a:cubicBezTo>
                <a:lnTo>
                  <a:pt x="112995" y="72715"/>
                </a:lnTo>
                <a:lnTo>
                  <a:pt x="132273" y="53438"/>
                </a:lnTo>
                <a:lnTo>
                  <a:pt x="146290" y="67455"/>
                </a:lnTo>
                <a:cubicBezTo>
                  <a:pt x="149178" y="70343"/>
                  <a:pt x="153928" y="70343"/>
                  <a:pt x="156815" y="67455"/>
                </a:cubicBezTo>
                <a:cubicBezTo>
                  <a:pt x="159702" y="64568"/>
                  <a:pt x="159702" y="59818"/>
                  <a:pt x="156815" y="56931"/>
                </a:cubicBezTo>
                <a:lnTo>
                  <a:pt x="142797" y="42913"/>
                </a:lnTo>
                <a:lnTo>
                  <a:pt x="161145" y="24565"/>
                </a:lnTo>
                <a:cubicBezTo>
                  <a:pt x="164032" y="21678"/>
                  <a:pt x="168782" y="21678"/>
                  <a:pt x="171669" y="24565"/>
                </a:cubicBezTo>
                <a:lnTo>
                  <a:pt x="204035" y="56931"/>
                </a:lnTo>
                <a:cubicBezTo>
                  <a:pt x="206922" y="59818"/>
                  <a:pt x="206922" y="64568"/>
                  <a:pt x="204035" y="67455"/>
                </a:cubicBezTo>
                <a:lnTo>
                  <a:pt x="67405" y="204085"/>
                </a:lnTo>
                <a:cubicBezTo>
                  <a:pt x="64518" y="206972"/>
                  <a:pt x="59767" y="206972"/>
                  <a:pt x="56880" y="204085"/>
                </a:cubicBezTo>
                <a:lnTo>
                  <a:pt x="24517" y="171717"/>
                </a:lnTo>
                <a:moveTo>
                  <a:pt x="41050" y="219867"/>
                </a:moveTo>
                <a:cubicBezTo>
                  <a:pt x="52692" y="231510"/>
                  <a:pt x="71552" y="231510"/>
                  <a:pt x="83194" y="219867"/>
                </a:cubicBezTo>
                <a:lnTo>
                  <a:pt x="219870" y="83238"/>
                </a:lnTo>
                <a:cubicBezTo>
                  <a:pt x="231512" y="71595"/>
                  <a:pt x="231512" y="52736"/>
                  <a:pt x="219870" y="41093"/>
                </a:cubicBezTo>
                <a:lnTo>
                  <a:pt x="187553" y="8728"/>
                </a:lnTo>
                <a:cubicBezTo>
                  <a:pt x="175910" y="-2915"/>
                  <a:pt x="157050" y="-2915"/>
                  <a:pt x="145408" y="8728"/>
                </a:cubicBezTo>
                <a:lnTo>
                  <a:pt x="8733" y="145358"/>
                </a:lnTo>
                <a:cubicBezTo>
                  <a:pt x="-2910" y="157000"/>
                  <a:pt x="-2910" y="175860"/>
                  <a:pt x="8733" y="187502"/>
                </a:cubicBezTo>
                <a:lnTo>
                  <a:pt x="41098" y="219867"/>
                </a:lnTo>
                <a:lnTo>
                  <a:pt x="41050" y="21986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2025-08-16T10:51:38Z</dcterms:created>
  <dcterms:modified xsi:type="dcterms:W3CDTF">2025-08-16T10:51:38Z</dcterms:modified>
</cp:coreProperties>
</file>