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d2a759a29a61ed3bac6c0375c8e84b06ad7dc6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4141e4aef4089ecd0691ffec98f970a0fc954f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6dd8d1adf8331e0f74e52f295bcdbf317bc662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a44e6cac26396f8d3c328c23676b04b678ce7d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15f8b117cdab196878b0993776e9de5823d10d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7faa8c18deee6809abae0194e7b4da62bcc81ee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468f43049265c7cbb1c99b4b40df672e509ce9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ef4008180b50b170886aadf45955f49a23a62d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ebcbe88ead87c0f472bff1008e0b98d92a3173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6ccd3afc3adfa5bc583f650ea0eb5b9479acb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2ea59366efa427c540b85ab94fe24dd95291557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089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Literacy: Skills for Success in the Modern World</a:t>
            </a:r>
            <a:endParaRPr lang="en-US" sz="5089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Reading, Writing, Digital Literacy, and Critical Thinking Across Contexts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Literacy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Literacy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Concepts in Literacy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Literary Devices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Reading Comprehension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Workshop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Across the Curriculum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Literacy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in Literacy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FAQs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Vocabulary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Prior Knowledge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Homework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Strong literacy skills are essential for academic success, career advancement, and effective communication in personal and professional life.</a:t>
            </a:r>
            <a:endParaRPr lang="en-US" sz="124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presentation will explore the world of literacy, focusing on key concepts, strategies, and techniques necessary for improving reading and writing skills.</a:t>
            </a:r>
            <a:endParaRPr lang="en-US" sz="1241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Literacy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presentation will explore the world of literacy.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will focus on key concepts, strategies, and techniques necessary for improving reading and writing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Literacy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is the ability to read, write, and communicate effectively in a variety of contexts.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Strong literacy skills are essential for academic success, career advancement, and effective communication in personal and professional life.</a:t>
            </a:r>
            <a:endParaRPr lang="en-US" sz="1371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Defining Literacy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Literacy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9434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38" y="3139054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is a fundamental skill that underlies all aspects of education, employment, and personal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Strong literacy skills enable individuals to access information, critically evaluate evidence, and communicate effectively with others.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8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Foundation of Education and Development</a:t>
            </a:r>
            <a:endParaRPr lang="en-US" sz="1388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is essential for navigating the digital world, where individuals are constantly exposed to a vast array of texts, images, and multimedia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empowers individuals to interpret and engage with digital content effectively.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Navigating the Digital World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skills are transferable across different contexts and genres.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them a valuable asset in both personal and professional life.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Transferable Skills Across Contexts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Strong literacy skills enable individuals to critically evaluate evidence.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enhance the ability to communicate effectively with others.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Literacy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Techniques used by authors to convey meaning and themes in a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enhance the depth and richness of literary works.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ability to understand and interpret the meaning of a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skill for academic and personal growth.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Comprehension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collaborative approach to writing that involves sharing, feedback, and revision.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fosters creativity and improves writing skills.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Workshop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integration of literacy skills into all subject areas.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students develop comprehensive literacy abilities.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Literacy Across the Curriculum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ability to effectively navigate and communicate in digital environments.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in the modern, technology-driven world.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Literacy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Concepts in Literacy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comparison between two unlike things.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device helps to convey deeper meanings and connections.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Metaphor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comparison between two unlike things using 'like' or 'as.'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often used to create vivid and relatable imagery.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Simile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attribution of human qualities to non-human entities.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device brings inanimate objects or abstract ideas to life.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Personification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use of language to create vivid sensory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appeals to the senses to immerse the reader in the text.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Imagery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55919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5241" y="0"/>
                </a:moveTo>
                <a:cubicBezTo>
                  <a:pt x="6796" y="0"/>
                  <a:pt x="0" y="6793"/>
                  <a:pt x="0" y="15240"/>
                </a:cubicBezTo>
                <a:cubicBezTo>
                  <a:pt x="0" y="23686"/>
                  <a:pt x="6796" y="30479"/>
                  <a:pt x="15241" y="30479"/>
                </a:cubicBezTo>
                <a:lnTo>
                  <a:pt x="45720" y="30479"/>
                </a:lnTo>
                <a:lnTo>
                  <a:pt x="45720" y="71120"/>
                </a:lnTo>
                <a:lnTo>
                  <a:pt x="15241" y="71120"/>
                </a:lnTo>
                <a:cubicBezTo>
                  <a:pt x="6796" y="71120"/>
                  <a:pt x="0" y="77913"/>
                  <a:pt x="0" y="86360"/>
                </a:cubicBezTo>
                <a:cubicBezTo>
                  <a:pt x="0" y="94806"/>
                  <a:pt x="6796" y="101599"/>
                  <a:pt x="15241" y="101599"/>
                </a:cubicBezTo>
                <a:lnTo>
                  <a:pt x="60961" y="101599"/>
                </a:lnTo>
                <a:lnTo>
                  <a:pt x="142240" y="101599"/>
                </a:lnTo>
                <a:lnTo>
                  <a:pt x="350519" y="101599"/>
                </a:lnTo>
                <a:cubicBezTo>
                  <a:pt x="358964" y="101599"/>
                  <a:pt x="365760" y="94806"/>
                  <a:pt x="365760" y="86360"/>
                </a:cubicBezTo>
                <a:cubicBezTo>
                  <a:pt x="365760" y="77913"/>
                  <a:pt x="358964" y="71120"/>
                  <a:pt x="350519" y="71120"/>
                </a:cubicBezTo>
                <a:lnTo>
                  <a:pt x="320040" y="71120"/>
                </a:lnTo>
                <a:lnTo>
                  <a:pt x="320040" y="30479"/>
                </a:lnTo>
                <a:lnTo>
                  <a:pt x="345439" y="30479"/>
                </a:lnTo>
                <a:cubicBezTo>
                  <a:pt x="353884" y="30479"/>
                  <a:pt x="360680" y="23686"/>
                  <a:pt x="360680" y="15240"/>
                </a:cubicBezTo>
                <a:cubicBezTo>
                  <a:pt x="360680" y="6793"/>
                  <a:pt x="353884" y="0"/>
                  <a:pt x="345439" y="0"/>
                </a:cubicBezTo>
                <a:lnTo>
                  <a:pt x="15241" y="0"/>
                </a:lnTo>
                <a:moveTo>
                  <a:pt x="289561" y="30479"/>
                </a:moveTo>
                <a:lnTo>
                  <a:pt x="289561" y="71120"/>
                </a:lnTo>
                <a:lnTo>
                  <a:pt x="238761" y="71120"/>
                </a:lnTo>
                <a:lnTo>
                  <a:pt x="238761" y="30479"/>
                </a:lnTo>
                <a:lnTo>
                  <a:pt x="289561" y="30479"/>
                </a:lnTo>
                <a:moveTo>
                  <a:pt x="208278" y="30479"/>
                </a:moveTo>
                <a:lnTo>
                  <a:pt x="208278" y="71120"/>
                </a:lnTo>
                <a:lnTo>
                  <a:pt x="157478" y="71120"/>
                </a:lnTo>
                <a:lnTo>
                  <a:pt x="157478" y="30479"/>
                </a:lnTo>
                <a:lnTo>
                  <a:pt x="208278" y="30479"/>
                </a:lnTo>
                <a:moveTo>
                  <a:pt x="126999" y="30479"/>
                </a:moveTo>
                <a:lnTo>
                  <a:pt x="126999" y="71120"/>
                </a:lnTo>
                <a:lnTo>
                  <a:pt x="76199" y="71120"/>
                </a:lnTo>
                <a:lnTo>
                  <a:pt x="76199" y="30479"/>
                </a:lnTo>
                <a:lnTo>
                  <a:pt x="126999" y="30479"/>
                </a:lnTo>
                <a:moveTo>
                  <a:pt x="15241" y="132081"/>
                </a:moveTo>
                <a:cubicBezTo>
                  <a:pt x="6796" y="132081"/>
                  <a:pt x="0" y="138875"/>
                  <a:pt x="0" y="147321"/>
                </a:cubicBezTo>
                <a:cubicBezTo>
                  <a:pt x="0" y="155767"/>
                  <a:pt x="6796" y="162560"/>
                  <a:pt x="15241" y="162560"/>
                </a:cubicBezTo>
                <a:cubicBezTo>
                  <a:pt x="32070" y="162560"/>
                  <a:pt x="45720" y="176213"/>
                  <a:pt x="45720" y="193040"/>
                </a:cubicBezTo>
                <a:lnTo>
                  <a:pt x="45720" y="259079"/>
                </a:lnTo>
                <a:cubicBezTo>
                  <a:pt x="45720" y="273112"/>
                  <a:pt x="57088" y="284480"/>
                  <a:pt x="71118" y="284480"/>
                </a:cubicBezTo>
                <a:lnTo>
                  <a:pt x="111758" y="284480"/>
                </a:lnTo>
                <a:cubicBezTo>
                  <a:pt x="125792" y="284480"/>
                  <a:pt x="137156" y="273112"/>
                  <a:pt x="137156" y="259079"/>
                </a:cubicBezTo>
                <a:lnTo>
                  <a:pt x="137156" y="198118"/>
                </a:lnTo>
                <a:cubicBezTo>
                  <a:pt x="137156" y="178497"/>
                  <a:pt x="153096" y="162558"/>
                  <a:pt x="172716" y="162558"/>
                </a:cubicBezTo>
                <a:lnTo>
                  <a:pt x="193037" y="162558"/>
                </a:lnTo>
                <a:cubicBezTo>
                  <a:pt x="212660" y="162558"/>
                  <a:pt x="228596" y="178497"/>
                  <a:pt x="228596" y="198118"/>
                </a:cubicBezTo>
                <a:lnTo>
                  <a:pt x="228596" y="259079"/>
                </a:lnTo>
                <a:cubicBezTo>
                  <a:pt x="228596" y="273112"/>
                  <a:pt x="239964" y="284480"/>
                  <a:pt x="253995" y="284480"/>
                </a:cubicBezTo>
                <a:lnTo>
                  <a:pt x="294634" y="284480"/>
                </a:lnTo>
                <a:cubicBezTo>
                  <a:pt x="308669" y="284480"/>
                  <a:pt x="320033" y="273112"/>
                  <a:pt x="320033" y="259079"/>
                </a:cubicBezTo>
                <a:lnTo>
                  <a:pt x="320033" y="193040"/>
                </a:lnTo>
                <a:cubicBezTo>
                  <a:pt x="320033" y="176213"/>
                  <a:pt x="333687" y="162560"/>
                  <a:pt x="350512" y="162560"/>
                </a:cubicBezTo>
                <a:cubicBezTo>
                  <a:pt x="358957" y="162560"/>
                  <a:pt x="365753" y="155767"/>
                  <a:pt x="365753" y="147321"/>
                </a:cubicBezTo>
                <a:cubicBezTo>
                  <a:pt x="365753" y="138875"/>
                  <a:pt x="358957" y="132081"/>
                  <a:pt x="350512" y="132081"/>
                </a:cubicBezTo>
                <a:cubicBezTo>
                  <a:pt x="316858" y="132081"/>
                  <a:pt x="289550" y="159386"/>
                  <a:pt x="289550" y="193042"/>
                </a:cubicBezTo>
                <a:lnTo>
                  <a:pt x="289550" y="254004"/>
                </a:lnTo>
                <a:lnTo>
                  <a:pt x="259072" y="254004"/>
                </a:lnTo>
                <a:lnTo>
                  <a:pt x="259072" y="198123"/>
                </a:lnTo>
                <a:cubicBezTo>
                  <a:pt x="259072" y="161676"/>
                  <a:pt x="229482" y="132084"/>
                  <a:pt x="193030" y="132084"/>
                </a:cubicBezTo>
                <a:lnTo>
                  <a:pt x="172708" y="132084"/>
                </a:lnTo>
                <a:cubicBezTo>
                  <a:pt x="136260" y="132084"/>
                  <a:pt x="106667" y="161676"/>
                  <a:pt x="106667" y="198123"/>
                </a:cubicBezTo>
                <a:lnTo>
                  <a:pt x="106667" y="254004"/>
                </a:lnTo>
                <a:lnTo>
                  <a:pt x="76188" y="254004"/>
                </a:lnTo>
                <a:lnTo>
                  <a:pt x="76188" y="193042"/>
                </a:lnTo>
                <a:cubicBezTo>
                  <a:pt x="76188" y="159388"/>
                  <a:pt x="48884" y="132081"/>
                  <a:pt x="15227" y="132081"/>
                </a:cubicBezTo>
                <a:lnTo>
                  <a:pt x="15241" y="13208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1327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50528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36812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42233" y="0"/>
                </a:moveTo>
                <a:cubicBezTo>
                  <a:pt x="125017" y="0"/>
                  <a:pt x="109728" y="11000"/>
                  <a:pt x="104300" y="27360"/>
                </a:cubicBezTo>
                <a:lnTo>
                  <a:pt x="120587" y="32788"/>
                </a:lnTo>
                <a:lnTo>
                  <a:pt x="104300" y="27360"/>
                </a:lnTo>
                <a:lnTo>
                  <a:pt x="98155" y="45721"/>
                </a:lnTo>
                <a:lnTo>
                  <a:pt x="45720" y="45721"/>
                </a:lnTo>
                <a:cubicBezTo>
                  <a:pt x="20501" y="45721"/>
                  <a:pt x="0" y="66223"/>
                  <a:pt x="0" y="91442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91442"/>
                </a:lnTo>
                <a:cubicBezTo>
                  <a:pt x="365760" y="66226"/>
                  <a:pt x="345259" y="45721"/>
                  <a:pt x="320040" y="45721"/>
                </a:cubicBezTo>
                <a:lnTo>
                  <a:pt x="267605" y="45721"/>
                </a:lnTo>
                <a:lnTo>
                  <a:pt x="261460" y="27360"/>
                </a:lnTo>
                <a:cubicBezTo>
                  <a:pt x="256032" y="11000"/>
                  <a:pt x="240743" y="0"/>
                  <a:pt x="223527" y="0"/>
                </a:cubicBezTo>
                <a:lnTo>
                  <a:pt x="142233" y="0"/>
                </a:lnTo>
                <a:moveTo>
                  <a:pt x="136802" y="38219"/>
                </a:moveTo>
                <a:cubicBezTo>
                  <a:pt x="137588" y="35860"/>
                  <a:pt x="139731" y="34289"/>
                  <a:pt x="142229" y="34289"/>
                </a:cubicBezTo>
                <a:lnTo>
                  <a:pt x="223596" y="34289"/>
                </a:lnTo>
                <a:cubicBezTo>
                  <a:pt x="226025" y="34289"/>
                  <a:pt x="228242" y="35860"/>
                  <a:pt x="229024" y="38219"/>
                </a:cubicBezTo>
                <a:lnTo>
                  <a:pt x="239024" y="68293"/>
                </a:lnTo>
                <a:cubicBezTo>
                  <a:pt x="241383" y="75296"/>
                  <a:pt x="247883" y="80010"/>
                  <a:pt x="255312" y="80010"/>
                </a:cubicBezTo>
                <a:lnTo>
                  <a:pt x="320106" y="80010"/>
                </a:lnTo>
                <a:cubicBezTo>
                  <a:pt x="326393" y="80010"/>
                  <a:pt x="331536" y="85153"/>
                  <a:pt x="331536" y="91439"/>
                </a:cubicBezTo>
                <a:lnTo>
                  <a:pt x="331536" y="274319"/>
                </a:lnTo>
                <a:cubicBezTo>
                  <a:pt x="331536" y="280605"/>
                  <a:pt x="326393" y="285748"/>
                  <a:pt x="320106" y="285748"/>
                </a:cubicBezTo>
                <a:lnTo>
                  <a:pt x="45713" y="285748"/>
                </a:lnTo>
                <a:cubicBezTo>
                  <a:pt x="39425" y="285748"/>
                  <a:pt x="34283" y="280605"/>
                  <a:pt x="34283" y="274319"/>
                </a:cubicBezTo>
                <a:lnTo>
                  <a:pt x="34283" y="91439"/>
                </a:lnTo>
                <a:cubicBezTo>
                  <a:pt x="34283" y="85153"/>
                  <a:pt x="39425" y="80010"/>
                  <a:pt x="45713" y="80010"/>
                </a:cubicBezTo>
                <a:lnTo>
                  <a:pt x="110507" y="80010"/>
                </a:lnTo>
                <a:cubicBezTo>
                  <a:pt x="117866" y="80010"/>
                  <a:pt x="124439" y="75296"/>
                  <a:pt x="126794" y="68293"/>
                </a:cubicBezTo>
                <a:lnTo>
                  <a:pt x="136802" y="38219"/>
                </a:lnTo>
                <a:moveTo>
                  <a:pt x="182880" y="262890"/>
                </a:moveTo>
                <a:cubicBezTo>
                  <a:pt x="227067" y="262890"/>
                  <a:pt x="262890" y="227068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8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37160" y="182880"/>
                </a:moveTo>
                <a:cubicBezTo>
                  <a:pt x="137160" y="157629"/>
                  <a:pt x="157628" y="137160"/>
                  <a:pt x="182880" y="137160"/>
                </a:cubicBezTo>
                <a:cubicBezTo>
                  <a:pt x="208132" y="137160"/>
                  <a:pt x="228600" y="157629"/>
                  <a:pt x="228600" y="182880"/>
                </a:cubicBezTo>
                <a:cubicBezTo>
                  <a:pt x="228600" y="208132"/>
                  <a:pt x="208132" y="228601"/>
                  <a:pt x="182880" y="228601"/>
                </a:cubicBezTo>
                <a:cubicBezTo>
                  <a:pt x="157628" y="228601"/>
                  <a:pt x="137160" y="208132"/>
                  <a:pt x="137160" y="182880"/>
                </a:cubicBezTo>
                <a:lnTo>
                  <a:pt x="137160" y="1828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main idea represents the central concept or message conveyed by a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the foundation upon which all other details are built.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Details in Texts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Supporting details include facts, descriptions, or examples that reinforce the main idea.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details provide clarity and depth to the text's central message.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Details in Texts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Inference involves drawing conclusions based on evidence presented in the 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allows readers to uncover meanings that are not explicitly stated.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Drawing Inferences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Context clues help readers understand unfamiliar vocabulary by examining surrounding words or phrases.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strategy enhances comprehension and expands vocabulary knowledge.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Context Clues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Comprehension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as a process: the stages of writing, including planning, drafting, revising, and editing.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stages help writers organize their thoughts and refine their work for clarity and impact.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Stages of Writing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Collaborative writing: the sharing and feedback of writing with peers.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fosters improvement and introduces diverse perspectives to the writing.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Writing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conventions: the rules and guidelines that govern writing, including grammar, spelling, and punctuation.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Adhering to these conventions ensures clarity and professionalism in communication.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Conventions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for different purposes: the adaptation of writing style and tone to suit different audiences and contexts.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is essential for effectively conveying messages in various situations.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Adapting Writing for Purpose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Workshop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Integration of literacy skills into all subject areas.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students can effectively engage with diverse content.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Integrating Literacy Skills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of literacy skills to access and evaluate information.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empowers students to make informed decisions.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Accessing and Evaluating Information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Development of critical thinking and problem-solving skills through literacy.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essential for academic and personal growth.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Development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Application of literacy skills to real-world contexts and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prepares students for practical challenges beyond the classroom.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Literacy Across the Curriculum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399408"/>
            <a:ext cx="5593976" cy="3458592"/>
          </a:xfrm>
          <a:prstGeom prst="rect">
            <a:avLst/>
          </a:prstGeom>
          <a:blipFill>
            <a:blip r:embed="rId1"/>
            <a:srcRect/>
            <a:stretch>
              <a:fillRect l="0" r="0" t="-3914" b="-391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2087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Literacy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62"/>
              </a:spcBef>
              <a:buNone/>
            </a:pPr>
            <a:r>
              <a:rPr lang="en-US" sz="9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Communication in digital environments: the use of digital tools for collaboration and communication.</a:t>
            </a:r>
            <a:endParaRPr lang="en-US" sz="910" dirty="0"/>
          </a:p>
          <a:p>
            <a:pPr algn="l" marL="0" indent="0">
              <a:lnSpc>
                <a:spcPct val="110000"/>
              </a:lnSpc>
              <a:spcBef>
                <a:spcPts val="1062"/>
              </a:spcBef>
              <a:buNone/>
            </a:pPr>
            <a:r>
              <a:rPr lang="en-US" sz="91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leveraging platforms for teamwork, sharing ideas, and maintaining professional relationships.</a:t>
            </a:r>
            <a:endParaRPr lang="en-US" sz="910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Communicating Digitally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05"/>
              </a:spcBef>
              <a:buNone/>
            </a:pPr>
            <a:r>
              <a:rPr lang="en-US" sz="9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Evaluation of online sources: the critical assessment of online information for credibility and reliability.</a:t>
            </a:r>
            <a:endParaRPr lang="en-US" sz="947" dirty="0"/>
          </a:p>
          <a:p>
            <a:pPr algn="l" marL="0" indent="0">
              <a:lnSpc>
                <a:spcPct val="110000"/>
              </a:lnSpc>
              <a:spcBef>
                <a:spcPts val="1105"/>
              </a:spcBef>
              <a:buNone/>
            </a:pPr>
            <a:r>
              <a:rPr lang="en-US" sz="94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requires discerning trustworthy information from misinformation and biased content.</a:t>
            </a:r>
            <a:endParaRPr lang="en-US" sz="947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Evaluating Online Sources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01"/>
              </a:spcBef>
              <a:buNone/>
            </a:pPr>
            <a:r>
              <a:rPr lang="en-US" sz="9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Navigation of digital environments: the ability to effectively use digital tools and platforms.</a:t>
            </a:r>
            <a:endParaRPr lang="en-US" sz="943" dirty="0"/>
          </a:p>
          <a:p>
            <a:pPr algn="l" marL="0" indent="0">
              <a:lnSpc>
                <a:spcPct val="110000"/>
              </a:lnSpc>
              <a:spcBef>
                <a:spcPts val="1101"/>
              </a:spcBef>
              <a:buNone/>
            </a:pPr>
            <a:r>
              <a:rPr lang="en-US" sz="9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involves understanding interfaces, functionalities, and optimizing the use of digital resources.</a:t>
            </a:r>
            <a:endParaRPr lang="en-US" sz="943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Navigating Digital Environments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38"/>
              </a:spcBef>
              <a:buNone/>
            </a:pPr>
            <a:r>
              <a:rPr lang="en-US" sz="89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Creation of digital content: the production of original digital content, including text, images, and multimedia.</a:t>
            </a:r>
            <a:endParaRPr lang="en-US" sz="890" dirty="0"/>
          </a:p>
          <a:p>
            <a:pPr algn="l" marL="0" indent="0">
              <a:lnSpc>
                <a:spcPct val="110000"/>
              </a:lnSpc>
              <a:spcBef>
                <a:spcPts val="1038"/>
              </a:spcBef>
              <a:buNone/>
            </a:pPr>
            <a:r>
              <a:rPr lang="en-US" sz="89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encompasses creativity and technical skills to produce engaging and impactful digital materials.</a:t>
            </a:r>
            <a:endParaRPr lang="en-US" sz="890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Creating Digital Content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44106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2594196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35894" y="2594147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56560" y="259414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38062" y="2607399"/>
            <a:ext cx="365760" cy="339256"/>
          </a:xfrm>
          <a:custGeom>
            <a:avLst/>
            <a:gdLst/>
            <a:ahLst/>
            <a:cxnLst/>
            <a:rect l="l" t="t" r="r" b="b"/>
            <a:pathLst>
              <a:path w="365760" h="339256">
                <a:moveTo>
                  <a:pt x="121919" y="196531"/>
                </a:moveTo>
                <a:lnTo>
                  <a:pt x="121919" y="164726"/>
                </a:lnTo>
                <a:lnTo>
                  <a:pt x="136827" y="153992"/>
                </a:lnTo>
                <a:lnTo>
                  <a:pt x="211702" y="228865"/>
                </a:lnTo>
                <a:lnTo>
                  <a:pt x="201033" y="243840"/>
                </a:lnTo>
                <a:lnTo>
                  <a:pt x="169226" y="243840"/>
                </a:lnTo>
                <a:cubicBezTo>
                  <a:pt x="160810" y="243840"/>
                  <a:pt x="152727" y="247219"/>
                  <a:pt x="146765" y="253183"/>
                </a:cubicBezTo>
                <a:lnTo>
                  <a:pt x="121520" y="278427"/>
                </a:lnTo>
                <a:lnTo>
                  <a:pt x="87395" y="244301"/>
                </a:lnTo>
                <a:lnTo>
                  <a:pt x="112639" y="219057"/>
                </a:lnTo>
                <a:cubicBezTo>
                  <a:pt x="118601" y="213093"/>
                  <a:pt x="121981" y="205009"/>
                  <a:pt x="121981" y="196595"/>
                </a:cubicBezTo>
                <a:lnTo>
                  <a:pt x="121919" y="196531"/>
                </a:lnTo>
                <a:moveTo>
                  <a:pt x="333160" y="59767"/>
                </a:moveTo>
                <a:lnTo>
                  <a:pt x="230520" y="202756"/>
                </a:lnTo>
                <a:lnTo>
                  <a:pt x="163001" y="135238"/>
                </a:lnTo>
                <a:lnTo>
                  <a:pt x="305991" y="32599"/>
                </a:lnTo>
                <a:cubicBezTo>
                  <a:pt x="306719" y="32070"/>
                  <a:pt x="307582" y="31805"/>
                  <a:pt x="308442" y="31805"/>
                </a:cubicBezTo>
                <a:cubicBezTo>
                  <a:pt x="309568" y="31805"/>
                  <a:pt x="310629" y="32270"/>
                  <a:pt x="311423" y="33064"/>
                </a:cubicBezTo>
                <a:lnTo>
                  <a:pt x="332692" y="54335"/>
                </a:lnTo>
                <a:cubicBezTo>
                  <a:pt x="333485" y="55129"/>
                  <a:pt x="333950" y="56191"/>
                  <a:pt x="333950" y="57317"/>
                </a:cubicBezTo>
                <a:cubicBezTo>
                  <a:pt x="333950" y="58179"/>
                  <a:pt x="333687" y="59041"/>
                  <a:pt x="333156" y="59770"/>
                </a:cubicBezTo>
                <a:lnTo>
                  <a:pt x="333160" y="59767"/>
                </a:lnTo>
                <a:moveTo>
                  <a:pt x="169230" y="275645"/>
                </a:moveTo>
                <a:lnTo>
                  <a:pt x="201036" y="275645"/>
                </a:lnTo>
                <a:cubicBezTo>
                  <a:pt x="211307" y="275645"/>
                  <a:pt x="220915" y="270743"/>
                  <a:pt x="226877" y="262394"/>
                </a:cubicBezTo>
                <a:lnTo>
                  <a:pt x="359001" y="78321"/>
                </a:lnTo>
                <a:cubicBezTo>
                  <a:pt x="363375" y="72224"/>
                  <a:pt x="365760" y="64869"/>
                  <a:pt x="365760" y="57317"/>
                </a:cubicBezTo>
                <a:cubicBezTo>
                  <a:pt x="365760" y="47774"/>
                  <a:pt x="361982" y="38631"/>
                  <a:pt x="355226" y="31873"/>
                </a:cubicBezTo>
                <a:lnTo>
                  <a:pt x="333891" y="10537"/>
                </a:lnTo>
                <a:cubicBezTo>
                  <a:pt x="327132" y="3779"/>
                  <a:pt x="317988" y="3"/>
                  <a:pt x="308445" y="3"/>
                </a:cubicBezTo>
                <a:cubicBezTo>
                  <a:pt x="300892" y="3"/>
                  <a:pt x="293537" y="2388"/>
                  <a:pt x="287440" y="6761"/>
                </a:cubicBezTo>
                <a:lnTo>
                  <a:pt x="103367" y="138885"/>
                </a:lnTo>
                <a:cubicBezTo>
                  <a:pt x="95017" y="144849"/>
                  <a:pt x="90116" y="154456"/>
                  <a:pt x="90116" y="164726"/>
                </a:cubicBezTo>
                <a:lnTo>
                  <a:pt x="90116" y="196531"/>
                </a:lnTo>
                <a:lnTo>
                  <a:pt x="61159" y="225486"/>
                </a:lnTo>
                <a:cubicBezTo>
                  <a:pt x="54070" y="232577"/>
                  <a:pt x="51817" y="242714"/>
                  <a:pt x="54465" y="251660"/>
                </a:cubicBezTo>
                <a:lnTo>
                  <a:pt x="6229" y="299963"/>
                </a:lnTo>
                <a:cubicBezTo>
                  <a:pt x="2253" y="303939"/>
                  <a:pt x="0" y="309306"/>
                  <a:pt x="0" y="314938"/>
                </a:cubicBezTo>
                <a:lnTo>
                  <a:pt x="0" y="318052"/>
                </a:lnTo>
                <a:cubicBezTo>
                  <a:pt x="0" y="329780"/>
                  <a:pt x="9477" y="339256"/>
                  <a:pt x="21203" y="339256"/>
                </a:cubicBezTo>
                <a:lnTo>
                  <a:pt x="77325" y="339256"/>
                </a:lnTo>
                <a:cubicBezTo>
                  <a:pt x="82958" y="339256"/>
                  <a:pt x="88324" y="337003"/>
                  <a:pt x="92300" y="333027"/>
                </a:cubicBezTo>
                <a:lnTo>
                  <a:pt x="114033" y="311294"/>
                </a:lnTo>
                <a:cubicBezTo>
                  <a:pt x="123045" y="313944"/>
                  <a:pt x="133115" y="311691"/>
                  <a:pt x="140207" y="304601"/>
                </a:cubicBezTo>
                <a:lnTo>
                  <a:pt x="169230" y="275645"/>
                </a:lnTo>
                <a:moveTo>
                  <a:pt x="89253" y="291085"/>
                </a:moveTo>
                <a:lnTo>
                  <a:pt x="72951" y="307450"/>
                </a:lnTo>
                <a:lnTo>
                  <a:pt x="43730" y="307450"/>
                </a:lnTo>
                <a:lnTo>
                  <a:pt x="74674" y="276507"/>
                </a:lnTo>
                <a:lnTo>
                  <a:pt x="89319" y="291149"/>
                </a:lnTo>
                <a:lnTo>
                  <a:pt x="89253" y="2910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40243" y="2614471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recognize and analyze biases and assumptions in texts can lead to misinterpretation.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underlying perspectives in texts is crucial for critical literacy.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Distinguishing Genres and Communication Modes</a:t>
            </a:r>
            <a:endParaRPr lang="en-US" sz="1295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Inability to distinguish between different genres and modes of communication hampers effective comprehension.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genre and mode has unique conventions that must be understood for accurate interpretation.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Distinguishing Genres and Communication Modes</a:t>
            </a:r>
            <a:endParaRPr lang="en-US" sz="1295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use evidence and supporting details in writing weakens arguments.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Strong writing relies on well-supported claims to persuade and inform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Evidence in Writing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Inability to recognize and apply literary devices limits creative and analytical expression.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Literary devices enhance the depth and meaning of texts, making them more impactful.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Literary Devices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proofread and edit writing results in avoidable errors and reduced clarity.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editing ensures polished and professional communication.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Proofreading and Editing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932927"/>
            <a:ext cx="1080111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in Literacy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45679" y="4127649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2"/>
              </a:spcBef>
              <a:buNone/>
            </a:pPr>
            <a:r>
              <a:rPr lang="en-US" sz="99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section addresses common questions about literacy and comprehension.</a:t>
            </a:r>
            <a:endParaRPr lang="en-US" sz="990" dirty="0"/>
          </a:p>
          <a:p>
            <a:pPr algn="l" marL="0" indent="0">
              <a:lnSpc>
                <a:spcPct val="90000"/>
              </a:lnSpc>
              <a:spcBef>
                <a:spcPts val="762"/>
              </a:spcBef>
              <a:buNone/>
            </a:pPr>
            <a:r>
              <a:rPr lang="en-US" sz="990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insights into improving skills and understanding textual concepts.</a:t>
            </a:r>
            <a:endParaRPr lang="en-US" sz="990" dirty="0"/>
          </a:p>
        </p:txBody>
      </p:sp>
      <p:sp>
        <p:nvSpPr>
          <p:cNvPr id="4" name="Text 2"/>
          <p:cNvSpPr/>
          <p:nvPr/>
        </p:nvSpPr>
        <p:spPr>
          <a:xfrm>
            <a:off x="7345679" y="3666291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FAQs Overview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45680" y="2648154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257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 analysis is a deeper examination of the text.</a:t>
            </a:r>
            <a:endParaRPr lang="en-US" sz="1257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257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identifies patterns, themes, and relationships within the material.</a:t>
            </a:r>
            <a:endParaRPr lang="en-US" sz="1257" dirty="0"/>
          </a:p>
        </p:txBody>
      </p:sp>
      <p:sp>
        <p:nvSpPr>
          <p:cNvPr id="6" name="Text 4"/>
          <p:cNvSpPr/>
          <p:nvPr/>
        </p:nvSpPr>
        <p:spPr>
          <a:xfrm>
            <a:off x="7345680" y="2190491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Delving into Analysis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564784" y="5592527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287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summary is a brief overview of the main points in a text.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287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concise representation of the content.</a:t>
            </a:r>
            <a:endParaRPr lang="en-US" sz="1287" dirty="0"/>
          </a:p>
        </p:txBody>
      </p:sp>
      <p:sp>
        <p:nvSpPr>
          <p:cNvPr id="8" name="Text 6"/>
          <p:cNvSpPr/>
          <p:nvPr/>
        </p:nvSpPr>
        <p:spPr>
          <a:xfrm>
            <a:off x="1564785" y="5153924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Summaries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74039" y="4127649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3"/>
              </a:spcBef>
              <a:buNone/>
            </a:pPr>
            <a:r>
              <a:rPr lang="en-US" sz="1213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improve reading comprehension skills, individuals can use strategies such as active reading.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933"/>
              </a:spcBef>
              <a:buNone/>
            </a:pPr>
            <a:r>
              <a:rPr lang="en-US" sz="1213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Graphic organizers and context clues are also effective tools.</a:t>
            </a:r>
            <a:endParaRPr lang="en-US" sz="1213" dirty="0"/>
          </a:p>
        </p:txBody>
      </p:sp>
      <p:sp>
        <p:nvSpPr>
          <p:cNvPr id="10" name="Text 8"/>
          <p:cNvSpPr/>
          <p:nvPr/>
        </p:nvSpPr>
        <p:spPr>
          <a:xfrm>
            <a:off x="1574039" y="3666291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Enhancing Reading Comprehension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64785" y="264242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257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is more crucial than ever in today's digital age.</a:t>
            </a:r>
            <a:endParaRPr lang="en-US" sz="1257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257" dirty="0">
                <a:solidFill>
                  <a:srgbClr val="06041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Individuals are constantly exposed to a vast array of texts, images, and multimedia resources.</a:t>
            </a:r>
            <a:endParaRPr lang="en-US" sz="1257" dirty="0"/>
          </a:p>
        </p:txBody>
      </p:sp>
      <p:sp>
        <p:nvSpPr>
          <p:cNvPr id="12" name="Text 10"/>
          <p:cNvSpPr/>
          <p:nvPr/>
        </p:nvSpPr>
        <p:spPr>
          <a:xfrm>
            <a:off x="1564785" y="2190491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60411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Role of Literacy in the Digital Era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FAQs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5809" y="2163322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68581" y="51435"/>
                </a:moveTo>
                <a:cubicBezTo>
                  <a:pt x="59153" y="51435"/>
                  <a:pt x="51438" y="59149"/>
                  <a:pt x="51438" y="68580"/>
                </a:cubicBezTo>
                <a:lnTo>
                  <a:pt x="51438" y="480060"/>
                </a:lnTo>
                <a:cubicBezTo>
                  <a:pt x="51438" y="489491"/>
                  <a:pt x="59153" y="497205"/>
                  <a:pt x="68581" y="497205"/>
                </a:cubicBezTo>
                <a:lnTo>
                  <a:pt x="411483" y="497205"/>
                </a:lnTo>
                <a:cubicBezTo>
                  <a:pt x="420912" y="497205"/>
                  <a:pt x="428626" y="489491"/>
                  <a:pt x="428626" y="480060"/>
                </a:cubicBezTo>
                <a:lnTo>
                  <a:pt x="428626" y="68580"/>
                </a:lnTo>
                <a:cubicBezTo>
                  <a:pt x="428626" y="59149"/>
                  <a:pt x="420912" y="51435"/>
                  <a:pt x="411483" y="51435"/>
                </a:cubicBezTo>
                <a:lnTo>
                  <a:pt x="68581" y="51435"/>
                </a:lnTo>
                <a:moveTo>
                  <a:pt x="0" y="68580"/>
                </a:moveTo>
                <a:cubicBezTo>
                  <a:pt x="0" y="30751"/>
                  <a:pt x="30753" y="0"/>
                  <a:pt x="68581" y="0"/>
                </a:cubicBezTo>
                <a:lnTo>
                  <a:pt x="411483" y="0"/>
                </a:lnTo>
                <a:cubicBezTo>
                  <a:pt x="449307" y="0"/>
                  <a:pt x="480065" y="30751"/>
                  <a:pt x="480065" y="68580"/>
                </a:cubicBezTo>
                <a:lnTo>
                  <a:pt x="480065" y="480060"/>
                </a:lnTo>
                <a:cubicBezTo>
                  <a:pt x="480065" y="517889"/>
                  <a:pt x="449312" y="548640"/>
                  <a:pt x="411483" y="548640"/>
                </a:cubicBezTo>
                <a:lnTo>
                  <a:pt x="68581" y="548640"/>
                </a:lnTo>
                <a:cubicBezTo>
                  <a:pt x="30757" y="548640"/>
                  <a:pt x="0" y="517889"/>
                  <a:pt x="0" y="480060"/>
                </a:cubicBezTo>
                <a:lnTo>
                  <a:pt x="0" y="68580"/>
                </a:lnTo>
                <a:moveTo>
                  <a:pt x="205739" y="428625"/>
                </a:moveTo>
                <a:lnTo>
                  <a:pt x="274321" y="428625"/>
                </a:lnTo>
                <a:cubicBezTo>
                  <a:pt x="283749" y="428625"/>
                  <a:pt x="291464" y="436339"/>
                  <a:pt x="291464" y="445770"/>
                </a:cubicBezTo>
                <a:cubicBezTo>
                  <a:pt x="291464" y="455201"/>
                  <a:pt x="283749" y="462915"/>
                  <a:pt x="274321" y="462915"/>
                </a:cubicBezTo>
                <a:lnTo>
                  <a:pt x="205739" y="462915"/>
                </a:lnTo>
                <a:cubicBezTo>
                  <a:pt x="196311" y="462915"/>
                  <a:pt x="188596" y="455201"/>
                  <a:pt x="188596" y="445770"/>
                </a:cubicBezTo>
                <a:cubicBezTo>
                  <a:pt x="188596" y="436339"/>
                  <a:pt x="196311" y="428625"/>
                  <a:pt x="205739" y="4286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5809" y="3666291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00099" y="5160050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468782" y="2163396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70514" y="3663886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analyze complex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identify literary devices and techniques used by authors.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Complex Texts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03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evaluate the effectiveness of different writing styles.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assess the techniques employed in various texts.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3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Evaluating Writing Styles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create a well-structured written piece.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use a range of literary devices and techniques.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Written Pieces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03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able to apply their knowledge of literacy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use these skills in real-world contexts and scenarios.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Literacy Skills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32103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is the ability to read, write, and communicate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engaging in a variety of contexts and understanding the world.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Literacy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literary device is a technique used by authors to convey meaning.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in expressing themes and enhancing the depth of a text.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Literary Devices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Themes represent the underlying message or idea in a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insight into the central focus or moral of the story.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Decoding Themes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Tone reflects the author's attitude or feelings towards a subject.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shapes the reader's perception and emotional response to the text.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Tone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Syntax involves the arrangement of words and phrases to convey meaning.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the structure and clarity of a text.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Syntax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37793" r="-1377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28292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431909" y="0"/>
            <a:ext cx="533733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431909" y="932927"/>
            <a:ext cx="810072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431909" y="261748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tools that provide interactive lessons and activities for students to practice their literacy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enhance engagement and support personalized learning experiences.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431909" y="1988647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Literacy Platforms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83597" y="261748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Collections of texts that showcase different genres, styles, and authors.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serve as a resource for exploring diverse literary traditions and perspectives.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83597" y="1988647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Literature Anthologies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431909" y="4624426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Physical materials for illustrating key concepts and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are essential for visual learning and collaborative discussions.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31909" y="3995593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Whiteboard and Markers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83597" y="4624426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Physical materials that provide students with guided questions to analyze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structure critical thinking and comprehension exercises.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83597" y="3995593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Handouts with Guided Questions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394" r="-933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1"/>
              </a:spcBef>
              <a:buNone/>
            </a:pPr>
            <a:r>
              <a:rPr lang="en-US" sz="112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have a basic understanding of literary devices, such as metaphors, similes, and personification.</a:t>
            </a:r>
            <a:endParaRPr lang="en-US" sz="1121" dirty="0"/>
          </a:p>
          <a:p>
            <a:pPr algn="l" marL="0" indent="0">
              <a:lnSpc>
                <a:spcPct val="100000"/>
              </a:lnSpc>
              <a:spcBef>
                <a:spcPts val="961"/>
              </a:spcBef>
              <a:buNone/>
            </a:pPr>
            <a:r>
              <a:rPr lang="en-US" sz="112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foundational knowledge helps in analyzing and interpreting texts effectively.</a:t>
            </a:r>
            <a:endParaRPr lang="en-US" sz="1121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Literary Devices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10"/>
              </a:spcBef>
              <a:buNone/>
            </a:pPr>
            <a:r>
              <a:rPr lang="en-US" sz="117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be familiar with different types of texts, including fiction, nonfiction, poetry, and drama.</a:t>
            </a:r>
            <a:endParaRPr lang="en-US" sz="1178" dirty="0"/>
          </a:p>
          <a:p>
            <a:pPr algn="l" marL="0" indent="0">
              <a:lnSpc>
                <a:spcPct val="100000"/>
              </a:lnSpc>
              <a:spcBef>
                <a:spcPts val="1010"/>
              </a:spcBef>
              <a:buNone/>
            </a:pPr>
            <a:r>
              <a:rPr lang="en-US" sz="117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diversity in text types enhances their ability to engage with various genres and styles.</a:t>
            </a:r>
            <a:endParaRPr lang="en-US" sz="1178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Familiarity with Text Types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3"/>
              </a:spcBef>
              <a:buNone/>
            </a:pPr>
            <a:r>
              <a:rPr lang="en-US" sz="107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have a range of reading strategies at their disposal, including skimming, scanning, and close reading.</a:t>
            </a:r>
            <a:endParaRPr lang="en-US" sz="1077" dirty="0"/>
          </a:p>
          <a:p>
            <a:pPr algn="l" marL="0" indent="0">
              <a:lnSpc>
                <a:spcPct val="100000"/>
              </a:lnSpc>
              <a:spcBef>
                <a:spcPts val="923"/>
              </a:spcBef>
              <a:buNone/>
            </a:pPr>
            <a:r>
              <a:rPr lang="en-US" sz="107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are essential for efficient and comprehensive reading.</a:t>
            </a:r>
            <a:endParaRPr lang="en-US" sz="1077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Knowledge of Reading Strategies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0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should have a basic understanding of writing conventions, including grammar, spelling, and punctuation.</a:t>
            </a:r>
            <a:endParaRPr lang="en-US" sz="1072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0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Mastery of these conventions is crucial for effective written communication.</a:t>
            </a:r>
            <a:endParaRPr lang="en-US" sz="1072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Writing Conventions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46218" y="2145437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82986" y="2143331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91925" y="4197761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218085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Prior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Individuals with strong literacy skills can become active and engaged citizens in their communities.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enables them to contribute meaningfully to societal development.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Literacy and Community Engagement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literacy skills, individuals can gain a competitive edge in the job market.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also pursue their academic and career goals effectively.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Literacy in Career and Education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5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is a complex and multifaceted domain that encompasses a wide range of skills, including reading, writing, speaking, and listening.</a:t>
            </a:r>
            <a:endParaRPr lang="en-US" sz="1549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54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Strong literacy skills are essential for academic success, career advancement, and effective communication in personal and professional life.</a:t>
            </a:r>
            <a:endParaRPr lang="en-US" sz="1549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Multifaceted Nature of Literacy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a range of texts and activities that cater to different learning styles and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inclusivity and addresses the diverse needs of learners.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Differentiated Instruction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technology into the lesson to engage students and promote interactive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digital tools can make lessons more dynamic and appealing to tech-savvy learners.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933700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work in pairs or groups to promote collaborative learning and teamwork.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fosters communication skills and helps students learn from their peers.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135881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Learning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real-world examples and applications of literacy skills to promote relevance and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Connecting lessons to practical scenarios enhances understanding and interest.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38062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formative assessment strategies to monitor student progress and provide feedback throughout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continuous evaluation helps in identifying areas for improvement and guiding students effectively.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540243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what extent did the lesson activities and discussions help students to develop a deeper understanding of the world of literacy?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encourages reflection on the effectiveness of the teaching methods used.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Lesson Activities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the teacher build on the skills and knowledge developed in this lesson to create a cohesive and progressive learning sequence?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focuses on planning future lessons to ensure continuity and growth.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on Skills and Knowledge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can the teacher use to differentiate instruction and support students who may be struggling with the concepts and skills introduced in this lesson?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highlights the importance of addressing diverse learning needs.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Differentiating Instruction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technology and other resources be leveraged to enhance teaching and learning?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explores the integration of tools to improve educational outcomes.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Leveraging Technology and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28" r="-968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4"/>
              </a:spcBef>
              <a:buNone/>
            </a:pPr>
            <a:r>
              <a:rPr lang="en-US" sz="11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next lesson will focus on the art of persuasive writing, learning how to use language to argue a point, persuade an audience, and express opinions and beliefs.</a:t>
            </a:r>
            <a:endParaRPr lang="en-US" sz="1144" dirty="0"/>
          </a:p>
          <a:p>
            <a:pPr algn="l" marL="0" indent="0">
              <a:lnSpc>
                <a:spcPct val="100000"/>
              </a:lnSpc>
              <a:spcBef>
                <a:spcPts val="1144"/>
              </a:spcBef>
              <a:buNone/>
            </a:pPr>
            <a:r>
              <a:rPr lang="en-US" sz="11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explore techniques to craft compelling arguments and effectively communicate their ideas.</a:t>
            </a:r>
            <a:endParaRPr lang="en-US" sz="1144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on Persuasive Writing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explore the role of literature in shaping our understanding of the world and ourselves, analyzing and interpreting literary texts in a more nuanced and sophisticated way.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deepen their appreciation for diverse perspectives and enhance critical thinking skills.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Literary Texts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72"/>
              </a:spcBef>
              <a:buNone/>
            </a:pPr>
            <a:r>
              <a:rPr lang="en-US" sz="10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have the opportunity to apply their knowledge and skills in a real-world context, designing and implementing a literacy project that promotes social justice, community engagement, and civic participation.</a:t>
            </a:r>
            <a:endParaRPr lang="en-US" sz="1072" dirty="0"/>
          </a:p>
          <a:p>
            <a:pPr algn="l" marL="0" indent="0">
              <a:lnSpc>
                <a:spcPct val="100000"/>
              </a:lnSpc>
              <a:spcBef>
                <a:spcPts val="1072"/>
              </a:spcBef>
              <a:buNone/>
            </a:pPr>
            <a:r>
              <a:rPr lang="en-US" sz="10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projects will encourage students to connect their learning to meaningful societal issues.</a:t>
            </a:r>
            <a:endParaRPr lang="en-US" sz="1072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Literacy Projects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72"/>
              </a:spcBef>
              <a:buNone/>
            </a:pPr>
            <a:r>
              <a:rPr lang="en-US" sz="11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continue to use formative assessment strategies to monitor student progress and provide feedback throughout the lesson.</a:t>
            </a:r>
            <a:endParaRPr lang="en-US" sz="1172" dirty="0"/>
          </a:p>
          <a:p>
            <a:pPr algn="l" marL="0" indent="0">
              <a:lnSpc>
                <a:spcPct val="100000"/>
              </a:lnSpc>
              <a:spcBef>
                <a:spcPts val="1172"/>
              </a:spcBef>
              <a:buNone/>
            </a:pPr>
            <a:r>
              <a:rPr lang="en-US" sz="11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that students receive timely support to improve their learning outcomes.</a:t>
            </a:r>
            <a:endParaRPr lang="en-US" sz="1172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Ongoing Formative Assessments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3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literacy workshops for parents, providing them with information and resources on how to support their child's literacy development at home.</a:t>
            </a:r>
            <a:endParaRPr lang="en-US" sz="1327" dirty="0"/>
          </a:p>
          <a:p>
            <a:pPr algn="l" marL="0" indent="0">
              <a:lnSpc>
                <a:spcPct val="100000"/>
              </a:lnSpc>
              <a:spcBef>
                <a:spcPts val="1137"/>
              </a:spcBef>
              <a:buNone/>
            </a:pPr>
            <a:r>
              <a:rPr lang="en-US" sz="13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workshops empower parents to actively contribute to their child's learning journey.</a:t>
            </a:r>
            <a:endParaRPr lang="en-US" sz="1327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Literacy Workshops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19"/>
              </a:spcBef>
              <a:buNone/>
            </a:pPr>
            <a:r>
              <a:rPr lang="en-US" sz="130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Schedule regular parent-teacher conferences to discuss students' progress, provide feedback, and set goals for literacy development.</a:t>
            </a:r>
            <a:endParaRPr lang="en-US" sz="1306" dirty="0"/>
          </a:p>
          <a:p>
            <a:pPr algn="l" marL="0" indent="0">
              <a:lnSpc>
                <a:spcPct val="100000"/>
              </a:lnSpc>
              <a:spcBef>
                <a:spcPts val="1119"/>
              </a:spcBef>
              <a:buNone/>
            </a:pPr>
            <a:r>
              <a:rPr lang="en-US" sz="130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meetings foster collaboration between parents and teachers to enhance student outcomes.</a:t>
            </a:r>
            <a:endParaRPr lang="en-US" sz="1306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Parent-Teacher Conferences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2"/>
              </a:spcBef>
              <a:buNone/>
            </a:pPr>
            <a:r>
              <a:rPr lang="en-US" sz="126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Invite parents to volunteer in the classroom, assisting with literacy-related activities, such as reading with students, helping with writing workshops, or supporting small group instruction.</a:t>
            </a:r>
            <a:endParaRPr lang="en-US" sz="1262" dirty="0"/>
          </a:p>
          <a:p>
            <a:pPr algn="l" marL="0" indent="0">
              <a:lnSpc>
                <a:spcPct val="100000"/>
              </a:lnSpc>
              <a:spcBef>
                <a:spcPts val="1082"/>
              </a:spcBef>
              <a:buNone/>
            </a:pPr>
            <a:r>
              <a:rPr lang="en-US" sz="126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involvement allows parents to directly engage in their child's educational experience.</a:t>
            </a:r>
            <a:endParaRPr lang="en-US" sz="1262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Volunteer Opportunities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38"/>
              </a:spcBef>
              <a:buNone/>
            </a:pPr>
            <a:r>
              <a:rPr lang="en-US" sz="13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Maintain open communication with parents, providing them with regular updates on their child's progress and involving them in the learning process.</a:t>
            </a:r>
            <a:endParaRPr lang="en-US" sz="1327" dirty="0"/>
          </a:p>
          <a:p>
            <a:pPr algn="l" marL="0" indent="0">
              <a:lnSpc>
                <a:spcPct val="100000"/>
              </a:lnSpc>
              <a:spcBef>
                <a:spcPts val="1138"/>
              </a:spcBef>
              <a:buNone/>
            </a:pPr>
            <a:r>
              <a:rPr lang="en-US" sz="13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parents stay informed and actively participate in their child's literacy development.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Open Communication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109881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1015365"/>
            <a:ext cx="3636086" cy="4793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680038" y="4260712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technology and other resources in a way that promotes safety and responsible use.</a:t>
            </a:r>
            <a:endParaRPr lang="en-US" sz="1136" dirty="0"/>
          </a:p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students to engage with tools thoughtfully and securely.</a:t>
            </a:r>
            <a:endParaRPr lang="en-US" sz="1136" dirty="0"/>
          </a:p>
        </p:txBody>
      </p:sp>
      <p:sp>
        <p:nvSpPr>
          <p:cNvPr id="6" name="Text 4"/>
          <p:cNvSpPr/>
          <p:nvPr/>
        </p:nvSpPr>
        <p:spPr>
          <a:xfrm>
            <a:off x="5680038" y="3773331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Promoting Responsible Use of 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680038" y="2850768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aware of any students with special needs or requirements, such as visual or hearing impairments, and provide necessary accommodations.</a:t>
            </a:r>
            <a:endParaRPr lang="en-US" sz="843" dirty="0"/>
          </a:p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inclusivity and equal opportunities for all learners.</a:t>
            </a:r>
            <a:endParaRPr lang="en-US" sz="843" dirty="0"/>
          </a:p>
        </p:txBody>
      </p:sp>
      <p:sp>
        <p:nvSpPr>
          <p:cNvPr id="8" name="Text 6"/>
          <p:cNvSpPr/>
          <p:nvPr/>
        </p:nvSpPr>
        <p:spPr>
          <a:xfrm>
            <a:off x="5680038" y="2363387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Accommodating Special Needs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680038" y="1502746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a safe and respectful learning environment, free from distractions and disruptions.</a:t>
            </a:r>
            <a:endParaRPr lang="en-US" sz="1136" dirty="0"/>
          </a:p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maintain focus and fosters mutual respect among students and educators.</a:t>
            </a:r>
            <a:endParaRPr lang="en-US" sz="1136" dirty="0"/>
          </a:p>
        </p:txBody>
      </p:sp>
      <p:sp>
        <p:nvSpPr>
          <p:cNvPr id="10" name="Text 8"/>
          <p:cNvSpPr/>
          <p:nvPr/>
        </p:nvSpPr>
        <p:spPr>
          <a:xfrm>
            <a:off x="5680038" y="1015365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Creating a Respectful Learning Environment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80038" y="5659755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49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Establish clear classroom rules and expectations, and promote a positive and inclusive classroom culture.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1149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sets the foundation for a harmonious and productive learning environment.</a:t>
            </a:r>
            <a:endParaRPr lang="en-US" sz="985" dirty="0"/>
          </a:p>
        </p:txBody>
      </p:sp>
      <p:sp>
        <p:nvSpPr>
          <p:cNvPr id="12" name="Text 10"/>
          <p:cNvSpPr/>
          <p:nvPr/>
        </p:nvSpPr>
        <p:spPr>
          <a:xfrm>
            <a:off x="5680038" y="5172374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Establishing Classroom Rules and Culture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students to read a selected novel or short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Complete a literary analysis worksheet.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Analysis Task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 students to write a creative piece.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specific literary device or technique learned in class.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 Workshop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students with a list of vocabulary words related to literacy and literature.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them to complete a vocabulary worksheet or create flashcards.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 Activity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399408"/>
            <a:ext cx="5593976" cy="3458592"/>
          </a:xfrm>
          <a:prstGeom prst="rect">
            <a:avLst/>
          </a:prstGeom>
          <a:blipFill>
            <a:blip r:embed="rId1"/>
            <a:srcRect/>
            <a:stretch>
              <a:fillRect l="0" r="0" t="-14507" b="-1450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2087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Host a creative writing contest for students.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submit original pieces like short stories, poems, or scripts.</a:t>
            </a:r>
            <a:endParaRPr lang="en-US" sz="1135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Creative Writing Contest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Establish a book club for students to discuss a selected novel or text.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explore themes, characters, and literary devices.</a:t>
            </a:r>
            <a:endParaRPr lang="en-US" sz="1135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Book Club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Invite students to create a literary magazine.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magazine can feature their own writing, artwork, and designs.</a:t>
            </a:r>
            <a:endParaRPr lang="en-US" sz="1135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Literary Magazine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27"/>
              </a:spcBef>
              <a:buNone/>
            </a:pPr>
            <a:r>
              <a:rPr lang="en-US" sz="105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Ask students to design and implement a literacy project.</a:t>
            </a:r>
            <a:endParaRPr lang="en-US" sz="1052" dirty="0"/>
          </a:p>
          <a:p>
            <a:pPr algn="l" marL="0" indent="0">
              <a:lnSpc>
                <a:spcPct val="110000"/>
              </a:lnSpc>
              <a:spcBef>
                <a:spcPts val="1227"/>
              </a:spcBef>
              <a:buNone/>
            </a:pPr>
            <a:r>
              <a:rPr lang="en-US" sz="105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project should promote social justice, community engagement, and civic participation.</a:t>
            </a:r>
            <a:endParaRPr lang="en-US" sz="1052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Literacy Project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44106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Individuals with strong literacy skills can become active and engaged citizens in their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enable them to contribute meaningfully to society.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Literacy and Community Engagement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literacy skills, individuals can gain a competitive edge in the job market.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pursue their academic and career goals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Competitive Edge of Literacy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Literacy is a complex and multifaceted domain that encompasses a wide range of skills, including reading, writing, speaking, and listening.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Strong literacy skills are essential for academic success, career advancement, and effective communication in personal and professional life.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Multifaceted Nature of Literacy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Literacy: Skills for Success in the Modern World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257085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525778" y="0"/>
                </a:moveTo>
                <a:cubicBezTo>
                  <a:pt x="513110" y="0"/>
                  <a:pt x="502916" y="10190"/>
                  <a:pt x="502916" y="22859"/>
                </a:cubicBezTo>
                <a:lnTo>
                  <a:pt x="502916" y="28287"/>
                </a:lnTo>
                <a:lnTo>
                  <a:pt x="45718" y="152971"/>
                </a:lnTo>
                <a:lnTo>
                  <a:pt x="45718" y="144778"/>
                </a:lnTo>
                <a:cubicBezTo>
                  <a:pt x="45718" y="132108"/>
                  <a:pt x="35524" y="121918"/>
                  <a:pt x="22856" y="121918"/>
                </a:cubicBezTo>
                <a:cubicBezTo>
                  <a:pt x="10188" y="121918"/>
                  <a:pt x="-5" y="132108"/>
                  <a:pt x="-5" y="144778"/>
                </a:cubicBezTo>
                <a:lnTo>
                  <a:pt x="-5" y="165448"/>
                </a:lnTo>
                <a:lnTo>
                  <a:pt x="-5" y="182879"/>
                </a:lnTo>
                <a:lnTo>
                  <a:pt x="-5" y="243841"/>
                </a:lnTo>
                <a:lnTo>
                  <a:pt x="-5" y="261272"/>
                </a:lnTo>
                <a:lnTo>
                  <a:pt x="-5" y="281942"/>
                </a:lnTo>
                <a:cubicBezTo>
                  <a:pt x="-5" y="294612"/>
                  <a:pt x="10188" y="304802"/>
                  <a:pt x="22856" y="304802"/>
                </a:cubicBezTo>
                <a:cubicBezTo>
                  <a:pt x="35524" y="304802"/>
                  <a:pt x="45718" y="294612"/>
                  <a:pt x="45718" y="281942"/>
                </a:cubicBezTo>
                <a:lnTo>
                  <a:pt x="45718" y="273749"/>
                </a:lnTo>
                <a:lnTo>
                  <a:pt x="157734" y="304324"/>
                </a:lnTo>
                <a:cubicBezTo>
                  <a:pt x="154305" y="314040"/>
                  <a:pt x="152401" y="324422"/>
                  <a:pt x="152401" y="335278"/>
                </a:cubicBezTo>
                <a:cubicBezTo>
                  <a:pt x="152401" y="385759"/>
                  <a:pt x="193357" y="426720"/>
                  <a:pt x="243843" y="426720"/>
                </a:cubicBezTo>
                <a:cubicBezTo>
                  <a:pt x="288513" y="426720"/>
                  <a:pt x="325761" y="394716"/>
                  <a:pt x="333666" y="352330"/>
                </a:cubicBezTo>
                <a:lnTo>
                  <a:pt x="502927" y="398433"/>
                </a:lnTo>
                <a:lnTo>
                  <a:pt x="502927" y="403861"/>
                </a:lnTo>
                <a:cubicBezTo>
                  <a:pt x="502927" y="416530"/>
                  <a:pt x="513121" y="426720"/>
                  <a:pt x="525789" y="426720"/>
                </a:cubicBezTo>
                <a:cubicBezTo>
                  <a:pt x="538457" y="426720"/>
                  <a:pt x="548651" y="416530"/>
                  <a:pt x="548651" y="403861"/>
                </a:cubicBezTo>
                <a:lnTo>
                  <a:pt x="548651" y="381001"/>
                </a:lnTo>
                <a:lnTo>
                  <a:pt x="548651" y="45723"/>
                </a:lnTo>
                <a:lnTo>
                  <a:pt x="548651" y="22864"/>
                </a:lnTo>
                <a:cubicBezTo>
                  <a:pt x="548651" y="10194"/>
                  <a:pt x="538457" y="4"/>
                  <a:pt x="525789" y="4"/>
                </a:cubicBezTo>
                <a:lnTo>
                  <a:pt x="525778" y="0"/>
                </a:lnTo>
                <a:moveTo>
                  <a:pt x="502922" y="351092"/>
                </a:moveTo>
                <a:lnTo>
                  <a:pt x="45724" y="226409"/>
                </a:lnTo>
                <a:lnTo>
                  <a:pt x="45724" y="200405"/>
                </a:lnTo>
                <a:lnTo>
                  <a:pt x="502922" y="75628"/>
                </a:lnTo>
                <a:lnTo>
                  <a:pt x="502922" y="351092"/>
                </a:lnTo>
                <a:moveTo>
                  <a:pt x="198119" y="335278"/>
                </a:moveTo>
                <a:cubicBezTo>
                  <a:pt x="198119" y="328515"/>
                  <a:pt x="199546" y="322135"/>
                  <a:pt x="202218" y="316417"/>
                </a:cubicBezTo>
                <a:lnTo>
                  <a:pt x="289369" y="340134"/>
                </a:lnTo>
                <a:cubicBezTo>
                  <a:pt x="286895" y="363087"/>
                  <a:pt x="267462" y="380903"/>
                  <a:pt x="243936" y="380903"/>
                </a:cubicBezTo>
                <a:cubicBezTo>
                  <a:pt x="218693" y="380903"/>
                  <a:pt x="198218" y="360425"/>
                  <a:pt x="198218" y="335184"/>
                </a:cubicBezTo>
                <a:lnTo>
                  <a:pt x="198119" y="33527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213270"/>
            <a:ext cx="548640" cy="514350"/>
          </a:xfrm>
          <a:custGeom>
            <a:avLst/>
            <a:gdLst/>
            <a:ahLst/>
            <a:cxnLst/>
            <a:rect l="l" t="t" r="r" b="b"/>
            <a:pathLst>
              <a:path w="548640" h="514350">
                <a:moveTo>
                  <a:pt x="188595" y="60009"/>
                </a:moveTo>
                <a:lnTo>
                  <a:pt x="188595" y="102870"/>
                </a:lnTo>
                <a:lnTo>
                  <a:pt x="360045" y="102870"/>
                </a:lnTo>
                <a:lnTo>
                  <a:pt x="360045" y="60009"/>
                </a:lnTo>
                <a:cubicBezTo>
                  <a:pt x="360045" y="55293"/>
                  <a:pt x="356188" y="51435"/>
                  <a:pt x="351475" y="51435"/>
                </a:cubicBezTo>
                <a:lnTo>
                  <a:pt x="197170" y="51435"/>
                </a:lnTo>
                <a:cubicBezTo>
                  <a:pt x="192457" y="51435"/>
                  <a:pt x="188601" y="55293"/>
                  <a:pt x="188601" y="60009"/>
                </a:cubicBezTo>
                <a:lnTo>
                  <a:pt x="188595" y="60009"/>
                </a:lnTo>
                <a:moveTo>
                  <a:pt x="137160" y="102870"/>
                </a:moveTo>
                <a:lnTo>
                  <a:pt x="137160" y="60009"/>
                </a:lnTo>
                <a:cubicBezTo>
                  <a:pt x="137160" y="26901"/>
                  <a:pt x="164054" y="0"/>
                  <a:pt x="197170" y="0"/>
                </a:cubicBezTo>
                <a:lnTo>
                  <a:pt x="351475" y="0"/>
                </a:lnTo>
                <a:cubicBezTo>
                  <a:pt x="384586" y="0"/>
                  <a:pt x="411486" y="26895"/>
                  <a:pt x="411486" y="60009"/>
                </a:cubicBezTo>
                <a:lnTo>
                  <a:pt x="411486" y="102870"/>
                </a:lnTo>
                <a:lnTo>
                  <a:pt x="480066" y="102870"/>
                </a:lnTo>
                <a:cubicBezTo>
                  <a:pt x="517894" y="102870"/>
                  <a:pt x="548646" y="133623"/>
                  <a:pt x="548646" y="171448"/>
                </a:cubicBezTo>
                <a:lnTo>
                  <a:pt x="548646" y="300036"/>
                </a:lnTo>
                <a:lnTo>
                  <a:pt x="548646" y="445767"/>
                </a:lnTo>
                <a:cubicBezTo>
                  <a:pt x="548646" y="483592"/>
                  <a:pt x="517894" y="514345"/>
                  <a:pt x="480066" y="514345"/>
                </a:cubicBezTo>
                <a:lnTo>
                  <a:pt x="68586" y="514345"/>
                </a:lnTo>
                <a:cubicBezTo>
                  <a:pt x="30757" y="514345"/>
                  <a:pt x="6" y="483592"/>
                  <a:pt x="6" y="445767"/>
                </a:cubicBezTo>
                <a:lnTo>
                  <a:pt x="6" y="300036"/>
                </a:lnTo>
                <a:lnTo>
                  <a:pt x="6" y="171448"/>
                </a:lnTo>
                <a:cubicBezTo>
                  <a:pt x="6" y="133623"/>
                  <a:pt x="30757" y="102870"/>
                  <a:pt x="68586" y="102870"/>
                </a:cubicBezTo>
                <a:lnTo>
                  <a:pt x="137160" y="102870"/>
                </a:lnTo>
                <a:moveTo>
                  <a:pt x="51435" y="325753"/>
                </a:moveTo>
                <a:lnTo>
                  <a:pt x="51435" y="445767"/>
                </a:lnTo>
                <a:cubicBezTo>
                  <a:pt x="51435" y="455195"/>
                  <a:pt x="59149" y="462910"/>
                  <a:pt x="68580" y="462910"/>
                </a:cubicBezTo>
                <a:lnTo>
                  <a:pt x="480060" y="462910"/>
                </a:lnTo>
                <a:cubicBezTo>
                  <a:pt x="489491" y="462910"/>
                  <a:pt x="497205" y="455195"/>
                  <a:pt x="497205" y="445767"/>
                </a:cubicBezTo>
                <a:lnTo>
                  <a:pt x="497205" y="325753"/>
                </a:lnTo>
                <a:lnTo>
                  <a:pt x="342900" y="325753"/>
                </a:lnTo>
                <a:lnTo>
                  <a:pt x="342900" y="342897"/>
                </a:lnTo>
                <a:cubicBezTo>
                  <a:pt x="342900" y="361861"/>
                  <a:pt x="327576" y="377188"/>
                  <a:pt x="308610" y="377188"/>
                </a:cubicBezTo>
                <a:lnTo>
                  <a:pt x="240030" y="377188"/>
                </a:lnTo>
                <a:cubicBezTo>
                  <a:pt x="221064" y="377188"/>
                  <a:pt x="205740" y="361866"/>
                  <a:pt x="205740" y="342897"/>
                </a:cubicBezTo>
                <a:lnTo>
                  <a:pt x="205740" y="325753"/>
                </a:lnTo>
                <a:lnTo>
                  <a:pt x="51435" y="325753"/>
                </a:lnTo>
                <a:moveTo>
                  <a:pt x="205740" y="274318"/>
                </a:moveTo>
                <a:lnTo>
                  <a:pt x="342900" y="274318"/>
                </a:lnTo>
                <a:lnTo>
                  <a:pt x="497205" y="274318"/>
                </a:lnTo>
                <a:lnTo>
                  <a:pt x="497205" y="171448"/>
                </a:lnTo>
                <a:cubicBezTo>
                  <a:pt x="497205" y="162020"/>
                  <a:pt x="489491" y="154305"/>
                  <a:pt x="480060" y="154305"/>
                </a:cubicBezTo>
                <a:lnTo>
                  <a:pt x="385765" y="154305"/>
                </a:lnTo>
                <a:lnTo>
                  <a:pt x="162880" y="154305"/>
                </a:lnTo>
                <a:lnTo>
                  <a:pt x="68586" y="154305"/>
                </a:lnTo>
                <a:cubicBezTo>
                  <a:pt x="59154" y="154305"/>
                  <a:pt x="51441" y="162020"/>
                  <a:pt x="51441" y="171448"/>
                </a:cubicBezTo>
                <a:lnTo>
                  <a:pt x="51441" y="274318"/>
                </a:lnTo>
                <a:lnTo>
                  <a:pt x="205740" y="27431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5808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2025-08-15T14:59:19Z</dcterms:created>
  <dcterms:modified xsi:type="dcterms:W3CDTF">2025-08-15T14:59:19Z</dcterms:modified>
</cp:coreProperties>
</file>