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a290c0b72a1ce9fab335ce2d545fd4becd3d06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46f513fe0750c11c4e107c042a5517fc477f1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0a07d3898e12aae8c3bf9db38f13ef0c3090f5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b592135f36f04b9231362dc37447fddafef00c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4dbd81b37d69066f1f782ab25854ab787ca45b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4576579c72115294cc8e4200e40b50a6baac3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9742" r="-697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Diversity, Challenges, and Strategic Importance of the Pacific Island Region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59"/>
              </a:spcBef>
              <a:buNone/>
            </a:pPr>
            <a:r>
              <a:rPr lang="en-US" sz="345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Pacific Islands: Geography, Oceanography, and Geopolitics</a:t>
            </a:r>
            <a:endParaRPr lang="en-US" sz="3452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Geography of the Pacific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Oceanography of the Pacific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Maritime Boundaries of Australia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Geopolitics of the Pacific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Mapping the Pacific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Transect of the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The Torres Strait Islands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Geopolitical Implications of Maritime Boundari…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Pacific Islands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 diverse and complex region, characterized by a range of geographical features, including island chains, coral reefs, and volcanic islands.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 of the Pacific Islands is essential for navigating these challenges and developing effective strategies for sustainable development and cooperation in the region.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Diversity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cultures, languages, and economies, and is an important component of Australia's foreign policy and economic strategy.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 of the Pacific Islands is essential for navigating these challenges and developing effective strategies for sustainable development and cooperation in the region.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Economic Significance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also vulnerable to a range of environmental and geopolitical challenges, including climate change, overfishing, and territorial disputes.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 of the Pacific Islands is essential for navigating these challenges and developing effective strategies for sustainable development and cooperation in the region.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Vulnerabilities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 of the Pacific Islands is essential for navigating these challenges and developing effective strategies for sustainable development and cooperation in the region.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cultures, languages, and economies, and is an important component of Australia's foreign policy and economic strategy.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Importance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Geography of the Pacific Islands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also affected by a range of climate-related factors, including sea-level rise, drought, and extreme weather events.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pose significant risks to the islands' ecosystems and human populations.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Challenges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geography of the Pacific Islands is shaped by a range of geological processes, including volcanic activity, erosion, and sedimentation.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have played a significant role in forming the islands over time.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Processes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also home to a range of unique and endemic species, including birds, fish, and plants.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species are often found nowhere else in the world, highlighting the region's biodiversity.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Endemic Species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wide range of ecosystems, including coral reefs, rainforests, and mangrove swamps.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ecosystems support a variety of life forms and are vital for environmental balance.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Rich Ecosystems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characterized by a diverse range of landforms, including coral atolls, volcanic islands, and continental islands.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landforms contribute to the region's unique geographical identity.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Landforms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6735" r="-1067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Oceanography of the Pacific Islands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surrounded by a range of oceanographic features, including coral reefs, ocean currents, and sea mounts.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contribute to the unique marine environment of the region.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Oceanographic Features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marine ecosystems, including coral reefs, estuaries, and open ocean environments.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ecosystems support diverse marine life and are vital for ecological balance.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Ecosystems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oceanography of the Pacific Islands plays a critical role in shaping the region's climate, geography, and economy.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influences weather patterns and provides resources essential for local livelihoods.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Climate and Economy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also affected by a range of ocean-related challenges, including overfishing, pollution, and climate change.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issues threaten the sustainability of marine ecosystems and the well-being of island communities.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Ocean-Related Challenges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0240" r="-802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Maritime Boundaries of Australia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Australia's maritime zones are vital for economic activities such as fishing and resource extraction.</a:t>
            </a:r>
            <a:endParaRPr lang="en-US" sz="1235" dirty="0"/>
          </a:p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Environmental concerns also necessitate sustainable practices within these boundaries.</a:t>
            </a:r>
            <a:endParaRPr lang="en-US" sz="123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and Environmental Implications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to Maritime Boundaries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boundaries are subject to a range of challenges, including territorial disputes, overfishing, and environmental degradation.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issues require careful management and international cooperation.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International Relations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maritime boundaries play a critical role in shaping the country's relationships with neighboring nations.</a:t>
            </a:r>
            <a:endParaRPr lang="en-US" sz="1142" dirty="0"/>
          </a:p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boundaries help define Australia's interactions and agreements with other countries.</a:t>
            </a:r>
            <a:endParaRPr lang="en-US" sz="114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Maritime Boundaries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Australia's maritime boundaries are an important component of the country's foreign policy and economic strategy.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include the exclusive economic zone, the continental shelf, and the territorial sea.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Geopolitics of the Pacific Islands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face environmental degradation and climate change, which are pressing issues for the region.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concerns are intertwined with the strategic importance of the area, making them critical to address.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and Strategic Concerns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10"/>
            <a:ext cx="274320" cy="213392"/>
          </a:xfrm>
          <a:custGeom>
            <a:avLst/>
            <a:gdLst/>
            <a:ahLst/>
            <a:cxnLst/>
            <a:rect l="l" t="t" r="r" b="b"/>
            <a:pathLst>
              <a:path w="274320" h="213392">
                <a:moveTo>
                  <a:pt x="144827" y="22854"/>
                </a:moveTo>
                <a:cubicBezTo>
                  <a:pt x="104881" y="22854"/>
                  <a:pt x="72459" y="55277"/>
                  <a:pt x="72459" y="95222"/>
                </a:cubicBezTo>
                <a:cubicBezTo>
                  <a:pt x="72459" y="126789"/>
                  <a:pt x="46892" y="152355"/>
                  <a:pt x="15326" y="152355"/>
                </a:cubicBezTo>
                <a:cubicBezTo>
                  <a:pt x="8995" y="152355"/>
                  <a:pt x="3901" y="147262"/>
                  <a:pt x="3901" y="140928"/>
                </a:cubicBezTo>
                <a:cubicBezTo>
                  <a:pt x="3901" y="134597"/>
                  <a:pt x="8995" y="129501"/>
                  <a:pt x="15326" y="129501"/>
                </a:cubicBezTo>
                <a:cubicBezTo>
                  <a:pt x="34276" y="129501"/>
                  <a:pt x="49605" y="114171"/>
                  <a:pt x="49605" y="95222"/>
                </a:cubicBezTo>
                <a:cubicBezTo>
                  <a:pt x="49605" y="42612"/>
                  <a:pt x="92218" y="0"/>
                  <a:pt x="144827" y="0"/>
                </a:cubicBezTo>
                <a:cubicBezTo>
                  <a:pt x="177060" y="0"/>
                  <a:pt x="205531" y="15998"/>
                  <a:pt x="222718" y="40470"/>
                </a:cubicBezTo>
                <a:cubicBezTo>
                  <a:pt x="225716" y="44708"/>
                  <a:pt x="225480" y="50420"/>
                  <a:pt x="222098" y="54419"/>
                </a:cubicBezTo>
                <a:cubicBezTo>
                  <a:pt x="218718" y="58418"/>
                  <a:pt x="213147" y="59609"/>
                  <a:pt x="208480" y="57370"/>
                </a:cubicBezTo>
                <a:cubicBezTo>
                  <a:pt x="203052" y="54752"/>
                  <a:pt x="196959" y="53324"/>
                  <a:pt x="190532" y="53324"/>
                </a:cubicBezTo>
                <a:cubicBezTo>
                  <a:pt x="167393" y="53324"/>
                  <a:pt x="148635" y="72084"/>
                  <a:pt x="148635" y="95222"/>
                </a:cubicBezTo>
                <a:cubicBezTo>
                  <a:pt x="148635" y="114171"/>
                  <a:pt x="163967" y="129501"/>
                  <a:pt x="182914" y="129501"/>
                </a:cubicBezTo>
                <a:cubicBezTo>
                  <a:pt x="196627" y="129501"/>
                  <a:pt x="210766" y="122216"/>
                  <a:pt x="221003" y="113360"/>
                </a:cubicBezTo>
                <a:cubicBezTo>
                  <a:pt x="225335" y="109504"/>
                  <a:pt x="231858" y="109504"/>
                  <a:pt x="236192" y="113360"/>
                </a:cubicBezTo>
                <a:cubicBezTo>
                  <a:pt x="244238" y="120549"/>
                  <a:pt x="254904" y="126119"/>
                  <a:pt x="265377" y="128500"/>
                </a:cubicBezTo>
                <a:cubicBezTo>
                  <a:pt x="271519" y="129881"/>
                  <a:pt x="275423" y="135975"/>
                  <a:pt x="274043" y="142164"/>
                </a:cubicBezTo>
                <a:cubicBezTo>
                  <a:pt x="272663" y="148352"/>
                  <a:pt x="266568" y="152210"/>
                  <a:pt x="260379" y="150830"/>
                </a:cubicBezTo>
                <a:cubicBezTo>
                  <a:pt x="246715" y="147782"/>
                  <a:pt x="235479" y="141069"/>
                  <a:pt x="228624" y="136355"/>
                </a:cubicBezTo>
                <a:cubicBezTo>
                  <a:pt x="215245" y="145640"/>
                  <a:pt x="199389" y="152447"/>
                  <a:pt x="182917" y="152447"/>
                </a:cubicBezTo>
                <a:cubicBezTo>
                  <a:pt x="151351" y="152447"/>
                  <a:pt x="125784" y="126881"/>
                  <a:pt x="125784" y="95313"/>
                </a:cubicBezTo>
                <a:cubicBezTo>
                  <a:pt x="125784" y="63463"/>
                  <a:pt x="148780" y="36942"/>
                  <a:pt x="179109" y="31563"/>
                </a:cubicBezTo>
                <a:cubicBezTo>
                  <a:pt x="168921" y="25993"/>
                  <a:pt x="157257" y="22850"/>
                  <a:pt x="144830" y="22850"/>
                </a:cubicBezTo>
                <a:lnTo>
                  <a:pt x="144827" y="22854"/>
                </a:lnTo>
              </a:path>
              <a:path w="274320" h="213392">
                <a:moveTo>
                  <a:pt x="38177" y="174303"/>
                </a:moveTo>
                <a:cubicBezTo>
                  <a:pt x="42509" y="170447"/>
                  <a:pt x="49032" y="170447"/>
                  <a:pt x="53366" y="174303"/>
                </a:cubicBezTo>
                <a:cubicBezTo>
                  <a:pt x="63604" y="183158"/>
                  <a:pt x="77742" y="190444"/>
                  <a:pt x="91456" y="190444"/>
                </a:cubicBezTo>
                <a:cubicBezTo>
                  <a:pt x="105169" y="190444"/>
                  <a:pt x="119307" y="183158"/>
                  <a:pt x="129545" y="174303"/>
                </a:cubicBezTo>
                <a:cubicBezTo>
                  <a:pt x="133876" y="170447"/>
                  <a:pt x="140400" y="170447"/>
                  <a:pt x="144734" y="174303"/>
                </a:cubicBezTo>
                <a:cubicBezTo>
                  <a:pt x="155018" y="183158"/>
                  <a:pt x="169110" y="190444"/>
                  <a:pt x="182823" y="190444"/>
                </a:cubicBezTo>
                <a:cubicBezTo>
                  <a:pt x="196537" y="190444"/>
                  <a:pt x="210675" y="183158"/>
                  <a:pt x="220913" y="174303"/>
                </a:cubicBezTo>
                <a:cubicBezTo>
                  <a:pt x="225244" y="170447"/>
                  <a:pt x="231768" y="170447"/>
                  <a:pt x="236102" y="174303"/>
                </a:cubicBezTo>
                <a:cubicBezTo>
                  <a:pt x="244148" y="181492"/>
                  <a:pt x="254813" y="187061"/>
                  <a:pt x="265287" y="189443"/>
                </a:cubicBezTo>
                <a:cubicBezTo>
                  <a:pt x="271429" y="190823"/>
                  <a:pt x="275332" y="196918"/>
                  <a:pt x="273953" y="203106"/>
                </a:cubicBezTo>
                <a:cubicBezTo>
                  <a:pt x="272573" y="209295"/>
                  <a:pt x="266477" y="213153"/>
                  <a:pt x="260289" y="211772"/>
                </a:cubicBezTo>
                <a:cubicBezTo>
                  <a:pt x="246625" y="208725"/>
                  <a:pt x="235389" y="202011"/>
                  <a:pt x="228533" y="197298"/>
                </a:cubicBezTo>
                <a:cubicBezTo>
                  <a:pt x="215155" y="206582"/>
                  <a:pt x="199299" y="213389"/>
                  <a:pt x="182826" y="213389"/>
                </a:cubicBezTo>
                <a:cubicBezTo>
                  <a:pt x="166353" y="213389"/>
                  <a:pt x="150497" y="206580"/>
                  <a:pt x="137119" y="197298"/>
                </a:cubicBezTo>
                <a:cubicBezTo>
                  <a:pt x="123740" y="206582"/>
                  <a:pt x="107885" y="213389"/>
                  <a:pt x="91412" y="213389"/>
                </a:cubicBezTo>
                <a:cubicBezTo>
                  <a:pt x="74939" y="213389"/>
                  <a:pt x="59083" y="206580"/>
                  <a:pt x="45704" y="197298"/>
                </a:cubicBezTo>
                <a:cubicBezTo>
                  <a:pt x="38849" y="202058"/>
                  <a:pt x="27613" y="208725"/>
                  <a:pt x="13949" y="211772"/>
                </a:cubicBezTo>
                <a:cubicBezTo>
                  <a:pt x="7807" y="213153"/>
                  <a:pt x="1665" y="209297"/>
                  <a:pt x="285" y="203106"/>
                </a:cubicBezTo>
                <a:cubicBezTo>
                  <a:pt x="-1095" y="196918"/>
                  <a:pt x="2762" y="190823"/>
                  <a:pt x="8951" y="189443"/>
                </a:cubicBezTo>
                <a:cubicBezTo>
                  <a:pt x="19520" y="187061"/>
                  <a:pt x="29901" y="181445"/>
                  <a:pt x="38089" y="174350"/>
                </a:cubicBezTo>
                <a:lnTo>
                  <a:pt x="38177" y="174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geopolitics of the Pacific Islands is essential for navigating the complexities of regional relationships.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helps in developing effective strategies for sustainable development and cooperation.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Regional Relationships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subject to a range of geopolitical challenges, including territorial disputes, environmental degradation, and climate change.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complicate regional relationships and demand coordinated international efforts.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Geopolitical Challenges in the Pacific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 critical component of the Asia-Pacific region, and play a range of important roles in regional geopolitics.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strategic locations, including the Torres Strait, the Coral Sea, and the South China Sea.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Importance of the Pacific Islands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37247" y="1567834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Mapping the Pacific Islands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Maps are essential for pinpointing significant geographical features.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coral reefs, volcanic islands, and island chains that define the Pacific region.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Features Identification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Mapping the Pacific Islands can help to identify areas of high conservation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informs sustainable development strategies to protect the region's natural resources.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Sustainable Development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Maps can also be used to analyze the region's climate, including sea-level rise, drought, and extreme weather events.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is crucial for understanding environmental changes and their impacts on the islands.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Climate Patterns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Mapping the Pacific Islands is an important tool for understanding the region's geography and oceanography.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Maps can be used to identify and label key features, including island chains, coral reefs, and volcanic islands.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Geography and Oceanography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Transect of the Islands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transect can help to identify areas of high conservation value and inform sustainable development strategies.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protection of biodiversity while supporting the needs of local communities.</a:t>
            </a:r>
            <a:endParaRPr lang="en-US" sz="1118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Sustainable Development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and Environmental Challenges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transect can also include information on the region's climate, including sea-level rise, drought, and extreme weather events.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challenges is crucial for developing adaptive strategies.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Geological Features and Processes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transect can include information on the region's geology, including volcanic activity, erosion, and sedimentation.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geological processes shape the islands and influence their long-term stability.</a:t>
            </a:r>
            <a:endParaRPr lang="en-US" sz="1118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and Oceanographic Insights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transect of the Pacific Islands can provide a detailed cross-section of the region's geography and oceanography.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an understanding of the diverse landscapes and marine environments present in the area.</a:t>
            </a:r>
            <a:endParaRPr lang="en-US" sz="11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The Torres Strait Islands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Torres Strait Islands exemplify the complexities of maritime boundaries.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underscore the need for sustainable development strategies.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Maritime Boundaries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and Geopolitical Challenges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islands face challenges such as climate change, overfishing, and territorial disputes.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issues highlight the vulnerability of the region.</a:t>
            </a:r>
            <a:endParaRPr lang="en-US" sz="1381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Biodiversity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islands are home to a range of unique and endemic species, including birds, fish, and plants.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biodiversity makes the region ecologically significant.</a:t>
            </a:r>
            <a:endParaRPr lang="en-US" sz="1265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Location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Torres Strait Islands are a group of islands located between Australia and Papua New Guinea.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natural bridge between the two regions.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Geopolitical Implications of Maritime Boundaries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geopolitical implications of maritime boundaries is essential for developing effective strategies for sustainable development and cooperation.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fosters collaboration and long-term regional stability.</a:t>
            </a:r>
            <a:endParaRPr lang="en-US" sz="1201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Development Strategies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Maritime boundaries can also have a significant impact on the protection of marine ecosystems.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role in establishing conservation zones and mitigating environmental degradation.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Marine Ecosystem Protection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Maritime boundaries can have a significant impact on the management of natural resources, including fisheries and oil and gas.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boundary agreements are essential for equitable resource distribution and utilization.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Management Challenges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geopolitical implications of maritime boundaries are critical to understanding the complexities of regional relationships.</a:t>
            </a:r>
            <a:endParaRPr lang="en-US" sz="1372" dirty="0"/>
          </a:p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boundaries influence interactions between neighboring nations and their shared interests.</a:t>
            </a:r>
            <a:endParaRPr lang="en-US" sz="1372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41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Regional Relationships and Maritime Boundaries</a:t>
            </a:r>
            <a:endParaRPr lang="en-US" sz="14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14708" y="1692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167999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14708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25842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34"/>
              </a:spcBef>
              <a:buNone/>
            </a:pPr>
            <a:r>
              <a:rPr lang="en-US" sz="8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geography, oceanography, and geopolitics of the Pacific Islands is essential for developing effective strategies for sustainable development and cooperation in the region.</a:t>
            </a:r>
            <a:endParaRPr lang="en-US" sz="888" dirty="0"/>
          </a:p>
          <a:p>
            <a:pPr algn="ctr" marL="0" indent="0">
              <a:lnSpc>
                <a:spcPct val="90000"/>
              </a:lnSpc>
              <a:spcBef>
                <a:spcPts val="634"/>
              </a:spcBef>
              <a:buNone/>
            </a:pPr>
            <a:r>
              <a:rPr lang="en-US" sz="8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knowledge enables informed decision-making and fosters regional partnerships.</a:t>
            </a:r>
            <a:endParaRPr lang="en-US" sz="888" dirty="0"/>
          </a:p>
        </p:txBody>
      </p:sp>
      <p:sp>
        <p:nvSpPr>
          <p:cNvPr id="21" name="Text 19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Importance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and Geopolitical Vulnerabilities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29"/>
              </a:spcBef>
              <a:buNone/>
            </a:pPr>
            <a:r>
              <a:rPr lang="en-US" sz="8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vulnerable to a range of environmental and geopolitical challenges, including climate change, overfishing, and territorial disputes.</a:t>
            </a:r>
            <a:endParaRPr lang="en-US" sz="880" dirty="0"/>
          </a:p>
          <a:p>
            <a:pPr algn="ctr" marL="0" indent="0">
              <a:lnSpc>
                <a:spcPct val="90000"/>
              </a:lnSpc>
              <a:spcBef>
                <a:spcPts val="629"/>
              </a:spcBef>
              <a:buNone/>
            </a:pPr>
            <a:r>
              <a:rPr lang="en-US" sz="8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these issues is critical for ensuring the region's long-term stability and sustainability.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cultures, languages, and economies, and is an important component of Australia's foreign policy and economic strategy.</a:t>
            </a:r>
            <a:endParaRPr lang="en-US" sz="858" dirty="0"/>
          </a:p>
          <a:p>
            <a:pPr algn="ctr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diversity underscores the importance of tailored approaches to engagement and cooperation.</a:t>
            </a:r>
            <a:endParaRPr lang="en-US" sz="858" dirty="0"/>
          </a:p>
        </p:txBody>
      </p:sp>
      <p:sp>
        <p:nvSpPr>
          <p:cNvPr id="25" name="Text 23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Economic Significance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Geographical Diversity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 diverse and complex region, characterized by a range of geographical features, including island chains, coral reefs, and volcanic islands.</a:t>
            </a:r>
            <a:endParaRPr lang="en-US" sz="858" dirty="0"/>
          </a:p>
          <a:p>
            <a:pPr algn="ctr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features is essential for appreciating the region's unique environmental and cultural landscape.</a:t>
            </a:r>
            <a:endParaRPr lang="en-US" sz="8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geography, oceanography, and geopolitics of the Pacific Islands is essential.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crucial for developing effective strategies for sustainable development and cooperation in the region.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Need for Strategic Understanding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73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129111" y="3777"/>
                </a:moveTo>
                <a:cubicBezTo>
                  <a:pt x="124075" y="-1259"/>
                  <a:pt x="115933" y="-1259"/>
                  <a:pt x="110951" y="3777"/>
                </a:cubicBezTo>
                <a:lnTo>
                  <a:pt x="50897" y="63778"/>
                </a:lnTo>
                <a:cubicBezTo>
                  <a:pt x="45861" y="68813"/>
                  <a:pt x="45861" y="76956"/>
                  <a:pt x="50897" y="81940"/>
                </a:cubicBezTo>
                <a:lnTo>
                  <a:pt x="82024" y="113066"/>
                </a:lnTo>
                <a:cubicBezTo>
                  <a:pt x="54757" y="107817"/>
                  <a:pt x="25506" y="114780"/>
                  <a:pt x="3166" y="134336"/>
                </a:cubicBezTo>
                <a:cubicBezTo>
                  <a:pt x="1130" y="136105"/>
                  <a:pt x="5" y="138622"/>
                  <a:pt x="5" y="141299"/>
                </a:cubicBezTo>
                <a:lnTo>
                  <a:pt x="5" y="141568"/>
                </a:lnTo>
                <a:cubicBezTo>
                  <a:pt x="5" y="144193"/>
                  <a:pt x="1023" y="146711"/>
                  <a:pt x="2900" y="148532"/>
                </a:cubicBezTo>
                <a:lnTo>
                  <a:pt x="55188" y="200925"/>
                </a:lnTo>
                <a:lnTo>
                  <a:pt x="29473" y="226640"/>
                </a:lnTo>
                <a:cubicBezTo>
                  <a:pt x="24436" y="231676"/>
                  <a:pt x="24436" y="239819"/>
                  <a:pt x="29473" y="244802"/>
                </a:cubicBezTo>
                <a:cubicBezTo>
                  <a:pt x="34509" y="249785"/>
                  <a:pt x="42651" y="249837"/>
                  <a:pt x="47633" y="244802"/>
                </a:cubicBezTo>
                <a:lnTo>
                  <a:pt x="73348" y="219087"/>
                </a:lnTo>
                <a:lnTo>
                  <a:pt x="125636" y="271373"/>
                </a:lnTo>
                <a:cubicBezTo>
                  <a:pt x="127512" y="273249"/>
                  <a:pt x="129976" y="274266"/>
                  <a:pt x="132601" y="274266"/>
                </a:cubicBezTo>
                <a:lnTo>
                  <a:pt x="132870" y="274266"/>
                </a:lnTo>
                <a:cubicBezTo>
                  <a:pt x="135547" y="274266"/>
                  <a:pt x="138120" y="273087"/>
                  <a:pt x="139835" y="271107"/>
                </a:cubicBezTo>
                <a:cubicBezTo>
                  <a:pt x="159388" y="248768"/>
                  <a:pt x="166408" y="219517"/>
                  <a:pt x="161103" y="192247"/>
                </a:cubicBezTo>
                <a:lnTo>
                  <a:pt x="192337" y="223426"/>
                </a:lnTo>
                <a:cubicBezTo>
                  <a:pt x="197373" y="228461"/>
                  <a:pt x="205515" y="228461"/>
                  <a:pt x="210497" y="223426"/>
                </a:cubicBezTo>
                <a:lnTo>
                  <a:pt x="270551" y="163424"/>
                </a:lnTo>
                <a:cubicBezTo>
                  <a:pt x="275587" y="158389"/>
                  <a:pt x="275587" y="150246"/>
                  <a:pt x="270551" y="145262"/>
                </a:cubicBezTo>
                <a:lnTo>
                  <a:pt x="234121" y="108832"/>
                </a:lnTo>
                <a:lnTo>
                  <a:pt x="248051" y="94849"/>
                </a:lnTo>
                <a:cubicBezTo>
                  <a:pt x="253891" y="89010"/>
                  <a:pt x="257158" y="81136"/>
                  <a:pt x="257158" y="72883"/>
                </a:cubicBezTo>
                <a:cubicBezTo>
                  <a:pt x="257158" y="64634"/>
                  <a:pt x="253891" y="56759"/>
                  <a:pt x="248051" y="50917"/>
                </a:cubicBezTo>
                <a:lnTo>
                  <a:pt x="223409" y="26275"/>
                </a:lnTo>
                <a:cubicBezTo>
                  <a:pt x="217569" y="20436"/>
                  <a:pt x="209693" y="17166"/>
                  <a:pt x="201444" y="17166"/>
                </a:cubicBezTo>
                <a:cubicBezTo>
                  <a:pt x="193193" y="17166"/>
                  <a:pt x="185320" y="20436"/>
                  <a:pt x="179479" y="26275"/>
                </a:cubicBezTo>
                <a:lnTo>
                  <a:pt x="165549" y="40205"/>
                </a:lnTo>
                <a:lnTo>
                  <a:pt x="129111" y="3777"/>
                </a:lnTo>
                <a:moveTo>
                  <a:pt x="147647" y="158872"/>
                </a:moveTo>
                <a:cubicBezTo>
                  <a:pt x="144218" y="153674"/>
                  <a:pt x="140254" y="148801"/>
                  <a:pt x="135701" y="144245"/>
                </a:cubicBezTo>
                <a:lnTo>
                  <a:pt x="130022" y="138565"/>
                </a:lnTo>
                <a:cubicBezTo>
                  <a:pt x="125468" y="134012"/>
                  <a:pt x="120594" y="130046"/>
                  <a:pt x="115395" y="126618"/>
                </a:cubicBezTo>
                <a:lnTo>
                  <a:pt x="197683" y="44437"/>
                </a:lnTo>
                <a:cubicBezTo>
                  <a:pt x="198701" y="43419"/>
                  <a:pt x="200040" y="42884"/>
                  <a:pt x="201433" y="42884"/>
                </a:cubicBezTo>
                <a:cubicBezTo>
                  <a:pt x="202827" y="42884"/>
                  <a:pt x="204220" y="43419"/>
                  <a:pt x="205183" y="44437"/>
                </a:cubicBezTo>
                <a:lnTo>
                  <a:pt x="229880" y="69134"/>
                </a:lnTo>
                <a:cubicBezTo>
                  <a:pt x="230898" y="70152"/>
                  <a:pt x="231433" y="71490"/>
                  <a:pt x="231433" y="72884"/>
                </a:cubicBezTo>
                <a:cubicBezTo>
                  <a:pt x="231433" y="74277"/>
                  <a:pt x="230898" y="75670"/>
                  <a:pt x="229880" y="76633"/>
                </a:cubicBezTo>
                <a:lnTo>
                  <a:pt x="147645" y="158921"/>
                </a:lnTo>
                <a:lnTo>
                  <a:pt x="147647" y="158872"/>
                </a:lnTo>
                <a:moveTo>
                  <a:pt x="147326" y="58421"/>
                </a:moveTo>
                <a:lnTo>
                  <a:pt x="105539" y="100209"/>
                </a:lnTo>
                <a:lnTo>
                  <a:pt x="78217" y="72886"/>
                </a:lnTo>
                <a:lnTo>
                  <a:pt x="120004" y="31047"/>
                </a:lnTo>
                <a:lnTo>
                  <a:pt x="147326" y="58369"/>
                </a:lnTo>
                <a:lnTo>
                  <a:pt x="147326" y="58421"/>
                </a:lnTo>
                <a:moveTo>
                  <a:pt x="201433" y="196158"/>
                </a:moveTo>
                <a:lnTo>
                  <a:pt x="174111" y="168836"/>
                </a:lnTo>
                <a:lnTo>
                  <a:pt x="215898" y="126996"/>
                </a:lnTo>
                <a:lnTo>
                  <a:pt x="243220" y="154319"/>
                </a:lnTo>
                <a:lnTo>
                  <a:pt x="201433" y="196158"/>
                </a:lnTo>
                <a:moveTo>
                  <a:pt x="117538" y="162459"/>
                </a:moveTo>
                <a:cubicBezTo>
                  <a:pt x="138323" y="183246"/>
                  <a:pt x="142770" y="214424"/>
                  <a:pt x="130288" y="239657"/>
                </a:cubicBezTo>
                <a:lnTo>
                  <a:pt x="34660" y="144028"/>
                </a:lnTo>
                <a:cubicBezTo>
                  <a:pt x="59892" y="131599"/>
                  <a:pt x="91071" y="136047"/>
                  <a:pt x="111860" y="156779"/>
                </a:cubicBezTo>
                <a:lnTo>
                  <a:pt x="117538" y="1624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Territorial disputes are a significant geopolitical challenge in the Pacific Islands.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disputes impact regional stability and international relations.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Geopolitical Issues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92962" y="3997946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subject to a range of environmental challenges, including climate change and overfishing.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threaten the sustainability and ecological balance of the region.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Challenges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Pacific Islands are a critical component of the Asia-Pacific region, and play a range of important roles in regional geopolitics.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region is home to a range of strategic locations, including the Torres Strait, the Coral Sea, and the South China Sea.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Importance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Pacific Islands: Geography, Oceanography, and Geopolitics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2025-07-25T01:22:30Z</dcterms:created>
  <dcterms:modified xsi:type="dcterms:W3CDTF">2025-07-25T01:22:30Z</dcterms:modified>
</cp:coreProperties>
</file>