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notesMasterIdLst>
    <p:notesMasterId r:id="rId2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d564e4ae5ef5ef60c519b0f29f6a6b1a940afee7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f2b988b5c8a5ae3e2fcb6b2f78708a4f07c452c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0cba6dd45cad0e5164a03c9055a6f04ca5bb0029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f9a506aa446ce0a5892e351d89a52b02b9a1ec4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4418933c75b50669e0603af4901a52e90b7abb9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2b424ee125fb13a793794c48d15270e1d789c4b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13ce0b3c61239f6aa08b474edd061772cf13228d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197130e5699bfcf24700342c006c5fb37e6006d5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8f46838d30a809ae646ec95291333dacf6fae207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3b17ecf7312811f04981c7bdaeb26ddf56bd21a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d071e597ceadcfc36c5b51071c7e15663124cf5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4f748f171fc5857bcaa183b1f68386f02168f696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77ee277f98ab85df15c0c021229d86048eb81f6d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588caf504db1d905fa6f24a0713b5641e424ec3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cb08446dff9cfb5b6c412c7cbe0dc5de2a108085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37393e0fe845b1eeb56172cfbe61adeaaee6156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fc5cbc0abb8e5a660c611e570c530b0fa68c30dd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99" y="5950800"/>
                </a:moveTo>
                <a:cubicBezTo>
                  <a:pt x="81954" y="5950800"/>
                  <a:pt x="0" y="5868917"/>
                  <a:pt x="0" y="5767932"/>
                </a:cubicBezTo>
                <a:lnTo>
                  <a:pt x="0" y="182868"/>
                </a:lnTo>
                <a:cubicBezTo>
                  <a:pt x="0" y="81883"/>
                  <a:pt x="81841" y="0"/>
                  <a:pt x="182899" y="0"/>
                </a:cubicBezTo>
                <a:lnTo>
                  <a:pt x="11121214" y="0"/>
                </a:lnTo>
                <a:cubicBezTo>
                  <a:pt x="11222159" y="0"/>
                  <a:pt x="11304113" y="81883"/>
                  <a:pt x="11304113" y="182868"/>
                </a:cubicBezTo>
                <a:lnTo>
                  <a:pt x="11304113" y="5767932"/>
                </a:lnTo>
                <a:cubicBezTo>
                  <a:pt x="11304113" y="5868917"/>
                  <a:pt x="11222272" y="5950800"/>
                  <a:pt x="11121214" y="5950800"/>
                </a:cubicBezTo>
                <a:lnTo>
                  <a:pt x="182899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854480" y="862917"/>
            <a:ext cx="3474720" cy="5103366"/>
          </a:xfrm>
          <a:custGeom>
            <a:avLst/>
            <a:gdLst/>
            <a:ahLst/>
            <a:cxnLst/>
            <a:rect l="l" t="t" r="r" b="b"/>
            <a:pathLst>
              <a:path w="3474720" h="5103366">
                <a:moveTo>
                  <a:pt x="288853" y="5103366"/>
                </a:moveTo>
                <a:cubicBezTo>
                  <a:pt x="129329" y="5103366"/>
                  <a:pt x="0" y="4974047"/>
                  <a:pt x="0" y="4814516"/>
                </a:cubicBezTo>
                <a:lnTo>
                  <a:pt x="0" y="288851"/>
                </a:lnTo>
                <a:cubicBezTo>
                  <a:pt x="0" y="129319"/>
                  <a:pt x="129329" y="0"/>
                  <a:pt x="288853" y="0"/>
                </a:cubicBezTo>
                <a:lnTo>
                  <a:pt x="3185866" y="0"/>
                </a:lnTo>
                <a:cubicBezTo>
                  <a:pt x="3345391" y="0"/>
                  <a:pt x="3474720" y="129319"/>
                  <a:pt x="3474720" y="288851"/>
                </a:cubicBezTo>
                <a:lnTo>
                  <a:pt x="3474720" y="4814516"/>
                </a:lnTo>
                <a:cubicBezTo>
                  <a:pt x="3474720" y="4974047"/>
                  <a:pt x="3345391" y="5103366"/>
                  <a:pt x="3185866" y="5103366"/>
                </a:cubicBezTo>
                <a:lnTo>
                  <a:pt x="288853" y="5103366"/>
                </a:lnTo>
              </a:path>
            </a:pathLst>
          </a:custGeom>
          <a:blipFill>
            <a:blip r:embed="rId1"/>
            <a:srcRect/>
            <a:stretch>
              <a:fillRect l="-60197" r="-6019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62800" y="4398380"/>
            <a:ext cx="6176629" cy="15689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Historical Context, Key Events, and Social Change Through Primary Sources and Multimedia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62800" y="2263932"/>
            <a:ext cx="6176629" cy="1988753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Racial Tension and the Civil Rights Movement in America (1920-1973)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862800" y="864000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1674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Racial Tension in America 1920…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Learning Objectives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Historical Context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Primary Sources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Multimedia Presentations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Civil Rights Act of 1964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Role of Media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Key Figures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Group Activities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Assessment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Reflection Questions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Next Steps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22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23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Key Takeaways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Teaching Tips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Parent Engagement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Safety Considerations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Extension Activities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Homework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 and Final Thoughts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Racial Tension and the Civil Rights Movement in America (1920-1973)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589" r="-11058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Racial Tension in America 1920-1973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explore the events that shaped the civil rights movement.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lesson provides a comprehensive view of racial tension during this period.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Focus on Civil Rights Movement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313853" y="1656374"/>
            <a:ext cx="364144" cy="365760"/>
          </a:xfrm>
          <a:custGeom>
            <a:avLst/>
            <a:gdLst/>
            <a:ahLst/>
            <a:cxnLst/>
            <a:rect l="l" t="t" r="r" b="b"/>
            <a:pathLst>
              <a:path w="364144" h="365760">
                <a:moveTo>
                  <a:pt x="312902" y="23054"/>
                </a:moveTo>
                <a:cubicBezTo>
                  <a:pt x="316117" y="14126"/>
                  <a:pt x="311544" y="4342"/>
                  <a:pt x="302688" y="1053"/>
                </a:cubicBezTo>
                <a:cubicBezTo>
                  <a:pt x="293832" y="-2231"/>
                  <a:pt x="283902" y="2410"/>
                  <a:pt x="280690" y="11339"/>
                </a:cubicBezTo>
                <a:lnTo>
                  <a:pt x="277405" y="20409"/>
                </a:lnTo>
                <a:lnTo>
                  <a:pt x="234764" y="4839"/>
                </a:lnTo>
                <a:cubicBezTo>
                  <a:pt x="225835" y="1624"/>
                  <a:pt x="216051" y="6196"/>
                  <a:pt x="212766" y="15055"/>
                </a:cubicBezTo>
                <a:lnTo>
                  <a:pt x="185408" y="90266"/>
                </a:lnTo>
                <a:cubicBezTo>
                  <a:pt x="182192" y="99194"/>
                  <a:pt x="186766" y="108978"/>
                  <a:pt x="195622" y="112266"/>
                </a:cubicBezTo>
                <a:lnTo>
                  <a:pt x="238263" y="127767"/>
                </a:lnTo>
                <a:lnTo>
                  <a:pt x="226050" y="161479"/>
                </a:lnTo>
                <a:lnTo>
                  <a:pt x="212263" y="156337"/>
                </a:lnTo>
                <a:cubicBezTo>
                  <a:pt x="203622" y="153052"/>
                  <a:pt x="195979" y="147551"/>
                  <a:pt x="190193" y="140338"/>
                </a:cubicBezTo>
                <a:lnTo>
                  <a:pt x="169979" y="115053"/>
                </a:lnTo>
                <a:cubicBezTo>
                  <a:pt x="158050" y="100127"/>
                  <a:pt x="139981" y="91484"/>
                  <a:pt x="120911" y="91484"/>
                </a:cubicBezTo>
                <a:lnTo>
                  <a:pt x="92627" y="91484"/>
                </a:lnTo>
                <a:cubicBezTo>
                  <a:pt x="67771" y="91484"/>
                  <a:pt x="45271" y="106125"/>
                  <a:pt x="35202" y="128839"/>
                </a:cubicBezTo>
                <a:lnTo>
                  <a:pt x="1489" y="204551"/>
                </a:lnTo>
                <a:cubicBezTo>
                  <a:pt x="-2367" y="213194"/>
                  <a:pt x="1562" y="223337"/>
                  <a:pt x="10203" y="227192"/>
                </a:cubicBezTo>
                <a:cubicBezTo>
                  <a:pt x="18845" y="231050"/>
                  <a:pt x="28990" y="227119"/>
                  <a:pt x="32846" y="218479"/>
                </a:cubicBezTo>
                <a:lnTo>
                  <a:pt x="57131" y="163696"/>
                </a:lnTo>
                <a:lnTo>
                  <a:pt x="57131" y="348620"/>
                </a:lnTo>
                <a:cubicBezTo>
                  <a:pt x="57131" y="358119"/>
                  <a:pt x="64774" y="365764"/>
                  <a:pt x="74275" y="365764"/>
                </a:cubicBezTo>
                <a:cubicBezTo>
                  <a:pt x="83775" y="365764"/>
                  <a:pt x="91419" y="358119"/>
                  <a:pt x="91419" y="348620"/>
                </a:cubicBezTo>
                <a:lnTo>
                  <a:pt x="91419" y="251482"/>
                </a:lnTo>
                <a:lnTo>
                  <a:pt x="128703" y="251482"/>
                </a:lnTo>
                <a:lnTo>
                  <a:pt x="148061" y="294053"/>
                </a:lnTo>
                <a:cubicBezTo>
                  <a:pt x="148418" y="294766"/>
                  <a:pt x="148560" y="295626"/>
                  <a:pt x="148560" y="296408"/>
                </a:cubicBezTo>
                <a:lnTo>
                  <a:pt x="148560" y="348621"/>
                </a:lnTo>
                <a:cubicBezTo>
                  <a:pt x="148560" y="358119"/>
                  <a:pt x="156204" y="365764"/>
                  <a:pt x="165704" y="365764"/>
                </a:cubicBezTo>
                <a:cubicBezTo>
                  <a:pt x="175205" y="365764"/>
                  <a:pt x="182848" y="358119"/>
                  <a:pt x="182848" y="348621"/>
                </a:cubicBezTo>
                <a:lnTo>
                  <a:pt x="182848" y="296408"/>
                </a:lnTo>
                <a:cubicBezTo>
                  <a:pt x="182848" y="290695"/>
                  <a:pt x="181635" y="285051"/>
                  <a:pt x="179276" y="279836"/>
                </a:cubicBezTo>
                <a:lnTo>
                  <a:pt x="154277" y="224836"/>
                </a:lnTo>
                <a:lnTo>
                  <a:pt x="154277" y="150269"/>
                </a:lnTo>
                <a:lnTo>
                  <a:pt x="163348" y="161626"/>
                </a:lnTo>
                <a:cubicBezTo>
                  <a:pt x="172991" y="173696"/>
                  <a:pt x="185703" y="182909"/>
                  <a:pt x="200203" y="188341"/>
                </a:cubicBezTo>
                <a:lnTo>
                  <a:pt x="214274" y="193626"/>
                </a:lnTo>
                <a:lnTo>
                  <a:pt x="206416" y="215268"/>
                </a:lnTo>
                <a:cubicBezTo>
                  <a:pt x="203200" y="224196"/>
                  <a:pt x="207774" y="233980"/>
                  <a:pt x="216630" y="237269"/>
                </a:cubicBezTo>
                <a:cubicBezTo>
                  <a:pt x="225486" y="240553"/>
                  <a:pt x="235343" y="235912"/>
                  <a:pt x="238628" y="227053"/>
                </a:cubicBezTo>
                <a:lnTo>
                  <a:pt x="270483" y="139483"/>
                </a:lnTo>
                <a:lnTo>
                  <a:pt x="313769" y="155196"/>
                </a:lnTo>
                <a:cubicBezTo>
                  <a:pt x="322698" y="158411"/>
                  <a:pt x="332482" y="153839"/>
                  <a:pt x="335767" y="144980"/>
                </a:cubicBezTo>
                <a:lnTo>
                  <a:pt x="363125" y="69838"/>
                </a:lnTo>
                <a:cubicBezTo>
                  <a:pt x="366340" y="60910"/>
                  <a:pt x="361767" y="51126"/>
                  <a:pt x="352911" y="47838"/>
                </a:cubicBezTo>
                <a:lnTo>
                  <a:pt x="309625" y="32125"/>
                </a:lnTo>
                <a:lnTo>
                  <a:pt x="312902" y="23054"/>
                </a:lnTo>
                <a:moveTo>
                  <a:pt x="239119" y="42911"/>
                </a:moveTo>
                <a:lnTo>
                  <a:pt x="325046" y="74194"/>
                </a:lnTo>
                <a:lnTo>
                  <a:pt x="309403" y="117193"/>
                </a:lnTo>
                <a:lnTo>
                  <a:pt x="223475" y="85910"/>
                </a:lnTo>
                <a:lnTo>
                  <a:pt x="239119" y="42911"/>
                </a:lnTo>
                <a:moveTo>
                  <a:pt x="102838" y="68624"/>
                </a:moveTo>
                <a:cubicBezTo>
                  <a:pt x="121774" y="68624"/>
                  <a:pt x="137122" y="53273"/>
                  <a:pt x="137122" y="34338"/>
                </a:cubicBezTo>
                <a:cubicBezTo>
                  <a:pt x="137122" y="15402"/>
                  <a:pt x="121774" y="51"/>
                  <a:pt x="102838" y="51"/>
                </a:cubicBezTo>
                <a:cubicBezTo>
                  <a:pt x="83902" y="51"/>
                  <a:pt x="68554" y="15402"/>
                  <a:pt x="68554" y="34338"/>
                </a:cubicBezTo>
                <a:cubicBezTo>
                  <a:pt x="68554" y="53273"/>
                  <a:pt x="83902" y="68624"/>
                  <a:pt x="102838" y="68624"/>
                </a:cubicBezTo>
                <a:moveTo>
                  <a:pt x="92551" y="125767"/>
                </a:moveTo>
                <a:lnTo>
                  <a:pt x="119978" y="125767"/>
                </a:lnTo>
                <a:lnTo>
                  <a:pt x="119978" y="217192"/>
                </a:lnTo>
                <a:lnTo>
                  <a:pt x="91408" y="217192"/>
                </a:lnTo>
                <a:lnTo>
                  <a:pt x="91408" y="125767"/>
                </a:lnTo>
                <a:cubicBezTo>
                  <a:pt x="91764" y="125767"/>
                  <a:pt x="92194" y="125767"/>
                  <a:pt x="92551" y="125767"/>
                </a:cubicBezTo>
                <a:lnTo>
                  <a:pt x="92551" y="12576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lesson will utilize primary sources and multimedia to engage students.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aims to promote critical thinking and a deeper connection to the material.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Engaging with Historical Context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507657" y="1679234"/>
            <a:ext cx="365760" cy="320040"/>
          </a:xfrm>
          <a:custGeom>
            <a:avLst/>
            <a:gdLst/>
            <a:ahLst/>
            <a:cxnLst/>
            <a:rect l="l" t="t" r="r" b="b"/>
            <a:pathLst>
              <a:path w="365760" h="320040">
                <a:moveTo>
                  <a:pt x="34290" y="34289"/>
                </a:moveTo>
                <a:lnTo>
                  <a:pt x="34290" y="68578"/>
                </a:lnTo>
                <a:lnTo>
                  <a:pt x="331470" y="68578"/>
                </a:lnTo>
                <a:lnTo>
                  <a:pt x="331470" y="34289"/>
                </a:lnTo>
                <a:lnTo>
                  <a:pt x="34290" y="34289"/>
                </a:lnTo>
                <a:moveTo>
                  <a:pt x="22860" y="0"/>
                </a:moveTo>
                <a:lnTo>
                  <a:pt x="342900" y="0"/>
                </a:lnTo>
                <a:cubicBezTo>
                  <a:pt x="355544" y="0"/>
                  <a:pt x="365760" y="10216"/>
                  <a:pt x="365760" y="22860"/>
                </a:cubicBezTo>
                <a:lnTo>
                  <a:pt x="365760" y="80010"/>
                </a:lnTo>
                <a:cubicBezTo>
                  <a:pt x="365760" y="92655"/>
                  <a:pt x="355544" y="102870"/>
                  <a:pt x="342900" y="102870"/>
                </a:cubicBezTo>
                <a:lnTo>
                  <a:pt x="22860" y="102870"/>
                </a:lnTo>
                <a:cubicBezTo>
                  <a:pt x="10216" y="102870"/>
                  <a:pt x="0" y="92655"/>
                  <a:pt x="0" y="80010"/>
                </a:cubicBezTo>
                <a:lnTo>
                  <a:pt x="0" y="22860"/>
                </a:lnTo>
                <a:cubicBezTo>
                  <a:pt x="0" y="10216"/>
                  <a:pt x="10216" y="0"/>
                  <a:pt x="22860" y="0"/>
                </a:cubicBezTo>
                <a:lnTo>
                  <a:pt x="22860" y="0"/>
                </a:lnTo>
                <a:moveTo>
                  <a:pt x="114300" y="154304"/>
                </a:moveTo>
                <a:cubicBezTo>
                  <a:pt x="114300" y="144802"/>
                  <a:pt x="121944" y="137160"/>
                  <a:pt x="131447" y="137160"/>
                </a:cubicBezTo>
                <a:lnTo>
                  <a:pt x="234317" y="137160"/>
                </a:lnTo>
                <a:cubicBezTo>
                  <a:pt x="243819" y="137160"/>
                  <a:pt x="251464" y="144802"/>
                  <a:pt x="251464" y="154304"/>
                </a:cubicBezTo>
                <a:cubicBezTo>
                  <a:pt x="251464" y="163806"/>
                  <a:pt x="243819" y="171449"/>
                  <a:pt x="234320" y="171449"/>
                </a:cubicBezTo>
                <a:lnTo>
                  <a:pt x="131450" y="171449"/>
                </a:lnTo>
                <a:cubicBezTo>
                  <a:pt x="121948" y="171449"/>
                  <a:pt x="114307" y="163806"/>
                  <a:pt x="114307" y="154304"/>
                </a:cubicBezTo>
                <a:lnTo>
                  <a:pt x="114300" y="154304"/>
                </a:lnTo>
                <a:moveTo>
                  <a:pt x="22860" y="274319"/>
                </a:moveTo>
                <a:lnTo>
                  <a:pt x="22860" y="125728"/>
                </a:lnTo>
                <a:lnTo>
                  <a:pt x="57150" y="125728"/>
                </a:lnTo>
                <a:lnTo>
                  <a:pt x="57150" y="274319"/>
                </a:lnTo>
                <a:cubicBezTo>
                  <a:pt x="57150" y="280605"/>
                  <a:pt x="62293" y="285748"/>
                  <a:pt x="68580" y="285748"/>
                </a:cubicBezTo>
                <a:lnTo>
                  <a:pt x="297180" y="285748"/>
                </a:lnTo>
                <a:cubicBezTo>
                  <a:pt x="303467" y="285748"/>
                  <a:pt x="308610" y="280605"/>
                  <a:pt x="308610" y="274319"/>
                </a:cubicBezTo>
                <a:lnTo>
                  <a:pt x="308610" y="125728"/>
                </a:lnTo>
                <a:lnTo>
                  <a:pt x="342900" y="125728"/>
                </a:lnTo>
                <a:lnTo>
                  <a:pt x="342900" y="274319"/>
                </a:lnTo>
                <a:cubicBezTo>
                  <a:pt x="342900" y="299535"/>
                  <a:pt x="322399" y="320040"/>
                  <a:pt x="297180" y="320040"/>
                </a:cubicBezTo>
                <a:lnTo>
                  <a:pt x="68580" y="320040"/>
                </a:lnTo>
                <a:cubicBezTo>
                  <a:pt x="43361" y="320040"/>
                  <a:pt x="22860" y="299538"/>
                  <a:pt x="22860" y="274319"/>
                </a:cubicBezTo>
                <a:lnTo>
                  <a:pt x="22860" y="27431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lesson plan introduces 15-year-old students to the complex and sensitive topic of racial tension in America from 1920 to 1973.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gain a deeper understanding of the historical context and events that shaped the civil rights movement.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Overview of the Lesson Plan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02269" y="1679234"/>
            <a:ext cx="365760" cy="320040"/>
          </a:xfrm>
          <a:custGeom>
            <a:avLst/>
            <a:gdLst/>
            <a:ahLst/>
            <a:cxnLst/>
            <a:rect l="l" t="t" r="r" b="b"/>
            <a:pathLst>
              <a:path w="365760" h="320040">
                <a:moveTo>
                  <a:pt x="120017" y="34289"/>
                </a:moveTo>
                <a:cubicBezTo>
                  <a:pt x="110514" y="34289"/>
                  <a:pt x="102874" y="41932"/>
                  <a:pt x="102874" y="51434"/>
                </a:cubicBezTo>
                <a:lnTo>
                  <a:pt x="102874" y="268603"/>
                </a:lnTo>
                <a:cubicBezTo>
                  <a:pt x="102874" y="274604"/>
                  <a:pt x="101875" y="280390"/>
                  <a:pt x="99944" y="285748"/>
                </a:cubicBezTo>
                <a:lnTo>
                  <a:pt x="314327" y="285748"/>
                </a:lnTo>
                <a:cubicBezTo>
                  <a:pt x="323829" y="285748"/>
                  <a:pt x="331474" y="278105"/>
                  <a:pt x="331474" y="268603"/>
                </a:cubicBezTo>
                <a:lnTo>
                  <a:pt x="331474" y="51434"/>
                </a:lnTo>
                <a:cubicBezTo>
                  <a:pt x="331474" y="41932"/>
                  <a:pt x="323829" y="34289"/>
                  <a:pt x="314330" y="34289"/>
                </a:cubicBezTo>
                <a:lnTo>
                  <a:pt x="120017" y="34289"/>
                </a:lnTo>
                <a:moveTo>
                  <a:pt x="51437" y="320040"/>
                </a:moveTo>
                <a:cubicBezTo>
                  <a:pt x="23006" y="320040"/>
                  <a:pt x="4" y="297036"/>
                  <a:pt x="4" y="268606"/>
                </a:cubicBezTo>
                <a:lnTo>
                  <a:pt x="4" y="57153"/>
                </a:lnTo>
                <a:cubicBezTo>
                  <a:pt x="4" y="47651"/>
                  <a:pt x="7648" y="40008"/>
                  <a:pt x="17150" y="40008"/>
                </a:cubicBezTo>
                <a:cubicBezTo>
                  <a:pt x="26653" y="40008"/>
                  <a:pt x="34297" y="47651"/>
                  <a:pt x="34297" y="57153"/>
                </a:cubicBezTo>
                <a:lnTo>
                  <a:pt x="34297" y="268606"/>
                </a:lnTo>
                <a:cubicBezTo>
                  <a:pt x="34297" y="278108"/>
                  <a:pt x="41942" y="285751"/>
                  <a:pt x="51444" y="285751"/>
                </a:cubicBezTo>
                <a:cubicBezTo>
                  <a:pt x="60946" y="285751"/>
                  <a:pt x="68591" y="278108"/>
                  <a:pt x="68591" y="268606"/>
                </a:cubicBezTo>
                <a:lnTo>
                  <a:pt x="68591" y="51437"/>
                </a:lnTo>
                <a:cubicBezTo>
                  <a:pt x="68591" y="23004"/>
                  <a:pt x="91594" y="3"/>
                  <a:pt x="120028" y="3"/>
                </a:cubicBezTo>
                <a:lnTo>
                  <a:pt x="314338" y="3"/>
                </a:lnTo>
                <a:cubicBezTo>
                  <a:pt x="342768" y="3"/>
                  <a:pt x="365774" y="23008"/>
                  <a:pt x="365774" y="51437"/>
                </a:cubicBezTo>
                <a:lnTo>
                  <a:pt x="365774" y="268606"/>
                </a:lnTo>
                <a:cubicBezTo>
                  <a:pt x="365774" y="297039"/>
                  <a:pt x="342772" y="320040"/>
                  <a:pt x="314341" y="320040"/>
                </a:cubicBezTo>
                <a:lnTo>
                  <a:pt x="51437" y="320040"/>
                </a:lnTo>
                <a:moveTo>
                  <a:pt x="125730" y="74294"/>
                </a:moveTo>
                <a:cubicBezTo>
                  <a:pt x="125730" y="64792"/>
                  <a:pt x="133374" y="57150"/>
                  <a:pt x="142877" y="57150"/>
                </a:cubicBezTo>
                <a:lnTo>
                  <a:pt x="211457" y="57150"/>
                </a:lnTo>
                <a:cubicBezTo>
                  <a:pt x="220959" y="57150"/>
                  <a:pt x="228604" y="64792"/>
                  <a:pt x="228604" y="74294"/>
                </a:cubicBezTo>
                <a:lnTo>
                  <a:pt x="228604" y="131444"/>
                </a:lnTo>
                <a:cubicBezTo>
                  <a:pt x="228604" y="140946"/>
                  <a:pt x="220959" y="148588"/>
                  <a:pt x="211460" y="148588"/>
                </a:cubicBezTo>
                <a:lnTo>
                  <a:pt x="142880" y="148588"/>
                </a:lnTo>
                <a:cubicBezTo>
                  <a:pt x="133378" y="148588"/>
                  <a:pt x="125737" y="140946"/>
                  <a:pt x="125737" y="131444"/>
                </a:cubicBezTo>
                <a:lnTo>
                  <a:pt x="125730" y="74294"/>
                </a:lnTo>
                <a:moveTo>
                  <a:pt x="268607" y="57150"/>
                </a:moveTo>
                <a:lnTo>
                  <a:pt x="291467" y="57150"/>
                </a:lnTo>
                <a:cubicBezTo>
                  <a:pt x="300969" y="57150"/>
                  <a:pt x="308614" y="64792"/>
                  <a:pt x="308614" y="74294"/>
                </a:cubicBezTo>
                <a:cubicBezTo>
                  <a:pt x="308614" y="83796"/>
                  <a:pt x="300969" y="91439"/>
                  <a:pt x="291470" y="91439"/>
                </a:cubicBezTo>
                <a:lnTo>
                  <a:pt x="268610" y="91439"/>
                </a:lnTo>
                <a:cubicBezTo>
                  <a:pt x="259108" y="91439"/>
                  <a:pt x="251467" y="83796"/>
                  <a:pt x="251467" y="74294"/>
                </a:cubicBezTo>
                <a:cubicBezTo>
                  <a:pt x="251467" y="64792"/>
                  <a:pt x="259112" y="57150"/>
                  <a:pt x="268614" y="57150"/>
                </a:cubicBezTo>
                <a:lnTo>
                  <a:pt x="268607" y="57150"/>
                </a:lnTo>
                <a:moveTo>
                  <a:pt x="268607" y="114299"/>
                </a:moveTo>
                <a:lnTo>
                  <a:pt x="291467" y="114299"/>
                </a:lnTo>
                <a:cubicBezTo>
                  <a:pt x="300969" y="114299"/>
                  <a:pt x="308614" y="121942"/>
                  <a:pt x="308614" y="131444"/>
                </a:cubicBezTo>
                <a:cubicBezTo>
                  <a:pt x="308614" y="140946"/>
                  <a:pt x="300969" y="148588"/>
                  <a:pt x="291470" y="148588"/>
                </a:cubicBezTo>
                <a:lnTo>
                  <a:pt x="268610" y="148588"/>
                </a:lnTo>
                <a:cubicBezTo>
                  <a:pt x="259108" y="148588"/>
                  <a:pt x="251467" y="140946"/>
                  <a:pt x="251467" y="131444"/>
                </a:cubicBezTo>
                <a:cubicBezTo>
                  <a:pt x="251467" y="121942"/>
                  <a:pt x="259112" y="114299"/>
                  <a:pt x="268614" y="114299"/>
                </a:cubicBezTo>
                <a:lnTo>
                  <a:pt x="268607" y="114299"/>
                </a:lnTo>
                <a:moveTo>
                  <a:pt x="142877" y="171449"/>
                </a:moveTo>
                <a:lnTo>
                  <a:pt x="291467" y="171449"/>
                </a:lnTo>
                <a:cubicBezTo>
                  <a:pt x="300969" y="171449"/>
                  <a:pt x="308614" y="179091"/>
                  <a:pt x="308614" y="188593"/>
                </a:cubicBezTo>
                <a:cubicBezTo>
                  <a:pt x="308614" y="198095"/>
                  <a:pt x="300969" y="205738"/>
                  <a:pt x="291470" y="205738"/>
                </a:cubicBezTo>
                <a:lnTo>
                  <a:pt x="142880" y="205738"/>
                </a:lnTo>
                <a:cubicBezTo>
                  <a:pt x="133378" y="205738"/>
                  <a:pt x="125737" y="198095"/>
                  <a:pt x="125737" y="188593"/>
                </a:cubicBezTo>
                <a:cubicBezTo>
                  <a:pt x="125737" y="179091"/>
                  <a:pt x="133382" y="171449"/>
                  <a:pt x="142884" y="171449"/>
                </a:cubicBezTo>
                <a:lnTo>
                  <a:pt x="142877" y="171449"/>
                </a:lnTo>
                <a:moveTo>
                  <a:pt x="142877" y="228601"/>
                </a:moveTo>
                <a:lnTo>
                  <a:pt x="291467" y="228601"/>
                </a:lnTo>
                <a:cubicBezTo>
                  <a:pt x="300969" y="228601"/>
                  <a:pt x="308614" y="236244"/>
                  <a:pt x="308614" y="245746"/>
                </a:cubicBezTo>
                <a:cubicBezTo>
                  <a:pt x="308614" y="255248"/>
                  <a:pt x="300969" y="262890"/>
                  <a:pt x="291470" y="262890"/>
                </a:cubicBezTo>
                <a:lnTo>
                  <a:pt x="142880" y="262890"/>
                </a:lnTo>
                <a:cubicBezTo>
                  <a:pt x="133378" y="262890"/>
                  <a:pt x="125737" y="255248"/>
                  <a:pt x="125737" y="245746"/>
                </a:cubicBezTo>
                <a:cubicBezTo>
                  <a:pt x="125737" y="236244"/>
                  <a:pt x="133382" y="228601"/>
                  <a:pt x="142884" y="228601"/>
                </a:cubicBezTo>
                <a:lnTo>
                  <a:pt x="142877" y="22860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680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1874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0068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Racial Tension and the Civil Rights Movement in America (1920-1973)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Learning Objectives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92049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Synthesize information from primary sources and multimedia to develop a nuanced understanding of the complex factors that contributed to racial tension in America.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process involves integrating various forms of evidence to form a comprehensive analysis.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92049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Synthesizing Information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63855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Create a multimedia presentation that explores the experiences of different groups during the period 1920-1973.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task encourages the use of creative tools to highlight diverse perspectives and historical narratives.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63855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Creating Multimedia Presentations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35661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Evaluate the significance of key events, such as the Civil Rights Act of 1964 and the March on Washington.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events played pivotal roles in shaping the civil rights movement and addressing racial inequality.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35661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Evaluating Key Events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467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Analyze primary sources to identify the causes and consequences of racial tension in America during the period 1920-1973.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involves examining historical documents to understand the societal impacts of racial issues.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467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Analyzing Primary Sources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Historical Context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Racial Tension and the Civil Rights Movement in America (1920-1973)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303294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period 1920-1973 was marked by significant events, including the Montgomery Bus Boycott, the March on Washington, and the Selma to Montgomery marches.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events played a crucial role in shaping the fight for civil rights and social justice in America.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303294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Events from 1920 to 1973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4540267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Civil Rights Movement was a social movement that aimed to end racial segregation and discrimination in the United States.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was characterized by widespread activism and landmark legislation promoting equality and justice.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540267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 Civil Rights Movement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77240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Harlem Renaissance was a cultural and intellectual movement that took place in the African American community in the 1920s and 1930s.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marked a period of artistic and literary flourishing, celebrating African American heritage and identity.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77240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 Harlem Renaissance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20321" r="-12032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analyze primary sources to evaluate the content, tone, and significance of each source.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process helps in developing critical thinking and understanding historical contexts.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Analyzing Primary Sources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507658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'I Have a Dream' speech by Martin Luther King Jr. is a powerful example of a primary source that shaped the civil rights movement.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speech continues to inspire discussions on equality and justice.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 of a Primary Source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02270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Primary sources, such as speeches, letters, and newspaper articles, provide firsthand information about historical events.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sources offer direct insights into the events and perspectives of the time.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Primary Sources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Primary Sources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Racial Tension and the Civil Rights Movement in America (1920-1973)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7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28722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13411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Multimedia Presentations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28774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Multimedia presentations can include images, music, and narration to convey historical information.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elements work together to create a comprehensive and immersive learning experience.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28773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Components of Multimedia Presentations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9287739" y="1692950"/>
            <a:ext cx="365760" cy="292608"/>
          </a:xfrm>
          <a:custGeom>
            <a:avLst/>
            <a:gdLst/>
            <a:ahLst/>
            <a:cxnLst/>
            <a:rect l="l" t="t" r="r" b="b"/>
            <a:pathLst>
              <a:path w="365760" h="292608">
                <a:moveTo>
                  <a:pt x="242316" y="13717"/>
                </a:moveTo>
                <a:cubicBezTo>
                  <a:pt x="242316" y="6115"/>
                  <a:pt x="236200" y="3"/>
                  <a:pt x="228600" y="3"/>
                </a:cubicBezTo>
                <a:cubicBezTo>
                  <a:pt x="221000" y="3"/>
                  <a:pt x="214884" y="6118"/>
                  <a:pt x="214884" y="13720"/>
                </a:cubicBezTo>
                <a:lnTo>
                  <a:pt x="214884" y="59440"/>
                </a:lnTo>
                <a:cubicBezTo>
                  <a:pt x="214884" y="67042"/>
                  <a:pt x="221000" y="73158"/>
                  <a:pt x="228600" y="73158"/>
                </a:cubicBezTo>
                <a:cubicBezTo>
                  <a:pt x="236200" y="73158"/>
                  <a:pt x="242316" y="67042"/>
                  <a:pt x="242316" y="59443"/>
                </a:cubicBezTo>
                <a:lnTo>
                  <a:pt x="242316" y="13717"/>
                </a:lnTo>
                <a:moveTo>
                  <a:pt x="151447" y="22288"/>
                </a:moveTo>
                <a:cubicBezTo>
                  <a:pt x="146073" y="16916"/>
                  <a:pt x="137387" y="16916"/>
                  <a:pt x="132072" y="22288"/>
                </a:cubicBezTo>
                <a:cubicBezTo>
                  <a:pt x="126758" y="27660"/>
                  <a:pt x="126699" y="36348"/>
                  <a:pt x="132072" y="41661"/>
                </a:cubicBezTo>
                <a:lnTo>
                  <a:pt x="164076" y="73667"/>
                </a:lnTo>
                <a:cubicBezTo>
                  <a:pt x="169449" y="79039"/>
                  <a:pt x="178136" y="79039"/>
                  <a:pt x="183451" y="73667"/>
                </a:cubicBezTo>
                <a:cubicBezTo>
                  <a:pt x="188765" y="68295"/>
                  <a:pt x="188824" y="59607"/>
                  <a:pt x="183451" y="54293"/>
                </a:cubicBezTo>
                <a:lnTo>
                  <a:pt x="151447" y="22288"/>
                </a:lnTo>
                <a:moveTo>
                  <a:pt x="325183" y="41720"/>
                </a:moveTo>
                <a:cubicBezTo>
                  <a:pt x="330556" y="36348"/>
                  <a:pt x="330556" y="27660"/>
                  <a:pt x="325183" y="22347"/>
                </a:cubicBezTo>
                <a:cubicBezTo>
                  <a:pt x="319809" y="17033"/>
                  <a:pt x="311123" y="16974"/>
                  <a:pt x="305808" y="22347"/>
                </a:cubicBezTo>
                <a:lnTo>
                  <a:pt x="273746" y="54293"/>
                </a:lnTo>
                <a:cubicBezTo>
                  <a:pt x="268373" y="59666"/>
                  <a:pt x="268373" y="68353"/>
                  <a:pt x="273746" y="73667"/>
                </a:cubicBezTo>
                <a:cubicBezTo>
                  <a:pt x="279119" y="78981"/>
                  <a:pt x="287806" y="79039"/>
                  <a:pt x="293120" y="73667"/>
                </a:cubicBezTo>
                <a:lnTo>
                  <a:pt x="325124" y="41664"/>
                </a:lnTo>
                <a:lnTo>
                  <a:pt x="325183" y="41720"/>
                </a:lnTo>
                <a:moveTo>
                  <a:pt x="164592" y="182880"/>
                </a:moveTo>
                <a:cubicBezTo>
                  <a:pt x="164592" y="147530"/>
                  <a:pt x="193249" y="118872"/>
                  <a:pt x="228600" y="118872"/>
                </a:cubicBezTo>
                <a:cubicBezTo>
                  <a:pt x="263951" y="118872"/>
                  <a:pt x="292608" y="147530"/>
                  <a:pt x="292608" y="182880"/>
                </a:cubicBezTo>
                <a:cubicBezTo>
                  <a:pt x="292608" y="218230"/>
                  <a:pt x="263951" y="246888"/>
                  <a:pt x="228600" y="246888"/>
                </a:cubicBezTo>
                <a:cubicBezTo>
                  <a:pt x="193249" y="246888"/>
                  <a:pt x="164592" y="218230"/>
                  <a:pt x="164592" y="182880"/>
                </a:cubicBezTo>
                <a:moveTo>
                  <a:pt x="320040" y="182880"/>
                </a:moveTo>
                <a:cubicBezTo>
                  <a:pt x="320040" y="166248"/>
                  <a:pt x="315581" y="150591"/>
                  <a:pt x="307809" y="137160"/>
                </a:cubicBezTo>
                <a:lnTo>
                  <a:pt x="329184" y="137160"/>
                </a:lnTo>
                <a:cubicBezTo>
                  <a:pt x="334213" y="137160"/>
                  <a:pt x="338328" y="141274"/>
                  <a:pt x="338328" y="146304"/>
                </a:cubicBezTo>
                <a:lnTo>
                  <a:pt x="338328" y="219456"/>
                </a:lnTo>
                <a:cubicBezTo>
                  <a:pt x="338328" y="224486"/>
                  <a:pt x="334213" y="228600"/>
                  <a:pt x="329184" y="228600"/>
                </a:cubicBezTo>
                <a:lnTo>
                  <a:pt x="307809" y="228600"/>
                </a:lnTo>
                <a:cubicBezTo>
                  <a:pt x="315581" y="215169"/>
                  <a:pt x="320040" y="199512"/>
                  <a:pt x="320040" y="182880"/>
                </a:cubicBezTo>
                <a:moveTo>
                  <a:pt x="228600" y="274320"/>
                </a:moveTo>
                <a:cubicBezTo>
                  <a:pt x="249174" y="274320"/>
                  <a:pt x="268204" y="267520"/>
                  <a:pt x="283464" y="256032"/>
                </a:cubicBezTo>
                <a:lnTo>
                  <a:pt x="292608" y="256032"/>
                </a:lnTo>
                <a:lnTo>
                  <a:pt x="292608" y="278893"/>
                </a:lnTo>
                <a:cubicBezTo>
                  <a:pt x="292608" y="286495"/>
                  <a:pt x="298724" y="292611"/>
                  <a:pt x="306324" y="292611"/>
                </a:cubicBezTo>
                <a:cubicBezTo>
                  <a:pt x="313924" y="292611"/>
                  <a:pt x="320040" y="286495"/>
                  <a:pt x="320040" y="278896"/>
                </a:cubicBezTo>
                <a:lnTo>
                  <a:pt x="320040" y="256038"/>
                </a:lnTo>
                <a:lnTo>
                  <a:pt x="329184" y="256038"/>
                </a:lnTo>
                <a:cubicBezTo>
                  <a:pt x="349359" y="256038"/>
                  <a:pt x="365760" y="239637"/>
                  <a:pt x="365760" y="219462"/>
                </a:cubicBezTo>
                <a:lnTo>
                  <a:pt x="365760" y="146310"/>
                </a:lnTo>
                <a:cubicBezTo>
                  <a:pt x="365760" y="126134"/>
                  <a:pt x="349359" y="109734"/>
                  <a:pt x="329184" y="109734"/>
                </a:cubicBezTo>
                <a:lnTo>
                  <a:pt x="283464" y="109734"/>
                </a:lnTo>
                <a:cubicBezTo>
                  <a:pt x="268204" y="98246"/>
                  <a:pt x="249174" y="91446"/>
                  <a:pt x="228600" y="91446"/>
                </a:cubicBezTo>
                <a:cubicBezTo>
                  <a:pt x="208026" y="91446"/>
                  <a:pt x="188996" y="98246"/>
                  <a:pt x="173736" y="109734"/>
                </a:cubicBezTo>
                <a:lnTo>
                  <a:pt x="36576" y="109734"/>
                </a:lnTo>
                <a:cubicBezTo>
                  <a:pt x="16401" y="109734"/>
                  <a:pt x="0" y="126134"/>
                  <a:pt x="0" y="146310"/>
                </a:cubicBezTo>
                <a:lnTo>
                  <a:pt x="0" y="219462"/>
                </a:lnTo>
                <a:cubicBezTo>
                  <a:pt x="0" y="239637"/>
                  <a:pt x="16401" y="256038"/>
                  <a:pt x="36576" y="256038"/>
                </a:cubicBezTo>
                <a:lnTo>
                  <a:pt x="45720" y="256038"/>
                </a:lnTo>
                <a:lnTo>
                  <a:pt x="45720" y="278899"/>
                </a:lnTo>
                <a:cubicBezTo>
                  <a:pt x="45720" y="286501"/>
                  <a:pt x="51836" y="292617"/>
                  <a:pt x="59436" y="292617"/>
                </a:cubicBezTo>
                <a:cubicBezTo>
                  <a:pt x="67036" y="292617"/>
                  <a:pt x="73152" y="286501"/>
                  <a:pt x="73152" y="278902"/>
                </a:cubicBezTo>
                <a:lnTo>
                  <a:pt x="73152" y="256043"/>
                </a:lnTo>
                <a:lnTo>
                  <a:pt x="173736" y="256043"/>
                </a:lnTo>
                <a:cubicBezTo>
                  <a:pt x="188996" y="267531"/>
                  <a:pt x="208026" y="274331"/>
                  <a:pt x="228600" y="274331"/>
                </a:cubicBezTo>
                <a:lnTo>
                  <a:pt x="228600" y="274320"/>
                </a:lnTo>
                <a:moveTo>
                  <a:pt x="137160" y="182880"/>
                </a:moveTo>
                <a:cubicBezTo>
                  <a:pt x="137160" y="199512"/>
                  <a:pt x="141619" y="215169"/>
                  <a:pt x="149391" y="228600"/>
                </a:cubicBezTo>
                <a:lnTo>
                  <a:pt x="36576" y="228600"/>
                </a:lnTo>
                <a:cubicBezTo>
                  <a:pt x="31547" y="228600"/>
                  <a:pt x="27432" y="224486"/>
                  <a:pt x="27432" y="219456"/>
                </a:cubicBezTo>
                <a:lnTo>
                  <a:pt x="27432" y="146304"/>
                </a:lnTo>
                <a:cubicBezTo>
                  <a:pt x="27432" y="141274"/>
                  <a:pt x="31547" y="137160"/>
                  <a:pt x="36576" y="137160"/>
                </a:cubicBezTo>
                <a:lnTo>
                  <a:pt x="149391" y="137160"/>
                </a:lnTo>
                <a:cubicBezTo>
                  <a:pt x="141619" y="150591"/>
                  <a:pt x="137160" y="166248"/>
                  <a:pt x="137160" y="182880"/>
                </a:cubicBezTo>
                <a:moveTo>
                  <a:pt x="73152" y="182880"/>
                </a:moveTo>
                <a:cubicBezTo>
                  <a:pt x="73152" y="175304"/>
                  <a:pt x="67011" y="169165"/>
                  <a:pt x="59436" y="169165"/>
                </a:cubicBezTo>
                <a:cubicBezTo>
                  <a:pt x="51861" y="169165"/>
                  <a:pt x="45720" y="175307"/>
                  <a:pt x="45720" y="182883"/>
                </a:cubicBezTo>
                <a:cubicBezTo>
                  <a:pt x="45720" y="190458"/>
                  <a:pt x="51861" y="196600"/>
                  <a:pt x="59436" y="196600"/>
                </a:cubicBezTo>
                <a:cubicBezTo>
                  <a:pt x="67011" y="196600"/>
                  <a:pt x="73152" y="190458"/>
                  <a:pt x="73152" y="182886"/>
                </a:cubicBezTo>
                <a:lnTo>
                  <a:pt x="73152" y="182880"/>
                </a:lnTo>
                <a:moveTo>
                  <a:pt x="105156" y="196597"/>
                </a:moveTo>
                <a:cubicBezTo>
                  <a:pt x="112731" y="196597"/>
                  <a:pt x="118872" y="190456"/>
                  <a:pt x="118872" y="182883"/>
                </a:cubicBezTo>
                <a:cubicBezTo>
                  <a:pt x="118872" y="175307"/>
                  <a:pt x="112731" y="169168"/>
                  <a:pt x="105156" y="169168"/>
                </a:cubicBezTo>
                <a:cubicBezTo>
                  <a:pt x="97581" y="169168"/>
                  <a:pt x="91440" y="175310"/>
                  <a:pt x="91440" y="182886"/>
                </a:cubicBezTo>
                <a:cubicBezTo>
                  <a:pt x="91440" y="190461"/>
                  <a:pt x="97581" y="196603"/>
                  <a:pt x="105156" y="196603"/>
                </a:cubicBezTo>
                <a:lnTo>
                  <a:pt x="105156" y="19659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482352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create a multimedia presentation that explores the experiences of different groups during the period 1920-1973.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encourages critical thinking and understanding of diverse perspectives.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82351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88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Historical Experiences</a:t>
            </a:r>
            <a:endParaRPr lang="en-US" sz="1288" dirty="0"/>
          </a:p>
        </p:txBody>
      </p:sp>
      <p:sp>
        <p:nvSpPr>
          <p:cNvPr id="14" name="Text 12"/>
          <p:cNvSpPr/>
          <p:nvPr/>
        </p:nvSpPr>
        <p:spPr>
          <a:xfrm>
            <a:off x="6493781" y="1656374"/>
            <a:ext cx="342900" cy="365760"/>
          </a:xfrm>
          <a:custGeom>
            <a:avLst/>
            <a:gdLst/>
            <a:ahLst/>
            <a:cxnLst/>
            <a:rect l="l" t="t" r="r" b="b"/>
            <a:pathLst>
              <a:path w="342900" h="365760">
                <a:moveTo>
                  <a:pt x="171450" y="34290"/>
                </a:moveTo>
                <a:lnTo>
                  <a:pt x="297181" y="34290"/>
                </a:lnTo>
                <a:cubicBezTo>
                  <a:pt x="303467" y="34290"/>
                  <a:pt x="308610" y="39433"/>
                  <a:pt x="308610" y="45720"/>
                </a:cubicBezTo>
                <a:lnTo>
                  <a:pt x="308610" y="320040"/>
                </a:lnTo>
                <a:cubicBezTo>
                  <a:pt x="308610" y="326327"/>
                  <a:pt x="303467" y="331470"/>
                  <a:pt x="297181" y="331470"/>
                </a:cubicBezTo>
                <a:lnTo>
                  <a:pt x="171450" y="331470"/>
                </a:lnTo>
                <a:lnTo>
                  <a:pt x="171450" y="34290"/>
                </a:lnTo>
                <a:moveTo>
                  <a:pt x="137160" y="34290"/>
                </a:moveTo>
                <a:lnTo>
                  <a:pt x="137160" y="331470"/>
                </a:lnTo>
                <a:lnTo>
                  <a:pt x="91441" y="331470"/>
                </a:lnTo>
                <a:cubicBezTo>
                  <a:pt x="85156" y="331470"/>
                  <a:pt x="80012" y="326327"/>
                  <a:pt x="80012" y="320040"/>
                </a:cubicBezTo>
                <a:lnTo>
                  <a:pt x="80012" y="297180"/>
                </a:lnTo>
                <a:lnTo>
                  <a:pt x="97157" y="297180"/>
                </a:lnTo>
                <a:cubicBezTo>
                  <a:pt x="106659" y="297180"/>
                  <a:pt x="114302" y="289536"/>
                  <a:pt x="114302" y="280037"/>
                </a:cubicBezTo>
                <a:cubicBezTo>
                  <a:pt x="114302" y="270534"/>
                  <a:pt x="106659" y="262894"/>
                  <a:pt x="97157" y="262894"/>
                </a:cubicBezTo>
                <a:lnTo>
                  <a:pt x="80012" y="262894"/>
                </a:lnTo>
                <a:lnTo>
                  <a:pt x="80012" y="200030"/>
                </a:lnTo>
                <a:lnTo>
                  <a:pt x="97157" y="200030"/>
                </a:lnTo>
                <a:cubicBezTo>
                  <a:pt x="106659" y="200030"/>
                  <a:pt x="114302" y="192386"/>
                  <a:pt x="114302" y="182887"/>
                </a:cubicBezTo>
                <a:cubicBezTo>
                  <a:pt x="114302" y="173385"/>
                  <a:pt x="106659" y="165744"/>
                  <a:pt x="97157" y="165744"/>
                </a:cubicBezTo>
                <a:lnTo>
                  <a:pt x="80012" y="165744"/>
                </a:lnTo>
                <a:lnTo>
                  <a:pt x="80012" y="102881"/>
                </a:lnTo>
                <a:lnTo>
                  <a:pt x="97157" y="102881"/>
                </a:lnTo>
                <a:cubicBezTo>
                  <a:pt x="106659" y="102881"/>
                  <a:pt x="114302" y="95236"/>
                  <a:pt x="114302" y="85738"/>
                </a:cubicBezTo>
                <a:cubicBezTo>
                  <a:pt x="114302" y="76235"/>
                  <a:pt x="106659" y="68594"/>
                  <a:pt x="97157" y="68594"/>
                </a:cubicBezTo>
                <a:lnTo>
                  <a:pt x="80012" y="68594"/>
                </a:lnTo>
                <a:lnTo>
                  <a:pt x="80012" y="45734"/>
                </a:lnTo>
                <a:cubicBezTo>
                  <a:pt x="80012" y="39447"/>
                  <a:pt x="85156" y="34304"/>
                  <a:pt x="91441" y="34304"/>
                </a:cubicBezTo>
                <a:lnTo>
                  <a:pt x="137160" y="34290"/>
                </a:lnTo>
                <a:moveTo>
                  <a:pt x="45719" y="297180"/>
                </a:moveTo>
                <a:lnTo>
                  <a:pt x="45719" y="320040"/>
                </a:lnTo>
                <a:cubicBezTo>
                  <a:pt x="45719" y="345259"/>
                  <a:pt x="66221" y="365760"/>
                  <a:pt x="91438" y="365760"/>
                </a:cubicBezTo>
                <a:lnTo>
                  <a:pt x="297178" y="365760"/>
                </a:lnTo>
                <a:cubicBezTo>
                  <a:pt x="322395" y="365760"/>
                  <a:pt x="342897" y="345259"/>
                  <a:pt x="342897" y="320040"/>
                </a:cubicBezTo>
                <a:lnTo>
                  <a:pt x="342897" y="45720"/>
                </a:lnTo>
                <a:cubicBezTo>
                  <a:pt x="342897" y="20501"/>
                  <a:pt x="322395" y="0"/>
                  <a:pt x="297178" y="0"/>
                </a:cubicBezTo>
                <a:lnTo>
                  <a:pt x="91438" y="0"/>
                </a:lnTo>
                <a:cubicBezTo>
                  <a:pt x="66221" y="0"/>
                  <a:pt x="45719" y="20501"/>
                  <a:pt x="45719" y="45720"/>
                </a:cubicBezTo>
                <a:lnTo>
                  <a:pt x="45719" y="68580"/>
                </a:lnTo>
                <a:lnTo>
                  <a:pt x="17145" y="68580"/>
                </a:lnTo>
                <a:cubicBezTo>
                  <a:pt x="7643" y="68580"/>
                  <a:pt x="0" y="76224"/>
                  <a:pt x="0" y="85727"/>
                </a:cubicBezTo>
                <a:cubicBezTo>
                  <a:pt x="0" y="95229"/>
                  <a:pt x="7643" y="102874"/>
                  <a:pt x="17145" y="102874"/>
                </a:cubicBezTo>
                <a:lnTo>
                  <a:pt x="45719" y="102874"/>
                </a:lnTo>
                <a:lnTo>
                  <a:pt x="45719" y="165740"/>
                </a:lnTo>
                <a:lnTo>
                  <a:pt x="17145" y="165740"/>
                </a:lnTo>
                <a:cubicBezTo>
                  <a:pt x="7643" y="165740"/>
                  <a:pt x="0" y="173385"/>
                  <a:pt x="0" y="182887"/>
                </a:cubicBezTo>
                <a:cubicBezTo>
                  <a:pt x="0" y="192390"/>
                  <a:pt x="7643" y="200034"/>
                  <a:pt x="17145" y="200034"/>
                </a:cubicBezTo>
                <a:lnTo>
                  <a:pt x="45719" y="200034"/>
                </a:lnTo>
                <a:lnTo>
                  <a:pt x="45719" y="262901"/>
                </a:lnTo>
                <a:lnTo>
                  <a:pt x="17145" y="262901"/>
                </a:lnTo>
                <a:cubicBezTo>
                  <a:pt x="7643" y="262901"/>
                  <a:pt x="0" y="270545"/>
                  <a:pt x="0" y="280048"/>
                </a:cubicBezTo>
                <a:cubicBezTo>
                  <a:pt x="0" y="289550"/>
                  <a:pt x="7643" y="297194"/>
                  <a:pt x="17145" y="297194"/>
                </a:cubicBezTo>
                <a:lnTo>
                  <a:pt x="45719" y="29718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676964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Multimedia presentations, such as videos and podcasts, can engage students and provide a visual stimulus.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tools help in making learning interactive and appealing.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676963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Engaging Students with Multimedia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3676963" y="1717334"/>
            <a:ext cx="365760" cy="243840"/>
          </a:xfrm>
          <a:custGeom>
            <a:avLst/>
            <a:gdLst/>
            <a:ahLst/>
            <a:cxnLst/>
            <a:rect l="l" t="t" r="r" b="b"/>
            <a:pathLst>
              <a:path w="365760" h="243840">
                <a:moveTo>
                  <a:pt x="40640" y="30480"/>
                </a:moveTo>
                <a:cubicBezTo>
                  <a:pt x="35051" y="30480"/>
                  <a:pt x="30479" y="35052"/>
                  <a:pt x="30479" y="40641"/>
                </a:cubicBezTo>
                <a:lnTo>
                  <a:pt x="30479" y="203202"/>
                </a:lnTo>
                <a:cubicBezTo>
                  <a:pt x="30479" y="208790"/>
                  <a:pt x="35051" y="213362"/>
                  <a:pt x="40640" y="213362"/>
                </a:cubicBezTo>
                <a:lnTo>
                  <a:pt x="203198" y="213362"/>
                </a:lnTo>
                <a:cubicBezTo>
                  <a:pt x="208787" y="213362"/>
                  <a:pt x="213359" y="208790"/>
                  <a:pt x="213359" y="203202"/>
                </a:cubicBezTo>
                <a:lnTo>
                  <a:pt x="213359" y="40641"/>
                </a:lnTo>
                <a:cubicBezTo>
                  <a:pt x="213359" y="35052"/>
                  <a:pt x="208787" y="30480"/>
                  <a:pt x="203198" y="30480"/>
                </a:cubicBezTo>
                <a:lnTo>
                  <a:pt x="40640" y="30480"/>
                </a:lnTo>
                <a:moveTo>
                  <a:pt x="0" y="40641"/>
                </a:moveTo>
                <a:cubicBezTo>
                  <a:pt x="0" y="18225"/>
                  <a:pt x="18226" y="0"/>
                  <a:pt x="40640" y="0"/>
                </a:cubicBezTo>
                <a:lnTo>
                  <a:pt x="203198" y="0"/>
                </a:lnTo>
                <a:cubicBezTo>
                  <a:pt x="225612" y="0"/>
                  <a:pt x="243838" y="18225"/>
                  <a:pt x="243838" y="40641"/>
                </a:cubicBezTo>
                <a:lnTo>
                  <a:pt x="243838" y="61596"/>
                </a:lnTo>
                <a:lnTo>
                  <a:pt x="243838" y="182246"/>
                </a:lnTo>
                <a:lnTo>
                  <a:pt x="243838" y="203201"/>
                </a:lnTo>
                <a:cubicBezTo>
                  <a:pt x="243838" y="225618"/>
                  <a:pt x="225612" y="243842"/>
                  <a:pt x="203198" y="243842"/>
                </a:cubicBezTo>
                <a:lnTo>
                  <a:pt x="40640" y="243842"/>
                </a:lnTo>
                <a:cubicBezTo>
                  <a:pt x="18226" y="243842"/>
                  <a:pt x="0" y="225618"/>
                  <a:pt x="0" y="203201"/>
                </a:cubicBezTo>
                <a:lnTo>
                  <a:pt x="0" y="40641"/>
                </a:lnTo>
                <a:moveTo>
                  <a:pt x="335281" y="190120"/>
                </a:moveTo>
                <a:lnTo>
                  <a:pt x="335281" y="53786"/>
                </a:lnTo>
                <a:lnTo>
                  <a:pt x="264163" y="85727"/>
                </a:lnTo>
                <a:lnTo>
                  <a:pt x="264163" y="52325"/>
                </a:lnTo>
                <a:lnTo>
                  <a:pt x="330395" y="22543"/>
                </a:lnTo>
                <a:cubicBezTo>
                  <a:pt x="333632" y="21082"/>
                  <a:pt x="337125" y="20321"/>
                  <a:pt x="340683" y="20321"/>
                </a:cubicBezTo>
                <a:cubicBezTo>
                  <a:pt x="354527" y="20321"/>
                  <a:pt x="365767" y="31560"/>
                  <a:pt x="365767" y="45403"/>
                </a:cubicBezTo>
                <a:lnTo>
                  <a:pt x="365767" y="198437"/>
                </a:lnTo>
                <a:cubicBezTo>
                  <a:pt x="365767" y="212280"/>
                  <a:pt x="354527" y="223518"/>
                  <a:pt x="340683" y="223518"/>
                </a:cubicBezTo>
                <a:cubicBezTo>
                  <a:pt x="337128" y="223518"/>
                  <a:pt x="333635" y="222758"/>
                  <a:pt x="330395" y="221297"/>
                </a:cubicBezTo>
                <a:lnTo>
                  <a:pt x="264163" y="191514"/>
                </a:lnTo>
                <a:lnTo>
                  <a:pt x="264163" y="158113"/>
                </a:lnTo>
                <a:lnTo>
                  <a:pt x="335281" y="19012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Racial Tension and the Civil Rights Movement in America (1920-1973)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8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92781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98169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203557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92781" y="548639"/>
            <a:ext cx="8262536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 Civil Rights Act of 1964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357187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Civil Rights Act of 1964 was a major achievement of the civil rights movement and paved the way for future legislation.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demonstrated the power of collective action in achieving social justice.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9357186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4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Impact on Civil Rights Movement</a:t>
            </a:r>
            <a:endParaRPr lang="en-US" sz="1241" dirty="0"/>
          </a:p>
        </p:txBody>
      </p:sp>
      <p:sp>
        <p:nvSpPr>
          <p:cNvPr id="11" name="Text 9"/>
          <p:cNvSpPr/>
          <p:nvPr/>
        </p:nvSpPr>
        <p:spPr>
          <a:xfrm>
            <a:off x="6551799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act prohibited segregation in public facilities, employment, and education.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ensured equal access and opportunities for all citizens regardless of their background.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551798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Prohibition of Segregation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746411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Civil Rights Act of 1964 was a landmark piece of legislation that outlawed discrimination based on race, color, religion, sex, or national origin.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marked a turning point in American history by addressing systemic inequalities.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746410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Landmark Legislation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874935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Racial Tension and the Civil Rights Movement in America (1920-1973)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3591378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9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940916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48159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3069423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657250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 Role of Media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Racial Tension and the Civil Rights Movement in America (1920-1973)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3771370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771370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771370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771370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405359" y="4866898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Media's Role in Stereotyping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405359" y="5323415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52"/>
              </a:spcBef>
              <a:buNone/>
            </a:pPr>
            <a:r>
              <a:rPr lang="en-US" sz="10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media also perpetuated racist stereotypes and biases, often portraying African Americans as violent or threatening.</a:t>
            </a:r>
            <a:endParaRPr lang="en-US" sz="1052" dirty="0"/>
          </a:p>
          <a:p>
            <a:pPr algn="l" marL="0" indent="0">
              <a:lnSpc>
                <a:spcPct val="90000"/>
              </a:lnSpc>
              <a:spcBef>
                <a:spcPts val="752"/>
              </a:spcBef>
              <a:buNone/>
            </a:pPr>
            <a:r>
              <a:rPr lang="en-US" sz="10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Newspapers, magazines, and television news programs helped to raise awareness of the movement and its goals.</a:t>
            </a:r>
            <a:endParaRPr lang="en-US" sz="1052" dirty="0"/>
          </a:p>
        </p:txBody>
      </p:sp>
      <p:sp>
        <p:nvSpPr>
          <p:cNvPr id="20" name="Text 18"/>
          <p:cNvSpPr/>
          <p:nvPr/>
        </p:nvSpPr>
        <p:spPr>
          <a:xfrm>
            <a:off x="4405359" y="3294829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Raising Awareness Through Media Channels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405359" y="3751346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94"/>
              </a:spcBef>
              <a:buNone/>
            </a:pPr>
            <a:r>
              <a:rPr lang="en-US" sz="111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Newspapers, magazines, and television news programs helped to raise awareness of the movement and its goals.</a:t>
            </a:r>
            <a:endParaRPr lang="en-US" sz="1111" dirty="0"/>
          </a:p>
          <a:p>
            <a:pPr algn="l" marL="0" indent="0">
              <a:lnSpc>
                <a:spcPct val="90000"/>
              </a:lnSpc>
              <a:spcBef>
                <a:spcPts val="794"/>
              </a:spcBef>
              <a:buNone/>
            </a:pPr>
            <a:r>
              <a:rPr lang="en-US" sz="111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media played a significant role in shaping public opinion during the civil rights movement.</a:t>
            </a:r>
            <a:endParaRPr lang="en-US" sz="1111" dirty="0"/>
          </a:p>
        </p:txBody>
      </p:sp>
      <p:sp>
        <p:nvSpPr>
          <p:cNvPr id="22" name="Text 20"/>
          <p:cNvSpPr/>
          <p:nvPr/>
        </p:nvSpPr>
        <p:spPr>
          <a:xfrm>
            <a:off x="4405359" y="1711910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Media's Influence on Public Opinion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405359" y="2168427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94"/>
              </a:spcBef>
              <a:buNone/>
            </a:pPr>
            <a:r>
              <a:rPr lang="en-US" sz="111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media played a significant role in shaping public opinion during the civil rights movement.</a:t>
            </a:r>
            <a:endParaRPr lang="en-US" sz="1111" dirty="0"/>
          </a:p>
          <a:p>
            <a:pPr algn="l" marL="0" indent="0">
              <a:lnSpc>
                <a:spcPct val="90000"/>
              </a:lnSpc>
              <a:spcBef>
                <a:spcPts val="794"/>
              </a:spcBef>
              <a:buNone/>
            </a:pPr>
            <a:r>
              <a:rPr lang="en-US" sz="111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Newspapers, magazines, and television news programs helped to raise awareness of the movement and its goals.</a:t>
            </a:r>
            <a:endParaRPr lang="en-US" sz="111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48159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069423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657250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Racial Tension and the Civil Rights Movement in America (1920-1973)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30357" r="-3035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46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Figures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96675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796675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96675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96675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96675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430664" y="486689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Malcolm X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430664" y="532341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Malcolm X was a prominent figure in the Black Power movement.</a:t>
            </a:r>
            <a:endParaRPr lang="en-US" sz="1251" dirty="0"/>
          </a:p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He emphasized the importance of self-determination and empowerment for African Americans.</a:t>
            </a:r>
            <a:endParaRPr lang="en-US" sz="1251" dirty="0"/>
          </a:p>
        </p:txBody>
      </p:sp>
      <p:sp>
        <p:nvSpPr>
          <p:cNvPr id="20" name="Text 18"/>
          <p:cNvSpPr/>
          <p:nvPr/>
        </p:nvSpPr>
        <p:spPr>
          <a:xfrm>
            <a:off x="1430664" y="3294829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Rosa Parks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430664" y="3751346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Rosa Parks was a key figure in the Montgomery Bus Boycott.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Her act of defiance became a symbol of the fight against racial segregation.</a:t>
            </a:r>
            <a:endParaRPr lang="en-US" sz="1252" dirty="0"/>
          </a:p>
        </p:txBody>
      </p:sp>
      <p:sp>
        <p:nvSpPr>
          <p:cNvPr id="22" name="Text 20"/>
          <p:cNvSpPr/>
          <p:nvPr/>
        </p:nvSpPr>
        <p:spPr>
          <a:xfrm>
            <a:off x="1430664" y="171191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Martin Luther King Jr.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430664" y="2168427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Martin Luther King Jr. was a prominent leader of the civil rights movement.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He played a pivotal role in advocating for racial equality through nonviolent resistance.</a:t>
            </a:r>
            <a:endParaRPr lang="en-US" sz="125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394512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2982339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57016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14" r="-11071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Group Activities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Racial Tension and the Civil Rights Movement in America (1920-1973)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771370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405359" y="4779814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Fostering Key Skills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405359" y="5236331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08"/>
              </a:spcBef>
              <a:buNone/>
            </a:pPr>
            <a:r>
              <a:rPr lang="en-US" sz="12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Group activities are designed to enhance collaboration among students.</a:t>
            </a:r>
            <a:endParaRPr lang="en-US" sz="1293" dirty="0"/>
          </a:p>
          <a:p>
            <a:pPr algn="l" marL="0" indent="0">
              <a:lnSpc>
                <a:spcPct val="90000"/>
              </a:lnSpc>
              <a:spcBef>
                <a:spcPts val="808"/>
              </a:spcBef>
              <a:buNone/>
            </a:pPr>
            <a:r>
              <a:rPr lang="en-US" sz="12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also aim to develop critical thinking and effective communication skills.</a:t>
            </a:r>
            <a:endParaRPr lang="en-US" sz="1293" dirty="0"/>
          </a:p>
        </p:txBody>
      </p:sp>
      <p:sp>
        <p:nvSpPr>
          <p:cNvPr id="17" name="Text 15"/>
          <p:cNvSpPr/>
          <p:nvPr/>
        </p:nvSpPr>
        <p:spPr>
          <a:xfrm>
            <a:off x="4405359" y="3207745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Historical Experiences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4405359" y="3664262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29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work in groups to create a multimedia presentation.</a:t>
            </a:r>
            <a:endParaRPr lang="en-US" sz="1292" dirty="0"/>
          </a:p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29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presentation will explore the experiences of different groups during the period 1920-1973.</a:t>
            </a:r>
            <a:endParaRPr lang="en-US" sz="1292" dirty="0"/>
          </a:p>
        </p:txBody>
      </p:sp>
      <p:sp>
        <p:nvSpPr>
          <p:cNvPr id="19" name="Text 17"/>
          <p:cNvSpPr/>
          <p:nvPr/>
        </p:nvSpPr>
        <p:spPr>
          <a:xfrm>
            <a:off x="4405359" y="1624826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Engaging Group Activities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405359" y="2081343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42"/>
              </a:spcBef>
              <a:buNone/>
            </a:pPr>
            <a:r>
              <a:rPr lang="en-US" sz="1188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participate in group activities, such as primary source analysis and multimedia presentations.</a:t>
            </a:r>
            <a:endParaRPr lang="en-US" sz="1188" dirty="0"/>
          </a:p>
          <a:p>
            <a:pPr algn="l" marL="0" indent="0">
              <a:lnSpc>
                <a:spcPct val="90000"/>
              </a:lnSpc>
              <a:spcBef>
                <a:spcPts val="742"/>
              </a:spcBef>
              <a:buNone/>
            </a:pPr>
            <a:r>
              <a:rPr lang="en-US" sz="1188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Group activities will promote collaboration, critical thinking, and effective communication.</a:t>
            </a:r>
            <a:endParaRPr lang="en-US" sz="1188" dirty="0"/>
          </a:p>
        </p:txBody>
      </p:sp>
      <p:sp>
        <p:nvSpPr>
          <p:cNvPr id="21" name="Text 19"/>
          <p:cNvSpPr/>
          <p:nvPr/>
        </p:nvSpPr>
        <p:spPr>
          <a:xfrm>
            <a:off x="3885670" y="4912586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200025" y="0"/>
                </a:moveTo>
                <a:cubicBezTo>
                  <a:pt x="215787" y="0"/>
                  <a:pt x="228600" y="12813"/>
                  <a:pt x="228600" y="28575"/>
                </a:cubicBezTo>
                <a:lnTo>
                  <a:pt x="228600" y="85725"/>
                </a:lnTo>
                <a:cubicBezTo>
                  <a:pt x="228600" y="89655"/>
                  <a:pt x="225386" y="92869"/>
                  <a:pt x="221456" y="92869"/>
                </a:cubicBezTo>
                <a:lnTo>
                  <a:pt x="198240" y="92869"/>
                </a:lnTo>
                <a:cubicBezTo>
                  <a:pt x="195293" y="92869"/>
                  <a:pt x="192881" y="95280"/>
                  <a:pt x="192881" y="98227"/>
                </a:cubicBezTo>
                <a:lnTo>
                  <a:pt x="192881" y="100013"/>
                </a:lnTo>
                <a:cubicBezTo>
                  <a:pt x="192881" y="107915"/>
                  <a:pt x="186496" y="114300"/>
                  <a:pt x="178594" y="114300"/>
                </a:cubicBezTo>
                <a:cubicBezTo>
                  <a:pt x="170691" y="114300"/>
                  <a:pt x="164306" y="107915"/>
                  <a:pt x="164306" y="100013"/>
                </a:cubicBezTo>
                <a:lnTo>
                  <a:pt x="164306" y="98227"/>
                </a:lnTo>
                <a:cubicBezTo>
                  <a:pt x="164306" y="95280"/>
                  <a:pt x="161895" y="92869"/>
                  <a:pt x="158948" y="92869"/>
                </a:cubicBezTo>
                <a:lnTo>
                  <a:pt x="142875" y="92869"/>
                </a:lnTo>
                <a:cubicBezTo>
                  <a:pt x="138945" y="92869"/>
                  <a:pt x="135731" y="89655"/>
                  <a:pt x="135731" y="85725"/>
                </a:cubicBezTo>
                <a:lnTo>
                  <a:pt x="135731" y="71438"/>
                </a:lnTo>
                <a:cubicBezTo>
                  <a:pt x="135731" y="67508"/>
                  <a:pt x="138945" y="64294"/>
                  <a:pt x="142875" y="64294"/>
                </a:cubicBezTo>
                <a:lnTo>
                  <a:pt x="150019" y="64294"/>
                </a:lnTo>
                <a:cubicBezTo>
                  <a:pt x="157921" y="64294"/>
                  <a:pt x="164306" y="57909"/>
                  <a:pt x="164306" y="50006"/>
                </a:cubicBezTo>
                <a:cubicBezTo>
                  <a:pt x="164306" y="42104"/>
                  <a:pt x="157921" y="35719"/>
                  <a:pt x="150019" y="35719"/>
                </a:cubicBezTo>
                <a:lnTo>
                  <a:pt x="142875" y="35719"/>
                </a:lnTo>
                <a:cubicBezTo>
                  <a:pt x="138945" y="35719"/>
                  <a:pt x="135731" y="32505"/>
                  <a:pt x="135731" y="28575"/>
                </a:cubicBezTo>
                <a:lnTo>
                  <a:pt x="135731" y="7144"/>
                </a:lnTo>
                <a:cubicBezTo>
                  <a:pt x="135731" y="3214"/>
                  <a:pt x="138945" y="0"/>
                  <a:pt x="142875" y="0"/>
                </a:cubicBezTo>
                <a:lnTo>
                  <a:pt x="200025" y="0"/>
                </a:lnTo>
              </a:path>
              <a:path w="228600" h="228600">
                <a:moveTo>
                  <a:pt x="0" y="107156"/>
                </a:moveTo>
                <a:lnTo>
                  <a:pt x="0" y="57150"/>
                </a:lnTo>
                <a:cubicBezTo>
                  <a:pt x="0" y="41388"/>
                  <a:pt x="12813" y="28575"/>
                  <a:pt x="28575" y="28575"/>
                </a:cubicBezTo>
                <a:lnTo>
                  <a:pt x="92869" y="28575"/>
                </a:lnTo>
                <a:cubicBezTo>
                  <a:pt x="96798" y="28575"/>
                  <a:pt x="100013" y="31789"/>
                  <a:pt x="100013" y="35719"/>
                </a:cubicBezTo>
                <a:lnTo>
                  <a:pt x="100013" y="58935"/>
                </a:lnTo>
                <a:cubicBezTo>
                  <a:pt x="100013" y="61882"/>
                  <a:pt x="102424" y="64294"/>
                  <a:pt x="105371" y="64294"/>
                </a:cubicBezTo>
                <a:lnTo>
                  <a:pt x="107156" y="64294"/>
                </a:lnTo>
                <a:cubicBezTo>
                  <a:pt x="115059" y="64294"/>
                  <a:pt x="121444" y="70679"/>
                  <a:pt x="121444" y="78581"/>
                </a:cubicBezTo>
                <a:cubicBezTo>
                  <a:pt x="121444" y="86484"/>
                  <a:pt x="115059" y="92869"/>
                  <a:pt x="107156" y="92869"/>
                </a:cubicBezTo>
                <a:lnTo>
                  <a:pt x="105371" y="92869"/>
                </a:lnTo>
                <a:cubicBezTo>
                  <a:pt x="102424" y="92869"/>
                  <a:pt x="100013" y="95280"/>
                  <a:pt x="100013" y="98227"/>
                </a:cubicBezTo>
                <a:lnTo>
                  <a:pt x="100013" y="121444"/>
                </a:lnTo>
                <a:cubicBezTo>
                  <a:pt x="100013" y="125373"/>
                  <a:pt x="96798" y="128588"/>
                  <a:pt x="92869" y="128588"/>
                </a:cubicBezTo>
                <a:lnTo>
                  <a:pt x="78581" y="128588"/>
                </a:lnTo>
                <a:cubicBezTo>
                  <a:pt x="74652" y="128588"/>
                  <a:pt x="71438" y="125373"/>
                  <a:pt x="71438" y="121444"/>
                </a:cubicBezTo>
                <a:lnTo>
                  <a:pt x="71438" y="114300"/>
                </a:lnTo>
                <a:cubicBezTo>
                  <a:pt x="71438" y="106397"/>
                  <a:pt x="65053" y="100013"/>
                  <a:pt x="57150" y="100013"/>
                </a:cubicBezTo>
                <a:cubicBezTo>
                  <a:pt x="49247" y="100013"/>
                  <a:pt x="42863" y="106397"/>
                  <a:pt x="42863" y="114300"/>
                </a:cubicBezTo>
                <a:lnTo>
                  <a:pt x="42863" y="121444"/>
                </a:lnTo>
                <a:cubicBezTo>
                  <a:pt x="42863" y="125373"/>
                  <a:pt x="39648" y="128588"/>
                  <a:pt x="35719" y="128588"/>
                </a:cubicBezTo>
                <a:lnTo>
                  <a:pt x="21431" y="128588"/>
                </a:lnTo>
                <a:lnTo>
                  <a:pt x="21431" y="196454"/>
                </a:lnTo>
                <a:cubicBezTo>
                  <a:pt x="21431" y="202393"/>
                  <a:pt x="26209" y="207171"/>
                  <a:pt x="32148" y="207171"/>
                </a:cubicBezTo>
                <a:lnTo>
                  <a:pt x="100015" y="207171"/>
                </a:lnTo>
                <a:lnTo>
                  <a:pt x="100015" y="191098"/>
                </a:lnTo>
                <a:cubicBezTo>
                  <a:pt x="100015" y="188152"/>
                  <a:pt x="97603" y="185740"/>
                  <a:pt x="94656" y="185740"/>
                </a:cubicBezTo>
                <a:lnTo>
                  <a:pt x="92871" y="185740"/>
                </a:lnTo>
                <a:cubicBezTo>
                  <a:pt x="84968" y="185740"/>
                  <a:pt x="78584" y="179355"/>
                  <a:pt x="78584" y="171452"/>
                </a:cubicBezTo>
                <a:cubicBezTo>
                  <a:pt x="78584" y="163550"/>
                  <a:pt x="84968" y="157165"/>
                  <a:pt x="92871" y="157165"/>
                </a:cubicBezTo>
                <a:lnTo>
                  <a:pt x="94656" y="157165"/>
                </a:lnTo>
                <a:cubicBezTo>
                  <a:pt x="97603" y="157165"/>
                  <a:pt x="100015" y="154753"/>
                  <a:pt x="100015" y="151806"/>
                </a:cubicBezTo>
                <a:lnTo>
                  <a:pt x="100015" y="135734"/>
                </a:lnTo>
                <a:cubicBezTo>
                  <a:pt x="100015" y="131804"/>
                  <a:pt x="103229" y="128590"/>
                  <a:pt x="107159" y="128590"/>
                </a:cubicBezTo>
                <a:lnTo>
                  <a:pt x="128590" y="128590"/>
                </a:lnTo>
                <a:cubicBezTo>
                  <a:pt x="132519" y="128590"/>
                  <a:pt x="135734" y="131804"/>
                  <a:pt x="135734" y="135734"/>
                </a:cubicBezTo>
                <a:lnTo>
                  <a:pt x="135734" y="142877"/>
                </a:lnTo>
                <a:cubicBezTo>
                  <a:pt x="135734" y="150780"/>
                  <a:pt x="142118" y="157165"/>
                  <a:pt x="150021" y="157165"/>
                </a:cubicBezTo>
                <a:cubicBezTo>
                  <a:pt x="157924" y="157165"/>
                  <a:pt x="164309" y="150780"/>
                  <a:pt x="164309" y="142877"/>
                </a:cubicBezTo>
                <a:lnTo>
                  <a:pt x="164309" y="135734"/>
                </a:lnTo>
                <a:cubicBezTo>
                  <a:pt x="164309" y="131804"/>
                  <a:pt x="167523" y="128590"/>
                  <a:pt x="171452" y="128590"/>
                </a:cubicBezTo>
                <a:lnTo>
                  <a:pt x="192884" y="128590"/>
                </a:lnTo>
                <a:cubicBezTo>
                  <a:pt x="196813" y="128590"/>
                  <a:pt x="200027" y="131804"/>
                  <a:pt x="200027" y="135734"/>
                </a:cubicBezTo>
                <a:lnTo>
                  <a:pt x="200027" y="200027"/>
                </a:lnTo>
                <a:cubicBezTo>
                  <a:pt x="200027" y="215789"/>
                  <a:pt x="187214" y="228602"/>
                  <a:pt x="171452" y="228602"/>
                </a:cubicBezTo>
                <a:lnTo>
                  <a:pt x="114302" y="228602"/>
                </a:lnTo>
                <a:lnTo>
                  <a:pt x="107159" y="228602"/>
                </a:lnTo>
                <a:lnTo>
                  <a:pt x="32150" y="228602"/>
                </a:lnTo>
                <a:cubicBezTo>
                  <a:pt x="14381" y="228602"/>
                  <a:pt x="5" y="214226"/>
                  <a:pt x="5" y="196457"/>
                </a:cubicBezTo>
                <a:lnTo>
                  <a:pt x="5" y="121448"/>
                </a:lnTo>
                <a:lnTo>
                  <a:pt x="0" y="10715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885670" y="3353207"/>
            <a:ext cx="228600" cy="203220"/>
          </a:xfrm>
          <a:custGeom>
            <a:avLst/>
            <a:gdLst/>
            <a:ahLst/>
            <a:cxnLst/>
            <a:rect l="l" t="t" r="r" b="b"/>
            <a:pathLst>
              <a:path w="228600" h="203220">
                <a:moveTo>
                  <a:pt x="9526" y="0"/>
                </a:moveTo>
                <a:cubicBezTo>
                  <a:pt x="4247" y="0"/>
                  <a:pt x="0" y="4247"/>
                  <a:pt x="0" y="9525"/>
                </a:cubicBezTo>
                <a:cubicBezTo>
                  <a:pt x="0" y="14803"/>
                  <a:pt x="4247" y="19050"/>
                  <a:pt x="9526" y="19050"/>
                </a:cubicBezTo>
                <a:lnTo>
                  <a:pt x="219077" y="19050"/>
                </a:lnTo>
                <a:cubicBezTo>
                  <a:pt x="224355" y="19050"/>
                  <a:pt x="228602" y="14803"/>
                  <a:pt x="228602" y="9525"/>
                </a:cubicBezTo>
                <a:cubicBezTo>
                  <a:pt x="228602" y="4247"/>
                  <a:pt x="224355" y="0"/>
                  <a:pt x="219077" y="0"/>
                </a:cubicBezTo>
                <a:lnTo>
                  <a:pt x="9526" y="0"/>
                </a:lnTo>
                <a:moveTo>
                  <a:pt x="12701" y="31749"/>
                </a:moveTo>
                <a:lnTo>
                  <a:pt x="12701" y="117473"/>
                </a:lnTo>
                <a:cubicBezTo>
                  <a:pt x="12701" y="129738"/>
                  <a:pt x="22663" y="139697"/>
                  <a:pt x="34926" y="139697"/>
                </a:cubicBezTo>
                <a:lnTo>
                  <a:pt x="104777" y="139697"/>
                </a:lnTo>
                <a:lnTo>
                  <a:pt x="104777" y="157993"/>
                </a:lnTo>
                <a:lnTo>
                  <a:pt x="75804" y="186964"/>
                </a:lnTo>
                <a:cubicBezTo>
                  <a:pt x="72073" y="190695"/>
                  <a:pt x="72073" y="196727"/>
                  <a:pt x="75804" y="200417"/>
                </a:cubicBezTo>
                <a:cubicBezTo>
                  <a:pt x="79535" y="204108"/>
                  <a:pt x="85567" y="204149"/>
                  <a:pt x="89257" y="200417"/>
                </a:cubicBezTo>
                <a:lnTo>
                  <a:pt x="114259" y="175415"/>
                </a:lnTo>
                <a:lnTo>
                  <a:pt x="139263" y="200417"/>
                </a:lnTo>
                <a:cubicBezTo>
                  <a:pt x="142994" y="204149"/>
                  <a:pt x="149027" y="204149"/>
                  <a:pt x="152716" y="200417"/>
                </a:cubicBezTo>
                <a:cubicBezTo>
                  <a:pt x="156408" y="196686"/>
                  <a:pt x="156447" y="190655"/>
                  <a:pt x="152716" y="186964"/>
                </a:cubicBezTo>
                <a:lnTo>
                  <a:pt x="123743" y="157993"/>
                </a:lnTo>
                <a:lnTo>
                  <a:pt x="123743" y="139697"/>
                </a:lnTo>
                <a:lnTo>
                  <a:pt x="193594" y="139697"/>
                </a:lnTo>
                <a:cubicBezTo>
                  <a:pt x="205859" y="139697"/>
                  <a:pt x="215819" y="129736"/>
                  <a:pt x="215819" y="117473"/>
                </a:cubicBezTo>
                <a:lnTo>
                  <a:pt x="215819" y="31749"/>
                </a:lnTo>
                <a:lnTo>
                  <a:pt x="196770" y="31749"/>
                </a:lnTo>
                <a:lnTo>
                  <a:pt x="196770" y="117473"/>
                </a:lnTo>
                <a:cubicBezTo>
                  <a:pt x="196770" y="119219"/>
                  <a:pt x="195341" y="120648"/>
                  <a:pt x="193594" y="120648"/>
                </a:cubicBezTo>
                <a:lnTo>
                  <a:pt x="114220" y="120648"/>
                </a:lnTo>
                <a:lnTo>
                  <a:pt x="34926" y="120648"/>
                </a:lnTo>
                <a:cubicBezTo>
                  <a:pt x="33179" y="120648"/>
                  <a:pt x="31750" y="119219"/>
                  <a:pt x="31750" y="117473"/>
                </a:cubicBezTo>
                <a:lnTo>
                  <a:pt x="31750" y="31749"/>
                </a:lnTo>
                <a:lnTo>
                  <a:pt x="12701" y="3174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3885670" y="1757629"/>
            <a:ext cx="228600" cy="228539"/>
          </a:xfrm>
          <a:custGeom>
            <a:avLst/>
            <a:gdLst/>
            <a:ahLst/>
            <a:cxnLst/>
            <a:rect l="l" t="t" r="r" b="b"/>
            <a:pathLst>
              <a:path w="228600" h="228539">
                <a:moveTo>
                  <a:pt x="164290" y="92860"/>
                </a:moveTo>
                <a:cubicBezTo>
                  <a:pt x="164290" y="53409"/>
                  <a:pt x="132309" y="21430"/>
                  <a:pt x="92860" y="21430"/>
                </a:cubicBezTo>
                <a:cubicBezTo>
                  <a:pt x="53410" y="21430"/>
                  <a:pt x="21429" y="53409"/>
                  <a:pt x="21429" y="92860"/>
                </a:cubicBezTo>
                <a:cubicBezTo>
                  <a:pt x="21429" y="132310"/>
                  <a:pt x="53410" y="164290"/>
                  <a:pt x="92860" y="164290"/>
                </a:cubicBezTo>
                <a:cubicBezTo>
                  <a:pt x="132309" y="164290"/>
                  <a:pt x="164290" y="132310"/>
                  <a:pt x="164290" y="92860"/>
                </a:cubicBezTo>
                <a:moveTo>
                  <a:pt x="150494" y="165675"/>
                </a:moveTo>
                <a:cubicBezTo>
                  <a:pt x="134691" y="178219"/>
                  <a:pt x="114645" y="185720"/>
                  <a:pt x="92860" y="185720"/>
                </a:cubicBezTo>
                <a:cubicBezTo>
                  <a:pt x="41564" y="185720"/>
                  <a:pt x="0" y="144155"/>
                  <a:pt x="0" y="92860"/>
                </a:cubicBezTo>
                <a:cubicBezTo>
                  <a:pt x="0" y="41564"/>
                  <a:pt x="41564" y="0"/>
                  <a:pt x="92860" y="0"/>
                </a:cubicBezTo>
                <a:cubicBezTo>
                  <a:pt x="144155" y="0"/>
                  <a:pt x="185719" y="41564"/>
                  <a:pt x="185719" y="92860"/>
                </a:cubicBezTo>
                <a:cubicBezTo>
                  <a:pt x="185719" y="114646"/>
                  <a:pt x="178219" y="134692"/>
                  <a:pt x="165673" y="150495"/>
                </a:cubicBezTo>
                <a:lnTo>
                  <a:pt x="225452" y="210274"/>
                </a:lnTo>
                <a:cubicBezTo>
                  <a:pt x="229649" y="214470"/>
                  <a:pt x="229649" y="221257"/>
                  <a:pt x="225452" y="225408"/>
                </a:cubicBezTo>
                <a:cubicBezTo>
                  <a:pt x="221255" y="229560"/>
                  <a:pt x="214470" y="229604"/>
                  <a:pt x="210319" y="225408"/>
                </a:cubicBezTo>
                <a:lnTo>
                  <a:pt x="150494" y="16567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394512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2982339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57016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Racial Tension and the Civil Rights Movement in America (1920-1973)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3265" r="-11326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46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Assessment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96675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96675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1430664" y="4779814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Synthesizing Information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430664" y="523633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52"/>
              </a:spcBef>
              <a:buNone/>
            </a:pPr>
            <a:r>
              <a:rPr lang="en-US" sz="91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be assessed on their ability to synthesize information from primary sources and multimedia to develop a nuanced understanding of racial tension in America.</a:t>
            </a:r>
            <a:endParaRPr lang="en-US" sz="913" dirty="0"/>
          </a:p>
          <a:p>
            <a:pPr algn="l" marL="0" indent="0">
              <a:lnSpc>
                <a:spcPct val="90000"/>
              </a:lnSpc>
              <a:spcBef>
                <a:spcPts val="652"/>
              </a:spcBef>
              <a:buNone/>
            </a:pPr>
            <a:r>
              <a:rPr lang="en-US" sz="91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requires connecting complex factors and drawing insightful conclusions.</a:t>
            </a:r>
            <a:endParaRPr lang="en-US" sz="913" dirty="0"/>
          </a:p>
        </p:txBody>
      </p:sp>
      <p:sp>
        <p:nvSpPr>
          <p:cNvPr id="17" name="Text 15"/>
          <p:cNvSpPr/>
          <p:nvPr/>
        </p:nvSpPr>
        <p:spPr>
          <a:xfrm>
            <a:off x="1430664" y="3207745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Multimedia Presentation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1430664" y="3664262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50"/>
              </a:spcBef>
              <a:buNone/>
            </a:pPr>
            <a:r>
              <a:rPr lang="en-US" sz="91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be assessed on their ability to create a multimedia presentation that explores the experiences of different groups during the period 1920-1973.</a:t>
            </a:r>
            <a:endParaRPr lang="en-US" sz="910" dirty="0"/>
          </a:p>
          <a:p>
            <a:pPr algn="l" marL="0" indent="0">
              <a:lnSpc>
                <a:spcPct val="90000"/>
              </a:lnSpc>
              <a:spcBef>
                <a:spcPts val="650"/>
              </a:spcBef>
              <a:buNone/>
            </a:pPr>
            <a:r>
              <a:rPr lang="en-US" sz="91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presentation should highlight diverse perspectives and historical narratives.</a:t>
            </a:r>
            <a:endParaRPr lang="en-US" sz="910" dirty="0"/>
          </a:p>
        </p:txBody>
      </p:sp>
      <p:sp>
        <p:nvSpPr>
          <p:cNvPr id="19" name="Text 17"/>
          <p:cNvSpPr/>
          <p:nvPr/>
        </p:nvSpPr>
        <p:spPr>
          <a:xfrm>
            <a:off x="1430664" y="1624826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Analyzing Primary Sources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430664" y="2081343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74"/>
              </a:spcBef>
              <a:buNone/>
            </a:pPr>
            <a:r>
              <a:rPr lang="en-US" sz="122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be assessed on their ability to analyze primary sources and evaluate historical events.</a:t>
            </a:r>
            <a:endParaRPr lang="en-US" sz="1223" dirty="0"/>
          </a:p>
          <a:p>
            <a:pPr algn="l" marL="0" indent="0">
              <a:lnSpc>
                <a:spcPct val="90000"/>
              </a:lnSpc>
              <a:spcBef>
                <a:spcPts val="874"/>
              </a:spcBef>
              <a:buNone/>
            </a:pPr>
            <a:r>
              <a:rPr lang="en-US" sz="122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involves understanding the context and significance of historical documents and events.</a:t>
            </a:r>
            <a:endParaRPr lang="en-US" sz="1223" dirty="0"/>
          </a:p>
        </p:txBody>
      </p:sp>
      <p:sp>
        <p:nvSpPr>
          <p:cNvPr id="21" name="Text 19"/>
          <p:cNvSpPr/>
          <p:nvPr/>
        </p:nvSpPr>
        <p:spPr>
          <a:xfrm>
            <a:off x="910975" y="4912586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200025" y="0"/>
                </a:moveTo>
                <a:cubicBezTo>
                  <a:pt x="215787" y="0"/>
                  <a:pt x="228600" y="12813"/>
                  <a:pt x="228600" y="28575"/>
                </a:cubicBezTo>
                <a:lnTo>
                  <a:pt x="228600" y="85725"/>
                </a:lnTo>
                <a:cubicBezTo>
                  <a:pt x="228600" y="89655"/>
                  <a:pt x="225386" y="92869"/>
                  <a:pt x="221456" y="92869"/>
                </a:cubicBezTo>
                <a:lnTo>
                  <a:pt x="198240" y="92869"/>
                </a:lnTo>
                <a:cubicBezTo>
                  <a:pt x="195293" y="92869"/>
                  <a:pt x="192881" y="95280"/>
                  <a:pt x="192881" y="98227"/>
                </a:cubicBezTo>
                <a:lnTo>
                  <a:pt x="192881" y="100013"/>
                </a:lnTo>
                <a:cubicBezTo>
                  <a:pt x="192881" y="107915"/>
                  <a:pt x="186496" y="114300"/>
                  <a:pt x="178594" y="114300"/>
                </a:cubicBezTo>
                <a:cubicBezTo>
                  <a:pt x="170691" y="114300"/>
                  <a:pt x="164306" y="107915"/>
                  <a:pt x="164306" y="100013"/>
                </a:cubicBezTo>
                <a:lnTo>
                  <a:pt x="164306" y="98227"/>
                </a:lnTo>
                <a:cubicBezTo>
                  <a:pt x="164306" y="95280"/>
                  <a:pt x="161895" y="92869"/>
                  <a:pt x="158948" y="92869"/>
                </a:cubicBezTo>
                <a:lnTo>
                  <a:pt x="142875" y="92869"/>
                </a:lnTo>
                <a:cubicBezTo>
                  <a:pt x="138945" y="92869"/>
                  <a:pt x="135731" y="89655"/>
                  <a:pt x="135731" y="85725"/>
                </a:cubicBezTo>
                <a:lnTo>
                  <a:pt x="135731" y="71438"/>
                </a:lnTo>
                <a:cubicBezTo>
                  <a:pt x="135731" y="67508"/>
                  <a:pt x="138945" y="64294"/>
                  <a:pt x="142875" y="64294"/>
                </a:cubicBezTo>
                <a:lnTo>
                  <a:pt x="150019" y="64294"/>
                </a:lnTo>
                <a:cubicBezTo>
                  <a:pt x="157921" y="64294"/>
                  <a:pt x="164306" y="57909"/>
                  <a:pt x="164306" y="50006"/>
                </a:cubicBezTo>
                <a:cubicBezTo>
                  <a:pt x="164306" y="42104"/>
                  <a:pt x="157921" y="35719"/>
                  <a:pt x="150019" y="35719"/>
                </a:cubicBezTo>
                <a:lnTo>
                  <a:pt x="142875" y="35719"/>
                </a:lnTo>
                <a:cubicBezTo>
                  <a:pt x="138945" y="35719"/>
                  <a:pt x="135731" y="32505"/>
                  <a:pt x="135731" y="28575"/>
                </a:cubicBezTo>
                <a:lnTo>
                  <a:pt x="135731" y="7144"/>
                </a:lnTo>
                <a:cubicBezTo>
                  <a:pt x="135731" y="3214"/>
                  <a:pt x="138945" y="0"/>
                  <a:pt x="142875" y="0"/>
                </a:cubicBezTo>
                <a:lnTo>
                  <a:pt x="200025" y="0"/>
                </a:lnTo>
              </a:path>
              <a:path w="228600" h="228600">
                <a:moveTo>
                  <a:pt x="0" y="107156"/>
                </a:moveTo>
                <a:lnTo>
                  <a:pt x="0" y="57150"/>
                </a:lnTo>
                <a:cubicBezTo>
                  <a:pt x="0" y="41388"/>
                  <a:pt x="12813" y="28575"/>
                  <a:pt x="28575" y="28575"/>
                </a:cubicBezTo>
                <a:lnTo>
                  <a:pt x="92869" y="28575"/>
                </a:lnTo>
                <a:cubicBezTo>
                  <a:pt x="96798" y="28575"/>
                  <a:pt x="100013" y="31789"/>
                  <a:pt x="100013" y="35719"/>
                </a:cubicBezTo>
                <a:lnTo>
                  <a:pt x="100013" y="58935"/>
                </a:lnTo>
                <a:cubicBezTo>
                  <a:pt x="100013" y="61882"/>
                  <a:pt x="102424" y="64294"/>
                  <a:pt x="105371" y="64294"/>
                </a:cubicBezTo>
                <a:lnTo>
                  <a:pt x="107156" y="64294"/>
                </a:lnTo>
                <a:cubicBezTo>
                  <a:pt x="115059" y="64294"/>
                  <a:pt x="121444" y="70679"/>
                  <a:pt x="121444" y="78581"/>
                </a:cubicBezTo>
                <a:cubicBezTo>
                  <a:pt x="121444" y="86484"/>
                  <a:pt x="115059" y="92869"/>
                  <a:pt x="107156" y="92869"/>
                </a:cubicBezTo>
                <a:lnTo>
                  <a:pt x="105371" y="92869"/>
                </a:lnTo>
                <a:cubicBezTo>
                  <a:pt x="102424" y="92869"/>
                  <a:pt x="100013" y="95280"/>
                  <a:pt x="100013" y="98227"/>
                </a:cubicBezTo>
                <a:lnTo>
                  <a:pt x="100013" y="121444"/>
                </a:lnTo>
                <a:cubicBezTo>
                  <a:pt x="100013" y="125373"/>
                  <a:pt x="96798" y="128588"/>
                  <a:pt x="92869" y="128588"/>
                </a:cubicBezTo>
                <a:lnTo>
                  <a:pt x="78581" y="128588"/>
                </a:lnTo>
                <a:cubicBezTo>
                  <a:pt x="74652" y="128588"/>
                  <a:pt x="71438" y="125373"/>
                  <a:pt x="71438" y="121444"/>
                </a:cubicBezTo>
                <a:lnTo>
                  <a:pt x="71438" y="114300"/>
                </a:lnTo>
                <a:cubicBezTo>
                  <a:pt x="71438" y="106397"/>
                  <a:pt x="65053" y="100013"/>
                  <a:pt x="57150" y="100013"/>
                </a:cubicBezTo>
                <a:cubicBezTo>
                  <a:pt x="49247" y="100013"/>
                  <a:pt x="42863" y="106397"/>
                  <a:pt x="42863" y="114300"/>
                </a:cubicBezTo>
                <a:lnTo>
                  <a:pt x="42863" y="121444"/>
                </a:lnTo>
                <a:cubicBezTo>
                  <a:pt x="42863" y="125373"/>
                  <a:pt x="39648" y="128588"/>
                  <a:pt x="35719" y="128588"/>
                </a:cubicBezTo>
                <a:lnTo>
                  <a:pt x="21431" y="128588"/>
                </a:lnTo>
                <a:lnTo>
                  <a:pt x="21431" y="196454"/>
                </a:lnTo>
                <a:cubicBezTo>
                  <a:pt x="21431" y="202393"/>
                  <a:pt x="26209" y="207171"/>
                  <a:pt x="32148" y="207171"/>
                </a:cubicBezTo>
                <a:lnTo>
                  <a:pt x="100015" y="207171"/>
                </a:lnTo>
                <a:lnTo>
                  <a:pt x="100015" y="191098"/>
                </a:lnTo>
                <a:cubicBezTo>
                  <a:pt x="100015" y="188152"/>
                  <a:pt x="97603" y="185740"/>
                  <a:pt x="94656" y="185740"/>
                </a:cubicBezTo>
                <a:lnTo>
                  <a:pt x="92871" y="185740"/>
                </a:lnTo>
                <a:cubicBezTo>
                  <a:pt x="84968" y="185740"/>
                  <a:pt x="78584" y="179355"/>
                  <a:pt x="78584" y="171452"/>
                </a:cubicBezTo>
                <a:cubicBezTo>
                  <a:pt x="78584" y="163550"/>
                  <a:pt x="84968" y="157165"/>
                  <a:pt x="92871" y="157165"/>
                </a:cubicBezTo>
                <a:lnTo>
                  <a:pt x="94656" y="157165"/>
                </a:lnTo>
                <a:cubicBezTo>
                  <a:pt x="97603" y="157165"/>
                  <a:pt x="100015" y="154753"/>
                  <a:pt x="100015" y="151806"/>
                </a:cubicBezTo>
                <a:lnTo>
                  <a:pt x="100015" y="135734"/>
                </a:lnTo>
                <a:cubicBezTo>
                  <a:pt x="100015" y="131804"/>
                  <a:pt x="103229" y="128590"/>
                  <a:pt x="107159" y="128590"/>
                </a:cubicBezTo>
                <a:lnTo>
                  <a:pt x="128590" y="128590"/>
                </a:lnTo>
                <a:cubicBezTo>
                  <a:pt x="132519" y="128590"/>
                  <a:pt x="135734" y="131804"/>
                  <a:pt x="135734" y="135734"/>
                </a:cubicBezTo>
                <a:lnTo>
                  <a:pt x="135734" y="142877"/>
                </a:lnTo>
                <a:cubicBezTo>
                  <a:pt x="135734" y="150780"/>
                  <a:pt x="142118" y="157165"/>
                  <a:pt x="150021" y="157165"/>
                </a:cubicBezTo>
                <a:cubicBezTo>
                  <a:pt x="157924" y="157165"/>
                  <a:pt x="164309" y="150780"/>
                  <a:pt x="164309" y="142877"/>
                </a:cubicBezTo>
                <a:lnTo>
                  <a:pt x="164309" y="135734"/>
                </a:lnTo>
                <a:cubicBezTo>
                  <a:pt x="164309" y="131804"/>
                  <a:pt x="167523" y="128590"/>
                  <a:pt x="171452" y="128590"/>
                </a:cubicBezTo>
                <a:lnTo>
                  <a:pt x="192884" y="128590"/>
                </a:lnTo>
                <a:cubicBezTo>
                  <a:pt x="196813" y="128590"/>
                  <a:pt x="200027" y="131804"/>
                  <a:pt x="200027" y="135734"/>
                </a:cubicBezTo>
                <a:lnTo>
                  <a:pt x="200027" y="200027"/>
                </a:lnTo>
                <a:cubicBezTo>
                  <a:pt x="200027" y="215789"/>
                  <a:pt x="187214" y="228602"/>
                  <a:pt x="171452" y="228602"/>
                </a:cubicBezTo>
                <a:lnTo>
                  <a:pt x="114302" y="228602"/>
                </a:lnTo>
                <a:lnTo>
                  <a:pt x="107159" y="228602"/>
                </a:lnTo>
                <a:lnTo>
                  <a:pt x="32150" y="228602"/>
                </a:lnTo>
                <a:cubicBezTo>
                  <a:pt x="14381" y="228602"/>
                  <a:pt x="5" y="214226"/>
                  <a:pt x="5" y="196457"/>
                </a:cubicBezTo>
                <a:lnTo>
                  <a:pt x="5" y="121448"/>
                </a:lnTo>
                <a:lnTo>
                  <a:pt x="0" y="10715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910975" y="3363377"/>
            <a:ext cx="228600" cy="182880"/>
          </a:xfrm>
          <a:custGeom>
            <a:avLst/>
            <a:gdLst/>
            <a:ahLst/>
            <a:cxnLst/>
            <a:rect l="l" t="t" r="r" b="b"/>
            <a:pathLst>
              <a:path w="228600" h="182880">
                <a:moveTo>
                  <a:pt x="151448" y="8573"/>
                </a:moveTo>
                <a:cubicBezTo>
                  <a:pt x="151448" y="3822"/>
                  <a:pt x="147625" y="2"/>
                  <a:pt x="142875" y="2"/>
                </a:cubicBezTo>
                <a:cubicBezTo>
                  <a:pt x="138125" y="2"/>
                  <a:pt x="134303" y="3824"/>
                  <a:pt x="134303" y="8575"/>
                </a:cubicBezTo>
                <a:lnTo>
                  <a:pt x="134303" y="37150"/>
                </a:lnTo>
                <a:cubicBezTo>
                  <a:pt x="134303" y="41902"/>
                  <a:pt x="138125" y="45724"/>
                  <a:pt x="142875" y="45724"/>
                </a:cubicBezTo>
                <a:cubicBezTo>
                  <a:pt x="147625" y="45724"/>
                  <a:pt x="151448" y="41902"/>
                  <a:pt x="151448" y="37152"/>
                </a:cubicBezTo>
                <a:lnTo>
                  <a:pt x="151448" y="8573"/>
                </a:lnTo>
                <a:moveTo>
                  <a:pt x="94654" y="13930"/>
                </a:moveTo>
                <a:cubicBezTo>
                  <a:pt x="91296" y="10572"/>
                  <a:pt x="85867" y="10572"/>
                  <a:pt x="82545" y="13930"/>
                </a:cubicBezTo>
                <a:cubicBezTo>
                  <a:pt x="79224" y="17288"/>
                  <a:pt x="79187" y="22717"/>
                  <a:pt x="82545" y="26038"/>
                </a:cubicBezTo>
                <a:lnTo>
                  <a:pt x="102548" y="46042"/>
                </a:lnTo>
                <a:cubicBezTo>
                  <a:pt x="105906" y="49400"/>
                  <a:pt x="111335" y="49400"/>
                  <a:pt x="114657" y="46042"/>
                </a:cubicBezTo>
                <a:cubicBezTo>
                  <a:pt x="117978" y="42684"/>
                  <a:pt x="118015" y="37254"/>
                  <a:pt x="114657" y="33933"/>
                </a:cubicBezTo>
                <a:lnTo>
                  <a:pt x="94654" y="13930"/>
                </a:lnTo>
                <a:moveTo>
                  <a:pt x="203239" y="26075"/>
                </a:moveTo>
                <a:cubicBezTo>
                  <a:pt x="206597" y="22717"/>
                  <a:pt x="206597" y="17288"/>
                  <a:pt x="203239" y="13967"/>
                </a:cubicBezTo>
                <a:cubicBezTo>
                  <a:pt x="199881" y="10646"/>
                  <a:pt x="194452" y="10609"/>
                  <a:pt x="191130" y="13967"/>
                </a:cubicBezTo>
                <a:lnTo>
                  <a:pt x="171091" y="33933"/>
                </a:lnTo>
                <a:cubicBezTo>
                  <a:pt x="167733" y="37291"/>
                  <a:pt x="167733" y="42721"/>
                  <a:pt x="171091" y="46042"/>
                </a:cubicBezTo>
                <a:cubicBezTo>
                  <a:pt x="174449" y="49363"/>
                  <a:pt x="179878" y="49400"/>
                  <a:pt x="183200" y="46042"/>
                </a:cubicBezTo>
                <a:lnTo>
                  <a:pt x="203203" y="26040"/>
                </a:lnTo>
                <a:lnTo>
                  <a:pt x="203239" y="26075"/>
                </a:lnTo>
                <a:moveTo>
                  <a:pt x="102870" y="114300"/>
                </a:moveTo>
                <a:cubicBezTo>
                  <a:pt x="102870" y="92206"/>
                  <a:pt x="120781" y="74295"/>
                  <a:pt x="142875" y="74295"/>
                </a:cubicBezTo>
                <a:cubicBezTo>
                  <a:pt x="164969" y="74295"/>
                  <a:pt x="182880" y="92206"/>
                  <a:pt x="182880" y="114300"/>
                </a:cubicBezTo>
                <a:cubicBezTo>
                  <a:pt x="182880" y="136394"/>
                  <a:pt x="164969" y="154305"/>
                  <a:pt x="142875" y="154305"/>
                </a:cubicBezTo>
                <a:cubicBezTo>
                  <a:pt x="120781" y="154305"/>
                  <a:pt x="102870" y="136394"/>
                  <a:pt x="102870" y="114300"/>
                </a:cubicBezTo>
                <a:moveTo>
                  <a:pt x="200025" y="114300"/>
                </a:moveTo>
                <a:cubicBezTo>
                  <a:pt x="200025" y="103905"/>
                  <a:pt x="197238" y="94119"/>
                  <a:pt x="192381" y="85725"/>
                </a:cubicBezTo>
                <a:lnTo>
                  <a:pt x="205740" y="85725"/>
                </a:lnTo>
                <a:cubicBezTo>
                  <a:pt x="208883" y="85725"/>
                  <a:pt x="211455" y="88296"/>
                  <a:pt x="211455" y="91440"/>
                </a:cubicBezTo>
                <a:lnTo>
                  <a:pt x="211455" y="137160"/>
                </a:lnTo>
                <a:cubicBezTo>
                  <a:pt x="211455" y="140304"/>
                  <a:pt x="208883" y="142875"/>
                  <a:pt x="205740" y="142875"/>
                </a:cubicBezTo>
                <a:lnTo>
                  <a:pt x="192381" y="142875"/>
                </a:lnTo>
                <a:cubicBezTo>
                  <a:pt x="197238" y="134481"/>
                  <a:pt x="200025" y="124695"/>
                  <a:pt x="200025" y="114300"/>
                </a:cubicBezTo>
                <a:lnTo>
                  <a:pt x="200025" y="114300"/>
                </a:lnTo>
                <a:moveTo>
                  <a:pt x="142875" y="171450"/>
                </a:moveTo>
                <a:cubicBezTo>
                  <a:pt x="155734" y="171450"/>
                  <a:pt x="167628" y="167200"/>
                  <a:pt x="177165" y="160020"/>
                </a:cubicBezTo>
                <a:lnTo>
                  <a:pt x="182880" y="160020"/>
                </a:lnTo>
                <a:lnTo>
                  <a:pt x="182880" y="174308"/>
                </a:lnTo>
                <a:cubicBezTo>
                  <a:pt x="182880" y="179060"/>
                  <a:pt x="186702" y="182882"/>
                  <a:pt x="191453" y="182882"/>
                </a:cubicBezTo>
                <a:cubicBezTo>
                  <a:pt x="196203" y="182882"/>
                  <a:pt x="200025" y="179060"/>
                  <a:pt x="200025" y="174310"/>
                </a:cubicBezTo>
                <a:lnTo>
                  <a:pt x="200025" y="160024"/>
                </a:lnTo>
                <a:lnTo>
                  <a:pt x="205740" y="160024"/>
                </a:lnTo>
                <a:cubicBezTo>
                  <a:pt x="218350" y="160024"/>
                  <a:pt x="228600" y="149773"/>
                  <a:pt x="228600" y="137164"/>
                </a:cubicBezTo>
                <a:lnTo>
                  <a:pt x="228600" y="91444"/>
                </a:lnTo>
                <a:cubicBezTo>
                  <a:pt x="228600" y="78834"/>
                  <a:pt x="218350" y="68584"/>
                  <a:pt x="205740" y="68584"/>
                </a:cubicBezTo>
                <a:lnTo>
                  <a:pt x="177165" y="68584"/>
                </a:lnTo>
                <a:cubicBezTo>
                  <a:pt x="167628" y="61404"/>
                  <a:pt x="155734" y="57154"/>
                  <a:pt x="142875" y="57154"/>
                </a:cubicBezTo>
                <a:cubicBezTo>
                  <a:pt x="130016" y="57154"/>
                  <a:pt x="118122" y="61404"/>
                  <a:pt x="108585" y="68584"/>
                </a:cubicBezTo>
                <a:lnTo>
                  <a:pt x="22860" y="68584"/>
                </a:lnTo>
                <a:cubicBezTo>
                  <a:pt x="10250" y="68584"/>
                  <a:pt x="0" y="78834"/>
                  <a:pt x="0" y="91444"/>
                </a:cubicBezTo>
                <a:lnTo>
                  <a:pt x="0" y="137164"/>
                </a:lnTo>
                <a:cubicBezTo>
                  <a:pt x="0" y="149773"/>
                  <a:pt x="10250" y="160024"/>
                  <a:pt x="22860" y="160024"/>
                </a:cubicBezTo>
                <a:lnTo>
                  <a:pt x="28575" y="160024"/>
                </a:lnTo>
                <a:lnTo>
                  <a:pt x="28575" y="174312"/>
                </a:lnTo>
                <a:cubicBezTo>
                  <a:pt x="28575" y="179064"/>
                  <a:pt x="32397" y="182886"/>
                  <a:pt x="37148" y="182886"/>
                </a:cubicBezTo>
                <a:cubicBezTo>
                  <a:pt x="41898" y="182886"/>
                  <a:pt x="45720" y="179064"/>
                  <a:pt x="45720" y="174314"/>
                </a:cubicBezTo>
                <a:lnTo>
                  <a:pt x="45720" y="160028"/>
                </a:lnTo>
                <a:lnTo>
                  <a:pt x="108585" y="160028"/>
                </a:lnTo>
                <a:cubicBezTo>
                  <a:pt x="118122" y="167207"/>
                  <a:pt x="130016" y="171458"/>
                  <a:pt x="142875" y="171458"/>
                </a:cubicBezTo>
                <a:lnTo>
                  <a:pt x="142875" y="171450"/>
                </a:lnTo>
                <a:moveTo>
                  <a:pt x="85725" y="114300"/>
                </a:moveTo>
                <a:cubicBezTo>
                  <a:pt x="85725" y="124695"/>
                  <a:pt x="88512" y="134481"/>
                  <a:pt x="93369" y="142875"/>
                </a:cubicBezTo>
                <a:lnTo>
                  <a:pt x="22860" y="142875"/>
                </a:lnTo>
                <a:cubicBezTo>
                  <a:pt x="19717" y="142875"/>
                  <a:pt x="17145" y="140304"/>
                  <a:pt x="17145" y="137160"/>
                </a:cubicBezTo>
                <a:lnTo>
                  <a:pt x="17145" y="91440"/>
                </a:lnTo>
                <a:cubicBezTo>
                  <a:pt x="17145" y="88296"/>
                  <a:pt x="19717" y="85725"/>
                  <a:pt x="22860" y="85725"/>
                </a:cubicBezTo>
                <a:lnTo>
                  <a:pt x="93369" y="85725"/>
                </a:lnTo>
                <a:cubicBezTo>
                  <a:pt x="88512" y="94119"/>
                  <a:pt x="85725" y="103905"/>
                  <a:pt x="85725" y="114300"/>
                </a:cubicBezTo>
                <a:lnTo>
                  <a:pt x="85725" y="114300"/>
                </a:lnTo>
                <a:moveTo>
                  <a:pt x="45720" y="114300"/>
                </a:moveTo>
                <a:cubicBezTo>
                  <a:pt x="45720" y="109565"/>
                  <a:pt x="41882" y="105728"/>
                  <a:pt x="37148" y="105728"/>
                </a:cubicBezTo>
                <a:cubicBezTo>
                  <a:pt x="32413" y="105728"/>
                  <a:pt x="28575" y="109567"/>
                  <a:pt x="28575" y="114302"/>
                </a:cubicBezTo>
                <a:cubicBezTo>
                  <a:pt x="28575" y="119037"/>
                  <a:pt x="32413" y="122875"/>
                  <a:pt x="37148" y="122875"/>
                </a:cubicBezTo>
                <a:cubicBezTo>
                  <a:pt x="41882" y="122875"/>
                  <a:pt x="45720" y="119037"/>
                  <a:pt x="45720" y="114304"/>
                </a:cubicBezTo>
                <a:lnTo>
                  <a:pt x="45720" y="114300"/>
                </a:lnTo>
                <a:moveTo>
                  <a:pt x="65723" y="122873"/>
                </a:moveTo>
                <a:cubicBezTo>
                  <a:pt x="70457" y="122873"/>
                  <a:pt x="74295" y="119035"/>
                  <a:pt x="74295" y="114302"/>
                </a:cubicBezTo>
                <a:cubicBezTo>
                  <a:pt x="74295" y="109567"/>
                  <a:pt x="70457" y="105730"/>
                  <a:pt x="65723" y="105730"/>
                </a:cubicBezTo>
                <a:cubicBezTo>
                  <a:pt x="60988" y="105730"/>
                  <a:pt x="57150" y="109569"/>
                  <a:pt x="57150" y="114304"/>
                </a:cubicBezTo>
                <a:cubicBezTo>
                  <a:pt x="57150" y="119039"/>
                  <a:pt x="60988" y="122877"/>
                  <a:pt x="65723" y="122877"/>
                </a:cubicBezTo>
                <a:lnTo>
                  <a:pt x="65723" y="122873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910975" y="1757629"/>
            <a:ext cx="228600" cy="228539"/>
          </a:xfrm>
          <a:custGeom>
            <a:avLst/>
            <a:gdLst/>
            <a:ahLst/>
            <a:cxnLst/>
            <a:rect l="l" t="t" r="r" b="b"/>
            <a:pathLst>
              <a:path w="228600" h="228539">
                <a:moveTo>
                  <a:pt x="164290" y="92860"/>
                </a:moveTo>
                <a:cubicBezTo>
                  <a:pt x="164290" y="53409"/>
                  <a:pt x="132309" y="21430"/>
                  <a:pt x="92860" y="21430"/>
                </a:cubicBezTo>
                <a:cubicBezTo>
                  <a:pt x="53410" y="21430"/>
                  <a:pt x="21429" y="53409"/>
                  <a:pt x="21429" y="92860"/>
                </a:cubicBezTo>
                <a:cubicBezTo>
                  <a:pt x="21429" y="132310"/>
                  <a:pt x="53410" y="164290"/>
                  <a:pt x="92860" y="164290"/>
                </a:cubicBezTo>
                <a:cubicBezTo>
                  <a:pt x="132309" y="164290"/>
                  <a:pt x="164290" y="132310"/>
                  <a:pt x="164290" y="92860"/>
                </a:cubicBezTo>
                <a:moveTo>
                  <a:pt x="150494" y="165675"/>
                </a:moveTo>
                <a:cubicBezTo>
                  <a:pt x="134691" y="178219"/>
                  <a:pt x="114645" y="185720"/>
                  <a:pt x="92860" y="185720"/>
                </a:cubicBezTo>
                <a:cubicBezTo>
                  <a:pt x="41564" y="185720"/>
                  <a:pt x="0" y="144155"/>
                  <a:pt x="0" y="92860"/>
                </a:cubicBezTo>
                <a:cubicBezTo>
                  <a:pt x="0" y="41564"/>
                  <a:pt x="41564" y="0"/>
                  <a:pt x="92860" y="0"/>
                </a:cubicBezTo>
                <a:cubicBezTo>
                  <a:pt x="144155" y="0"/>
                  <a:pt x="185719" y="41564"/>
                  <a:pt x="185719" y="92860"/>
                </a:cubicBezTo>
                <a:cubicBezTo>
                  <a:pt x="185719" y="114646"/>
                  <a:pt x="178219" y="134692"/>
                  <a:pt x="165673" y="150495"/>
                </a:cubicBezTo>
                <a:lnTo>
                  <a:pt x="225452" y="210274"/>
                </a:lnTo>
                <a:cubicBezTo>
                  <a:pt x="229649" y="214470"/>
                  <a:pt x="229649" y="221257"/>
                  <a:pt x="225452" y="225408"/>
                </a:cubicBezTo>
                <a:cubicBezTo>
                  <a:pt x="221255" y="229560"/>
                  <a:pt x="214470" y="229604"/>
                  <a:pt x="210319" y="225408"/>
                </a:cubicBezTo>
                <a:lnTo>
                  <a:pt x="150494" y="16567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Racial Tension and the Civil Rights Movement in America (1920-1973)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39" y="548639"/>
            <a:ext cx="11088717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548639" y="1457226"/>
            <a:ext cx="11088718" cy="1828800"/>
          </a:xfrm>
          <a:prstGeom prst="rect">
            <a:avLst/>
          </a:prstGeom>
          <a:blipFill>
            <a:blip r:embed="rId1"/>
            <a:srcRect/>
            <a:stretch>
              <a:fillRect l="0" r="0" t="-152034" b="-152034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894921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894921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1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821680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821680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2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9762836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762836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36956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are now better equipped to analyze the civil rights movement.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understanding is rooted in a thorough exploration of historical events and societal changes.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436957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979"/>
              </a:spcBef>
              <a:buNone/>
            </a:pPr>
            <a:r>
              <a:rPr lang="en-US" sz="1567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Comprehensive Learning Outcomes</a:t>
            </a:r>
            <a:endParaRPr lang="en-US" sz="1567" dirty="0"/>
          </a:p>
        </p:txBody>
      </p:sp>
      <p:sp>
        <p:nvSpPr>
          <p:cNvPr id="16" name="Text 14"/>
          <p:cNvSpPr/>
          <p:nvPr/>
        </p:nvSpPr>
        <p:spPr>
          <a:xfrm>
            <a:off x="4502999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lesson has utilized primary sources and multimedia to engage students.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tools have promoted critical thinking and enriched the learning experience.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502999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Engaging Educational Methods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569042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857"/>
              </a:spcBef>
              <a:buNone/>
            </a:pPr>
            <a:r>
              <a:rPr lang="en-US" sz="12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introduction to racial tension in America from 1920 to 1973 is a complex and sensitive topic.</a:t>
            </a:r>
            <a:endParaRPr lang="en-US" sz="1200" dirty="0"/>
          </a:p>
          <a:p>
            <a:pPr algn="ctr" marL="0" indent="0">
              <a:lnSpc>
                <a:spcPct val="90000"/>
              </a:lnSpc>
              <a:spcBef>
                <a:spcPts val="857"/>
              </a:spcBef>
              <a:buNone/>
            </a:pPr>
            <a:r>
              <a:rPr lang="en-US" sz="12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have gained a deeper understanding of the historical context and events that shaped the civil rights movement.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569042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990"/>
              </a:spcBef>
              <a:buNone/>
            </a:pPr>
            <a:r>
              <a:rPr lang="en-US" sz="1583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Historical Context of Racial Tension</a:t>
            </a:r>
            <a:endParaRPr lang="en-US" sz="1583" dirty="0"/>
          </a:p>
        </p:txBody>
      </p:sp>
      <p:sp>
        <p:nvSpPr>
          <p:cNvPr id="20" name="Text 18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Racial Tension and the Civil Rights Movement in America (1920-1973)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39" y="548639"/>
            <a:ext cx="11088717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Reflection Questions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548639" y="1457226"/>
            <a:ext cx="11088718" cy="1828800"/>
          </a:xfrm>
          <a:prstGeom prst="rect">
            <a:avLst/>
          </a:prstGeom>
          <a:blipFill>
            <a:blip r:embed="rId1"/>
            <a:srcRect/>
            <a:stretch>
              <a:fillRect l="0" r="0" t="-152034" b="-152034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894921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821680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9762836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436956" y="478994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857"/>
              </a:spcBef>
              <a:buNone/>
            </a:pPr>
            <a:r>
              <a:rPr lang="en-US" sz="12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How did students demonstrate an understanding of the historical context and key events of the civil rights movement?</a:t>
            </a:r>
            <a:endParaRPr lang="en-US" sz="1200" dirty="0"/>
          </a:p>
          <a:p>
            <a:pPr algn="ctr" marL="0" indent="0">
              <a:lnSpc>
                <a:spcPct val="90000"/>
              </a:lnSpc>
              <a:spcBef>
                <a:spcPts val="857"/>
              </a:spcBef>
              <a:buNone/>
            </a:pPr>
            <a:r>
              <a:rPr lang="en-US" sz="12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strategies were most effective in engaging students with the topic of racial tension in America?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436957" y="4302943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Historical Context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502999" y="478994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951"/>
              </a:spcBef>
              <a:buNone/>
            </a:pPr>
            <a:r>
              <a:rPr lang="en-US" sz="133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opportunities were provided for students to develop critical thinking skills?</a:t>
            </a:r>
            <a:endParaRPr lang="en-US" sz="1332" dirty="0"/>
          </a:p>
          <a:p>
            <a:pPr algn="ctr" marL="0" indent="0">
              <a:lnSpc>
                <a:spcPct val="90000"/>
              </a:lnSpc>
              <a:spcBef>
                <a:spcPts val="951"/>
              </a:spcBef>
              <a:buNone/>
            </a:pPr>
            <a:r>
              <a:rPr lang="en-US" sz="133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How did students evaluate the significance of primary sources and multimedia in historical research?</a:t>
            </a:r>
            <a:endParaRPr lang="en-US" sz="1332" dirty="0"/>
          </a:p>
        </p:txBody>
      </p:sp>
      <p:sp>
        <p:nvSpPr>
          <p:cNvPr id="14" name="Text 12"/>
          <p:cNvSpPr/>
          <p:nvPr/>
        </p:nvSpPr>
        <p:spPr>
          <a:xfrm>
            <a:off x="4502999" y="4302943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Developing Critical Thinking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569042" y="478994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857"/>
              </a:spcBef>
              <a:buNone/>
            </a:pPr>
            <a:r>
              <a:rPr lang="en-US" sz="12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strategies were most effective in engaging students with the topic of racial tension in America?</a:t>
            </a:r>
            <a:endParaRPr lang="en-US" sz="1200" dirty="0"/>
          </a:p>
          <a:p>
            <a:pPr algn="ctr" marL="0" indent="0">
              <a:lnSpc>
                <a:spcPct val="90000"/>
              </a:lnSpc>
              <a:spcBef>
                <a:spcPts val="857"/>
              </a:spcBef>
              <a:buNone/>
            </a:pPr>
            <a:r>
              <a:rPr lang="en-US" sz="12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How did students demonstrate an understanding of the historical context and key events of the civil rights movement?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569042" y="4302943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Engaging Students Effectively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9922856" y="3685527"/>
            <a:ext cx="228600" cy="228539"/>
          </a:xfrm>
          <a:custGeom>
            <a:avLst/>
            <a:gdLst/>
            <a:ahLst/>
            <a:cxnLst/>
            <a:rect l="l" t="t" r="r" b="b"/>
            <a:pathLst>
              <a:path w="228600" h="228539">
                <a:moveTo>
                  <a:pt x="164290" y="92860"/>
                </a:moveTo>
                <a:cubicBezTo>
                  <a:pt x="164290" y="53409"/>
                  <a:pt x="132309" y="21430"/>
                  <a:pt x="92860" y="21430"/>
                </a:cubicBezTo>
                <a:cubicBezTo>
                  <a:pt x="53410" y="21430"/>
                  <a:pt x="21429" y="53409"/>
                  <a:pt x="21429" y="92860"/>
                </a:cubicBezTo>
                <a:cubicBezTo>
                  <a:pt x="21429" y="132310"/>
                  <a:pt x="53410" y="164290"/>
                  <a:pt x="92860" y="164290"/>
                </a:cubicBezTo>
                <a:cubicBezTo>
                  <a:pt x="132309" y="164290"/>
                  <a:pt x="164290" y="132310"/>
                  <a:pt x="164290" y="92860"/>
                </a:cubicBezTo>
                <a:moveTo>
                  <a:pt x="150494" y="165675"/>
                </a:moveTo>
                <a:cubicBezTo>
                  <a:pt x="134691" y="178219"/>
                  <a:pt x="114645" y="185720"/>
                  <a:pt x="92860" y="185720"/>
                </a:cubicBezTo>
                <a:cubicBezTo>
                  <a:pt x="41564" y="185720"/>
                  <a:pt x="0" y="144155"/>
                  <a:pt x="0" y="92860"/>
                </a:cubicBezTo>
                <a:cubicBezTo>
                  <a:pt x="0" y="41564"/>
                  <a:pt x="41564" y="0"/>
                  <a:pt x="92860" y="0"/>
                </a:cubicBezTo>
                <a:cubicBezTo>
                  <a:pt x="144155" y="0"/>
                  <a:pt x="185719" y="41564"/>
                  <a:pt x="185719" y="92860"/>
                </a:cubicBezTo>
                <a:cubicBezTo>
                  <a:pt x="185719" y="114646"/>
                  <a:pt x="178219" y="134692"/>
                  <a:pt x="165673" y="150495"/>
                </a:cubicBezTo>
                <a:lnTo>
                  <a:pt x="225452" y="210274"/>
                </a:lnTo>
                <a:cubicBezTo>
                  <a:pt x="229649" y="214470"/>
                  <a:pt x="229649" y="221257"/>
                  <a:pt x="225452" y="225408"/>
                </a:cubicBezTo>
                <a:cubicBezTo>
                  <a:pt x="221255" y="229560"/>
                  <a:pt x="214470" y="229604"/>
                  <a:pt x="210319" y="225408"/>
                </a:cubicBezTo>
                <a:lnTo>
                  <a:pt x="150494" y="16567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5981700" y="3685496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68534" y="34336"/>
                </a:moveTo>
                <a:cubicBezTo>
                  <a:pt x="67686" y="37372"/>
                  <a:pt x="65498" y="39872"/>
                  <a:pt x="62641" y="41166"/>
                </a:cubicBezTo>
                <a:cubicBezTo>
                  <a:pt x="55230" y="44515"/>
                  <a:pt x="50050" y="51926"/>
                  <a:pt x="50006" y="60588"/>
                </a:cubicBezTo>
                <a:cubicBezTo>
                  <a:pt x="49961" y="64650"/>
                  <a:pt x="47684" y="68313"/>
                  <a:pt x="44067" y="70098"/>
                </a:cubicBezTo>
                <a:cubicBezTo>
                  <a:pt x="36969" y="73625"/>
                  <a:pt x="32146" y="80904"/>
                  <a:pt x="32146" y="89296"/>
                </a:cubicBezTo>
                <a:cubicBezTo>
                  <a:pt x="32146" y="92466"/>
                  <a:pt x="32816" y="95413"/>
                  <a:pt x="34020" y="98092"/>
                </a:cubicBezTo>
                <a:cubicBezTo>
                  <a:pt x="35984" y="102424"/>
                  <a:pt x="34868" y="107469"/>
                  <a:pt x="31298" y="110594"/>
                </a:cubicBezTo>
                <a:cubicBezTo>
                  <a:pt x="25226" y="115818"/>
                  <a:pt x="21431" y="123542"/>
                  <a:pt x="21431" y="132161"/>
                </a:cubicBezTo>
                <a:cubicBezTo>
                  <a:pt x="21431" y="141179"/>
                  <a:pt x="25583" y="149171"/>
                  <a:pt x="32102" y="154440"/>
                </a:cubicBezTo>
                <a:cubicBezTo>
                  <a:pt x="35095" y="156852"/>
                  <a:pt x="36567" y="160690"/>
                  <a:pt x="35986" y="164487"/>
                </a:cubicBezTo>
                <a:cubicBezTo>
                  <a:pt x="35808" y="165602"/>
                  <a:pt x="35719" y="166720"/>
                  <a:pt x="35719" y="167879"/>
                </a:cubicBezTo>
                <a:cubicBezTo>
                  <a:pt x="35719" y="179533"/>
                  <a:pt x="45004" y="188997"/>
                  <a:pt x="56569" y="189311"/>
                </a:cubicBezTo>
                <a:cubicBezTo>
                  <a:pt x="60677" y="189445"/>
                  <a:pt x="64337" y="191855"/>
                  <a:pt x="66036" y="195606"/>
                </a:cubicBezTo>
                <a:cubicBezTo>
                  <a:pt x="69117" y="202437"/>
                  <a:pt x="75991" y="207171"/>
                  <a:pt x="83940" y="207171"/>
                </a:cubicBezTo>
                <a:cubicBezTo>
                  <a:pt x="94789" y="207171"/>
                  <a:pt x="103586" y="198375"/>
                  <a:pt x="103586" y="187525"/>
                </a:cubicBezTo>
                <a:lnTo>
                  <a:pt x="103586" y="39292"/>
                </a:lnTo>
                <a:cubicBezTo>
                  <a:pt x="103586" y="29425"/>
                  <a:pt x="95594" y="21434"/>
                  <a:pt x="85727" y="21434"/>
                </a:cubicBezTo>
                <a:cubicBezTo>
                  <a:pt x="77601" y="21434"/>
                  <a:pt x="70681" y="26881"/>
                  <a:pt x="68537" y="34338"/>
                </a:cubicBezTo>
                <a:lnTo>
                  <a:pt x="68534" y="34336"/>
                </a:lnTo>
                <a:moveTo>
                  <a:pt x="114300" y="215206"/>
                </a:moveTo>
                <a:cubicBezTo>
                  <a:pt x="106800" y="223466"/>
                  <a:pt x="95950" y="228600"/>
                  <a:pt x="83940" y="228600"/>
                </a:cubicBezTo>
                <a:cubicBezTo>
                  <a:pt x="69563" y="228600"/>
                  <a:pt x="56928" y="221232"/>
                  <a:pt x="49604" y="210072"/>
                </a:cubicBezTo>
                <a:cubicBezTo>
                  <a:pt x="29512" y="206501"/>
                  <a:pt x="14287" y="188954"/>
                  <a:pt x="14287" y="167879"/>
                </a:cubicBezTo>
                <a:cubicBezTo>
                  <a:pt x="14287" y="167655"/>
                  <a:pt x="14287" y="167388"/>
                  <a:pt x="14287" y="167164"/>
                </a:cubicBezTo>
                <a:cubicBezTo>
                  <a:pt x="5448" y="158145"/>
                  <a:pt x="0" y="145778"/>
                  <a:pt x="0" y="132161"/>
                </a:cubicBezTo>
                <a:cubicBezTo>
                  <a:pt x="0" y="119748"/>
                  <a:pt x="4510" y="108407"/>
                  <a:pt x="11965" y="99702"/>
                </a:cubicBezTo>
                <a:cubicBezTo>
                  <a:pt x="11160" y="96353"/>
                  <a:pt x="10714" y="92871"/>
                  <a:pt x="10714" y="89298"/>
                </a:cubicBezTo>
                <a:cubicBezTo>
                  <a:pt x="10714" y="74743"/>
                  <a:pt x="17993" y="61839"/>
                  <a:pt x="29064" y="54114"/>
                </a:cubicBezTo>
                <a:cubicBezTo>
                  <a:pt x="31074" y="41210"/>
                  <a:pt x="38798" y="30228"/>
                  <a:pt x="49558" y="23843"/>
                </a:cubicBezTo>
                <a:cubicBezTo>
                  <a:pt x="55586" y="9823"/>
                  <a:pt x="69515" y="0"/>
                  <a:pt x="85723" y="0"/>
                </a:cubicBezTo>
                <a:cubicBezTo>
                  <a:pt x="96974" y="0"/>
                  <a:pt x="107154" y="4732"/>
                  <a:pt x="114298" y="12324"/>
                </a:cubicBezTo>
                <a:cubicBezTo>
                  <a:pt x="121441" y="4734"/>
                  <a:pt x="131621" y="0"/>
                  <a:pt x="142873" y="0"/>
                </a:cubicBezTo>
                <a:cubicBezTo>
                  <a:pt x="159080" y="0"/>
                  <a:pt x="173011" y="9823"/>
                  <a:pt x="178994" y="23843"/>
                </a:cubicBezTo>
                <a:cubicBezTo>
                  <a:pt x="189754" y="30228"/>
                  <a:pt x="197522" y="41212"/>
                  <a:pt x="199488" y="54114"/>
                </a:cubicBezTo>
                <a:cubicBezTo>
                  <a:pt x="210605" y="61839"/>
                  <a:pt x="217883" y="74741"/>
                  <a:pt x="217883" y="89298"/>
                </a:cubicBezTo>
                <a:cubicBezTo>
                  <a:pt x="217883" y="92871"/>
                  <a:pt x="217437" y="96353"/>
                  <a:pt x="216633" y="99702"/>
                </a:cubicBezTo>
                <a:cubicBezTo>
                  <a:pt x="224090" y="108452"/>
                  <a:pt x="228598" y="119793"/>
                  <a:pt x="228598" y="132161"/>
                </a:cubicBezTo>
                <a:cubicBezTo>
                  <a:pt x="228598" y="145778"/>
                  <a:pt x="223150" y="158145"/>
                  <a:pt x="214310" y="167164"/>
                </a:cubicBezTo>
                <a:cubicBezTo>
                  <a:pt x="214310" y="167388"/>
                  <a:pt x="214310" y="167655"/>
                  <a:pt x="214310" y="167879"/>
                </a:cubicBezTo>
                <a:cubicBezTo>
                  <a:pt x="214310" y="188997"/>
                  <a:pt x="199085" y="206501"/>
                  <a:pt x="178994" y="210072"/>
                </a:cubicBezTo>
                <a:cubicBezTo>
                  <a:pt x="171672" y="221235"/>
                  <a:pt x="159037" y="228600"/>
                  <a:pt x="144658" y="228600"/>
                </a:cubicBezTo>
                <a:cubicBezTo>
                  <a:pt x="132647" y="228600"/>
                  <a:pt x="121798" y="223420"/>
                  <a:pt x="114298" y="215206"/>
                </a:cubicBezTo>
                <a:lnTo>
                  <a:pt x="114300" y="215206"/>
                </a:lnTo>
                <a:moveTo>
                  <a:pt x="125017" y="187523"/>
                </a:moveTo>
                <a:cubicBezTo>
                  <a:pt x="125017" y="198372"/>
                  <a:pt x="133813" y="207169"/>
                  <a:pt x="144663" y="207169"/>
                </a:cubicBezTo>
                <a:cubicBezTo>
                  <a:pt x="152611" y="207169"/>
                  <a:pt x="159485" y="202437"/>
                  <a:pt x="162567" y="195604"/>
                </a:cubicBezTo>
                <a:cubicBezTo>
                  <a:pt x="164263" y="191853"/>
                  <a:pt x="167925" y="189397"/>
                  <a:pt x="172033" y="189308"/>
                </a:cubicBezTo>
                <a:cubicBezTo>
                  <a:pt x="183598" y="188995"/>
                  <a:pt x="192884" y="179531"/>
                  <a:pt x="192884" y="167877"/>
                </a:cubicBezTo>
                <a:cubicBezTo>
                  <a:pt x="192884" y="166716"/>
                  <a:pt x="192794" y="165554"/>
                  <a:pt x="192616" y="164485"/>
                </a:cubicBezTo>
                <a:cubicBezTo>
                  <a:pt x="191992" y="160690"/>
                  <a:pt x="193510" y="156849"/>
                  <a:pt x="196500" y="154438"/>
                </a:cubicBezTo>
                <a:cubicBezTo>
                  <a:pt x="203020" y="149168"/>
                  <a:pt x="207171" y="141177"/>
                  <a:pt x="207171" y="132158"/>
                </a:cubicBezTo>
                <a:cubicBezTo>
                  <a:pt x="207171" y="123540"/>
                  <a:pt x="203376" y="115818"/>
                  <a:pt x="197305" y="110592"/>
                </a:cubicBezTo>
                <a:cubicBezTo>
                  <a:pt x="193734" y="107511"/>
                  <a:pt x="192616" y="102422"/>
                  <a:pt x="194582" y="98090"/>
                </a:cubicBezTo>
                <a:cubicBezTo>
                  <a:pt x="195787" y="95411"/>
                  <a:pt x="196457" y="92464"/>
                  <a:pt x="196457" y="89293"/>
                </a:cubicBezTo>
                <a:cubicBezTo>
                  <a:pt x="196457" y="80899"/>
                  <a:pt x="191635" y="73623"/>
                  <a:pt x="184535" y="70096"/>
                </a:cubicBezTo>
                <a:cubicBezTo>
                  <a:pt x="180919" y="68310"/>
                  <a:pt x="178596" y="64605"/>
                  <a:pt x="178596" y="60586"/>
                </a:cubicBezTo>
                <a:cubicBezTo>
                  <a:pt x="178550" y="51968"/>
                  <a:pt x="173373" y="44513"/>
                  <a:pt x="165961" y="41164"/>
                </a:cubicBezTo>
                <a:cubicBezTo>
                  <a:pt x="163104" y="39870"/>
                  <a:pt x="160916" y="37369"/>
                  <a:pt x="160068" y="34333"/>
                </a:cubicBezTo>
                <a:cubicBezTo>
                  <a:pt x="157926" y="26877"/>
                  <a:pt x="151004" y="21429"/>
                  <a:pt x="142877" y="21429"/>
                </a:cubicBezTo>
                <a:cubicBezTo>
                  <a:pt x="133011" y="21429"/>
                  <a:pt x="125019" y="29421"/>
                  <a:pt x="125019" y="39289"/>
                </a:cubicBezTo>
                <a:lnTo>
                  <a:pt x="125017" y="187523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2095772" y="3685496"/>
            <a:ext cx="146939" cy="228600"/>
          </a:xfrm>
          <a:custGeom>
            <a:avLst/>
            <a:gdLst/>
            <a:ahLst/>
            <a:cxnLst/>
            <a:rect l="l" t="t" r="r" b="b"/>
            <a:pathLst>
              <a:path w="146939" h="228600">
                <a:moveTo>
                  <a:pt x="24498" y="65279"/>
                </a:moveTo>
                <a:cubicBezTo>
                  <a:pt x="24498" y="42721"/>
                  <a:pt x="42769" y="24449"/>
                  <a:pt x="65327" y="24449"/>
                </a:cubicBezTo>
                <a:lnTo>
                  <a:pt x="81660" y="24449"/>
                </a:lnTo>
                <a:cubicBezTo>
                  <a:pt x="104219" y="24449"/>
                  <a:pt x="122490" y="42721"/>
                  <a:pt x="122490" y="65279"/>
                </a:cubicBezTo>
                <a:lnTo>
                  <a:pt x="122490" y="67627"/>
                </a:lnTo>
                <a:cubicBezTo>
                  <a:pt x="122490" y="79928"/>
                  <a:pt x="116365" y="91410"/>
                  <a:pt x="106106" y="98200"/>
                </a:cubicBezTo>
                <a:lnTo>
                  <a:pt x="79413" y="116012"/>
                </a:lnTo>
                <a:cubicBezTo>
                  <a:pt x="68083" y="123565"/>
                  <a:pt x="61244" y="136326"/>
                  <a:pt x="61244" y="150003"/>
                </a:cubicBezTo>
                <a:lnTo>
                  <a:pt x="61244" y="151025"/>
                </a:lnTo>
                <a:cubicBezTo>
                  <a:pt x="61244" y="157812"/>
                  <a:pt x="66706" y="163273"/>
                  <a:pt x="73493" y="163273"/>
                </a:cubicBezTo>
                <a:cubicBezTo>
                  <a:pt x="80281" y="163273"/>
                  <a:pt x="85742" y="157812"/>
                  <a:pt x="85742" y="151025"/>
                </a:cubicBezTo>
                <a:lnTo>
                  <a:pt x="85742" y="150003"/>
                </a:lnTo>
                <a:cubicBezTo>
                  <a:pt x="85742" y="144541"/>
                  <a:pt x="88447" y="139437"/>
                  <a:pt x="92989" y="136426"/>
                </a:cubicBezTo>
                <a:lnTo>
                  <a:pt x="119682" y="118614"/>
                </a:lnTo>
                <a:cubicBezTo>
                  <a:pt x="136728" y="107232"/>
                  <a:pt x="146936" y="88144"/>
                  <a:pt x="146936" y="67677"/>
                </a:cubicBezTo>
                <a:lnTo>
                  <a:pt x="146936" y="65329"/>
                </a:lnTo>
                <a:cubicBezTo>
                  <a:pt x="146936" y="29245"/>
                  <a:pt x="117691" y="0"/>
                  <a:pt x="81607" y="0"/>
                </a:cubicBezTo>
                <a:lnTo>
                  <a:pt x="65275" y="0"/>
                </a:lnTo>
                <a:cubicBezTo>
                  <a:pt x="29242" y="-50"/>
                  <a:pt x="-3" y="29195"/>
                  <a:pt x="-3" y="65277"/>
                </a:cubicBezTo>
                <a:cubicBezTo>
                  <a:pt x="-3" y="72064"/>
                  <a:pt x="5459" y="77525"/>
                  <a:pt x="12246" y="77525"/>
                </a:cubicBezTo>
                <a:cubicBezTo>
                  <a:pt x="19034" y="77525"/>
                  <a:pt x="24495" y="72064"/>
                  <a:pt x="24495" y="65277"/>
                </a:cubicBezTo>
                <a:lnTo>
                  <a:pt x="24498" y="65279"/>
                </a:lnTo>
                <a:moveTo>
                  <a:pt x="73494" y="228600"/>
                </a:moveTo>
                <a:cubicBezTo>
                  <a:pt x="82515" y="228600"/>
                  <a:pt x="89827" y="221287"/>
                  <a:pt x="89827" y="212269"/>
                </a:cubicBezTo>
                <a:cubicBezTo>
                  <a:pt x="89827" y="203248"/>
                  <a:pt x="82515" y="195938"/>
                  <a:pt x="73494" y="195938"/>
                </a:cubicBezTo>
                <a:cubicBezTo>
                  <a:pt x="64474" y="195938"/>
                  <a:pt x="57162" y="203251"/>
                  <a:pt x="57162" y="212269"/>
                </a:cubicBezTo>
                <a:cubicBezTo>
                  <a:pt x="57162" y="221289"/>
                  <a:pt x="64474" y="228600"/>
                  <a:pt x="73494" y="228600"/>
                </a:cubicBezTo>
                <a:lnTo>
                  <a:pt x="73494" y="22860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Racial Tension and the Civil Rights Movement in America (1920-1973)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Next Steps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lesson will provide opportunities for students to develop strategies and tactics for promoting social justice and equality in their own communities.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engage in discussions and activities aimed at fostering a more equitable society.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Promoting Social Justice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313045" y="1697014"/>
            <a:ext cx="365760" cy="284480"/>
          </a:xfrm>
          <a:custGeom>
            <a:avLst/>
            <a:gdLst/>
            <a:ahLst/>
            <a:cxnLst/>
            <a:rect l="l" t="t" r="r" b="b"/>
            <a:pathLst>
              <a:path w="365760" h="284480">
                <a:moveTo>
                  <a:pt x="350519" y="0"/>
                </a:moveTo>
                <a:cubicBezTo>
                  <a:pt x="342073" y="0"/>
                  <a:pt x="335278" y="6793"/>
                  <a:pt x="335278" y="15240"/>
                </a:cubicBezTo>
                <a:lnTo>
                  <a:pt x="335278" y="18858"/>
                </a:lnTo>
                <a:lnTo>
                  <a:pt x="30479" y="101980"/>
                </a:lnTo>
                <a:lnTo>
                  <a:pt x="30479" y="96518"/>
                </a:lnTo>
                <a:cubicBezTo>
                  <a:pt x="30479" y="88072"/>
                  <a:pt x="23683" y="81279"/>
                  <a:pt x="15238" y="81279"/>
                </a:cubicBezTo>
                <a:cubicBezTo>
                  <a:pt x="6792" y="81279"/>
                  <a:pt x="-4" y="88072"/>
                  <a:pt x="-4" y="96518"/>
                </a:cubicBezTo>
                <a:lnTo>
                  <a:pt x="-4" y="110299"/>
                </a:lnTo>
                <a:lnTo>
                  <a:pt x="-4" y="121920"/>
                </a:lnTo>
                <a:lnTo>
                  <a:pt x="-4" y="162560"/>
                </a:lnTo>
                <a:lnTo>
                  <a:pt x="-4" y="174181"/>
                </a:lnTo>
                <a:lnTo>
                  <a:pt x="-4" y="187961"/>
                </a:lnTo>
                <a:cubicBezTo>
                  <a:pt x="-4" y="196408"/>
                  <a:pt x="6792" y="203201"/>
                  <a:pt x="15238" y="203201"/>
                </a:cubicBezTo>
                <a:cubicBezTo>
                  <a:pt x="23683" y="203201"/>
                  <a:pt x="30479" y="196408"/>
                  <a:pt x="30479" y="187961"/>
                </a:cubicBezTo>
                <a:lnTo>
                  <a:pt x="30479" y="182499"/>
                </a:lnTo>
                <a:lnTo>
                  <a:pt x="105156" y="202882"/>
                </a:lnTo>
                <a:cubicBezTo>
                  <a:pt x="102870" y="209360"/>
                  <a:pt x="101601" y="216282"/>
                  <a:pt x="101601" y="223519"/>
                </a:cubicBezTo>
                <a:cubicBezTo>
                  <a:pt x="101601" y="257173"/>
                  <a:pt x="128905" y="284480"/>
                  <a:pt x="162562" y="284480"/>
                </a:cubicBezTo>
                <a:cubicBezTo>
                  <a:pt x="192342" y="284480"/>
                  <a:pt x="217174" y="263144"/>
                  <a:pt x="222444" y="234887"/>
                </a:cubicBezTo>
                <a:lnTo>
                  <a:pt x="335285" y="265622"/>
                </a:lnTo>
                <a:lnTo>
                  <a:pt x="335285" y="269240"/>
                </a:lnTo>
                <a:cubicBezTo>
                  <a:pt x="335285" y="277686"/>
                  <a:pt x="342081" y="284480"/>
                  <a:pt x="350526" y="284480"/>
                </a:cubicBezTo>
                <a:cubicBezTo>
                  <a:pt x="358972" y="284480"/>
                  <a:pt x="365767" y="277686"/>
                  <a:pt x="365767" y="269240"/>
                </a:cubicBezTo>
                <a:lnTo>
                  <a:pt x="365767" y="254001"/>
                </a:lnTo>
                <a:lnTo>
                  <a:pt x="365767" y="30482"/>
                </a:lnTo>
                <a:lnTo>
                  <a:pt x="365767" y="15242"/>
                </a:lnTo>
                <a:cubicBezTo>
                  <a:pt x="365767" y="6796"/>
                  <a:pt x="358972" y="3"/>
                  <a:pt x="350526" y="3"/>
                </a:cubicBezTo>
                <a:lnTo>
                  <a:pt x="350519" y="0"/>
                </a:lnTo>
                <a:moveTo>
                  <a:pt x="335281" y="234062"/>
                </a:moveTo>
                <a:lnTo>
                  <a:pt x="30482" y="150939"/>
                </a:lnTo>
                <a:lnTo>
                  <a:pt x="30482" y="133603"/>
                </a:lnTo>
                <a:lnTo>
                  <a:pt x="335281" y="50418"/>
                </a:lnTo>
                <a:lnTo>
                  <a:pt x="335281" y="234062"/>
                </a:lnTo>
                <a:moveTo>
                  <a:pt x="132080" y="223519"/>
                </a:moveTo>
                <a:cubicBezTo>
                  <a:pt x="132080" y="219010"/>
                  <a:pt x="133031" y="214757"/>
                  <a:pt x="134812" y="210945"/>
                </a:cubicBezTo>
                <a:lnTo>
                  <a:pt x="192913" y="226756"/>
                </a:lnTo>
                <a:cubicBezTo>
                  <a:pt x="191263" y="242058"/>
                  <a:pt x="178308" y="253935"/>
                  <a:pt x="162624" y="253935"/>
                </a:cubicBezTo>
                <a:cubicBezTo>
                  <a:pt x="145796" y="253935"/>
                  <a:pt x="132145" y="240283"/>
                  <a:pt x="132145" y="223456"/>
                </a:cubicBezTo>
                <a:lnTo>
                  <a:pt x="132080" y="22351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create a multimedia presentation that explores the experiences of different groups during the period 1920-1973.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project will encourage creative expression and critical analysis of historical narratives.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Multimedia Presentation Project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507657" y="1692950"/>
            <a:ext cx="365760" cy="292608"/>
          </a:xfrm>
          <a:custGeom>
            <a:avLst/>
            <a:gdLst/>
            <a:ahLst/>
            <a:cxnLst/>
            <a:rect l="l" t="t" r="r" b="b"/>
            <a:pathLst>
              <a:path w="365760" h="292608">
                <a:moveTo>
                  <a:pt x="242316" y="13717"/>
                </a:moveTo>
                <a:cubicBezTo>
                  <a:pt x="242316" y="6115"/>
                  <a:pt x="236200" y="3"/>
                  <a:pt x="228600" y="3"/>
                </a:cubicBezTo>
                <a:cubicBezTo>
                  <a:pt x="221000" y="3"/>
                  <a:pt x="214884" y="6118"/>
                  <a:pt x="214884" y="13720"/>
                </a:cubicBezTo>
                <a:lnTo>
                  <a:pt x="214884" y="59440"/>
                </a:lnTo>
                <a:cubicBezTo>
                  <a:pt x="214884" y="67042"/>
                  <a:pt x="221000" y="73158"/>
                  <a:pt x="228600" y="73158"/>
                </a:cubicBezTo>
                <a:cubicBezTo>
                  <a:pt x="236200" y="73158"/>
                  <a:pt x="242316" y="67042"/>
                  <a:pt x="242316" y="59443"/>
                </a:cubicBezTo>
                <a:lnTo>
                  <a:pt x="242316" y="13717"/>
                </a:lnTo>
                <a:moveTo>
                  <a:pt x="151447" y="22288"/>
                </a:moveTo>
                <a:cubicBezTo>
                  <a:pt x="146073" y="16916"/>
                  <a:pt x="137387" y="16916"/>
                  <a:pt x="132072" y="22288"/>
                </a:cubicBezTo>
                <a:cubicBezTo>
                  <a:pt x="126758" y="27660"/>
                  <a:pt x="126699" y="36348"/>
                  <a:pt x="132072" y="41661"/>
                </a:cubicBezTo>
                <a:lnTo>
                  <a:pt x="164076" y="73667"/>
                </a:lnTo>
                <a:cubicBezTo>
                  <a:pt x="169449" y="79039"/>
                  <a:pt x="178136" y="79039"/>
                  <a:pt x="183451" y="73667"/>
                </a:cubicBezTo>
                <a:cubicBezTo>
                  <a:pt x="188765" y="68295"/>
                  <a:pt x="188824" y="59607"/>
                  <a:pt x="183451" y="54293"/>
                </a:cubicBezTo>
                <a:lnTo>
                  <a:pt x="151447" y="22288"/>
                </a:lnTo>
                <a:moveTo>
                  <a:pt x="325183" y="41720"/>
                </a:moveTo>
                <a:cubicBezTo>
                  <a:pt x="330556" y="36348"/>
                  <a:pt x="330556" y="27660"/>
                  <a:pt x="325183" y="22347"/>
                </a:cubicBezTo>
                <a:cubicBezTo>
                  <a:pt x="319809" y="17033"/>
                  <a:pt x="311123" y="16974"/>
                  <a:pt x="305808" y="22347"/>
                </a:cubicBezTo>
                <a:lnTo>
                  <a:pt x="273746" y="54293"/>
                </a:lnTo>
                <a:cubicBezTo>
                  <a:pt x="268373" y="59666"/>
                  <a:pt x="268373" y="68353"/>
                  <a:pt x="273746" y="73667"/>
                </a:cubicBezTo>
                <a:cubicBezTo>
                  <a:pt x="279119" y="78981"/>
                  <a:pt x="287806" y="79039"/>
                  <a:pt x="293120" y="73667"/>
                </a:cubicBezTo>
                <a:lnTo>
                  <a:pt x="325124" y="41664"/>
                </a:lnTo>
                <a:lnTo>
                  <a:pt x="325183" y="41720"/>
                </a:lnTo>
                <a:moveTo>
                  <a:pt x="164592" y="182880"/>
                </a:moveTo>
                <a:cubicBezTo>
                  <a:pt x="164592" y="147530"/>
                  <a:pt x="193249" y="118872"/>
                  <a:pt x="228600" y="118872"/>
                </a:cubicBezTo>
                <a:cubicBezTo>
                  <a:pt x="263951" y="118872"/>
                  <a:pt x="292608" y="147530"/>
                  <a:pt x="292608" y="182880"/>
                </a:cubicBezTo>
                <a:cubicBezTo>
                  <a:pt x="292608" y="218230"/>
                  <a:pt x="263951" y="246888"/>
                  <a:pt x="228600" y="246888"/>
                </a:cubicBezTo>
                <a:cubicBezTo>
                  <a:pt x="193249" y="246888"/>
                  <a:pt x="164592" y="218230"/>
                  <a:pt x="164592" y="182880"/>
                </a:cubicBezTo>
                <a:moveTo>
                  <a:pt x="320040" y="182880"/>
                </a:moveTo>
                <a:cubicBezTo>
                  <a:pt x="320040" y="166248"/>
                  <a:pt x="315581" y="150591"/>
                  <a:pt x="307809" y="137160"/>
                </a:cubicBezTo>
                <a:lnTo>
                  <a:pt x="329184" y="137160"/>
                </a:lnTo>
                <a:cubicBezTo>
                  <a:pt x="334213" y="137160"/>
                  <a:pt x="338328" y="141274"/>
                  <a:pt x="338328" y="146304"/>
                </a:cubicBezTo>
                <a:lnTo>
                  <a:pt x="338328" y="219456"/>
                </a:lnTo>
                <a:cubicBezTo>
                  <a:pt x="338328" y="224486"/>
                  <a:pt x="334213" y="228600"/>
                  <a:pt x="329184" y="228600"/>
                </a:cubicBezTo>
                <a:lnTo>
                  <a:pt x="307809" y="228600"/>
                </a:lnTo>
                <a:cubicBezTo>
                  <a:pt x="315581" y="215169"/>
                  <a:pt x="320040" y="199512"/>
                  <a:pt x="320040" y="182880"/>
                </a:cubicBezTo>
                <a:moveTo>
                  <a:pt x="228600" y="274320"/>
                </a:moveTo>
                <a:cubicBezTo>
                  <a:pt x="249174" y="274320"/>
                  <a:pt x="268204" y="267520"/>
                  <a:pt x="283464" y="256032"/>
                </a:cubicBezTo>
                <a:lnTo>
                  <a:pt x="292608" y="256032"/>
                </a:lnTo>
                <a:lnTo>
                  <a:pt x="292608" y="278893"/>
                </a:lnTo>
                <a:cubicBezTo>
                  <a:pt x="292608" y="286495"/>
                  <a:pt x="298724" y="292611"/>
                  <a:pt x="306324" y="292611"/>
                </a:cubicBezTo>
                <a:cubicBezTo>
                  <a:pt x="313924" y="292611"/>
                  <a:pt x="320040" y="286495"/>
                  <a:pt x="320040" y="278896"/>
                </a:cubicBezTo>
                <a:lnTo>
                  <a:pt x="320040" y="256038"/>
                </a:lnTo>
                <a:lnTo>
                  <a:pt x="329184" y="256038"/>
                </a:lnTo>
                <a:cubicBezTo>
                  <a:pt x="349359" y="256038"/>
                  <a:pt x="365760" y="239637"/>
                  <a:pt x="365760" y="219462"/>
                </a:cubicBezTo>
                <a:lnTo>
                  <a:pt x="365760" y="146310"/>
                </a:lnTo>
                <a:cubicBezTo>
                  <a:pt x="365760" y="126134"/>
                  <a:pt x="349359" y="109734"/>
                  <a:pt x="329184" y="109734"/>
                </a:cubicBezTo>
                <a:lnTo>
                  <a:pt x="283464" y="109734"/>
                </a:lnTo>
                <a:cubicBezTo>
                  <a:pt x="268204" y="98246"/>
                  <a:pt x="249174" y="91446"/>
                  <a:pt x="228600" y="91446"/>
                </a:cubicBezTo>
                <a:cubicBezTo>
                  <a:pt x="208026" y="91446"/>
                  <a:pt x="188996" y="98246"/>
                  <a:pt x="173736" y="109734"/>
                </a:cubicBezTo>
                <a:lnTo>
                  <a:pt x="36576" y="109734"/>
                </a:lnTo>
                <a:cubicBezTo>
                  <a:pt x="16401" y="109734"/>
                  <a:pt x="0" y="126134"/>
                  <a:pt x="0" y="146310"/>
                </a:cubicBezTo>
                <a:lnTo>
                  <a:pt x="0" y="219462"/>
                </a:lnTo>
                <a:cubicBezTo>
                  <a:pt x="0" y="239637"/>
                  <a:pt x="16401" y="256038"/>
                  <a:pt x="36576" y="256038"/>
                </a:cubicBezTo>
                <a:lnTo>
                  <a:pt x="45720" y="256038"/>
                </a:lnTo>
                <a:lnTo>
                  <a:pt x="45720" y="278899"/>
                </a:lnTo>
                <a:cubicBezTo>
                  <a:pt x="45720" y="286501"/>
                  <a:pt x="51836" y="292617"/>
                  <a:pt x="59436" y="292617"/>
                </a:cubicBezTo>
                <a:cubicBezTo>
                  <a:pt x="67036" y="292617"/>
                  <a:pt x="73152" y="286501"/>
                  <a:pt x="73152" y="278902"/>
                </a:cubicBezTo>
                <a:lnTo>
                  <a:pt x="73152" y="256043"/>
                </a:lnTo>
                <a:lnTo>
                  <a:pt x="173736" y="256043"/>
                </a:lnTo>
                <a:cubicBezTo>
                  <a:pt x="188996" y="267531"/>
                  <a:pt x="208026" y="274331"/>
                  <a:pt x="228600" y="274331"/>
                </a:cubicBezTo>
                <a:lnTo>
                  <a:pt x="228600" y="274320"/>
                </a:lnTo>
                <a:moveTo>
                  <a:pt x="137160" y="182880"/>
                </a:moveTo>
                <a:cubicBezTo>
                  <a:pt x="137160" y="199512"/>
                  <a:pt x="141619" y="215169"/>
                  <a:pt x="149391" y="228600"/>
                </a:cubicBezTo>
                <a:lnTo>
                  <a:pt x="36576" y="228600"/>
                </a:lnTo>
                <a:cubicBezTo>
                  <a:pt x="31547" y="228600"/>
                  <a:pt x="27432" y="224486"/>
                  <a:pt x="27432" y="219456"/>
                </a:cubicBezTo>
                <a:lnTo>
                  <a:pt x="27432" y="146304"/>
                </a:lnTo>
                <a:cubicBezTo>
                  <a:pt x="27432" y="141274"/>
                  <a:pt x="31547" y="137160"/>
                  <a:pt x="36576" y="137160"/>
                </a:cubicBezTo>
                <a:lnTo>
                  <a:pt x="149391" y="137160"/>
                </a:lnTo>
                <a:cubicBezTo>
                  <a:pt x="141619" y="150591"/>
                  <a:pt x="137160" y="166248"/>
                  <a:pt x="137160" y="182880"/>
                </a:cubicBezTo>
                <a:moveTo>
                  <a:pt x="73152" y="182880"/>
                </a:moveTo>
                <a:cubicBezTo>
                  <a:pt x="73152" y="175304"/>
                  <a:pt x="67011" y="169165"/>
                  <a:pt x="59436" y="169165"/>
                </a:cubicBezTo>
                <a:cubicBezTo>
                  <a:pt x="51861" y="169165"/>
                  <a:pt x="45720" y="175307"/>
                  <a:pt x="45720" y="182883"/>
                </a:cubicBezTo>
                <a:cubicBezTo>
                  <a:pt x="45720" y="190458"/>
                  <a:pt x="51861" y="196600"/>
                  <a:pt x="59436" y="196600"/>
                </a:cubicBezTo>
                <a:cubicBezTo>
                  <a:pt x="67011" y="196600"/>
                  <a:pt x="73152" y="190458"/>
                  <a:pt x="73152" y="182886"/>
                </a:cubicBezTo>
                <a:lnTo>
                  <a:pt x="73152" y="182880"/>
                </a:lnTo>
                <a:moveTo>
                  <a:pt x="105156" y="196597"/>
                </a:moveTo>
                <a:cubicBezTo>
                  <a:pt x="112731" y="196597"/>
                  <a:pt x="118872" y="190456"/>
                  <a:pt x="118872" y="182883"/>
                </a:cubicBezTo>
                <a:cubicBezTo>
                  <a:pt x="118872" y="175307"/>
                  <a:pt x="112731" y="169168"/>
                  <a:pt x="105156" y="169168"/>
                </a:cubicBezTo>
                <a:cubicBezTo>
                  <a:pt x="97581" y="169168"/>
                  <a:pt x="91440" y="175310"/>
                  <a:pt x="91440" y="182886"/>
                </a:cubicBezTo>
                <a:cubicBezTo>
                  <a:pt x="91440" y="190461"/>
                  <a:pt x="97581" y="196603"/>
                  <a:pt x="105156" y="196603"/>
                </a:cubicBezTo>
                <a:lnTo>
                  <a:pt x="105156" y="19659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next lesson will explore the key events and figures of the civil rights movement in more depth.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gain a deeper understanding of the historical context and its impact on society.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Civil Rights Movement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03077" y="1656374"/>
            <a:ext cx="364144" cy="365760"/>
          </a:xfrm>
          <a:custGeom>
            <a:avLst/>
            <a:gdLst/>
            <a:ahLst/>
            <a:cxnLst/>
            <a:rect l="l" t="t" r="r" b="b"/>
            <a:pathLst>
              <a:path w="364144" h="365760">
                <a:moveTo>
                  <a:pt x="312902" y="23054"/>
                </a:moveTo>
                <a:cubicBezTo>
                  <a:pt x="316117" y="14126"/>
                  <a:pt x="311544" y="4342"/>
                  <a:pt x="302688" y="1053"/>
                </a:cubicBezTo>
                <a:cubicBezTo>
                  <a:pt x="293832" y="-2231"/>
                  <a:pt x="283902" y="2410"/>
                  <a:pt x="280690" y="11339"/>
                </a:cubicBezTo>
                <a:lnTo>
                  <a:pt x="277405" y="20409"/>
                </a:lnTo>
                <a:lnTo>
                  <a:pt x="234764" y="4839"/>
                </a:lnTo>
                <a:cubicBezTo>
                  <a:pt x="225835" y="1624"/>
                  <a:pt x="216051" y="6196"/>
                  <a:pt x="212766" y="15055"/>
                </a:cubicBezTo>
                <a:lnTo>
                  <a:pt x="185408" y="90266"/>
                </a:lnTo>
                <a:cubicBezTo>
                  <a:pt x="182192" y="99194"/>
                  <a:pt x="186766" y="108978"/>
                  <a:pt x="195622" y="112266"/>
                </a:cubicBezTo>
                <a:lnTo>
                  <a:pt x="238263" y="127767"/>
                </a:lnTo>
                <a:lnTo>
                  <a:pt x="226050" y="161479"/>
                </a:lnTo>
                <a:lnTo>
                  <a:pt x="212263" y="156337"/>
                </a:lnTo>
                <a:cubicBezTo>
                  <a:pt x="203622" y="153052"/>
                  <a:pt x="195979" y="147551"/>
                  <a:pt x="190193" y="140338"/>
                </a:cubicBezTo>
                <a:lnTo>
                  <a:pt x="169979" y="115053"/>
                </a:lnTo>
                <a:cubicBezTo>
                  <a:pt x="158050" y="100127"/>
                  <a:pt x="139981" y="91484"/>
                  <a:pt x="120911" y="91484"/>
                </a:cubicBezTo>
                <a:lnTo>
                  <a:pt x="92627" y="91484"/>
                </a:lnTo>
                <a:cubicBezTo>
                  <a:pt x="67771" y="91484"/>
                  <a:pt x="45271" y="106125"/>
                  <a:pt x="35202" y="128839"/>
                </a:cubicBezTo>
                <a:lnTo>
                  <a:pt x="1489" y="204551"/>
                </a:lnTo>
                <a:cubicBezTo>
                  <a:pt x="-2367" y="213194"/>
                  <a:pt x="1562" y="223337"/>
                  <a:pt x="10203" y="227192"/>
                </a:cubicBezTo>
                <a:cubicBezTo>
                  <a:pt x="18845" y="231050"/>
                  <a:pt x="28990" y="227119"/>
                  <a:pt x="32846" y="218479"/>
                </a:cubicBezTo>
                <a:lnTo>
                  <a:pt x="57131" y="163696"/>
                </a:lnTo>
                <a:lnTo>
                  <a:pt x="57131" y="348620"/>
                </a:lnTo>
                <a:cubicBezTo>
                  <a:pt x="57131" y="358119"/>
                  <a:pt x="64774" y="365764"/>
                  <a:pt x="74275" y="365764"/>
                </a:cubicBezTo>
                <a:cubicBezTo>
                  <a:pt x="83775" y="365764"/>
                  <a:pt x="91419" y="358119"/>
                  <a:pt x="91419" y="348620"/>
                </a:cubicBezTo>
                <a:lnTo>
                  <a:pt x="91419" y="251482"/>
                </a:lnTo>
                <a:lnTo>
                  <a:pt x="128703" y="251482"/>
                </a:lnTo>
                <a:lnTo>
                  <a:pt x="148061" y="294053"/>
                </a:lnTo>
                <a:cubicBezTo>
                  <a:pt x="148418" y="294766"/>
                  <a:pt x="148560" y="295626"/>
                  <a:pt x="148560" y="296408"/>
                </a:cubicBezTo>
                <a:lnTo>
                  <a:pt x="148560" y="348621"/>
                </a:lnTo>
                <a:cubicBezTo>
                  <a:pt x="148560" y="358119"/>
                  <a:pt x="156204" y="365764"/>
                  <a:pt x="165704" y="365764"/>
                </a:cubicBezTo>
                <a:cubicBezTo>
                  <a:pt x="175205" y="365764"/>
                  <a:pt x="182848" y="358119"/>
                  <a:pt x="182848" y="348621"/>
                </a:cubicBezTo>
                <a:lnTo>
                  <a:pt x="182848" y="296408"/>
                </a:lnTo>
                <a:cubicBezTo>
                  <a:pt x="182848" y="290695"/>
                  <a:pt x="181635" y="285051"/>
                  <a:pt x="179276" y="279836"/>
                </a:cubicBezTo>
                <a:lnTo>
                  <a:pt x="154277" y="224836"/>
                </a:lnTo>
                <a:lnTo>
                  <a:pt x="154277" y="150269"/>
                </a:lnTo>
                <a:lnTo>
                  <a:pt x="163348" y="161626"/>
                </a:lnTo>
                <a:cubicBezTo>
                  <a:pt x="172991" y="173696"/>
                  <a:pt x="185703" y="182909"/>
                  <a:pt x="200203" y="188341"/>
                </a:cubicBezTo>
                <a:lnTo>
                  <a:pt x="214274" y="193626"/>
                </a:lnTo>
                <a:lnTo>
                  <a:pt x="206416" y="215268"/>
                </a:lnTo>
                <a:cubicBezTo>
                  <a:pt x="203200" y="224196"/>
                  <a:pt x="207774" y="233980"/>
                  <a:pt x="216630" y="237269"/>
                </a:cubicBezTo>
                <a:cubicBezTo>
                  <a:pt x="225486" y="240553"/>
                  <a:pt x="235343" y="235912"/>
                  <a:pt x="238628" y="227053"/>
                </a:cubicBezTo>
                <a:lnTo>
                  <a:pt x="270483" y="139483"/>
                </a:lnTo>
                <a:lnTo>
                  <a:pt x="313769" y="155196"/>
                </a:lnTo>
                <a:cubicBezTo>
                  <a:pt x="322698" y="158411"/>
                  <a:pt x="332482" y="153839"/>
                  <a:pt x="335767" y="144980"/>
                </a:cubicBezTo>
                <a:lnTo>
                  <a:pt x="363125" y="69838"/>
                </a:lnTo>
                <a:cubicBezTo>
                  <a:pt x="366340" y="60910"/>
                  <a:pt x="361767" y="51126"/>
                  <a:pt x="352911" y="47838"/>
                </a:cubicBezTo>
                <a:lnTo>
                  <a:pt x="309625" y="32125"/>
                </a:lnTo>
                <a:lnTo>
                  <a:pt x="312902" y="23054"/>
                </a:lnTo>
                <a:moveTo>
                  <a:pt x="239119" y="42911"/>
                </a:moveTo>
                <a:lnTo>
                  <a:pt x="325046" y="74194"/>
                </a:lnTo>
                <a:lnTo>
                  <a:pt x="309403" y="117193"/>
                </a:lnTo>
                <a:lnTo>
                  <a:pt x="223475" y="85910"/>
                </a:lnTo>
                <a:lnTo>
                  <a:pt x="239119" y="42911"/>
                </a:lnTo>
                <a:moveTo>
                  <a:pt x="102838" y="68624"/>
                </a:moveTo>
                <a:cubicBezTo>
                  <a:pt x="121774" y="68624"/>
                  <a:pt x="137122" y="53273"/>
                  <a:pt x="137122" y="34338"/>
                </a:cubicBezTo>
                <a:cubicBezTo>
                  <a:pt x="137122" y="15402"/>
                  <a:pt x="121774" y="51"/>
                  <a:pt x="102838" y="51"/>
                </a:cubicBezTo>
                <a:cubicBezTo>
                  <a:pt x="83902" y="51"/>
                  <a:pt x="68554" y="15402"/>
                  <a:pt x="68554" y="34338"/>
                </a:cubicBezTo>
                <a:cubicBezTo>
                  <a:pt x="68554" y="53273"/>
                  <a:pt x="83902" y="68624"/>
                  <a:pt x="102838" y="68624"/>
                </a:cubicBezTo>
                <a:moveTo>
                  <a:pt x="92551" y="125767"/>
                </a:moveTo>
                <a:lnTo>
                  <a:pt x="119978" y="125767"/>
                </a:lnTo>
                <a:lnTo>
                  <a:pt x="119978" y="217192"/>
                </a:lnTo>
                <a:lnTo>
                  <a:pt x="91408" y="217192"/>
                </a:lnTo>
                <a:lnTo>
                  <a:pt x="91408" y="125767"/>
                </a:lnTo>
                <a:cubicBezTo>
                  <a:pt x="91764" y="125767"/>
                  <a:pt x="92194" y="125767"/>
                  <a:pt x="92551" y="125767"/>
                </a:cubicBezTo>
                <a:lnTo>
                  <a:pt x="92551" y="12576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28722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13411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589" r="-11058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Takeaways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28774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Primary sources and multimedia are essential tools for understanding historical events and social movements.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provide valuable insights and perspectives that enrich our comprehension of the past.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28773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History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9310599" y="1656374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0" y="62867"/>
                </a:moveTo>
                <a:cubicBezTo>
                  <a:pt x="0" y="28149"/>
                  <a:pt x="28148" y="4"/>
                  <a:pt x="62865" y="4"/>
                </a:cubicBezTo>
                <a:lnTo>
                  <a:pt x="280035" y="4"/>
                </a:lnTo>
                <a:cubicBezTo>
                  <a:pt x="302108" y="4"/>
                  <a:pt x="320040" y="17933"/>
                  <a:pt x="320040" y="40010"/>
                </a:cubicBezTo>
                <a:lnTo>
                  <a:pt x="320040" y="245750"/>
                </a:lnTo>
                <a:cubicBezTo>
                  <a:pt x="320040" y="261679"/>
                  <a:pt x="310682" y="275468"/>
                  <a:pt x="297180" y="281898"/>
                </a:cubicBezTo>
                <a:lnTo>
                  <a:pt x="297180" y="331477"/>
                </a:lnTo>
                <a:lnTo>
                  <a:pt x="302895" y="331477"/>
                </a:lnTo>
                <a:cubicBezTo>
                  <a:pt x="312397" y="331477"/>
                  <a:pt x="320040" y="339122"/>
                  <a:pt x="320040" y="348624"/>
                </a:cubicBezTo>
                <a:cubicBezTo>
                  <a:pt x="320040" y="358126"/>
                  <a:pt x="312397" y="365771"/>
                  <a:pt x="302895" y="365771"/>
                </a:cubicBezTo>
                <a:lnTo>
                  <a:pt x="57150" y="365771"/>
                </a:lnTo>
                <a:cubicBezTo>
                  <a:pt x="25574" y="365771"/>
                  <a:pt x="0" y="340197"/>
                  <a:pt x="0" y="308621"/>
                </a:cubicBezTo>
                <a:cubicBezTo>
                  <a:pt x="0" y="306693"/>
                  <a:pt x="70" y="304762"/>
                  <a:pt x="285" y="302908"/>
                </a:cubicBezTo>
                <a:lnTo>
                  <a:pt x="0" y="302908"/>
                </a:lnTo>
                <a:lnTo>
                  <a:pt x="0" y="62867"/>
                </a:lnTo>
                <a:moveTo>
                  <a:pt x="57150" y="285750"/>
                </a:moveTo>
                <a:cubicBezTo>
                  <a:pt x="44505" y="285750"/>
                  <a:pt x="34289" y="295966"/>
                  <a:pt x="34289" y="308610"/>
                </a:cubicBezTo>
                <a:cubicBezTo>
                  <a:pt x="34289" y="321254"/>
                  <a:pt x="44505" y="331470"/>
                  <a:pt x="57150" y="331470"/>
                </a:cubicBezTo>
                <a:lnTo>
                  <a:pt x="262890" y="331470"/>
                </a:lnTo>
                <a:lnTo>
                  <a:pt x="262890" y="285750"/>
                </a:lnTo>
                <a:lnTo>
                  <a:pt x="57150" y="285750"/>
                </a:lnTo>
                <a:moveTo>
                  <a:pt x="34289" y="256248"/>
                </a:moveTo>
                <a:cubicBezTo>
                  <a:pt x="41288" y="253175"/>
                  <a:pt x="49005" y="251460"/>
                  <a:pt x="57150" y="251460"/>
                </a:cubicBezTo>
                <a:lnTo>
                  <a:pt x="280035" y="251460"/>
                </a:lnTo>
                <a:cubicBezTo>
                  <a:pt x="283178" y="251460"/>
                  <a:pt x="285751" y="248889"/>
                  <a:pt x="285751" y="245747"/>
                </a:cubicBezTo>
                <a:lnTo>
                  <a:pt x="285751" y="40007"/>
                </a:lnTo>
                <a:cubicBezTo>
                  <a:pt x="285751" y="36865"/>
                  <a:pt x="283178" y="34294"/>
                  <a:pt x="280035" y="34294"/>
                </a:cubicBezTo>
                <a:lnTo>
                  <a:pt x="62865" y="34294"/>
                </a:lnTo>
                <a:cubicBezTo>
                  <a:pt x="47078" y="34294"/>
                  <a:pt x="34289" y="47081"/>
                  <a:pt x="34289" y="62870"/>
                </a:cubicBezTo>
                <a:lnTo>
                  <a:pt x="34289" y="256248"/>
                </a:lnTo>
                <a:moveTo>
                  <a:pt x="108586" y="80010"/>
                </a:moveTo>
                <a:lnTo>
                  <a:pt x="234317" y="80010"/>
                </a:lnTo>
                <a:cubicBezTo>
                  <a:pt x="243819" y="80010"/>
                  <a:pt x="251462" y="87654"/>
                  <a:pt x="251462" y="97157"/>
                </a:cubicBezTo>
                <a:cubicBezTo>
                  <a:pt x="251462" y="106659"/>
                  <a:pt x="243819" y="114304"/>
                  <a:pt x="234317" y="114304"/>
                </a:cubicBezTo>
                <a:lnTo>
                  <a:pt x="108586" y="114304"/>
                </a:lnTo>
                <a:cubicBezTo>
                  <a:pt x="99084" y="114304"/>
                  <a:pt x="91442" y="106659"/>
                  <a:pt x="91442" y="97160"/>
                </a:cubicBezTo>
                <a:cubicBezTo>
                  <a:pt x="91442" y="87658"/>
                  <a:pt x="99084" y="80017"/>
                  <a:pt x="108586" y="80017"/>
                </a:cubicBezTo>
                <a:lnTo>
                  <a:pt x="108586" y="80010"/>
                </a:lnTo>
                <a:moveTo>
                  <a:pt x="108586" y="137160"/>
                </a:moveTo>
                <a:lnTo>
                  <a:pt x="234317" y="137160"/>
                </a:lnTo>
                <a:cubicBezTo>
                  <a:pt x="243819" y="137160"/>
                  <a:pt x="251462" y="144804"/>
                  <a:pt x="251462" y="154307"/>
                </a:cubicBezTo>
                <a:cubicBezTo>
                  <a:pt x="251462" y="163809"/>
                  <a:pt x="243819" y="171454"/>
                  <a:pt x="234317" y="171454"/>
                </a:cubicBezTo>
                <a:lnTo>
                  <a:pt x="108586" y="171454"/>
                </a:lnTo>
                <a:cubicBezTo>
                  <a:pt x="99084" y="171454"/>
                  <a:pt x="91442" y="163809"/>
                  <a:pt x="91442" y="154310"/>
                </a:cubicBezTo>
                <a:cubicBezTo>
                  <a:pt x="91442" y="144808"/>
                  <a:pt x="99084" y="137167"/>
                  <a:pt x="108586" y="137167"/>
                </a:cubicBezTo>
                <a:lnTo>
                  <a:pt x="108586" y="1371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482352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civil rights movement was a social movement that aimed to end racial segregation and discrimination in the United States.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played a pivotal role in advocating for equality and justice for African Americans.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82351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History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482351" y="1656445"/>
            <a:ext cx="365760" cy="365617"/>
          </a:xfrm>
          <a:custGeom>
            <a:avLst/>
            <a:gdLst/>
            <a:ahLst/>
            <a:cxnLst/>
            <a:rect l="l" t="t" r="r" b="b"/>
            <a:pathLst>
              <a:path w="365760" h="365617">
                <a:moveTo>
                  <a:pt x="223626" y="5035"/>
                </a:moveTo>
                <a:cubicBezTo>
                  <a:pt x="230268" y="11674"/>
                  <a:pt x="230337" y="22387"/>
                  <a:pt x="223768" y="29099"/>
                </a:cubicBezTo>
                <a:lnTo>
                  <a:pt x="336660" y="141991"/>
                </a:lnTo>
                <a:cubicBezTo>
                  <a:pt x="343372" y="135421"/>
                  <a:pt x="354085" y="135494"/>
                  <a:pt x="360724" y="142134"/>
                </a:cubicBezTo>
                <a:cubicBezTo>
                  <a:pt x="367435" y="148846"/>
                  <a:pt x="367435" y="159698"/>
                  <a:pt x="360724" y="166341"/>
                </a:cubicBezTo>
                <a:lnTo>
                  <a:pt x="348800" y="178337"/>
                </a:lnTo>
                <a:lnTo>
                  <a:pt x="280750" y="246386"/>
                </a:lnTo>
                <a:lnTo>
                  <a:pt x="269324" y="257811"/>
                </a:lnTo>
                <a:cubicBezTo>
                  <a:pt x="262612" y="264524"/>
                  <a:pt x="251756" y="264524"/>
                  <a:pt x="245118" y="257811"/>
                </a:cubicBezTo>
                <a:cubicBezTo>
                  <a:pt x="238691" y="251384"/>
                  <a:pt x="238406" y="241029"/>
                  <a:pt x="244474" y="234320"/>
                </a:cubicBezTo>
                <a:lnTo>
                  <a:pt x="131509" y="121356"/>
                </a:lnTo>
                <a:cubicBezTo>
                  <a:pt x="124797" y="127355"/>
                  <a:pt x="114443" y="127140"/>
                  <a:pt x="108016" y="120712"/>
                </a:cubicBezTo>
                <a:cubicBezTo>
                  <a:pt x="101305" y="113999"/>
                  <a:pt x="101305" y="103148"/>
                  <a:pt x="108016" y="96505"/>
                </a:cubicBezTo>
                <a:lnTo>
                  <a:pt x="119443" y="85079"/>
                </a:lnTo>
                <a:lnTo>
                  <a:pt x="187423" y="17030"/>
                </a:lnTo>
                <a:lnTo>
                  <a:pt x="199347" y="5034"/>
                </a:lnTo>
                <a:cubicBezTo>
                  <a:pt x="206058" y="-1678"/>
                  <a:pt x="216914" y="-1678"/>
                  <a:pt x="223553" y="5034"/>
                </a:cubicBezTo>
                <a:lnTo>
                  <a:pt x="223626" y="5035"/>
                </a:lnTo>
                <a:moveTo>
                  <a:pt x="199489" y="53376"/>
                </a:moveTo>
                <a:lnTo>
                  <a:pt x="155719" y="97148"/>
                </a:lnTo>
                <a:lnTo>
                  <a:pt x="268610" y="210040"/>
                </a:lnTo>
                <a:lnTo>
                  <a:pt x="312381" y="166268"/>
                </a:lnTo>
                <a:lnTo>
                  <a:pt x="199489" y="53376"/>
                </a:lnTo>
                <a:moveTo>
                  <a:pt x="159647" y="181836"/>
                </a:moveTo>
                <a:lnTo>
                  <a:pt x="183853" y="206044"/>
                </a:lnTo>
                <a:lnTo>
                  <a:pt x="148294" y="241604"/>
                </a:lnTo>
                <a:lnTo>
                  <a:pt x="153294" y="246601"/>
                </a:lnTo>
                <a:cubicBezTo>
                  <a:pt x="162218" y="255526"/>
                  <a:pt x="162218" y="270023"/>
                  <a:pt x="153294" y="278948"/>
                </a:cubicBezTo>
                <a:lnTo>
                  <a:pt x="73320" y="358923"/>
                </a:lnTo>
                <a:cubicBezTo>
                  <a:pt x="64396" y="367847"/>
                  <a:pt x="49901" y="367847"/>
                  <a:pt x="40972" y="358923"/>
                </a:cubicBezTo>
                <a:lnTo>
                  <a:pt x="6697" y="324646"/>
                </a:lnTo>
                <a:cubicBezTo>
                  <a:pt x="-2228" y="315721"/>
                  <a:pt x="-2228" y="301225"/>
                  <a:pt x="6697" y="292300"/>
                </a:cubicBezTo>
                <a:lnTo>
                  <a:pt x="86670" y="212325"/>
                </a:lnTo>
                <a:cubicBezTo>
                  <a:pt x="95595" y="203400"/>
                  <a:pt x="110090" y="203400"/>
                  <a:pt x="119018" y="212325"/>
                </a:cubicBezTo>
                <a:lnTo>
                  <a:pt x="124018" y="217323"/>
                </a:lnTo>
                <a:lnTo>
                  <a:pt x="159577" y="181763"/>
                </a:lnTo>
                <a:lnTo>
                  <a:pt x="159647" y="181836"/>
                </a:lnTo>
                <a:moveTo>
                  <a:pt x="102950" y="244675"/>
                </a:moveTo>
                <a:lnTo>
                  <a:pt x="39114" y="308511"/>
                </a:lnTo>
                <a:lnTo>
                  <a:pt x="57252" y="326650"/>
                </a:lnTo>
                <a:lnTo>
                  <a:pt x="121089" y="262813"/>
                </a:lnTo>
                <a:lnTo>
                  <a:pt x="102950" y="24467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676964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Racial tension in America during the period 1920-1973 was a complex and multifaceted issue.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involved various social, political, and economic dimensions that shaped the nation's history.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676963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Civil Rights Movement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722683" y="1656374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57149" y="57150"/>
                </a:moveTo>
                <a:cubicBezTo>
                  <a:pt x="63437" y="57150"/>
                  <a:pt x="68580" y="62293"/>
                  <a:pt x="68580" y="68580"/>
                </a:cubicBezTo>
                <a:lnTo>
                  <a:pt x="68580" y="125730"/>
                </a:lnTo>
                <a:lnTo>
                  <a:pt x="57149" y="125730"/>
                </a:lnTo>
                <a:cubicBezTo>
                  <a:pt x="53221" y="125730"/>
                  <a:pt x="49435" y="126158"/>
                  <a:pt x="45718" y="126871"/>
                </a:cubicBezTo>
                <a:lnTo>
                  <a:pt x="45718" y="68580"/>
                </a:lnTo>
                <a:cubicBezTo>
                  <a:pt x="45718" y="62293"/>
                  <a:pt x="50862" y="57150"/>
                  <a:pt x="57149" y="57150"/>
                </a:cubicBezTo>
                <a:lnTo>
                  <a:pt x="57149" y="57150"/>
                </a:lnTo>
                <a:moveTo>
                  <a:pt x="57149" y="160020"/>
                </a:moveTo>
                <a:lnTo>
                  <a:pt x="85725" y="160020"/>
                </a:lnTo>
                <a:lnTo>
                  <a:pt x="114301" y="160020"/>
                </a:lnTo>
                <a:cubicBezTo>
                  <a:pt x="120588" y="160020"/>
                  <a:pt x="125732" y="165163"/>
                  <a:pt x="125732" y="171450"/>
                </a:cubicBezTo>
                <a:cubicBezTo>
                  <a:pt x="125732" y="177737"/>
                  <a:pt x="120588" y="182880"/>
                  <a:pt x="114301" y="182880"/>
                </a:cubicBezTo>
                <a:lnTo>
                  <a:pt x="85725" y="182880"/>
                </a:lnTo>
                <a:cubicBezTo>
                  <a:pt x="76223" y="182880"/>
                  <a:pt x="68580" y="190524"/>
                  <a:pt x="68580" y="200027"/>
                </a:cubicBezTo>
                <a:cubicBezTo>
                  <a:pt x="68580" y="209529"/>
                  <a:pt x="76223" y="217174"/>
                  <a:pt x="85725" y="217174"/>
                </a:cubicBezTo>
                <a:lnTo>
                  <a:pt x="114301" y="217174"/>
                </a:lnTo>
                <a:cubicBezTo>
                  <a:pt x="139519" y="217174"/>
                  <a:pt x="160022" y="196673"/>
                  <a:pt x="160022" y="171454"/>
                </a:cubicBezTo>
                <a:cubicBezTo>
                  <a:pt x="160022" y="170953"/>
                  <a:pt x="160022" y="170455"/>
                  <a:pt x="160022" y="170024"/>
                </a:cubicBezTo>
                <a:cubicBezTo>
                  <a:pt x="163665" y="170953"/>
                  <a:pt x="167522" y="171454"/>
                  <a:pt x="171453" y="171454"/>
                </a:cubicBezTo>
                <a:cubicBezTo>
                  <a:pt x="177096" y="171454"/>
                  <a:pt x="182453" y="170455"/>
                  <a:pt x="187454" y="168597"/>
                </a:cubicBezTo>
                <a:cubicBezTo>
                  <a:pt x="194882" y="183813"/>
                  <a:pt x="210527" y="194314"/>
                  <a:pt x="228602" y="194314"/>
                </a:cubicBezTo>
                <a:cubicBezTo>
                  <a:pt x="232316" y="194314"/>
                  <a:pt x="235888" y="193886"/>
                  <a:pt x="239317" y="193026"/>
                </a:cubicBezTo>
                <a:cubicBezTo>
                  <a:pt x="236173" y="216171"/>
                  <a:pt x="222315" y="235959"/>
                  <a:pt x="202813" y="247246"/>
                </a:cubicBezTo>
                <a:cubicBezTo>
                  <a:pt x="197527" y="250319"/>
                  <a:pt x="194241" y="255962"/>
                  <a:pt x="194241" y="262107"/>
                </a:cubicBezTo>
                <a:lnTo>
                  <a:pt x="194312" y="348617"/>
                </a:lnTo>
                <a:cubicBezTo>
                  <a:pt x="194312" y="358119"/>
                  <a:pt x="201954" y="365764"/>
                  <a:pt x="211457" y="365764"/>
                </a:cubicBezTo>
                <a:cubicBezTo>
                  <a:pt x="220959" y="365764"/>
                  <a:pt x="228602" y="358119"/>
                  <a:pt x="228602" y="348620"/>
                </a:cubicBezTo>
                <a:lnTo>
                  <a:pt x="228602" y="271398"/>
                </a:lnTo>
                <a:cubicBezTo>
                  <a:pt x="256248" y="251753"/>
                  <a:pt x="274323" y="219390"/>
                  <a:pt x="274323" y="182887"/>
                </a:cubicBezTo>
                <a:lnTo>
                  <a:pt x="274323" y="148597"/>
                </a:lnTo>
                <a:lnTo>
                  <a:pt x="274323" y="137167"/>
                </a:lnTo>
                <a:lnTo>
                  <a:pt x="274323" y="114307"/>
                </a:lnTo>
                <a:cubicBezTo>
                  <a:pt x="274323" y="89088"/>
                  <a:pt x="253820" y="68587"/>
                  <a:pt x="228602" y="68587"/>
                </a:cubicBezTo>
                <a:cubicBezTo>
                  <a:pt x="224674" y="68587"/>
                  <a:pt x="220814" y="69088"/>
                  <a:pt x="217171" y="70017"/>
                </a:cubicBezTo>
                <a:lnTo>
                  <a:pt x="217171" y="68587"/>
                </a:lnTo>
                <a:cubicBezTo>
                  <a:pt x="217171" y="43368"/>
                  <a:pt x="196668" y="22867"/>
                  <a:pt x="171450" y="22867"/>
                </a:cubicBezTo>
                <a:cubicBezTo>
                  <a:pt x="165807" y="22867"/>
                  <a:pt x="160450" y="23866"/>
                  <a:pt x="155449" y="25724"/>
                </a:cubicBezTo>
                <a:cubicBezTo>
                  <a:pt x="148020" y="10508"/>
                  <a:pt x="132376" y="7"/>
                  <a:pt x="114301" y="7"/>
                </a:cubicBezTo>
                <a:cubicBezTo>
                  <a:pt x="96226" y="7"/>
                  <a:pt x="80582" y="10508"/>
                  <a:pt x="73153" y="25724"/>
                </a:cubicBezTo>
                <a:cubicBezTo>
                  <a:pt x="68152" y="23866"/>
                  <a:pt x="62795" y="22867"/>
                  <a:pt x="57152" y="22867"/>
                </a:cubicBezTo>
                <a:cubicBezTo>
                  <a:pt x="31934" y="22867"/>
                  <a:pt x="11431" y="43368"/>
                  <a:pt x="11431" y="68587"/>
                </a:cubicBezTo>
                <a:lnTo>
                  <a:pt x="11431" y="142884"/>
                </a:lnTo>
                <a:cubicBezTo>
                  <a:pt x="11431" y="144526"/>
                  <a:pt x="11645" y="146169"/>
                  <a:pt x="12144" y="147672"/>
                </a:cubicBezTo>
                <a:cubicBezTo>
                  <a:pt x="4502" y="157386"/>
                  <a:pt x="0" y="169603"/>
                  <a:pt x="0" y="182891"/>
                </a:cubicBezTo>
                <a:cubicBezTo>
                  <a:pt x="0" y="228754"/>
                  <a:pt x="28433" y="267901"/>
                  <a:pt x="68580" y="283833"/>
                </a:cubicBezTo>
                <a:lnTo>
                  <a:pt x="68580" y="348628"/>
                </a:lnTo>
                <a:cubicBezTo>
                  <a:pt x="68580" y="358130"/>
                  <a:pt x="76223" y="365775"/>
                  <a:pt x="85725" y="365775"/>
                </a:cubicBezTo>
                <a:cubicBezTo>
                  <a:pt x="95227" y="365775"/>
                  <a:pt x="102870" y="358130"/>
                  <a:pt x="102870" y="348631"/>
                </a:cubicBezTo>
                <a:lnTo>
                  <a:pt x="102870" y="271478"/>
                </a:lnTo>
                <a:cubicBezTo>
                  <a:pt x="102870" y="263621"/>
                  <a:pt x="97584" y="256833"/>
                  <a:pt x="90013" y="254905"/>
                </a:cubicBezTo>
                <a:cubicBezTo>
                  <a:pt x="57936" y="246617"/>
                  <a:pt x="34293" y="217473"/>
                  <a:pt x="34293" y="182895"/>
                </a:cubicBezTo>
                <a:cubicBezTo>
                  <a:pt x="34293" y="170250"/>
                  <a:pt x="44508" y="160035"/>
                  <a:pt x="57152" y="160035"/>
                </a:cubicBezTo>
                <a:lnTo>
                  <a:pt x="57149" y="160020"/>
                </a:lnTo>
                <a:moveTo>
                  <a:pt x="240030" y="137160"/>
                </a:moveTo>
                <a:lnTo>
                  <a:pt x="240030" y="148590"/>
                </a:lnTo>
                <a:cubicBezTo>
                  <a:pt x="240030" y="154877"/>
                  <a:pt x="234887" y="160020"/>
                  <a:pt x="228599" y="160020"/>
                </a:cubicBezTo>
                <a:cubicBezTo>
                  <a:pt x="222312" y="160020"/>
                  <a:pt x="217168" y="154877"/>
                  <a:pt x="217168" y="148590"/>
                </a:cubicBezTo>
                <a:lnTo>
                  <a:pt x="217168" y="125730"/>
                </a:lnTo>
                <a:lnTo>
                  <a:pt x="217168" y="114300"/>
                </a:lnTo>
                <a:cubicBezTo>
                  <a:pt x="217168" y="108013"/>
                  <a:pt x="222312" y="102870"/>
                  <a:pt x="228599" y="102870"/>
                </a:cubicBezTo>
                <a:cubicBezTo>
                  <a:pt x="234887" y="102870"/>
                  <a:pt x="240030" y="108013"/>
                  <a:pt x="240030" y="114300"/>
                </a:cubicBezTo>
                <a:lnTo>
                  <a:pt x="240030" y="137160"/>
                </a:lnTo>
                <a:moveTo>
                  <a:pt x="102870" y="125730"/>
                </a:moveTo>
                <a:lnTo>
                  <a:pt x="102870" y="68580"/>
                </a:lnTo>
                <a:lnTo>
                  <a:pt x="102870" y="45720"/>
                </a:lnTo>
                <a:cubicBezTo>
                  <a:pt x="102870" y="39433"/>
                  <a:pt x="108014" y="34290"/>
                  <a:pt x="114301" y="34290"/>
                </a:cubicBezTo>
                <a:cubicBezTo>
                  <a:pt x="120588" y="34290"/>
                  <a:pt x="125732" y="39433"/>
                  <a:pt x="125732" y="45720"/>
                </a:cubicBezTo>
                <a:lnTo>
                  <a:pt x="125732" y="68580"/>
                </a:lnTo>
                <a:lnTo>
                  <a:pt x="125732" y="125730"/>
                </a:lnTo>
                <a:lnTo>
                  <a:pt x="125732" y="127160"/>
                </a:lnTo>
                <a:cubicBezTo>
                  <a:pt x="122089" y="126231"/>
                  <a:pt x="118232" y="125730"/>
                  <a:pt x="114301" y="125730"/>
                </a:cubicBezTo>
                <a:lnTo>
                  <a:pt x="102870" y="125730"/>
                </a:lnTo>
                <a:moveTo>
                  <a:pt x="160019" y="125730"/>
                </a:moveTo>
                <a:lnTo>
                  <a:pt x="160019" y="68580"/>
                </a:lnTo>
                <a:cubicBezTo>
                  <a:pt x="160019" y="62293"/>
                  <a:pt x="165163" y="57150"/>
                  <a:pt x="171450" y="57150"/>
                </a:cubicBezTo>
                <a:cubicBezTo>
                  <a:pt x="177737" y="57150"/>
                  <a:pt x="182881" y="62293"/>
                  <a:pt x="182881" y="68580"/>
                </a:cubicBezTo>
                <a:lnTo>
                  <a:pt x="182881" y="114300"/>
                </a:lnTo>
                <a:lnTo>
                  <a:pt x="182881" y="125730"/>
                </a:lnTo>
                <a:cubicBezTo>
                  <a:pt x="182881" y="132017"/>
                  <a:pt x="177737" y="137160"/>
                  <a:pt x="171450" y="137160"/>
                </a:cubicBezTo>
                <a:cubicBezTo>
                  <a:pt x="165163" y="137160"/>
                  <a:pt x="160019" y="132017"/>
                  <a:pt x="160019" y="12573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Racial Tension and the Civil Rights Movement in America (1920-1973)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20521" r="-12052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opportunities for students to develop strategies and tactics for promoting social justice and equality in their own communities.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empowers students to take actionable steps towards creating a fair and inclusive society.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Empowering Social Justice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507658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Create a safe and respectful learning environment that encourages open-mindedness and empathy.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Such an environment allows students to express their ideas freely and learn from diverse perspectives.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Fostering Open-Mindedness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02270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primary sources to promote critical thinking and engagement.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helps students analyze and interpret information directly from the source.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Promoting Critical Thinking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Teaching Tips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Racial Tension and the Civil Rights Movement in America (1920-1973)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92781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98169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203557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589" r="-11058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92781" y="548639"/>
            <a:ext cx="8262536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Parent Engagement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357187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Invite parents to participate in classroom activities and events.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creates opportunities for parents to be actively involved in their child's education.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9357186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Inviting Classroom Participation</a:t>
            </a:r>
            <a:endParaRPr lang="en-US" sz="1297" dirty="0"/>
          </a:p>
        </p:txBody>
      </p:sp>
      <p:sp>
        <p:nvSpPr>
          <p:cNvPr id="11" name="Text 9"/>
          <p:cNvSpPr/>
          <p:nvPr/>
        </p:nvSpPr>
        <p:spPr>
          <a:xfrm>
            <a:off x="6551799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parents with resources and information to learn more about the topic.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materials can empower parents to support their child's learning journey.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551798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69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Providing Informative Resources</a:t>
            </a:r>
            <a:endParaRPr lang="en-US" sz="1269" dirty="0"/>
          </a:p>
        </p:txBody>
      </p:sp>
      <p:sp>
        <p:nvSpPr>
          <p:cNvPr id="13" name="Text 11"/>
          <p:cNvSpPr/>
          <p:nvPr/>
        </p:nvSpPr>
        <p:spPr>
          <a:xfrm>
            <a:off x="3746411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parents to engage in discussions with their child about the topic.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helps build a deeper understanding and connection to the subject matter.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746410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Fostering Parent-Child Discussions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3874935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Racial Tension and the Civil Rights Movement in America (1920-1973)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3591378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940916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Safety Considerations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Racial Tension and the Civil Rights Movement in America (1920-1973)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349014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a safe and respectful learning environment that encourages open-mindedness and empathy.</a:t>
            </a:r>
            <a:endParaRPr lang="en-US" sz="12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Such an environment supports meaningful and constructive interactions among students.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349014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Encouraging Open-Mindedness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585987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Be aware of the students' backgrounds and experiences, and be prepared to address any sensitive or triggering topics.</a:t>
            </a:r>
            <a:endParaRPr lang="en-US" sz="12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fosters inclusivity and understanding within the classroom.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585987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Addressing Sensitive Topics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22960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Establish clear guidelines for classroom discussion and behavior.</a:t>
            </a:r>
            <a:endParaRPr lang="en-US" sz="12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ensures a structured and respectful environment for all participants.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822960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Guidelines for Classroom Behavior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2011680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2011680" y="178843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774707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5774707" y="178843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9537734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9537734" y="178843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6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48159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3069423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657250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Extension Activities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Racial Tension and the Civil Rights Movement in America (1920-1973)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3771370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771370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771370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771370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405359" y="4866898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Learning from Guest Speakers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405359" y="5323415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Invite a guest speaker to talk to the class about the civil rights movement.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Discuss its ongoing impact on contemporary society.</a:t>
            </a:r>
            <a:endParaRPr lang="en-US" sz="1252" dirty="0"/>
          </a:p>
        </p:txBody>
      </p:sp>
      <p:sp>
        <p:nvSpPr>
          <p:cNvPr id="20" name="Text 18"/>
          <p:cNvSpPr/>
          <p:nvPr/>
        </p:nvSpPr>
        <p:spPr>
          <a:xfrm>
            <a:off x="4405359" y="3294829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Historical Experiences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405359" y="3751346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Ask students to create a multimedia presentation.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Focus on the experiences of different groups during the period 1920-1973.</a:t>
            </a:r>
            <a:endParaRPr lang="en-US" sz="1252" dirty="0"/>
          </a:p>
        </p:txBody>
      </p:sp>
      <p:sp>
        <p:nvSpPr>
          <p:cNvPr id="22" name="Text 20"/>
          <p:cNvSpPr/>
          <p:nvPr/>
        </p:nvSpPr>
        <p:spPr>
          <a:xfrm>
            <a:off x="4405359" y="1711910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Researching Civil Rights Figures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405359" y="2168427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Have students research a prominent figure from the civil rights movement.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Create a detailed biography based on their findings.</a:t>
            </a:r>
            <a:endParaRPr lang="en-US" sz="1252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394512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2982339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57016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Homework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Racial Tension and the Civil Rights Movement in America (1920-1973)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22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771370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405359" y="4779814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Reflective Essay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405359" y="5236331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55"/>
              </a:spcBef>
              <a:buNone/>
            </a:pPr>
            <a:r>
              <a:rPr lang="en-US" sz="1048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Have students write a reflective essay on what they learned from the lesson and how they can apply it to their own lives.</a:t>
            </a:r>
            <a:endParaRPr lang="en-US" sz="1048" dirty="0"/>
          </a:p>
          <a:p>
            <a:pPr algn="l" marL="0" indent="0">
              <a:lnSpc>
                <a:spcPct val="90000"/>
              </a:lnSpc>
              <a:spcBef>
                <a:spcPts val="655"/>
              </a:spcBef>
              <a:buNone/>
            </a:pPr>
            <a:r>
              <a:rPr lang="en-US" sz="1048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exercise promotes personal growth and the application of historical lessons to modern contexts.</a:t>
            </a:r>
            <a:endParaRPr lang="en-US" sz="1048" dirty="0"/>
          </a:p>
        </p:txBody>
      </p:sp>
      <p:sp>
        <p:nvSpPr>
          <p:cNvPr id="17" name="Text 15"/>
          <p:cNvSpPr/>
          <p:nvPr/>
        </p:nvSpPr>
        <p:spPr>
          <a:xfrm>
            <a:off x="4405359" y="3207745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Multimedia Presentation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4405359" y="3664262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15"/>
              </a:spcBef>
              <a:buNone/>
            </a:pPr>
            <a:r>
              <a:rPr lang="en-US" sz="98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Ask students to create a multimedia presentation that explores the experiences of different groups during the period 1920-1973.</a:t>
            </a:r>
            <a:endParaRPr lang="en-US" sz="983" dirty="0"/>
          </a:p>
          <a:p>
            <a:pPr algn="l" marL="0" indent="0">
              <a:lnSpc>
                <a:spcPct val="90000"/>
              </a:lnSpc>
              <a:spcBef>
                <a:spcPts val="615"/>
              </a:spcBef>
              <a:buNone/>
            </a:pPr>
            <a:r>
              <a:rPr lang="en-US" sz="98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fosters creativity and helps students connect with diverse historical perspectives.</a:t>
            </a:r>
            <a:endParaRPr lang="en-US" sz="983" dirty="0"/>
          </a:p>
        </p:txBody>
      </p:sp>
      <p:sp>
        <p:nvSpPr>
          <p:cNvPr id="19" name="Text 17"/>
          <p:cNvSpPr/>
          <p:nvPr/>
        </p:nvSpPr>
        <p:spPr>
          <a:xfrm>
            <a:off x="4405359" y="1624826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Primary Source Analysis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405359" y="2081343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08"/>
              </a:spcBef>
              <a:buNone/>
            </a:pPr>
            <a:r>
              <a:rPr lang="en-US" sz="12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Assign students to analyze a primary source and evaluate its content, tone, and significance.</a:t>
            </a:r>
            <a:endParaRPr lang="en-US" sz="1293" dirty="0"/>
          </a:p>
          <a:p>
            <a:pPr algn="l" marL="0" indent="0">
              <a:lnSpc>
                <a:spcPct val="90000"/>
              </a:lnSpc>
              <a:spcBef>
                <a:spcPts val="808"/>
              </a:spcBef>
              <a:buNone/>
            </a:pPr>
            <a:r>
              <a:rPr lang="en-US" sz="12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task encourages critical thinking and a deeper understanding of historical materials.</a:t>
            </a:r>
            <a:endParaRPr lang="en-US" sz="1293" dirty="0"/>
          </a:p>
        </p:txBody>
      </p:sp>
      <p:sp>
        <p:nvSpPr>
          <p:cNvPr id="21" name="Text 19"/>
          <p:cNvSpPr/>
          <p:nvPr/>
        </p:nvSpPr>
        <p:spPr>
          <a:xfrm>
            <a:off x="3892814" y="4912586"/>
            <a:ext cx="214313" cy="228600"/>
          </a:xfrm>
          <a:custGeom>
            <a:avLst/>
            <a:gdLst/>
            <a:ahLst/>
            <a:cxnLst/>
            <a:rect l="l" t="t" r="r" b="b"/>
            <a:pathLst>
              <a:path w="214313" h="228600">
                <a:moveTo>
                  <a:pt x="107156" y="21431"/>
                </a:moveTo>
                <a:lnTo>
                  <a:pt x="185738" y="21431"/>
                </a:lnTo>
                <a:cubicBezTo>
                  <a:pt x="189667" y="21431"/>
                  <a:pt x="192881" y="24645"/>
                  <a:pt x="192881" y="28575"/>
                </a:cubicBezTo>
                <a:lnTo>
                  <a:pt x="192881" y="200025"/>
                </a:lnTo>
                <a:cubicBezTo>
                  <a:pt x="192881" y="203955"/>
                  <a:pt x="189667" y="207169"/>
                  <a:pt x="185738" y="207169"/>
                </a:cubicBezTo>
                <a:lnTo>
                  <a:pt x="107156" y="207169"/>
                </a:lnTo>
                <a:lnTo>
                  <a:pt x="107156" y="21431"/>
                </a:lnTo>
                <a:moveTo>
                  <a:pt x="85725" y="21431"/>
                </a:moveTo>
                <a:lnTo>
                  <a:pt x="85725" y="207169"/>
                </a:lnTo>
                <a:lnTo>
                  <a:pt x="57151" y="207169"/>
                </a:lnTo>
                <a:cubicBezTo>
                  <a:pt x="53222" y="207169"/>
                  <a:pt x="50008" y="203955"/>
                  <a:pt x="50008" y="200025"/>
                </a:cubicBezTo>
                <a:lnTo>
                  <a:pt x="50008" y="185738"/>
                </a:lnTo>
                <a:lnTo>
                  <a:pt x="60723" y="185738"/>
                </a:lnTo>
                <a:cubicBezTo>
                  <a:pt x="66662" y="185738"/>
                  <a:pt x="71439" y="180960"/>
                  <a:pt x="71439" y="175023"/>
                </a:cubicBezTo>
                <a:cubicBezTo>
                  <a:pt x="71439" y="169084"/>
                  <a:pt x="66662" y="164309"/>
                  <a:pt x="60723" y="164309"/>
                </a:cubicBezTo>
                <a:lnTo>
                  <a:pt x="50008" y="164309"/>
                </a:lnTo>
                <a:lnTo>
                  <a:pt x="50008" y="125019"/>
                </a:lnTo>
                <a:lnTo>
                  <a:pt x="60723" y="125019"/>
                </a:lnTo>
                <a:cubicBezTo>
                  <a:pt x="66662" y="125019"/>
                  <a:pt x="71439" y="120241"/>
                  <a:pt x="71439" y="114305"/>
                </a:cubicBezTo>
                <a:cubicBezTo>
                  <a:pt x="71439" y="108366"/>
                  <a:pt x="66662" y="103590"/>
                  <a:pt x="60723" y="103590"/>
                </a:cubicBezTo>
                <a:lnTo>
                  <a:pt x="50008" y="103590"/>
                </a:lnTo>
                <a:lnTo>
                  <a:pt x="50008" y="64301"/>
                </a:lnTo>
                <a:lnTo>
                  <a:pt x="60723" y="64301"/>
                </a:lnTo>
                <a:cubicBezTo>
                  <a:pt x="66662" y="64301"/>
                  <a:pt x="71439" y="59523"/>
                  <a:pt x="71439" y="53586"/>
                </a:cubicBezTo>
                <a:cubicBezTo>
                  <a:pt x="71439" y="47647"/>
                  <a:pt x="66662" y="42872"/>
                  <a:pt x="60723" y="42872"/>
                </a:cubicBezTo>
                <a:lnTo>
                  <a:pt x="50008" y="42872"/>
                </a:lnTo>
                <a:lnTo>
                  <a:pt x="50008" y="28584"/>
                </a:lnTo>
                <a:cubicBezTo>
                  <a:pt x="50008" y="24655"/>
                  <a:pt x="53222" y="21440"/>
                  <a:pt x="57151" y="21440"/>
                </a:cubicBezTo>
                <a:lnTo>
                  <a:pt x="85725" y="21431"/>
                </a:lnTo>
                <a:moveTo>
                  <a:pt x="28574" y="185738"/>
                </a:moveTo>
                <a:lnTo>
                  <a:pt x="28574" y="200025"/>
                </a:lnTo>
                <a:cubicBezTo>
                  <a:pt x="28574" y="215787"/>
                  <a:pt x="41388" y="228600"/>
                  <a:pt x="57149" y="228600"/>
                </a:cubicBezTo>
                <a:lnTo>
                  <a:pt x="185736" y="228600"/>
                </a:lnTo>
                <a:cubicBezTo>
                  <a:pt x="201497" y="228600"/>
                  <a:pt x="214310" y="215787"/>
                  <a:pt x="214310" y="200025"/>
                </a:cubicBezTo>
                <a:lnTo>
                  <a:pt x="214310" y="28575"/>
                </a:lnTo>
                <a:cubicBezTo>
                  <a:pt x="214310" y="12813"/>
                  <a:pt x="201497" y="0"/>
                  <a:pt x="185736" y="0"/>
                </a:cubicBezTo>
                <a:lnTo>
                  <a:pt x="57149" y="0"/>
                </a:lnTo>
                <a:cubicBezTo>
                  <a:pt x="41388" y="0"/>
                  <a:pt x="28574" y="12813"/>
                  <a:pt x="28574" y="28575"/>
                </a:cubicBezTo>
                <a:lnTo>
                  <a:pt x="28574" y="42863"/>
                </a:lnTo>
                <a:lnTo>
                  <a:pt x="10716" y="42863"/>
                </a:lnTo>
                <a:cubicBezTo>
                  <a:pt x="4777" y="42863"/>
                  <a:pt x="0" y="47640"/>
                  <a:pt x="0" y="53579"/>
                </a:cubicBezTo>
                <a:cubicBezTo>
                  <a:pt x="0" y="59518"/>
                  <a:pt x="4777" y="64296"/>
                  <a:pt x="10716" y="64296"/>
                </a:cubicBezTo>
                <a:lnTo>
                  <a:pt x="28574" y="64296"/>
                </a:lnTo>
                <a:lnTo>
                  <a:pt x="28574" y="103588"/>
                </a:lnTo>
                <a:lnTo>
                  <a:pt x="10716" y="103588"/>
                </a:lnTo>
                <a:cubicBezTo>
                  <a:pt x="4777" y="103588"/>
                  <a:pt x="0" y="108366"/>
                  <a:pt x="0" y="114305"/>
                </a:cubicBezTo>
                <a:cubicBezTo>
                  <a:pt x="0" y="120244"/>
                  <a:pt x="4777" y="125021"/>
                  <a:pt x="10716" y="125021"/>
                </a:cubicBezTo>
                <a:lnTo>
                  <a:pt x="28574" y="125021"/>
                </a:lnTo>
                <a:lnTo>
                  <a:pt x="28574" y="164313"/>
                </a:lnTo>
                <a:lnTo>
                  <a:pt x="10716" y="164313"/>
                </a:lnTo>
                <a:cubicBezTo>
                  <a:pt x="4777" y="164313"/>
                  <a:pt x="0" y="169091"/>
                  <a:pt x="0" y="175030"/>
                </a:cubicBezTo>
                <a:cubicBezTo>
                  <a:pt x="0" y="180969"/>
                  <a:pt x="4777" y="185747"/>
                  <a:pt x="10716" y="185747"/>
                </a:cubicBezTo>
                <a:lnTo>
                  <a:pt x="28574" y="18573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885670" y="3363377"/>
            <a:ext cx="228600" cy="182880"/>
          </a:xfrm>
          <a:custGeom>
            <a:avLst/>
            <a:gdLst/>
            <a:ahLst/>
            <a:cxnLst/>
            <a:rect l="l" t="t" r="r" b="b"/>
            <a:pathLst>
              <a:path w="228600" h="182880">
                <a:moveTo>
                  <a:pt x="151448" y="8573"/>
                </a:moveTo>
                <a:cubicBezTo>
                  <a:pt x="151448" y="3822"/>
                  <a:pt x="147625" y="2"/>
                  <a:pt x="142875" y="2"/>
                </a:cubicBezTo>
                <a:cubicBezTo>
                  <a:pt x="138125" y="2"/>
                  <a:pt x="134303" y="3824"/>
                  <a:pt x="134303" y="8575"/>
                </a:cubicBezTo>
                <a:lnTo>
                  <a:pt x="134303" y="37150"/>
                </a:lnTo>
                <a:cubicBezTo>
                  <a:pt x="134303" y="41902"/>
                  <a:pt x="138125" y="45724"/>
                  <a:pt x="142875" y="45724"/>
                </a:cubicBezTo>
                <a:cubicBezTo>
                  <a:pt x="147625" y="45724"/>
                  <a:pt x="151448" y="41902"/>
                  <a:pt x="151448" y="37152"/>
                </a:cubicBezTo>
                <a:lnTo>
                  <a:pt x="151448" y="8573"/>
                </a:lnTo>
                <a:moveTo>
                  <a:pt x="94654" y="13930"/>
                </a:moveTo>
                <a:cubicBezTo>
                  <a:pt x="91296" y="10572"/>
                  <a:pt x="85867" y="10572"/>
                  <a:pt x="82545" y="13930"/>
                </a:cubicBezTo>
                <a:cubicBezTo>
                  <a:pt x="79224" y="17288"/>
                  <a:pt x="79187" y="22717"/>
                  <a:pt x="82545" y="26038"/>
                </a:cubicBezTo>
                <a:lnTo>
                  <a:pt x="102548" y="46042"/>
                </a:lnTo>
                <a:cubicBezTo>
                  <a:pt x="105906" y="49400"/>
                  <a:pt x="111335" y="49400"/>
                  <a:pt x="114657" y="46042"/>
                </a:cubicBezTo>
                <a:cubicBezTo>
                  <a:pt x="117978" y="42684"/>
                  <a:pt x="118015" y="37254"/>
                  <a:pt x="114657" y="33933"/>
                </a:cubicBezTo>
                <a:lnTo>
                  <a:pt x="94654" y="13930"/>
                </a:lnTo>
                <a:moveTo>
                  <a:pt x="203239" y="26075"/>
                </a:moveTo>
                <a:cubicBezTo>
                  <a:pt x="206597" y="22717"/>
                  <a:pt x="206597" y="17288"/>
                  <a:pt x="203239" y="13967"/>
                </a:cubicBezTo>
                <a:cubicBezTo>
                  <a:pt x="199881" y="10646"/>
                  <a:pt x="194452" y="10609"/>
                  <a:pt x="191130" y="13967"/>
                </a:cubicBezTo>
                <a:lnTo>
                  <a:pt x="171091" y="33933"/>
                </a:lnTo>
                <a:cubicBezTo>
                  <a:pt x="167733" y="37291"/>
                  <a:pt x="167733" y="42721"/>
                  <a:pt x="171091" y="46042"/>
                </a:cubicBezTo>
                <a:cubicBezTo>
                  <a:pt x="174449" y="49363"/>
                  <a:pt x="179878" y="49400"/>
                  <a:pt x="183200" y="46042"/>
                </a:cubicBezTo>
                <a:lnTo>
                  <a:pt x="203203" y="26040"/>
                </a:lnTo>
                <a:lnTo>
                  <a:pt x="203239" y="26075"/>
                </a:lnTo>
                <a:moveTo>
                  <a:pt x="102870" y="114300"/>
                </a:moveTo>
                <a:cubicBezTo>
                  <a:pt x="102870" y="92206"/>
                  <a:pt x="120781" y="74295"/>
                  <a:pt x="142875" y="74295"/>
                </a:cubicBezTo>
                <a:cubicBezTo>
                  <a:pt x="164969" y="74295"/>
                  <a:pt x="182880" y="92206"/>
                  <a:pt x="182880" y="114300"/>
                </a:cubicBezTo>
                <a:cubicBezTo>
                  <a:pt x="182880" y="136394"/>
                  <a:pt x="164969" y="154305"/>
                  <a:pt x="142875" y="154305"/>
                </a:cubicBezTo>
                <a:cubicBezTo>
                  <a:pt x="120781" y="154305"/>
                  <a:pt x="102870" y="136394"/>
                  <a:pt x="102870" y="114300"/>
                </a:cubicBezTo>
                <a:moveTo>
                  <a:pt x="200025" y="114300"/>
                </a:moveTo>
                <a:cubicBezTo>
                  <a:pt x="200025" y="103905"/>
                  <a:pt x="197238" y="94119"/>
                  <a:pt x="192381" y="85725"/>
                </a:cubicBezTo>
                <a:lnTo>
                  <a:pt x="205740" y="85725"/>
                </a:lnTo>
                <a:cubicBezTo>
                  <a:pt x="208883" y="85725"/>
                  <a:pt x="211455" y="88296"/>
                  <a:pt x="211455" y="91440"/>
                </a:cubicBezTo>
                <a:lnTo>
                  <a:pt x="211455" y="137160"/>
                </a:lnTo>
                <a:cubicBezTo>
                  <a:pt x="211455" y="140304"/>
                  <a:pt x="208883" y="142875"/>
                  <a:pt x="205740" y="142875"/>
                </a:cubicBezTo>
                <a:lnTo>
                  <a:pt x="192381" y="142875"/>
                </a:lnTo>
                <a:cubicBezTo>
                  <a:pt x="197238" y="134481"/>
                  <a:pt x="200025" y="124695"/>
                  <a:pt x="200025" y="114300"/>
                </a:cubicBezTo>
                <a:lnTo>
                  <a:pt x="200025" y="114300"/>
                </a:lnTo>
                <a:moveTo>
                  <a:pt x="142875" y="171450"/>
                </a:moveTo>
                <a:cubicBezTo>
                  <a:pt x="155734" y="171450"/>
                  <a:pt x="167628" y="167200"/>
                  <a:pt x="177165" y="160020"/>
                </a:cubicBezTo>
                <a:lnTo>
                  <a:pt x="182880" y="160020"/>
                </a:lnTo>
                <a:lnTo>
                  <a:pt x="182880" y="174308"/>
                </a:lnTo>
                <a:cubicBezTo>
                  <a:pt x="182880" y="179060"/>
                  <a:pt x="186702" y="182882"/>
                  <a:pt x="191453" y="182882"/>
                </a:cubicBezTo>
                <a:cubicBezTo>
                  <a:pt x="196203" y="182882"/>
                  <a:pt x="200025" y="179060"/>
                  <a:pt x="200025" y="174310"/>
                </a:cubicBezTo>
                <a:lnTo>
                  <a:pt x="200025" y="160024"/>
                </a:lnTo>
                <a:lnTo>
                  <a:pt x="205740" y="160024"/>
                </a:lnTo>
                <a:cubicBezTo>
                  <a:pt x="218350" y="160024"/>
                  <a:pt x="228600" y="149773"/>
                  <a:pt x="228600" y="137164"/>
                </a:cubicBezTo>
                <a:lnTo>
                  <a:pt x="228600" y="91444"/>
                </a:lnTo>
                <a:cubicBezTo>
                  <a:pt x="228600" y="78834"/>
                  <a:pt x="218350" y="68584"/>
                  <a:pt x="205740" y="68584"/>
                </a:cubicBezTo>
                <a:lnTo>
                  <a:pt x="177165" y="68584"/>
                </a:lnTo>
                <a:cubicBezTo>
                  <a:pt x="167628" y="61404"/>
                  <a:pt x="155734" y="57154"/>
                  <a:pt x="142875" y="57154"/>
                </a:cubicBezTo>
                <a:cubicBezTo>
                  <a:pt x="130016" y="57154"/>
                  <a:pt x="118122" y="61404"/>
                  <a:pt x="108585" y="68584"/>
                </a:cubicBezTo>
                <a:lnTo>
                  <a:pt x="22860" y="68584"/>
                </a:lnTo>
                <a:cubicBezTo>
                  <a:pt x="10250" y="68584"/>
                  <a:pt x="0" y="78834"/>
                  <a:pt x="0" y="91444"/>
                </a:cubicBezTo>
                <a:lnTo>
                  <a:pt x="0" y="137164"/>
                </a:lnTo>
                <a:cubicBezTo>
                  <a:pt x="0" y="149773"/>
                  <a:pt x="10250" y="160024"/>
                  <a:pt x="22860" y="160024"/>
                </a:cubicBezTo>
                <a:lnTo>
                  <a:pt x="28575" y="160024"/>
                </a:lnTo>
                <a:lnTo>
                  <a:pt x="28575" y="174312"/>
                </a:lnTo>
                <a:cubicBezTo>
                  <a:pt x="28575" y="179064"/>
                  <a:pt x="32397" y="182886"/>
                  <a:pt x="37148" y="182886"/>
                </a:cubicBezTo>
                <a:cubicBezTo>
                  <a:pt x="41898" y="182886"/>
                  <a:pt x="45720" y="179064"/>
                  <a:pt x="45720" y="174314"/>
                </a:cubicBezTo>
                <a:lnTo>
                  <a:pt x="45720" y="160028"/>
                </a:lnTo>
                <a:lnTo>
                  <a:pt x="108585" y="160028"/>
                </a:lnTo>
                <a:cubicBezTo>
                  <a:pt x="118122" y="167207"/>
                  <a:pt x="130016" y="171458"/>
                  <a:pt x="142875" y="171458"/>
                </a:cubicBezTo>
                <a:lnTo>
                  <a:pt x="142875" y="171450"/>
                </a:lnTo>
                <a:moveTo>
                  <a:pt x="85725" y="114300"/>
                </a:moveTo>
                <a:cubicBezTo>
                  <a:pt x="85725" y="124695"/>
                  <a:pt x="88512" y="134481"/>
                  <a:pt x="93369" y="142875"/>
                </a:cubicBezTo>
                <a:lnTo>
                  <a:pt x="22860" y="142875"/>
                </a:lnTo>
                <a:cubicBezTo>
                  <a:pt x="19717" y="142875"/>
                  <a:pt x="17145" y="140304"/>
                  <a:pt x="17145" y="137160"/>
                </a:cubicBezTo>
                <a:lnTo>
                  <a:pt x="17145" y="91440"/>
                </a:lnTo>
                <a:cubicBezTo>
                  <a:pt x="17145" y="88296"/>
                  <a:pt x="19717" y="85725"/>
                  <a:pt x="22860" y="85725"/>
                </a:cubicBezTo>
                <a:lnTo>
                  <a:pt x="93369" y="85725"/>
                </a:lnTo>
                <a:cubicBezTo>
                  <a:pt x="88512" y="94119"/>
                  <a:pt x="85725" y="103905"/>
                  <a:pt x="85725" y="114300"/>
                </a:cubicBezTo>
                <a:lnTo>
                  <a:pt x="85725" y="114300"/>
                </a:lnTo>
                <a:moveTo>
                  <a:pt x="45720" y="114300"/>
                </a:moveTo>
                <a:cubicBezTo>
                  <a:pt x="45720" y="109565"/>
                  <a:pt x="41882" y="105728"/>
                  <a:pt x="37148" y="105728"/>
                </a:cubicBezTo>
                <a:cubicBezTo>
                  <a:pt x="32413" y="105728"/>
                  <a:pt x="28575" y="109567"/>
                  <a:pt x="28575" y="114302"/>
                </a:cubicBezTo>
                <a:cubicBezTo>
                  <a:pt x="28575" y="119037"/>
                  <a:pt x="32413" y="122875"/>
                  <a:pt x="37148" y="122875"/>
                </a:cubicBezTo>
                <a:cubicBezTo>
                  <a:pt x="41882" y="122875"/>
                  <a:pt x="45720" y="119037"/>
                  <a:pt x="45720" y="114304"/>
                </a:cubicBezTo>
                <a:lnTo>
                  <a:pt x="45720" y="114300"/>
                </a:lnTo>
                <a:moveTo>
                  <a:pt x="65723" y="122873"/>
                </a:moveTo>
                <a:cubicBezTo>
                  <a:pt x="70457" y="122873"/>
                  <a:pt x="74295" y="119035"/>
                  <a:pt x="74295" y="114302"/>
                </a:cubicBezTo>
                <a:cubicBezTo>
                  <a:pt x="74295" y="109567"/>
                  <a:pt x="70457" y="105730"/>
                  <a:pt x="65723" y="105730"/>
                </a:cubicBezTo>
                <a:cubicBezTo>
                  <a:pt x="60988" y="105730"/>
                  <a:pt x="57150" y="109569"/>
                  <a:pt x="57150" y="114304"/>
                </a:cubicBezTo>
                <a:cubicBezTo>
                  <a:pt x="57150" y="119039"/>
                  <a:pt x="60988" y="122877"/>
                  <a:pt x="65723" y="122877"/>
                </a:cubicBezTo>
                <a:lnTo>
                  <a:pt x="65723" y="122873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3885670" y="1757629"/>
            <a:ext cx="228600" cy="228539"/>
          </a:xfrm>
          <a:custGeom>
            <a:avLst/>
            <a:gdLst/>
            <a:ahLst/>
            <a:cxnLst/>
            <a:rect l="l" t="t" r="r" b="b"/>
            <a:pathLst>
              <a:path w="228600" h="228539">
                <a:moveTo>
                  <a:pt x="164290" y="92860"/>
                </a:moveTo>
                <a:cubicBezTo>
                  <a:pt x="164290" y="53409"/>
                  <a:pt x="132309" y="21430"/>
                  <a:pt x="92860" y="21430"/>
                </a:cubicBezTo>
                <a:cubicBezTo>
                  <a:pt x="53410" y="21430"/>
                  <a:pt x="21429" y="53409"/>
                  <a:pt x="21429" y="92860"/>
                </a:cubicBezTo>
                <a:cubicBezTo>
                  <a:pt x="21429" y="132310"/>
                  <a:pt x="53410" y="164290"/>
                  <a:pt x="92860" y="164290"/>
                </a:cubicBezTo>
                <a:cubicBezTo>
                  <a:pt x="132309" y="164290"/>
                  <a:pt x="164290" y="132310"/>
                  <a:pt x="164290" y="92860"/>
                </a:cubicBezTo>
                <a:moveTo>
                  <a:pt x="150494" y="165675"/>
                </a:moveTo>
                <a:cubicBezTo>
                  <a:pt x="134691" y="178219"/>
                  <a:pt x="114645" y="185720"/>
                  <a:pt x="92860" y="185720"/>
                </a:cubicBezTo>
                <a:cubicBezTo>
                  <a:pt x="41564" y="185720"/>
                  <a:pt x="0" y="144155"/>
                  <a:pt x="0" y="92860"/>
                </a:cubicBezTo>
                <a:cubicBezTo>
                  <a:pt x="0" y="41564"/>
                  <a:pt x="41564" y="0"/>
                  <a:pt x="92860" y="0"/>
                </a:cubicBezTo>
                <a:cubicBezTo>
                  <a:pt x="144155" y="0"/>
                  <a:pt x="185719" y="41564"/>
                  <a:pt x="185719" y="92860"/>
                </a:cubicBezTo>
                <a:cubicBezTo>
                  <a:pt x="185719" y="114646"/>
                  <a:pt x="178219" y="134692"/>
                  <a:pt x="165673" y="150495"/>
                </a:cubicBezTo>
                <a:lnTo>
                  <a:pt x="225452" y="210274"/>
                </a:lnTo>
                <a:cubicBezTo>
                  <a:pt x="229649" y="214470"/>
                  <a:pt x="229649" y="221257"/>
                  <a:pt x="225452" y="225408"/>
                </a:cubicBezTo>
                <a:cubicBezTo>
                  <a:pt x="221255" y="229560"/>
                  <a:pt x="214470" y="229604"/>
                  <a:pt x="210319" y="225408"/>
                </a:cubicBezTo>
                <a:lnTo>
                  <a:pt x="150494" y="16567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502558" y="0"/>
            <a:ext cx="1355198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6200512"/>
            <a:ext cx="11857756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548639"/>
            <a:ext cx="7942217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 and Final Thoughts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Racial Tension and the Civil Rights Movement in America (1920-1973)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23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148159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39" y="3069423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39" y="4657250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96675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796675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96675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96675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96675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430664" y="486689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Reflection on Civil Rights Movement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430664" y="532341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54"/>
              </a:spcBef>
              <a:buNone/>
            </a:pPr>
            <a:r>
              <a:rPr lang="en-US" sz="1056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have explored the events that shaped the civil rights movement.</a:t>
            </a:r>
            <a:endParaRPr lang="en-US" sz="1056" dirty="0"/>
          </a:p>
          <a:p>
            <a:pPr algn="l" marL="0" indent="0">
              <a:lnSpc>
                <a:spcPct val="90000"/>
              </a:lnSpc>
              <a:spcBef>
                <a:spcPts val="754"/>
              </a:spcBef>
              <a:buNone/>
            </a:pPr>
            <a:r>
              <a:rPr lang="en-US" sz="1056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has provided them with a comprehensive understanding of the struggles and achievements during this period.</a:t>
            </a:r>
            <a:endParaRPr lang="en-US" sz="1056" dirty="0"/>
          </a:p>
        </p:txBody>
      </p:sp>
      <p:sp>
        <p:nvSpPr>
          <p:cNvPr id="20" name="Text 18"/>
          <p:cNvSpPr/>
          <p:nvPr/>
        </p:nvSpPr>
        <p:spPr>
          <a:xfrm>
            <a:off x="1430664" y="3294829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Engagement Through Multimedia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430664" y="3751346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lesson has utilized primary sources and multimedia to engage students.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has promoted critical thinking and deeper analysis of historical events.</a:t>
            </a:r>
            <a:endParaRPr lang="en-US" sz="1252" dirty="0"/>
          </a:p>
        </p:txBody>
      </p:sp>
      <p:sp>
        <p:nvSpPr>
          <p:cNvPr id="22" name="Text 20"/>
          <p:cNvSpPr/>
          <p:nvPr/>
        </p:nvSpPr>
        <p:spPr>
          <a:xfrm>
            <a:off x="1430664" y="171191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Historical Context of Racial Tension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430664" y="2168427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13"/>
              </a:spcBef>
              <a:buNone/>
            </a:pPr>
            <a:r>
              <a:rPr lang="en-US" sz="999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introduction to racial tension in America from 1920 to 1973 is a complex and sensitive topic.</a:t>
            </a:r>
            <a:endParaRPr lang="en-US" sz="999" dirty="0"/>
          </a:p>
          <a:p>
            <a:pPr algn="l" marL="0" indent="0">
              <a:lnSpc>
                <a:spcPct val="90000"/>
              </a:lnSpc>
              <a:spcBef>
                <a:spcPts val="713"/>
              </a:spcBef>
              <a:buNone/>
            </a:pPr>
            <a:r>
              <a:rPr lang="en-US" sz="999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have gained a deeper understanding of the historical context and events that shaped the civil rights movement.</a:t>
            </a:r>
            <a:endParaRPr lang="en-US" sz="999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2025-07-15T19:23:31Z</dcterms:created>
  <dcterms:modified xsi:type="dcterms:W3CDTF">2025-07-15T19:23:31Z</dcterms:modified>
</cp:coreProperties>
</file>