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e5e6f0ba0da5a80e9b90e43b475a767278bfdee8.png"/><Relationship Id="rId2" Type="http://schemas.openxmlformats.org/officeDocument/2006/relationships/image" Target="../media/5f51601c6671046023ade40cadf6fdbe0a858359.png"/><Relationship Id="rId3" Type="http://schemas.openxmlformats.org/officeDocument/2006/relationships/image" Target="../media/27979971bc26f0ed44c6a06c479706e594b2a9d3.png"/><Relationship Id="rId4" Type="http://schemas.openxmlformats.org/officeDocument/2006/relationships/image" Target="../media/827cfd30985b99d86ea7514578bd74ebc030c8bb.png"/><Relationship Id="rId5" Type="http://schemas.openxmlformats.org/officeDocument/2006/relationships/image" Target="../media/bc5af7eaa0f1358178eda4e4f2f1d1209832853d.png"/><Relationship Id="rId6" Type="http://schemas.openxmlformats.org/officeDocument/2006/relationships/image" Target="../media/aca858b1536c9b536cdc1fa279e9b32002524186.png"/><Relationship Id="rId7" Type="http://schemas.openxmlformats.org/officeDocument/2006/relationships/image" Target="../media/72801f4c8195f0622ac4443f60c6d2d662bb1229.png"/><Relationship Id="rId8" Type="http://schemas.openxmlformats.org/officeDocument/2006/relationships/image" Target="../media/d812dce58aa4096dbe226f22e5c9d9b8009a9ee1.png"/><Relationship Id="rId9" Type="http://schemas.openxmlformats.org/officeDocument/2006/relationships/image" Target="../media/9906dc34b8e9bee51d05c642a64ef3ace1aff2e9.png"/><Relationship Id="rId10" Type="http://schemas.openxmlformats.org/officeDocument/2006/relationships/image" Target="../media/b28baae7644c08214fca237ed7a22e3d1273b80d.png"/><Relationship Id="rId11" Type="http://schemas.openxmlformats.org/officeDocument/2006/relationships/image" Target="../media/570d2f780b3f8307236bad781e6283811457f9da.png"/><Relationship Id="rId12" Type="http://schemas.openxmlformats.org/officeDocument/2006/relationships/image" Target="../media/a7c098d5ba7d2e57798d1af96dfb3fb6013cb209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e5e6f0ba0da5a80e9b90e43b475a767278bfdee8.png"/><Relationship Id="rId2" Type="http://schemas.openxmlformats.org/officeDocument/2006/relationships/image" Target="../media/5f51601c6671046023ade40cadf6fdbe0a858359.png"/><Relationship Id="rId3" Type="http://schemas.openxmlformats.org/officeDocument/2006/relationships/image" Target="../media/27979971bc26f0ed44c6a06c479706e594b2a9d3.png"/><Relationship Id="rId4" Type="http://schemas.openxmlformats.org/officeDocument/2006/relationships/image" Target="../media/827cfd30985b99d86ea7514578bd74ebc030c8bb.png"/><Relationship Id="rId5" Type="http://schemas.openxmlformats.org/officeDocument/2006/relationships/image" Target="../media/bc5af7eaa0f1358178eda4e4f2f1d1209832853d.png"/><Relationship Id="rId6" Type="http://schemas.openxmlformats.org/officeDocument/2006/relationships/image" Target="../media/aca858b1536c9b536cdc1fa279e9b32002524186.png"/><Relationship Id="rId7" Type="http://schemas.openxmlformats.org/officeDocument/2006/relationships/image" Target="../media/72801f4c8195f0622ac4443f60c6d2d662bb1229.png"/><Relationship Id="rId8" Type="http://schemas.openxmlformats.org/officeDocument/2006/relationships/image" Target="../media/d812dce58aa4096dbe226f22e5c9d9b8009a9ee1.png"/><Relationship Id="rId9" Type="http://schemas.openxmlformats.org/officeDocument/2006/relationships/image" Target="../media/9906dc34b8e9bee51d05c642a64ef3ace1aff2e9.png"/><Relationship Id="rId10" Type="http://schemas.openxmlformats.org/officeDocument/2006/relationships/image" Target="../media/b28baae7644c08214fca237ed7a22e3d1273b80d.png"/><Relationship Id="rId11" Type="http://schemas.openxmlformats.org/officeDocument/2006/relationships/image" Target="../media/570d2f780b3f8307236bad781e6283811457f9da.png"/><Relationship Id="rId12" Type="http://schemas.openxmlformats.org/officeDocument/2006/relationships/image" Target="../media/a7c098d5ba7d2e57798d1af96dfb3fb6013cb209.png"/><Relationship Id="rId13" Type="http://schemas.openxmlformats.org/officeDocument/2006/relationships/image" Target="../media/043141185153ad83eab7a9da8b423c293d1befc2.png"/><Relationship Id="rId14" Type="http://schemas.openxmlformats.org/officeDocument/2006/relationships/image" Target="../media/5f51601c6671046023ade40cadf6fdbe0a858359.png"/><Relationship Id="rId15" Type="http://schemas.openxmlformats.org/officeDocument/2006/relationships/image" Target="../media/27979971bc26f0ed44c6a06c479706e594b2a9d3.png"/><Relationship Id="rId16" Type="http://schemas.openxmlformats.org/officeDocument/2006/relationships/image" Target="../media/827cfd30985b99d86ea7514578bd74ebc030c8bb.png"/><Relationship Id="rId17" Type="http://schemas.openxmlformats.org/officeDocument/2006/relationships/image" Target="../media/bc5af7eaa0f1358178eda4e4f2f1d1209832853d.png"/><Relationship Id="rId18" Type="http://schemas.openxmlformats.org/officeDocument/2006/relationships/image" Target="../media/aca858b1536c9b536cdc1fa279e9b32002524186.png"/><Relationship Id="rId19" Type="http://schemas.openxmlformats.org/officeDocument/2006/relationships/image" Target="../media/72801f4c8195f0622ac4443f60c6d2d662bb1229.png"/><Relationship Id="rId20" Type="http://schemas.openxmlformats.org/officeDocument/2006/relationships/slideLayout" Target="../slideLayouts/slideLayout1.xml"/><Relationship Id="rId21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e5e6f0ba0da5a80e9b90e43b475a767278bfdee8.png"/><Relationship Id="rId2" Type="http://schemas.openxmlformats.org/officeDocument/2006/relationships/image" Target="../media/5f51601c6671046023ade40cadf6fdbe0a858359.png"/><Relationship Id="rId3" Type="http://schemas.openxmlformats.org/officeDocument/2006/relationships/image" Target="../media/27979971bc26f0ed44c6a06c479706e594b2a9d3.png"/><Relationship Id="rId4" Type="http://schemas.openxmlformats.org/officeDocument/2006/relationships/image" Target="../media/827cfd30985b99d86ea7514578bd74ebc030c8bb.png"/><Relationship Id="rId5" Type="http://schemas.openxmlformats.org/officeDocument/2006/relationships/image" Target="../media/bc5af7eaa0f1358178eda4e4f2f1d1209832853d.png"/><Relationship Id="rId6" Type="http://schemas.openxmlformats.org/officeDocument/2006/relationships/image" Target="../media/aca858b1536c9b536cdc1fa279e9b32002524186.png"/><Relationship Id="rId7" Type="http://schemas.openxmlformats.org/officeDocument/2006/relationships/image" Target="../media/72801f4c8195f0622ac4443f60c6d2d662bb1229.png"/><Relationship Id="rId8" Type="http://schemas.openxmlformats.org/officeDocument/2006/relationships/image" Target="../media/d812dce58aa4096dbe226f22e5c9d9b8009a9ee1.png"/><Relationship Id="rId9" Type="http://schemas.openxmlformats.org/officeDocument/2006/relationships/image" Target="../media/9906dc34b8e9bee51d05c642a64ef3ace1aff2e9.png"/><Relationship Id="rId10" Type="http://schemas.openxmlformats.org/officeDocument/2006/relationships/image" Target="../media/b28baae7644c08214fca237ed7a22e3d1273b80d.png"/><Relationship Id="rId11" Type="http://schemas.openxmlformats.org/officeDocument/2006/relationships/image" Target="../media/570d2f780b3f8307236bad781e6283811457f9da.png"/><Relationship Id="rId12" Type="http://schemas.openxmlformats.org/officeDocument/2006/relationships/image" Target="../media/a7c098d5ba7d2e57798d1af96dfb3fb6013cb209.png"/><Relationship Id="rId13" Type="http://schemas.openxmlformats.org/officeDocument/2006/relationships/image" Target="../media/8ac6ee6796a30070e8171b5d3f266d2de3ac4863.png"/><Relationship Id="rId14" Type="http://schemas.openxmlformats.org/officeDocument/2006/relationships/image" Target="../media/ad7cb30724ddc42b99ea827c810ad7735b66bc80.png"/><Relationship Id="rId15" Type="http://schemas.openxmlformats.org/officeDocument/2006/relationships/image" Target="../media/7400a928c7d31ee845ee440fee49107198c4a81f.png"/><Relationship Id="rId16" Type="http://schemas.openxmlformats.org/officeDocument/2006/relationships/image" Target="../media/8ac6ee6796a30070e8171b5d3f266d2de3ac4863.png"/><Relationship Id="rId17" Type="http://schemas.openxmlformats.org/officeDocument/2006/relationships/image" Target="../media/7400a928c7d31ee845ee440fee49107198c4a81f.png"/><Relationship Id="rId18" Type="http://schemas.openxmlformats.org/officeDocument/2006/relationships/slideLayout" Target="../slideLayouts/slideLayout1.xml"/><Relationship Id="rId1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e5e6f0ba0da5a80e9b90e43b475a767278bfdee8.png"/><Relationship Id="rId2" Type="http://schemas.openxmlformats.org/officeDocument/2006/relationships/image" Target="../media/5f51601c6671046023ade40cadf6fdbe0a858359.png"/><Relationship Id="rId3" Type="http://schemas.openxmlformats.org/officeDocument/2006/relationships/image" Target="../media/27979971bc26f0ed44c6a06c479706e594b2a9d3.png"/><Relationship Id="rId4" Type="http://schemas.openxmlformats.org/officeDocument/2006/relationships/image" Target="../media/827cfd30985b99d86ea7514578bd74ebc030c8bb.png"/><Relationship Id="rId5" Type="http://schemas.openxmlformats.org/officeDocument/2006/relationships/image" Target="../media/bc5af7eaa0f1358178eda4e4f2f1d1209832853d.png"/><Relationship Id="rId6" Type="http://schemas.openxmlformats.org/officeDocument/2006/relationships/image" Target="../media/aca858b1536c9b536cdc1fa279e9b32002524186.png"/><Relationship Id="rId7" Type="http://schemas.openxmlformats.org/officeDocument/2006/relationships/image" Target="../media/72801f4c8195f0622ac4443f60c6d2d662bb1229.png"/><Relationship Id="rId8" Type="http://schemas.openxmlformats.org/officeDocument/2006/relationships/image" Target="../media/d812dce58aa4096dbe226f22e5c9d9b8009a9ee1.png"/><Relationship Id="rId9" Type="http://schemas.openxmlformats.org/officeDocument/2006/relationships/image" Target="../media/9906dc34b8e9bee51d05c642a64ef3ace1aff2e9.png"/><Relationship Id="rId10" Type="http://schemas.openxmlformats.org/officeDocument/2006/relationships/image" Target="../media/b28baae7644c08214fca237ed7a22e3d1273b80d.png"/><Relationship Id="rId11" Type="http://schemas.openxmlformats.org/officeDocument/2006/relationships/image" Target="../media/570d2f780b3f8307236bad781e6283811457f9da.png"/><Relationship Id="rId12" Type="http://schemas.openxmlformats.org/officeDocument/2006/relationships/image" Target="../media/a7c098d5ba7d2e57798d1af96dfb3fb6013cb209.png"/><Relationship Id="rId13" Type="http://schemas.openxmlformats.org/officeDocument/2006/relationships/image" Target="../media/c462cbc9ef80d383b7311a5dce5d7e7e50cc70c2.jp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e5e6f0ba0da5a80e9b90e43b475a767278bfdee8.png"/><Relationship Id="rId2" Type="http://schemas.openxmlformats.org/officeDocument/2006/relationships/image" Target="../media/5f51601c6671046023ade40cadf6fdbe0a858359.png"/><Relationship Id="rId3" Type="http://schemas.openxmlformats.org/officeDocument/2006/relationships/image" Target="../media/27979971bc26f0ed44c6a06c479706e594b2a9d3.png"/><Relationship Id="rId4" Type="http://schemas.openxmlformats.org/officeDocument/2006/relationships/image" Target="../media/827cfd30985b99d86ea7514578bd74ebc030c8bb.png"/><Relationship Id="rId5" Type="http://schemas.openxmlformats.org/officeDocument/2006/relationships/image" Target="../media/bc5af7eaa0f1358178eda4e4f2f1d1209832853d.png"/><Relationship Id="rId6" Type="http://schemas.openxmlformats.org/officeDocument/2006/relationships/image" Target="../media/aca858b1536c9b536cdc1fa279e9b32002524186.png"/><Relationship Id="rId7" Type="http://schemas.openxmlformats.org/officeDocument/2006/relationships/image" Target="../media/72801f4c8195f0622ac4443f60c6d2d662bb1229.png"/><Relationship Id="rId8" Type="http://schemas.openxmlformats.org/officeDocument/2006/relationships/image" Target="../media/d812dce58aa4096dbe226f22e5c9d9b8009a9ee1.png"/><Relationship Id="rId9" Type="http://schemas.openxmlformats.org/officeDocument/2006/relationships/image" Target="../media/9906dc34b8e9bee51d05c642a64ef3ace1aff2e9.png"/><Relationship Id="rId10" Type="http://schemas.openxmlformats.org/officeDocument/2006/relationships/image" Target="../media/b28baae7644c08214fca237ed7a22e3d1273b80d.png"/><Relationship Id="rId11" Type="http://schemas.openxmlformats.org/officeDocument/2006/relationships/image" Target="../media/570d2f780b3f8307236bad781e6283811457f9da.png"/><Relationship Id="rId12" Type="http://schemas.openxmlformats.org/officeDocument/2006/relationships/image" Target="../media/a7c098d5ba7d2e57798d1af96dfb3fb6013cb209.png"/><Relationship Id="rId13" Type="http://schemas.openxmlformats.org/officeDocument/2006/relationships/image" Target="../media/49651a27305869f55e4be0d62f100a21b54d8f09.jp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e5e6f0ba0da5a80e9b90e43b475a767278bfdee8.png"/><Relationship Id="rId2" Type="http://schemas.openxmlformats.org/officeDocument/2006/relationships/image" Target="../media/5f51601c6671046023ade40cadf6fdbe0a858359.png"/><Relationship Id="rId3" Type="http://schemas.openxmlformats.org/officeDocument/2006/relationships/image" Target="../media/27979971bc26f0ed44c6a06c479706e594b2a9d3.png"/><Relationship Id="rId4" Type="http://schemas.openxmlformats.org/officeDocument/2006/relationships/image" Target="../media/827cfd30985b99d86ea7514578bd74ebc030c8bb.png"/><Relationship Id="rId5" Type="http://schemas.openxmlformats.org/officeDocument/2006/relationships/image" Target="../media/bc5af7eaa0f1358178eda4e4f2f1d1209832853d.png"/><Relationship Id="rId6" Type="http://schemas.openxmlformats.org/officeDocument/2006/relationships/image" Target="../media/aca858b1536c9b536cdc1fa279e9b32002524186.png"/><Relationship Id="rId7" Type="http://schemas.openxmlformats.org/officeDocument/2006/relationships/image" Target="../media/72801f4c8195f0622ac4443f60c6d2d662bb1229.png"/><Relationship Id="rId8" Type="http://schemas.openxmlformats.org/officeDocument/2006/relationships/image" Target="../media/d812dce58aa4096dbe226f22e5c9d9b8009a9ee1.png"/><Relationship Id="rId9" Type="http://schemas.openxmlformats.org/officeDocument/2006/relationships/image" Target="../media/9906dc34b8e9bee51d05c642a64ef3ace1aff2e9.png"/><Relationship Id="rId10" Type="http://schemas.openxmlformats.org/officeDocument/2006/relationships/image" Target="../media/b28baae7644c08214fca237ed7a22e3d1273b80d.png"/><Relationship Id="rId11" Type="http://schemas.openxmlformats.org/officeDocument/2006/relationships/image" Target="../media/570d2f780b3f8307236bad781e6283811457f9da.png"/><Relationship Id="rId12" Type="http://schemas.openxmlformats.org/officeDocument/2006/relationships/image" Target="../media/a7c098d5ba7d2e57798d1af96dfb3fb6013cb209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e5e6f0ba0da5a80e9b90e43b475a767278bfdee8.png"/><Relationship Id="rId2" Type="http://schemas.openxmlformats.org/officeDocument/2006/relationships/image" Target="../media/5f51601c6671046023ade40cadf6fdbe0a858359.png"/><Relationship Id="rId3" Type="http://schemas.openxmlformats.org/officeDocument/2006/relationships/image" Target="../media/27979971bc26f0ed44c6a06c479706e594b2a9d3.png"/><Relationship Id="rId4" Type="http://schemas.openxmlformats.org/officeDocument/2006/relationships/image" Target="../media/827cfd30985b99d86ea7514578bd74ebc030c8bb.png"/><Relationship Id="rId5" Type="http://schemas.openxmlformats.org/officeDocument/2006/relationships/image" Target="../media/bc5af7eaa0f1358178eda4e4f2f1d1209832853d.png"/><Relationship Id="rId6" Type="http://schemas.openxmlformats.org/officeDocument/2006/relationships/image" Target="../media/aca858b1536c9b536cdc1fa279e9b32002524186.png"/><Relationship Id="rId7" Type="http://schemas.openxmlformats.org/officeDocument/2006/relationships/image" Target="../media/72801f4c8195f0622ac4443f60c6d2d662bb1229.png"/><Relationship Id="rId8" Type="http://schemas.openxmlformats.org/officeDocument/2006/relationships/image" Target="../media/d812dce58aa4096dbe226f22e5c9d9b8009a9ee1.png"/><Relationship Id="rId9" Type="http://schemas.openxmlformats.org/officeDocument/2006/relationships/image" Target="../media/9906dc34b8e9bee51d05c642a64ef3ace1aff2e9.png"/><Relationship Id="rId10" Type="http://schemas.openxmlformats.org/officeDocument/2006/relationships/image" Target="../media/b28baae7644c08214fca237ed7a22e3d1273b80d.png"/><Relationship Id="rId11" Type="http://schemas.openxmlformats.org/officeDocument/2006/relationships/image" Target="../media/570d2f780b3f8307236bad781e6283811457f9da.png"/><Relationship Id="rId12" Type="http://schemas.openxmlformats.org/officeDocument/2006/relationships/image" Target="../media/a7c098d5ba7d2e57798d1af96dfb3fb6013cb209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e5e6f0ba0da5a80e9b90e43b475a767278bfdee8.png"/><Relationship Id="rId2" Type="http://schemas.openxmlformats.org/officeDocument/2006/relationships/image" Target="../media/5f51601c6671046023ade40cadf6fdbe0a858359.png"/><Relationship Id="rId3" Type="http://schemas.openxmlformats.org/officeDocument/2006/relationships/image" Target="../media/27979971bc26f0ed44c6a06c479706e594b2a9d3.png"/><Relationship Id="rId4" Type="http://schemas.openxmlformats.org/officeDocument/2006/relationships/image" Target="../media/827cfd30985b99d86ea7514578bd74ebc030c8bb.png"/><Relationship Id="rId5" Type="http://schemas.openxmlformats.org/officeDocument/2006/relationships/image" Target="../media/bc5af7eaa0f1358178eda4e4f2f1d1209832853d.png"/><Relationship Id="rId6" Type="http://schemas.openxmlformats.org/officeDocument/2006/relationships/image" Target="../media/aca858b1536c9b536cdc1fa279e9b32002524186.png"/><Relationship Id="rId7" Type="http://schemas.openxmlformats.org/officeDocument/2006/relationships/image" Target="../media/72801f4c8195f0622ac4443f60c6d2d662bb1229.png"/><Relationship Id="rId8" Type="http://schemas.openxmlformats.org/officeDocument/2006/relationships/image" Target="../media/d812dce58aa4096dbe226f22e5c9d9b8009a9ee1.png"/><Relationship Id="rId9" Type="http://schemas.openxmlformats.org/officeDocument/2006/relationships/image" Target="../media/9906dc34b8e9bee51d05c642a64ef3ace1aff2e9.png"/><Relationship Id="rId10" Type="http://schemas.openxmlformats.org/officeDocument/2006/relationships/image" Target="../media/b28baae7644c08214fca237ed7a22e3d1273b80d.png"/><Relationship Id="rId11" Type="http://schemas.openxmlformats.org/officeDocument/2006/relationships/image" Target="../media/570d2f780b3f8307236bad781e6283811457f9da.png"/><Relationship Id="rId12" Type="http://schemas.openxmlformats.org/officeDocument/2006/relationships/image" Target="../media/a7c098d5ba7d2e57798d1af96dfb3fb6013cb209.png"/><Relationship Id="rId13" Type="http://schemas.openxmlformats.org/officeDocument/2006/relationships/image" Target="../media/ddaae8eb488244e291dca0af1d3ff4a318becd98.jp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e5e6f0ba0da5a80e9b90e43b475a767278bfdee8.png"/><Relationship Id="rId2" Type="http://schemas.openxmlformats.org/officeDocument/2006/relationships/image" Target="../media/5f51601c6671046023ade40cadf6fdbe0a858359.png"/><Relationship Id="rId3" Type="http://schemas.openxmlformats.org/officeDocument/2006/relationships/image" Target="../media/27979971bc26f0ed44c6a06c479706e594b2a9d3.png"/><Relationship Id="rId4" Type="http://schemas.openxmlformats.org/officeDocument/2006/relationships/image" Target="../media/827cfd30985b99d86ea7514578bd74ebc030c8bb.png"/><Relationship Id="rId5" Type="http://schemas.openxmlformats.org/officeDocument/2006/relationships/image" Target="../media/bc5af7eaa0f1358178eda4e4f2f1d1209832853d.png"/><Relationship Id="rId6" Type="http://schemas.openxmlformats.org/officeDocument/2006/relationships/image" Target="../media/aca858b1536c9b536cdc1fa279e9b32002524186.png"/><Relationship Id="rId7" Type="http://schemas.openxmlformats.org/officeDocument/2006/relationships/image" Target="../media/72801f4c8195f0622ac4443f60c6d2d662bb1229.png"/><Relationship Id="rId8" Type="http://schemas.openxmlformats.org/officeDocument/2006/relationships/image" Target="../media/d812dce58aa4096dbe226f22e5c9d9b8009a9ee1.png"/><Relationship Id="rId9" Type="http://schemas.openxmlformats.org/officeDocument/2006/relationships/image" Target="../media/9906dc34b8e9bee51d05c642a64ef3ace1aff2e9.png"/><Relationship Id="rId10" Type="http://schemas.openxmlformats.org/officeDocument/2006/relationships/image" Target="../media/b28baae7644c08214fca237ed7a22e3d1273b80d.png"/><Relationship Id="rId11" Type="http://schemas.openxmlformats.org/officeDocument/2006/relationships/image" Target="../media/570d2f780b3f8307236bad781e6283811457f9da.png"/><Relationship Id="rId12" Type="http://schemas.openxmlformats.org/officeDocument/2006/relationships/image" Target="../media/a7c098d5ba7d2e57798d1af96dfb3fb6013cb209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e5e6f0ba0da5a80e9b90e43b475a767278bfdee8.png"/><Relationship Id="rId2" Type="http://schemas.openxmlformats.org/officeDocument/2006/relationships/image" Target="../media/5f51601c6671046023ade40cadf6fdbe0a858359.png"/><Relationship Id="rId3" Type="http://schemas.openxmlformats.org/officeDocument/2006/relationships/image" Target="../media/27979971bc26f0ed44c6a06c479706e594b2a9d3.png"/><Relationship Id="rId4" Type="http://schemas.openxmlformats.org/officeDocument/2006/relationships/image" Target="../media/827cfd30985b99d86ea7514578bd74ebc030c8bb.png"/><Relationship Id="rId5" Type="http://schemas.openxmlformats.org/officeDocument/2006/relationships/image" Target="../media/bc5af7eaa0f1358178eda4e4f2f1d1209832853d.png"/><Relationship Id="rId6" Type="http://schemas.openxmlformats.org/officeDocument/2006/relationships/image" Target="../media/aca858b1536c9b536cdc1fa279e9b32002524186.png"/><Relationship Id="rId7" Type="http://schemas.openxmlformats.org/officeDocument/2006/relationships/image" Target="../media/72801f4c8195f0622ac4443f60c6d2d662bb1229.png"/><Relationship Id="rId8" Type="http://schemas.openxmlformats.org/officeDocument/2006/relationships/image" Target="../media/d812dce58aa4096dbe226f22e5c9d9b8009a9ee1.png"/><Relationship Id="rId9" Type="http://schemas.openxmlformats.org/officeDocument/2006/relationships/image" Target="../media/9906dc34b8e9bee51d05c642a64ef3ace1aff2e9.png"/><Relationship Id="rId10" Type="http://schemas.openxmlformats.org/officeDocument/2006/relationships/image" Target="../media/b28baae7644c08214fca237ed7a22e3d1273b80d.png"/><Relationship Id="rId11" Type="http://schemas.openxmlformats.org/officeDocument/2006/relationships/image" Target="../media/570d2f780b3f8307236bad781e6283811457f9da.png"/><Relationship Id="rId12" Type="http://schemas.openxmlformats.org/officeDocument/2006/relationships/image" Target="../media/a7c098d5ba7d2e57798d1af96dfb3fb6013cb209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e5e6f0ba0da5a80e9b90e43b475a767278bfdee8.png"/><Relationship Id="rId2" Type="http://schemas.openxmlformats.org/officeDocument/2006/relationships/image" Target="../media/5f51601c6671046023ade40cadf6fdbe0a858359.png"/><Relationship Id="rId3" Type="http://schemas.openxmlformats.org/officeDocument/2006/relationships/image" Target="../media/27979971bc26f0ed44c6a06c479706e594b2a9d3.png"/><Relationship Id="rId4" Type="http://schemas.openxmlformats.org/officeDocument/2006/relationships/image" Target="../media/827cfd30985b99d86ea7514578bd74ebc030c8bb.png"/><Relationship Id="rId5" Type="http://schemas.openxmlformats.org/officeDocument/2006/relationships/image" Target="../media/bc5af7eaa0f1358178eda4e4f2f1d1209832853d.png"/><Relationship Id="rId6" Type="http://schemas.openxmlformats.org/officeDocument/2006/relationships/image" Target="../media/aca858b1536c9b536cdc1fa279e9b32002524186.png"/><Relationship Id="rId7" Type="http://schemas.openxmlformats.org/officeDocument/2006/relationships/image" Target="../media/72801f4c8195f0622ac4443f60c6d2d662bb1229.png"/><Relationship Id="rId8" Type="http://schemas.openxmlformats.org/officeDocument/2006/relationships/image" Target="../media/d812dce58aa4096dbe226f22e5c9d9b8009a9ee1.png"/><Relationship Id="rId9" Type="http://schemas.openxmlformats.org/officeDocument/2006/relationships/image" Target="../media/9906dc34b8e9bee51d05c642a64ef3ace1aff2e9.png"/><Relationship Id="rId10" Type="http://schemas.openxmlformats.org/officeDocument/2006/relationships/image" Target="../media/b28baae7644c08214fca237ed7a22e3d1273b80d.png"/><Relationship Id="rId11" Type="http://schemas.openxmlformats.org/officeDocument/2006/relationships/image" Target="../media/570d2f780b3f8307236bad781e6283811457f9da.png"/><Relationship Id="rId12" Type="http://schemas.openxmlformats.org/officeDocument/2006/relationships/image" Target="../media/a7c098d5ba7d2e57798d1af96dfb3fb6013cb209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e5e6f0ba0da5a80e9b90e43b475a767278bfdee8.png"/><Relationship Id="rId2" Type="http://schemas.openxmlformats.org/officeDocument/2006/relationships/image" Target="../media/5f51601c6671046023ade40cadf6fdbe0a858359.png"/><Relationship Id="rId3" Type="http://schemas.openxmlformats.org/officeDocument/2006/relationships/image" Target="../media/27979971bc26f0ed44c6a06c479706e594b2a9d3.png"/><Relationship Id="rId4" Type="http://schemas.openxmlformats.org/officeDocument/2006/relationships/image" Target="../media/827cfd30985b99d86ea7514578bd74ebc030c8bb.png"/><Relationship Id="rId5" Type="http://schemas.openxmlformats.org/officeDocument/2006/relationships/image" Target="../media/bc5af7eaa0f1358178eda4e4f2f1d1209832853d.png"/><Relationship Id="rId6" Type="http://schemas.openxmlformats.org/officeDocument/2006/relationships/image" Target="../media/aca858b1536c9b536cdc1fa279e9b32002524186.png"/><Relationship Id="rId7" Type="http://schemas.openxmlformats.org/officeDocument/2006/relationships/image" Target="../media/72801f4c8195f0622ac4443f60c6d2d662bb1229.png"/><Relationship Id="rId8" Type="http://schemas.openxmlformats.org/officeDocument/2006/relationships/image" Target="../media/d812dce58aa4096dbe226f22e5c9d9b8009a9ee1.png"/><Relationship Id="rId9" Type="http://schemas.openxmlformats.org/officeDocument/2006/relationships/image" Target="../media/9906dc34b8e9bee51d05c642a64ef3ace1aff2e9.png"/><Relationship Id="rId10" Type="http://schemas.openxmlformats.org/officeDocument/2006/relationships/image" Target="../media/b28baae7644c08214fca237ed7a22e3d1273b80d.png"/><Relationship Id="rId11" Type="http://schemas.openxmlformats.org/officeDocument/2006/relationships/image" Target="../media/570d2f780b3f8307236bad781e6283811457f9da.png"/><Relationship Id="rId12" Type="http://schemas.openxmlformats.org/officeDocument/2006/relationships/image" Target="../media/a7c098d5ba7d2e57798d1af96dfb3fb6013cb209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38125" y="447"/>
            <a:ext cx="1866890" cy="2333321"/>
          </a:xfrm>
          <a:custGeom>
            <a:avLst/>
            <a:gdLst/>
            <a:ahLst/>
            <a:cxnLst/>
            <a:rect l="l" t="t" r="r" b="b"/>
            <a:pathLst>
              <a:path w="1866890" h="2333321">
                <a:moveTo>
                  <a:pt x="0" y="2333321"/>
                </a:moveTo>
                <a:lnTo>
                  <a:pt x="0" y="0"/>
                </a:lnTo>
                <a:lnTo>
                  <a:pt x="1866890" y="0"/>
                </a:lnTo>
                <a:lnTo>
                  <a:pt x="1866890" y="2333321"/>
                </a:lnTo>
                <a:lnTo>
                  <a:pt x="0" y="2333321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1428664" y="2299306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9905626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9143953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4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1424806" y="1530443"/>
            <a:ext cx="767131" cy="769158"/>
          </a:xfrm>
          <a:custGeom>
            <a:avLst/>
            <a:gdLst/>
            <a:ahLst/>
            <a:cxnLst/>
            <a:rect l="l" t="t" r="r" b="b"/>
            <a:pathLst>
              <a:path w="767131" h="769158">
                <a:moveTo>
                  <a:pt x="0" y="769158"/>
                </a:moveTo>
                <a:lnTo>
                  <a:pt x="0" y="0"/>
                </a:lnTo>
                <a:lnTo>
                  <a:pt x="767131" y="0"/>
                </a:lnTo>
                <a:lnTo>
                  <a:pt x="767131" y="769158"/>
                </a:lnTo>
                <a:lnTo>
                  <a:pt x="0" y="769158"/>
                </a:lnTo>
              </a:path>
            </a:pathLst>
          </a:custGeom>
          <a:blipFill>
            <a:blip r:embed="rId5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0667300" y="446"/>
            <a:ext cx="761673" cy="1521988"/>
          </a:xfrm>
          <a:custGeom>
            <a:avLst/>
            <a:gdLst/>
            <a:ahLst/>
            <a:cxnLst/>
            <a:rect l="l" t="t" r="r" b="b"/>
            <a:pathLst>
              <a:path w="761673" h="1521988">
                <a:moveTo>
                  <a:pt x="0" y="1521988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1988"/>
                </a:lnTo>
                <a:lnTo>
                  <a:pt x="0" y="1521988"/>
                </a:lnTo>
              </a:path>
            </a:pathLst>
          </a:custGeom>
          <a:blipFill>
            <a:blip r:embed="rId6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428664" y="446"/>
            <a:ext cx="761673" cy="1522286"/>
          </a:xfrm>
          <a:custGeom>
            <a:avLst/>
            <a:gdLst/>
            <a:ahLst/>
            <a:cxnLst/>
            <a:rect l="l" t="t" r="r" b="b"/>
            <a:pathLst>
              <a:path w="761673" h="1522286">
                <a:moveTo>
                  <a:pt x="0" y="1522286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2286"/>
                </a:lnTo>
                <a:lnTo>
                  <a:pt x="0" y="1522286"/>
                </a:lnTo>
              </a:path>
            </a:pathLst>
          </a:custGeom>
          <a:blipFill>
            <a:blip r:embed="rId7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" y="3797252"/>
            <a:ext cx="3050241" cy="3060302"/>
          </a:xfrm>
          <a:custGeom>
            <a:avLst/>
            <a:gdLst/>
            <a:ahLst/>
            <a:cxnLst/>
            <a:rect l="l" t="t" r="r" b="b"/>
            <a:pathLst>
              <a:path w="3050241" h="3060302">
                <a:moveTo>
                  <a:pt x="0" y="3060302"/>
                </a:moveTo>
                <a:lnTo>
                  <a:pt x="0" y="0"/>
                </a:lnTo>
                <a:lnTo>
                  <a:pt x="3050241" y="0"/>
                </a:lnTo>
                <a:lnTo>
                  <a:pt x="3050241" y="3060302"/>
                </a:lnTo>
                <a:lnTo>
                  <a:pt x="0" y="3060302"/>
                </a:lnTo>
              </a:path>
            </a:pathLst>
          </a:custGeom>
          <a:blipFill>
            <a:blip r:embed="rId8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10798125" y="5159122"/>
            <a:ext cx="1393812" cy="1698432"/>
          </a:xfrm>
          <a:custGeom>
            <a:avLst/>
            <a:gdLst/>
            <a:ahLst/>
            <a:cxnLst/>
            <a:rect l="l" t="t" r="r" b="b"/>
            <a:pathLst>
              <a:path w="1393812" h="1698432">
                <a:moveTo>
                  <a:pt x="0" y="1698432"/>
                </a:moveTo>
                <a:lnTo>
                  <a:pt x="0" y="0"/>
                </a:lnTo>
                <a:lnTo>
                  <a:pt x="1393812" y="0"/>
                </a:lnTo>
                <a:lnTo>
                  <a:pt x="1393812" y="1698432"/>
                </a:lnTo>
                <a:lnTo>
                  <a:pt x="0" y="1698432"/>
                </a:lnTo>
              </a:path>
            </a:pathLst>
          </a:custGeom>
          <a:blipFill>
            <a:blip r:embed="rId9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11344216" y="5736925"/>
            <a:ext cx="812796" cy="1120629"/>
          </a:xfrm>
          <a:custGeom>
            <a:avLst/>
            <a:gdLst/>
            <a:ahLst/>
            <a:cxnLst/>
            <a:rect l="l" t="t" r="r" b="b"/>
            <a:pathLst>
              <a:path w="812796" h="1120629">
                <a:moveTo>
                  <a:pt x="0" y="1120629"/>
                </a:moveTo>
                <a:lnTo>
                  <a:pt x="0" y="0"/>
                </a:lnTo>
                <a:lnTo>
                  <a:pt x="812796" y="0"/>
                </a:lnTo>
                <a:lnTo>
                  <a:pt x="812796" y="1120629"/>
                </a:lnTo>
                <a:lnTo>
                  <a:pt x="0" y="1120629"/>
                </a:lnTo>
              </a:path>
            </a:pathLst>
          </a:custGeom>
          <a:blipFill>
            <a:blip r:embed="rId10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8975679" y="6225811"/>
            <a:ext cx="1917690" cy="631743"/>
          </a:xfrm>
          <a:custGeom>
            <a:avLst/>
            <a:gdLst/>
            <a:ahLst/>
            <a:cxnLst/>
            <a:rect l="l" t="t" r="r" b="b"/>
            <a:pathLst>
              <a:path w="1917690" h="631743">
                <a:moveTo>
                  <a:pt x="0" y="631743"/>
                </a:moveTo>
                <a:lnTo>
                  <a:pt x="0" y="0"/>
                </a:lnTo>
                <a:lnTo>
                  <a:pt x="1917690" y="0"/>
                </a:lnTo>
                <a:lnTo>
                  <a:pt x="1917690" y="631743"/>
                </a:lnTo>
                <a:lnTo>
                  <a:pt x="0" y="631743"/>
                </a:lnTo>
              </a:path>
            </a:pathLst>
          </a:custGeom>
          <a:blipFill>
            <a:blip r:embed="rId1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9420176" y="5159150"/>
            <a:ext cx="1009645" cy="1346025"/>
          </a:xfrm>
          <a:custGeom>
            <a:avLst/>
            <a:gdLst/>
            <a:ahLst/>
            <a:cxnLst/>
            <a:rect l="l" t="t" r="r" b="b"/>
            <a:pathLst>
              <a:path w="1009645" h="1346025">
                <a:moveTo>
                  <a:pt x="0" y="1346025"/>
                </a:moveTo>
                <a:lnTo>
                  <a:pt x="0" y="0"/>
                </a:lnTo>
                <a:lnTo>
                  <a:pt x="1009645" y="0"/>
                </a:lnTo>
                <a:lnTo>
                  <a:pt x="1009645" y="1346025"/>
                </a:lnTo>
                <a:lnTo>
                  <a:pt x="0" y="1346025"/>
                </a:lnTo>
              </a:path>
            </a:pathLst>
          </a:custGeom>
          <a:blipFill>
            <a:blip r:embed="rId1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1524000" y="1054778"/>
            <a:ext cx="9144000" cy="2553577"/>
          </a:xfrm>
          <a:custGeom>
            <a:avLst/>
            <a:gdLst/>
            <a:ahLst/>
            <a:cxnLst/>
            <a:rect l="l" t="t" r="r" b="b"/>
            <a:pathLst>
              <a:path w="9144000" h="2553577">
                <a:moveTo>
                  <a:pt x="0" y="2553577"/>
                </a:moveTo>
                <a:lnTo>
                  <a:pt x="0" y="0"/>
                </a:lnTo>
                <a:lnTo>
                  <a:pt x="9144000" y="0"/>
                </a:lnTo>
                <a:lnTo>
                  <a:pt x="9144000" y="2553577"/>
                </a:lnTo>
                <a:lnTo>
                  <a:pt x="0" y="2553577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ct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4000" dirty="0">
                <a:solidFill>
                  <a:srgbClr val="3B2675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Mastering the Present Simple Tense</a:t>
            </a:r>
            <a:endParaRPr lang="en-US" sz="4000" dirty="0"/>
          </a:p>
        </p:txBody>
      </p:sp>
      <p:sp>
        <p:nvSpPr>
          <p:cNvPr id="15" name="Text 13"/>
          <p:cNvSpPr/>
          <p:nvPr/>
        </p:nvSpPr>
        <p:spPr>
          <a:xfrm>
            <a:off x="1524000" y="3885447"/>
            <a:ext cx="9144000" cy="1741332"/>
          </a:xfrm>
          <a:custGeom>
            <a:avLst/>
            <a:gdLst/>
            <a:ahLst/>
            <a:cxnLst/>
            <a:rect l="l" t="t" r="r" b="b"/>
            <a:pathLst>
              <a:path w="9144000" h="1741332">
                <a:moveTo>
                  <a:pt x="0" y="1741332"/>
                </a:moveTo>
                <a:lnTo>
                  <a:pt x="0" y="0"/>
                </a:lnTo>
                <a:lnTo>
                  <a:pt x="9144000" y="0"/>
                </a:lnTo>
                <a:lnTo>
                  <a:pt x="9144000" y="1741332"/>
                </a:lnTo>
                <a:lnTo>
                  <a:pt x="0" y="174133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400" dirty="0">
                <a:solidFill>
                  <a:srgbClr val="4867FF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A Comprehensive Guide to Understanding and Using Present Simple Tense Effectively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4876796" y="817742"/>
            <a:ext cx="1097280" cy="1097280"/>
          </a:xfrm>
          <a:custGeom>
            <a:avLst/>
            <a:gdLst/>
            <a:ahLst/>
            <a:cxnLst/>
            <a:rect l="l" t="t" r="r" b="b"/>
            <a:pathLst>
              <a:path w="1097280" h="1097280">
                <a:moveTo>
                  <a:pt x="0" y="1097280"/>
                </a:moveTo>
                <a:lnTo>
                  <a:pt x="0" y="0"/>
                </a:lnTo>
                <a:lnTo>
                  <a:pt x="1097280" y="0"/>
                </a:lnTo>
                <a:lnTo>
                  <a:pt x="109728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38125" y="447"/>
            <a:ext cx="1866890" cy="2333321"/>
          </a:xfrm>
          <a:custGeom>
            <a:avLst/>
            <a:gdLst/>
            <a:ahLst/>
            <a:cxnLst/>
            <a:rect l="l" t="t" r="r" b="b"/>
            <a:pathLst>
              <a:path w="1866890" h="2333321">
                <a:moveTo>
                  <a:pt x="0" y="2333321"/>
                </a:moveTo>
                <a:lnTo>
                  <a:pt x="0" y="0"/>
                </a:lnTo>
                <a:lnTo>
                  <a:pt x="1866890" y="0"/>
                </a:lnTo>
                <a:lnTo>
                  <a:pt x="1866890" y="2333321"/>
                </a:lnTo>
                <a:lnTo>
                  <a:pt x="0" y="2333321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1428664" y="2299306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9905626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9143953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4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1424806" y="1530443"/>
            <a:ext cx="767131" cy="769158"/>
          </a:xfrm>
          <a:custGeom>
            <a:avLst/>
            <a:gdLst/>
            <a:ahLst/>
            <a:cxnLst/>
            <a:rect l="l" t="t" r="r" b="b"/>
            <a:pathLst>
              <a:path w="767131" h="769158">
                <a:moveTo>
                  <a:pt x="0" y="769158"/>
                </a:moveTo>
                <a:lnTo>
                  <a:pt x="0" y="0"/>
                </a:lnTo>
                <a:lnTo>
                  <a:pt x="767131" y="0"/>
                </a:lnTo>
                <a:lnTo>
                  <a:pt x="767131" y="769158"/>
                </a:lnTo>
                <a:lnTo>
                  <a:pt x="0" y="769158"/>
                </a:lnTo>
              </a:path>
            </a:pathLst>
          </a:custGeom>
          <a:blipFill>
            <a:blip r:embed="rId5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0667300" y="446"/>
            <a:ext cx="761673" cy="1521988"/>
          </a:xfrm>
          <a:custGeom>
            <a:avLst/>
            <a:gdLst/>
            <a:ahLst/>
            <a:cxnLst/>
            <a:rect l="l" t="t" r="r" b="b"/>
            <a:pathLst>
              <a:path w="761673" h="1521988">
                <a:moveTo>
                  <a:pt x="0" y="1521988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1988"/>
                </a:lnTo>
                <a:lnTo>
                  <a:pt x="0" y="1521988"/>
                </a:lnTo>
              </a:path>
            </a:pathLst>
          </a:custGeom>
          <a:blipFill>
            <a:blip r:embed="rId6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428664" y="446"/>
            <a:ext cx="761673" cy="1522286"/>
          </a:xfrm>
          <a:custGeom>
            <a:avLst/>
            <a:gdLst/>
            <a:ahLst/>
            <a:cxnLst/>
            <a:rect l="l" t="t" r="r" b="b"/>
            <a:pathLst>
              <a:path w="761673" h="1522286">
                <a:moveTo>
                  <a:pt x="0" y="1522286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2286"/>
                </a:lnTo>
                <a:lnTo>
                  <a:pt x="0" y="1522286"/>
                </a:lnTo>
              </a:path>
            </a:pathLst>
          </a:custGeom>
          <a:blipFill>
            <a:blip r:embed="rId7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" y="3797252"/>
            <a:ext cx="3050241" cy="3060302"/>
          </a:xfrm>
          <a:custGeom>
            <a:avLst/>
            <a:gdLst/>
            <a:ahLst/>
            <a:cxnLst/>
            <a:rect l="l" t="t" r="r" b="b"/>
            <a:pathLst>
              <a:path w="3050241" h="3060302">
                <a:moveTo>
                  <a:pt x="0" y="3060302"/>
                </a:moveTo>
                <a:lnTo>
                  <a:pt x="0" y="0"/>
                </a:lnTo>
                <a:lnTo>
                  <a:pt x="3050241" y="0"/>
                </a:lnTo>
                <a:lnTo>
                  <a:pt x="3050241" y="3060302"/>
                </a:lnTo>
                <a:lnTo>
                  <a:pt x="0" y="3060302"/>
                </a:lnTo>
              </a:path>
            </a:pathLst>
          </a:custGeom>
          <a:blipFill>
            <a:blip r:embed="rId8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10798125" y="5159122"/>
            <a:ext cx="1393812" cy="1698432"/>
          </a:xfrm>
          <a:custGeom>
            <a:avLst/>
            <a:gdLst/>
            <a:ahLst/>
            <a:cxnLst/>
            <a:rect l="l" t="t" r="r" b="b"/>
            <a:pathLst>
              <a:path w="1393812" h="1698432">
                <a:moveTo>
                  <a:pt x="0" y="1698432"/>
                </a:moveTo>
                <a:lnTo>
                  <a:pt x="0" y="0"/>
                </a:lnTo>
                <a:lnTo>
                  <a:pt x="1393812" y="0"/>
                </a:lnTo>
                <a:lnTo>
                  <a:pt x="1393812" y="1698432"/>
                </a:lnTo>
                <a:lnTo>
                  <a:pt x="0" y="1698432"/>
                </a:lnTo>
              </a:path>
            </a:pathLst>
          </a:custGeom>
          <a:blipFill>
            <a:blip r:embed="rId9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11344216" y="5736925"/>
            <a:ext cx="812796" cy="1120629"/>
          </a:xfrm>
          <a:custGeom>
            <a:avLst/>
            <a:gdLst/>
            <a:ahLst/>
            <a:cxnLst/>
            <a:rect l="l" t="t" r="r" b="b"/>
            <a:pathLst>
              <a:path w="812796" h="1120629">
                <a:moveTo>
                  <a:pt x="0" y="1120629"/>
                </a:moveTo>
                <a:lnTo>
                  <a:pt x="0" y="0"/>
                </a:lnTo>
                <a:lnTo>
                  <a:pt x="812796" y="0"/>
                </a:lnTo>
                <a:lnTo>
                  <a:pt x="812796" y="1120629"/>
                </a:lnTo>
                <a:lnTo>
                  <a:pt x="0" y="1120629"/>
                </a:lnTo>
              </a:path>
            </a:pathLst>
          </a:custGeom>
          <a:blipFill>
            <a:blip r:embed="rId10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8975679" y="6225811"/>
            <a:ext cx="1917690" cy="631743"/>
          </a:xfrm>
          <a:custGeom>
            <a:avLst/>
            <a:gdLst/>
            <a:ahLst/>
            <a:cxnLst/>
            <a:rect l="l" t="t" r="r" b="b"/>
            <a:pathLst>
              <a:path w="1917690" h="631743">
                <a:moveTo>
                  <a:pt x="0" y="631743"/>
                </a:moveTo>
                <a:lnTo>
                  <a:pt x="0" y="0"/>
                </a:lnTo>
                <a:lnTo>
                  <a:pt x="1917690" y="0"/>
                </a:lnTo>
                <a:lnTo>
                  <a:pt x="1917690" y="631743"/>
                </a:lnTo>
                <a:lnTo>
                  <a:pt x="0" y="631743"/>
                </a:lnTo>
              </a:path>
            </a:pathLst>
          </a:custGeom>
          <a:blipFill>
            <a:blip r:embed="rId1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9420176" y="5159150"/>
            <a:ext cx="1009645" cy="1346025"/>
          </a:xfrm>
          <a:custGeom>
            <a:avLst/>
            <a:gdLst/>
            <a:ahLst/>
            <a:cxnLst/>
            <a:rect l="l" t="t" r="r" b="b"/>
            <a:pathLst>
              <a:path w="1009645" h="1346025">
                <a:moveTo>
                  <a:pt x="0" y="1346025"/>
                </a:moveTo>
                <a:lnTo>
                  <a:pt x="0" y="0"/>
                </a:lnTo>
                <a:lnTo>
                  <a:pt x="1009645" y="0"/>
                </a:lnTo>
                <a:lnTo>
                  <a:pt x="1009645" y="1346025"/>
                </a:lnTo>
                <a:lnTo>
                  <a:pt x="0" y="1346025"/>
                </a:lnTo>
              </a:path>
            </a:pathLst>
          </a:custGeom>
          <a:blipFill>
            <a:blip r:embed="rId1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1" y="3797252"/>
            <a:ext cx="3050241" cy="3060302"/>
          </a:xfrm>
          <a:custGeom>
            <a:avLst/>
            <a:gdLst/>
            <a:ahLst/>
            <a:cxnLst/>
            <a:rect l="l" t="t" r="r" b="b"/>
            <a:pathLst>
              <a:path w="3050241" h="3060302">
                <a:moveTo>
                  <a:pt x="0" y="3060302"/>
                </a:moveTo>
                <a:lnTo>
                  <a:pt x="0" y="0"/>
                </a:lnTo>
                <a:lnTo>
                  <a:pt x="3050241" y="0"/>
                </a:lnTo>
                <a:lnTo>
                  <a:pt x="3050241" y="3060302"/>
                </a:lnTo>
                <a:lnTo>
                  <a:pt x="0" y="3060302"/>
                </a:lnTo>
              </a:path>
            </a:pathLst>
          </a:custGeom>
          <a:blipFill>
            <a:blip r:embed="rId1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11428664" y="2299306"/>
            <a:ext cx="761667" cy="761442"/>
          </a:xfrm>
          <a:custGeom>
            <a:avLst/>
            <a:gdLst/>
            <a:ahLst/>
            <a:cxnLst/>
            <a:rect l="l" t="t" r="r" b="b"/>
            <a:pathLst>
              <a:path w="761667" h="761442">
                <a:moveTo>
                  <a:pt x="0" y="761442"/>
                </a:moveTo>
                <a:lnTo>
                  <a:pt x="0" y="0"/>
                </a:lnTo>
                <a:lnTo>
                  <a:pt x="761667" y="0"/>
                </a:lnTo>
                <a:lnTo>
                  <a:pt x="761667" y="761442"/>
                </a:lnTo>
                <a:lnTo>
                  <a:pt x="0" y="761442"/>
                </a:lnTo>
              </a:path>
            </a:pathLst>
          </a:custGeom>
          <a:blipFill>
            <a:blip r:embed="rId14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9905626" y="905"/>
            <a:ext cx="761667" cy="761442"/>
          </a:xfrm>
          <a:custGeom>
            <a:avLst/>
            <a:gdLst/>
            <a:ahLst/>
            <a:cxnLst/>
            <a:rect l="l" t="t" r="r" b="b"/>
            <a:pathLst>
              <a:path w="761667" h="761442">
                <a:moveTo>
                  <a:pt x="0" y="761442"/>
                </a:moveTo>
                <a:lnTo>
                  <a:pt x="0" y="0"/>
                </a:lnTo>
                <a:lnTo>
                  <a:pt x="761667" y="0"/>
                </a:lnTo>
                <a:lnTo>
                  <a:pt x="761667" y="761442"/>
                </a:lnTo>
                <a:lnTo>
                  <a:pt x="0" y="761442"/>
                </a:lnTo>
              </a:path>
            </a:pathLst>
          </a:custGeom>
          <a:blipFill>
            <a:blip r:embed="rId15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9143953" y="905"/>
            <a:ext cx="761667" cy="761442"/>
          </a:xfrm>
          <a:custGeom>
            <a:avLst/>
            <a:gdLst/>
            <a:ahLst/>
            <a:cxnLst/>
            <a:rect l="l" t="t" r="r" b="b"/>
            <a:pathLst>
              <a:path w="761667" h="761442">
                <a:moveTo>
                  <a:pt x="0" y="761442"/>
                </a:moveTo>
                <a:lnTo>
                  <a:pt x="0" y="0"/>
                </a:lnTo>
                <a:lnTo>
                  <a:pt x="761667" y="0"/>
                </a:lnTo>
                <a:lnTo>
                  <a:pt x="761667" y="761442"/>
                </a:lnTo>
                <a:lnTo>
                  <a:pt x="0" y="761442"/>
                </a:lnTo>
              </a:path>
            </a:pathLst>
          </a:custGeom>
          <a:blipFill>
            <a:blip r:embed="rId16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11424806" y="1530443"/>
            <a:ext cx="767131" cy="769158"/>
          </a:xfrm>
          <a:custGeom>
            <a:avLst/>
            <a:gdLst/>
            <a:ahLst/>
            <a:cxnLst/>
            <a:rect l="l" t="t" r="r" b="b"/>
            <a:pathLst>
              <a:path w="767131" h="769158">
                <a:moveTo>
                  <a:pt x="0" y="769158"/>
                </a:moveTo>
                <a:lnTo>
                  <a:pt x="0" y="0"/>
                </a:lnTo>
                <a:lnTo>
                  <a:pt x="767131" y="0"/>
                </a:lnTo>
                <a:lnTo>
                  <a:pt x="767131" y="769158"/>
                </a:lnTo>
                <a:lnTo>
                  <a:pt x="0" y="769158"/>
                </a:lnTo>
              </a:path>
            </a:pathLst>
          </a:custGeom>
          <a:blipFill>
            <a:blip r:embed="rId17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10667300" y="446"/>
            <a:ext cx="761667" cy="1521988"/>
          </a:xfrm>
          <a:custGeom>
            <a:avLst/>
            <a:gdLst/>
            <a:ahLst/>
            <a:cxnLst/>
            <a:rect l="l" t="t" r="r" b="b"/>
            <a:pathLst>
              <a:path w="761667" h="1521988">
                <a:moveTo>
                  <a:pt x="0" y="1521988"/>
                </a:moveTo>
                <a:lnTo>
                  <a:pt x="0" y="0"/>
                </a:lnTo>
                <a:lnTo>
                  <a:pt x="761667" y="0"/>
                </a:lnTo>
                <a:lnTo>
                  <a:pt x="761667" y="1521988"/>
                </a:lnTo>
                <a:lnTo>
                  <a:pt x="0" y="1521988"/>
                </a:lnTo>
              </a:path>
            </a:pathLst>
          </a:custGeom>
          <a:blipFill>
            <a:blip r:embed="rId18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11428664" y="446"/>
            <a:ext cx="761667" cy="1522286"/>
          </a:xfrm>
          <a:custGeom>
            <a:avLst/>
            <a:gdLst/>
            <a:ahLst/>
            <a:cxnLst/>
            <a:rect l="l" t="t" r="r" b="b"/>
            <a:pathLst>
              <a:path w="761667" h="1522286">
                <a:moveTo>
                  <a:pt x="0" y="1522286"/>
                </a:moveTo>
                <a:lnTo>
                  <a:pt x="0" y="0"/>
                </a:lnTo>
                <a:lnTo>
                  <a:pt x="761667" y="0"/>
                </a:lnTo>
                <a:lnTo>
                  <a:pt x="761667" y="1522286"/>
                </a:lnTo>
                <a:lnTo>
                  <a:pt x="0" y="1522286"/>
                </a:lnTo>
              </a:path>
            </a:pathLst>
          </a:custGeom>
          <a:blipFill>
            <a:blip r:embed="rId19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759585" y="1530443"/>
            <a:ext cx="9123035" cy="4663440"/>
          </a:xfrm>
          <a:custGeom>
            <a:avLst/>
            <a:gdLst/>
            <a:ahLst/>
            <a:cxnLst/>
            <a:rect l="l" t="t" r="r" b="b"/>
            <a:pathLst>
              <a:path w="9123035" h="4663440">
                <a:moveTo>
                  <a:pt x="0" y="4663440"/>
                </a:moveTo>
                <a:lnTo>
                  <a:pt x="0" y="0"/>
                </a:lnTo>
                <a:lnTo>
                  <a:pt x="9123035" y="0"/>
                </a:lnTo>
                <a:lnTo>
                  <a:pt x="9123035" y="4663440"/>
                </a:lnTo>
                <a:lnTo>
                  <a:pt x="0" y="46634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0000"/>
              </a:lnSpc>
              <a:spcBef>
                <a:spcPts val="977"/>
              </a:spcBef>
              <a:buNone/>
            </a:pPr>
            <a:r>
              <a:rPr lang="en-US" sz="1759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Lesson Introduction</a:t>
            </a:r>
            <a:endParaRPr lang="en-US" sz="1759" dirty="0"/>
          </a:p>
          <a:p>
            <a:pPr algn="l" marL="0" indent="0">
              <a:lnSpc>
                <a:spcPct val="130000"/>
              </a:lnSpc>
              <a:spcBef>
                <a:spcPts val="977"/>
              </a:spcBef>
              <a:buNone/>
            </a:pPr>
            <a:r>
              <a:rPr lang="en-US" sz="1759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Uses of Present Simple Tense</a:t>
            </a:r>
            <a:endParaRPr lang="en-US" sz="1759" dirty="0"/>
          </a:p>
          <a:p>
            <a:pPr algn="l" marL="0" indent="0">
              <a:lnSpc>
                <a:spcPct val="130000"/>
              </a:lnSpc>
              <a:spcBef>
                <a:spcPts val="977"/>
              </a:spcBef>
              <a:buNone/>
            </a:pPr>
            <a:r>
              <a:rPr lang="en-US" sz="1759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Forms of Present Simple Tense</a:t>
            </a:r>
            <a:endParaRPr lang="en-US" sz="1759" dirty="0"/>
          </a:p>
          <a:p>
            <a:pPr algn="l" marL="0" indent="0">
              <a:lnSpc>
                <a:spcPct val="130000"/>
              </a:lnSpc>
              <a:spcBef>
                <a:spcPts val="977"/>
              </a:spcBef>
              <a:buNone/>
            </a:pPr>
            <a:r>
              <a:rPr lang="en-US" sz="1759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Examples of Present Simple Tense</a:t>
            </a:r>
            <a:endParaRPr lang="en-US" sz="1759" dirty="0"/>
          </a:p>
          <a:p>
            <a:pPr algn="l" marL="0" indent="0">
              <a:lnSpc>
                <a:spcPct val="130000"/>
              </a:lnSpc>
              <a:spcBef>
                <a:spcPts val="977"/>
              </a:spcBef>
              <a:buNone/>
            </a:pPr>
            <a:r>
              <a:rPr lang="en-US" sz="1759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Interactive Exercises</a:t>
            </a:r>
            <a:endParaRPr lang="en-US" sz="1759" dirty="0"/>
          </a:p>
          <a:p>
            <a:pPr algn="l" marL="0" indent="0">
              <a:lnSpc>
                <a:spcPct val="130000"/>
              </a:lnSpc>
              <a:spcBef>
                <a:spcPts val="977"/>
              </a:spcBef>
              <a:buNone/>
            </a:pPr>
            <a:r>
              <a:rPr lang="en-US" sz="1759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Common Misconceptions</a:t>
            </a:r>
            <a:endParaRPr lang="en-US" sz="1759" dirty="0"/>
          </a:p>
          <a:p>
            <a:pPr algn="l" marL="0" indent="0">
              <a:lnSpc>
                <a:spcPct val="130000"/>
              </a:lnSpc>
              <a:spcBef>
                <a:spcPts val="977"/>
              </a:spcBef>
              <a:buNone/>
            </a:pPr>
            <a:r>
              <a:rPr lang="en-US" sz="1759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Grasping the Present Simple Tense</a:t>
            </a:r>
            <a:endParaRPr lang="en-US" sz="1759" dirty="0"/>
          </a:p>
          <a:p>
            <a:pPr algn="l" marL="0" indent="0">
              <a:lnSpc>
                <a:spcPct val="130000"/>
              </a:lnSpc>
              <a:spcBef>
                <a:spcPts val="977"/>
              </a:spcBef>
              <a:buNone/>
            </a:pPr>
            <a:r>
              <a:rPr lang="en-US" sz="1759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Interactions with Different Verb Types</a:t>
            </a:r>
            <a:endParaRPr lang="en-US" sz="1759" dirty="0"/>
          </a:p>
          <a:p>
            <a:pPr algn="l" marL="0" indent="0">
              <a:lnSpc>
                <a:spcPct val="130000"/>
              </a:lnSpc>
              <a:spcBef>
                <a:spcPts val="977"/>
              </a:spcBef>
              <a:buNone/>
            </a:pPr>
            <a:r>
              <a:rPr lang="en-US" sz="1759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Regular and Irregular Verbs</a:t>
            </a:r>
            <a:endParaRPr lang="en-US" sz="1759" dirty="0"/>
          </a:p>
          <a:p>
            <a:pPr algn="l" marL="0" indent="0">
              <a:lnSpc>
                <a:spcPct val="130000"/>
              </a:lnSpc>
              <a:spcBef>
                <a:spcPts val="977"/>
              </a:spcBef>
              <a:buNone/>
            </a:pPr>
            <a:r>
              <a:rPr lang="en-US" sz="1759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Confident Usage of Present Simple Tense</a:t>
            </a:r>
            <a:endParaRPr lang="en-US" sz="1759" dirty="0"/>
          </a:p>
        </p:txBody>
      </p:sp>
      <p:sp>
        <p:nvSpPr>
          <p:cNvPr id="22" name="Text 20"/>
          <p:cNvSpPr/>
          <p:nvPr/>
        </p:nvSpPr>
        <p:spPr>
          <a:xfrm>
            <a:off x="10118447" y="1530443"/>
            <a:ext cx="547200" cy="4663440"/>
          </a:xfrm>
          <a:custGeom>
            <a:avLst/>
            <a:gdLst/>
            <a:ahLst/>
            <a:cxnLst/>
            <a:rect l="l" t="t" r="r" b="b"/>
            <a:pathLst>
              <a:path w="547200" h="4663440">
                <a:moveTo>
                  <a:pt x="0" y="4663440"/>
                </a:moveTo>
                <a:lnTo>
                  <a:pt x="0" y="0"/>
                </a:lnTo>
                <a:lnTo>
                  <a:pt x="547200" y="0"/>
                </a:lnTo>
                <a:lnTo>
                  <a:pt x="547200" y="4663440"/>
                </a:lnTo>
                <a:lnTo>
                  <a:pt x="0" y="46634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30000"/>
              </a:lnSpc>
              <a:spcBef>
                <a:spcPts val="977"/>
              </a:spcBef>
              <a:buNone/>
            </a:pPr>
            <a:r>
              <a:rPr lang="en-US" sz="1759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01</a:t>
            </a:r>
            <a:endParaRPr lang="en-US" sz="1759" dirty="0"/>
          </a:p>
          <a:p>
            <a:pPr algn="r" marL="0" indent="0">
              <a:lnSpc>
                <a:spcPct val="130000"/>
              </a:lnSpc>
              <a:spcBef>
                <a:spcPts val="977"/>
              </a:spcBef>
              <a:buNone/>
            </a:pPr>
            <a:r>
              <a:rPr lang="en-US" sz="1759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02</a:t>
            </a:r>
            <a:endParaRPr lang="en-US" sz="1759" dirty="0"/>
          </a:p>
          <a:p>
            <a:pPr algn="r" marL="0" indent="0">
              <a:lnSpc>
                <a:spcPct val="130000"/>
              </a:lnSpc>
              <a:spcBef>
                <a:spcPts val="977"/>
              </a:spcBef>
              <a:buNone/>
            </a:pPr>
            <a:r>
              <a:rPr lang="en-US" sz="1759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03</a:t>
            </a:r>
            <a:endParaRPr lang="en-US" sz="1759" dirty="0"/>
          </a:p>
          <a:p>
            <a:pPr algn="r" marL="0" indent="0">
              <a:lnSpc>
                <a:spcPct val="130000"/>
              </a:lnSpc>
              <a:spcBef>
                <a:spcPts val="977"/>
              </a:spcBef>
              <a:buNone/>
            </a:pPr>
            <a:r>
              <a:rPr lang="en-US" sz="1759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04</a:t>
            </a:r>
            <a:endParaRPr lang="en-US" sz="1759" dirty="0"/>
          </a:p>
          <a:p>
            <a:pPr algn="r" marL="0" indent="0">
              <a:lnSpc>
                <a:spcPct val="130000"/>
              </a:lnSpc>
              <a:spcBef>
                <a:spcPts val="977"/>
              </a:spcBef>
              <a:buNone/>
            </a:pPr>
            <a:r>
              <a:rPr lang="en-US" sz="1759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05</a:t>
            </a:r>
            <a:endParaRPr lang="en-US" sz="1759" dirty="0"/>
          </a:p>
          <a:p>
            <a:pPr algn="r" marL="0" indent="0">
              <a:lnSpc>
                <a:spcPct val="130000"/>
              </a:lnSpc>
              <a:spcBef>
                <a:spcPts val="977"/>
              </a:spcBef>
              <a:buNone/>
            </a:pPr>
            <a:r>
              <a:rPr lang="en-US" sz="1759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06</a:t>
            </a:r>
            <a:endParaRPr lang="en-US" sz="1759" dirty="0"/>
          </a:p>
          <a:p>
            <a:pPr algn="r" marL="0" indent="0">
              <a:lnSpc>
                <a:spcPct val="130000"/>
              </a:lnSpc>
              <a:spcBef>
                <a:spcPts val="977"/>
              </a:spcBef>
              <a:buNone/>
            </a:pPr>
            <a:r>
              <a:rPr lang="en-US" sz="1759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07</a:t>
            </a:r>
            <a:endParaRPr lang="en-US" sz="1759" dirty="0"/>
          </a:p>
          <a:p>
            <a:pPr algn="r" marL="0" indent="0">
              <a:lnSpc>
                <a:spcPct val="130000"/>
              </a:lnSpc>
              <a:spcBef>
                <a:spcPts val="977"/>
              </a:spcBef>
              <a:buNone/>
            </a:pPr>
            <a:r>
              <a:rPr lang="en-US" sz="1759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08</a:t>
            </a:r>
            <a:endParaRPr lang="en-US" sz="1759" dirty="0"/>
          </a:p>
          <a:p>
            <a:pPr algn="r" marL="0" indent="0">
              <a:lnSpc>
                <a:spcPct val="130000"/>
              </a:lnSpc>
              <a:spcBef>
                <a:spcPts val="977"/>
              </a:spcBef>
              <a:buNone/>
            </a:pPr>
            <a:r>
              <a:rPr lang="en-US" sz="1759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09</a:t>
            </a:r>
            <a:endParaRPr lang="en-US" sz="1759" dirty="0"/>
          </a:p>
          <a:p>
            <a:pPr algn="r" marL="0" indent="0">
              <a:lnSpc>
                <a:spcPct val="130000"/>
              </a:lnSpc>
              <a:spcBef>
                <a:spcPts val="977"/>
              </a:spcBef>
              <a:buNone/>
            </a:pPr>
            <a:r>
              <a:rPr lang="en-US" sz="1759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10</a:t>
            </a:r>
            <a:endParaRPr lang="en-US" sz="1759" dirty="0"/>
          </a:p>
        </p:txBody>
      </p:sp>
      <p:sp>
        <p:nvSpPr>
          <p:cNvPr id="23" name="Text 21"/>
          <p:cNvSpPr/>
          <p:nvPr/>
        </p:nvSpPr>
        <p:spPr>
          <a:xfrm>
            <a:off x="761990" y="656471"/>
            <a:ext cx="9903704" cy="672463"/>
          </a:xfrm>
          <a:custGeom>
            <a:avLst/>
            <a:gdLst/>
            <a:ahLst/>
            <a:cxnLst/>
            <a:rect l="l" t="t" r="r" b="b"/>
            <a:pathLst>
              <a:path w="9903704" h="672463">
                <a:moveTo>
                  <a:pt x="0" y="672463"/>
                </a:moveTo>
                <a:lnTo>
                  <a:pt x="0" y="0"/>
                </a:lnTo>
                <a:lnTo>
                  <a:pt x="9903704" y="0"/>
                </a:lnTo>
                <a:lnTo>
                  <a:pt x="9903704" y="672463"/>
                </a:lnTo>
                <a:lnTo>
                  <a:pt x="0" y="672463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2400" dirty="0">
                <a:solidFill>
                  <a:srgbClr val="000000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Table of contents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38125" y="447"/>
            <a:ext cx="1866890" cy="2333321"/>
          </a:xfrm>
          <a:custGeom>
            <a:avLst/>
            <a:gdLst/>
            <a:ahLst/>
            <a:cxnLst/>
            <a:rect l="l" t="t" r="r" b="b"/>
            <a:pathLst>
              <a:path w="1866890" h="2333321">
                <a:moveTo>
                  <a:pt x="0" y="2333321"/>
                </a:moveTo>
                <a:lnTo>
                  <a:pt x="0" y="0"/>
                </a:lnTo>
                <a:lnTo>
                  <a:pt x="1866890" y="0"/>
                </a:lnTo>
                <a:lnTo>
                  <a:pt x="1866890" y="2333321"/>
                </a:lnTo>
                <a:lnTo>
                  <a:pt x="0" y="2333321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1428664" y="2299306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9905626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9143953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4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1424806" y="1530443"/>
            <a:ext cx="767131" cy="769158"/>
          </a:xfrm>
          <a:custGeom>
            <a:avLst/>
            <a:gdLst/>
            <a:ahLst/>
            <a:cxnLst/>
            <a:rect l="l" t="t" r="r" b="b"/>
            <a:pathLst>
              <a:path w="767131" h="769158">
                <a:moveTo>
                  <a:pt x="0" y="769158"/>
                </a:moveTo>
                <a:lnTo>
                  <a:pt x="0" y="0"/>
                </a:lnTo>
                <a:lnTo>
                  <a:pt x="767131" y="0"/>
                </a:lnTo>
                <a:lnTo>
                  <a:pt x="767131" y="769158"/>
                </a:lnTo>
                <a:lnTo>
                  <a:pt x="0" y="769158"/>
                </a:lnTo>
              </a:path>
            </a:pathLst>
          </a:custGeom>
          <a:blipFill>
            <a:blip r:embed="rId5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0667300" y="446"/>
            <a:ext cx="761673" cy="1521988"/>
          </a:xfrm>
          <a:custGeom>
            <a:avLst/>
            <a:gdLst/>
            <a:ahLst/>
            <a:cxnLst/>
            <a:rect l="l" t="t" r="r" b="b"/>
            <a:pathLst>
              <a:path w="761673" h="1521988">
                <a:moveTo>
                  <a:pt x="0" y="1521988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1988"/>
                </a:lnTo>
                <a:lnTo>
                  <a:pt x="0" y="1521988"/>
                </a:lnTo>
              </a:path>
            </a:pathLst>
          </a:custGeom>
          <a:blipFill>
            <a:blip r:embed="rId6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428664" y="446"/>
            <a:ext cx="761673" cy="1522286"/>
          </a:xfrm>
          <a:custGeom>
            <a:avLst/>
            <a:gdLst/>
            <a:ahLst/>
            <a:cxnLst/>
            <a:rect l="l" t="t" r="r" b="b"/>
            <a:pathLst>
              <a:path w="761673" h="1522286">
                <a:moveTo>
                  <a:pt x="0" y="1522286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2286"/>
                </a:lnTo>
                <a:lnTo>
                  <a:pt x="0" y="1522286"/>
                </a:lnTo>
              </a:path>
            </a:pathLst>
          </a:custGeom>
          <a:blipFill>
            <a:blip r:embed="rId7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" y="3797252"/>
            <a:ext cx="3050241" cy="3060302"/>
          </a:xfrm>
          <a:custGeom>
            <a:avLst/>
            <a:gdLst/>
            <a:ahLst/>
            <a:cxnLst/>
            <a:rect l="l" t="t" r="r" b="b"/>
            <a:pathLst>
              <a:path w="3050241" h="3060302">
                <a:moveTo>
                  <a:pt x="0" y="3060302"/>
                </a:moveTo>
                <a:lnTo>
                  <a:pt x="0" y="0"/>
                </a:lnTo>
                <a:lnTo>
                  <a:pt x="3050241" y="0"/>
                </a:lnTo>
                <a:lnTo>
                  <a:pt x="3050241" y="3060302"/>
                </a:lnTo>
                <a:lnTo>
                  <a:pt x="0" y="3060302"/>
                </a:lnTo>
              </a:path>
            </a:pathLst>
          </a:custGeom>
          <a:blipFill>
            <a:blip r:embed="rId8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10798125" y="5159122"/>
            <a:ext cx="1393812" cy="1698432"/>
          </a:xfrm>
          <a:custGeom>
            <a:avLst/>
            <a:gdLst/>
            <a:ahLst/>
            <a:cxnLst/>
            <a:rect l="l" t="t" r="r" b="b"/>
            <a:pathLst>
              <a:path w="1393812" h="1698432">
                <a:moveTo>
                  <a:pt x="0" y="1698432"/>
                </a:moveTo>
                <a:lnTo>
                  <a:pt x="0" y="0"/>
                </a:lnTo>
                <a:lnTo>
                  <a:pt x="1393812" y="0"/>
                </a:lnTo>
                <a:lnTo>
                  <a:pt x="1393812" y="1698432"/>
                </a:lnTo>
                <a:lnTo>
                  <a:pt x="0" y="1698432"/>
                </a:lnTo>
              </a:path>
            </a:pathLst>
          </a:custGeom>
          <a:blipFill>
            <a:blip r:embed="rId9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11344216" y="5736925"/>
            <a:ext cx="812796" cy="1120629"/>
          </a:xfrm>
          <a:custGeom>
            <a:avLst/>
            <a:gdLst/>
            <a:ahLst/>
            <a:cxnLst/>
            <a:rect l="l" t="t" r="r" b="b"/>
            <a:pathLst>
              <a:path w="812796" h="1120629">
                <a:moveTo>
                  <a:pt x="0" y="1120629"/>
                </a:moveTo>
                <a:lnTo>
                  <a:pt x="0" y="0"/>
                </a:lnTo>
                <a:lnTo>
                  <a:pt x="812796" y="0"/>
                </a:lnTo>
                <a:lnTo>
                  <a:pt x="812796" y="1120629"/>
                </a:lnTo>
                <a:lnTo>
                  <a:pt x="0" y="1120629"/>
                </a:lnTo>
              </a:path>
            </a:pathLst>
          </a:custGeom>
          <a:blipFill>
            <a:blip r:embed="rId10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8975679" y="6225811"/>
            <a:ext cx="1917690" cy="631743"/>
          </a:xfrm>
          <a:custGeom>
            <a:avLst/>
            <a:gdLst/>
            <a:ahLst/>
            <a:cxnLst/>
            <a:rect l="l" t="t" r="r" b="b"/>
            <a:pathLst>
              <a:path w="1917690" h="631743">
                <a:moveTo>
                  <a:pt x="0" y="631743"/>
                </a:moveTo>
                <a:lnTo>
                  <a:pt x="0" y="0"/>
                </a:lnTo>
                <a:lnTo>
                  <a:pt x="1917690" y="0"/>
                </a:lnTo>
                <a:lnTo>
                  <a:pt x="1917690" y="631743"/>
                </a:lnTo>
                <a:lnTo>
                  <a:pt x="0" y="631743"/>
                </a:lnTo>
              </a:path>
            </a:pathLst>
          </a:custGeom>
          <a:blipFill>
            <a:blip r:embed="rId1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9420176" y="5159150"/>
            <a:ext cx="1009645" cy="1346025"/>
          </a:xfrm>
          <a:custGeom>
            <a:avLst/>
            <a:gdLst/>
            <a:ahLst/>
            <a:cxnLst/>
            <a:rect l="l" t="t" r="r" b="b"/>
            <a:pathLst>
              <a:path w="1009645" h="1346025">
                <a:moveTo>
                  <a:pt x="0" y="1346025"/>
                </a:moveTo>
                <a:lnTo>
                  <a:pt x="0" y="0"/>
                </a:lnTo>
                <a:lnTo>
                  <a:pt x="1009645" y="0"/>
                </a:lnTo>
                <a:lnTo>
                  <a:pt x="1009645" y="1346025"/>
                </a:lnTo>
                <a:lnTo>
                  <a:pt x="0" y="1346025"/>
                </a:lnTo>
              </a:path>
            </a:pathLst>
          </a:custGeom>
          <a:blipFill>
            <a:blip r:embed="rId1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2847710" y="2123123"/>
            <a:ext cx="2520000" cy="3270960"/>
          </a:xfrm>
          <a:custGeom>
            <a:avLst/>
            <a:gdLst/>
            <a:ahLst/>
            <a:cxnLst/>
            <a:rect l="l" t="t" r="r" b="b"/>
            <a:pathLst>
              <a:path w="2520000" h="3270960">
                <a:moveTo>
                  <a:pt x="0" y="3270960"/>
                </a:moveTo>
                <a:lnTo>
                  <a:pt x="0" y="0"/>
                </a:lnTo>
                <a:lnTo>
                  <a:pt x="2520000" y="0"/>
                </a:lnTo>
                <a:lnTo>
                  <a:pt x="2520000" y="3270960"/>
                </a:lnTo>
                <a:lnTo>
                  <a:pt x="0" y="3270960"/>
                </a:lnTo>
              </a:path>
            </a:pathLst>
          </a:custGeom>
          <a:blipFill>
            <a:blip r:embed="rId1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4891295" y="2123123"/>
            <a:ext cx="2520000" cy="3270960"/>
          </a:xfrm>
          <a:custGeom>
            <a:avLst/>
            <a:gdLst/>
            <a:ahLst/>
            <a:cxnLst/>
            <a:rect l="l" t="t" r="r" b="b"/>
            <a:pathLst>
              <a:path w="2520000" h="3270960">
                <a:moveTo>
                  <a:pt x="0" y="3270960"/>
                </a:moveTo>
                <a:lnTo>
                  <a:pt x="0" y="0"/>
                </a:lnTo>
                <a:lnTo>
                  <a:pt x="2520000" y="0"/>
                </a:lnTo>
                <a:lnTo>
                  <a:pt x="2520000" y="3270960"/>
                </a:lnTo>
                <a:lnTo>
                  <a:pt x="0" y="3270960"/>
                </a:lnTo>
              </a:path>
            </a:pathLst>
          </a:custGeom>
          <a:blipFill>
            <a:blip r:embed="rId14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6963541" y="2123123"/>
            <a:ext cx="2520000" cy="3270960"/>
          </a:xfrm>
          <a:custGeom>
            <a:avLst/>
            <a:gdLst/>
            <a:ahLst/>
            <a:cxnLst/>
            <a:rect l="l" t="t" r="r" b="b"/>
            <a:pathLst>
              <a:path w="2520000" h="3270960">
                <a:moveTo>
                  <a:pt x="0" y="3270960"/>
                </a:moveTo>
                <a:lnTo>
                  <a:pt x="0" y="0"/>
                </a:lnTo>
                <a:lnTo>
                  <a:pt x="2520000" y="0"/>
                </a:lnTo>
                <a:lnTo>
                  <a:pt x="2520000" y="3270960"/>
                </a:lnTo>
                <a:lnTo>
                  <a:pt x="0" y="3270960"/>
                </a:lnTo>
              </a:path>
            </a:pathLst>
          </a:custGeom>
          <a:blipFill>
            <a:blip r:embed="rId15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8969591" y="2123123"/>
            <a:ext cx="2520000" cy="3270960"/>
          </a:xfrm>
          <a:custGeom>
            <a:avLst/>
            <a:gdLst/>
            <a:ahLst/>
            <a:cxnLst/>
            <a:rect l="l" t="t" r="r" b="b"/>
            <a:pathLst>
              <a:path w="2520000" h="3270960">
                <a:moveTo>
                  <a:pt x="0" y="3270960"/>
                </a:moveTo>
                <a:lnTo>
                  <a:pt x="0" y="0"/>
                </a:lnTo>
                <a:lnTo>
                  <a:pt x="2520000" y="0"/>
                </a:lnTo>
                <a:lnTo>
                  <a:pt x="2520000" y="3270960"/>
                </a:lnTo>
                <a:lnTo>
                  <a:pt x="0" y="3270960"/>
                </a:lnTo>
              </a:path>
            </a:pathLst>
          </a:custGeom>
          <a:blipFill>
            <a:blip r:embed="rId16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46804" y="2123123"/>
            <a:ext cx="2520000" cy="3270960"/>
          </a:xfrm>
          <a:custGeom>
            <a:avLst/>
            <a:gdLst/>
            <a:ahLst/>
            <a:cxnLst/>
            <a:rect l="l" t="t" r="r" b="b"/>
            <a:pathLst>
              <a:path w="2520000" h="3270960">
                <a:moveTo>
                  <a:pt x="0" y="3270960"/>
                </a:moveTo>
                <a:lnTo>
                  <a:pt x="0" y="0"/>
                </a:lnTo>
                <a:lnTo>
                  <a:pt x="2520000" y="0"/>
                </a:lnTo>
                <a:lnTo>
                  <a:pt x="2520000" y="3270960"/>
                </a:lnTo>
                <a:lnTo>
                  <a:pt x="0" y="3270960"/>
                </a:lnTo>
              </a:path>
            </a:pathLst>
          </a:custGeom>
          <a:blipFill>
            <a:blip r:embed="rId17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763171" y="3385080"/>
            <a:ext cx="714927" cy="714838"/>
          </a:xfrm>
          <a:custGeom>
            <a:avLst/>
            <a:gdLst/>
            <a:ahLst/>
            <a:cxnLst/>
            <a:rect l="l" t="t" r="r" b="b"/>
            <a:pathLst>
              <a:path w="714927" h="714838">
                <a:moveTo>
                  <a:pt x="714927" y="357419"/>
                </a:moveTo>
                <a:cubicBezTo>
                  <a:pt x="714927" y="554816"/>
                  <a:pt x="554885" y="714838"/>
                  <a:pt x="357464" y="714838"/>
                </a:cubicBezTo>
                <a:cubicBezTo>
                  <a:pt x="160042" y="714838"/>
                  <a:pt x="0" y="554816"/>
                  <a:pt x="0" y="357419"/>
                </a:cubicBezTo>
                <a:cubicBezTo>
                  <a:pt x="0" y="160022"/>
                  <a:pt x="160042" y="0"/>
                  <a:pt x="357464" y="0"/>
                </a:cubicBezTo>
                <a:cubicBezTo>
                  <a:pt x="554885" y="0"/>
                  <a:pt x="714927" y="160022"/>
                  <a:pt x="714927" y="357419"/>
                </a:cubicBezTo>
              </a:path>
            </a:pathLst>
          </a:custGeom>
          <a:solidFill>
            <a:srgbClr val="F8F9FC"/>
          </a:solidFill>
          <a:ln w="38100">
            <a:solidFill>
              <a:srgbClr val="3B2675"/>
            </a:solidFill>
          </a:ln>
          <a:effectLst>
            <a:outerShdw sx="100000" sy="100000" kx="0" ky="0" algn="bl" rotWithShape="0" blurRad="47625" dist="38100" dir="2700000">
              <a:srgbClr val="000000">
                <a:alpha val="40000"/>
              </a:srgbClr>
            </a:outerShdw>
          </a:effectLst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2675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01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1580570" y="3106744"/>
            <a:ext cx="1124726" cy="1742396"/>
          </a:xfrm>
          <a:custGeom>
            <a:avLst/>
            <a:gdLst/>
            <a:ahLst/>
            <a:cxnLst/>
            <a:rect l="l" t="t" r="r" b="b"/>
            <a:pathLst>
              <a:path w="1124726" h="1742396">
                <a:moveTo>
                  <a:pt x="0" y="1742396"/>
                </a:moveTo>
                <a:lnTo>
                  <a:pt x="0" y="0"/>
                </a:lnTo>
                <a:lnTo>
                  <a:pt x="1124726" y="0"/>
                </a:lnTo>
                <a:lnTo>
                  <a:pt x="1124726" y="1742396"/>
                </a:lnTo>
                <a:lnTo>
                  <a:pt x="0" y="1742396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l" marL="0" indent="0">
              <a:lnSpc>
                <a:spcPct val="168000"/>
              </a:lnSpc>
              <a:spcAft>
                <a:spcPts val="744"/>
              </a:spcAft>
              <a:buNone/>
            </a:pPr>
            <a:r>
              <a:rPr lang="en-US" sz="744" dirty="0">
                <a:solidFill>
                  <a:srgbClr val="FFFFFF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Welcome to our in-depth exploration of the Present Simple tense! This fundamental aspect of English grammar is crucial for effective communication and forms the backbone of many more complex language structures.</a:t>
            </a:r>
            <a:endParaRPr lang="en-US" sz="744" dirty="0"/>
          </a:p>
        </p:txBody>
      </p:sp>
      <p:sp>
        <p:nvSpPr>
          <p:cNvPr id="21" name="Text 19"/>
          <p:cNvSpPr/>
          <p:nvPr/>
        </p:nvSpPr>
        <p:spPr>
          <a:xfrm>
            <a:off x="1580570" y="2634873"/>
            <a:ext cx="1124726" cy="385467"/>
          </a:xfrm>
          <a:custGeom>
            <a:avLst/>
            <a:gdLst/>
            <a:ahLst/>
            <a:cxnLst/>
            <a:rect l="l" t="t" r="r" b="b"/>
            <a:pathLst>
              <a:path w="1124726" h="385467">
                <a:moveTo>
                  <a:pt x="0" y="385467"/>
                </a:moveTo>
                <a:lnTo>
                  <a:pt x="0" y="0"/>
                </a:lnTo>
                <a:lnTo>
                  <a:pt x="1124726" y="0"/>
                </a:lnTo>
                <a:lnTo>
                  <a:pt x="1124726" y="385467"/>
                </a:lnTo>
                <a:lnTo>
                  <a:pt x="0" y="385467"/>
                </a:lnTo>
              </a:path>
            </a:pathLst>
          </a:custGeom>
          <a:noFill/>
          <a:ln/>
        </p:spPr>
        <p:txBody>
          <a:bodyPr wrap="square" lIns="0" tIns="0" rIns="0" bIns="0" rtlCol="0" anchor="b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Lesson Introduction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2807766" y="3373559"/>
            <a:ext cx="714927" cy="714838"/>
          </a:xfrm>
          <a:custGeom>
            <a:avLst/>
            <a:gdLst/>
            <a:ahLst/>
            <a:cxnLst/>
            <a:rect l="l" t="t" r="r" b="b"/>
            <a:pathLst>
              <a:path w="714927" h="714838">
                <a:moveTo>
                  <a:pt x="714927" y="357419"/>
                </a:moveTo>
                <a:cubicBezTo>
                  <a:pt x="714927" y="554816"/>
                  <a:pt x="554885" y="714838"/>
                  <a:pt x="357464" y="714838"/>
                </a:cubicBezTo>
                <a:cubicBezTo>
                  <a:pt x="160042" y="714838"/>
                  <a:pt x="0" y="554816"/>
                  <a:pt x="0" y="357419"/>
                </a:cubicBezTo>
                <a:cubicBezTo>
                  <a:pt x="0" y="160022"/>
                  <a:pt x="160042" y="0"/>
                  <a:pt x="357464" y="0"/>
                </a:cubicBezTo>
                <a:cubicBezTo>
                  <a:pt x="554885" y="0"/>
                  <a:pt x="714927" y="160022"/>
                  <a:pt x="714927" y="357419"/>
                </a:cubicBezTo>
              </a:path>
            </a:pathLst>
          </a:custGeom>
          <a:solidFill>
            <a:srgbClr val="F8F9FC"/>
          </a:solidFill>
          <a:ln w="38100">
            <a:solidFill>
              <a:srgbClr val="4867FF"/>
            </a:solidFill>
          </a:ln>
          <a:effectLst>
            <a:outerShdw sx="100000" sy="100000" kx="0" ky="0" algn="bl" rotWithShape="0" blurRad="47625" dist="38100" dir="2700000">
              <a:srgbClr val="000000">
                <a:alpha val="40000"/>
              </a:srgbClr>
            </a:outerShdw>
          </a:effectLst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867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02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3618679" y="3106744"/>
            <a:ext cx="1124726" cy="1742396"/>
          </a:xfrm>
          <a:custGeom>
            <a:avLst/>
            <a:gdLst/>
            <a:ahLst/>
            <a:cxnLst/>
            <a:rect l="l" t="t" r="r" b="b"/>
            <a:pathLst>
              <a:path w="1124726" h="1742396">
                <a:moveTo>
                  <a:pt x="0" y="1742396"/>
                </a:moveTo>
                <a:lnTo>
                  <a:pt x="0" y="0"/>
                </a:lnTo>
                <a:lnTo>
                  <a:pt x="1124726" y="0"/>
                </a:lnTo>
                <a:lnTo>
                  <a:pt x="1124726" y="1742396"/>
                </a:lnTo>
                <a:lnTo>
                  <a:pt x="0" y="1742396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l" marL="0" indent="0">
              <a:lnSpc>
                <a:spcPct val="168000"/>
              </a:lnSpc>
              <a:spcAft>
                <a:spcPts val="1000"/>
              </a:spcAft>
              <a:buNone/>
            </a:pPr>
            <a:r>
              <a:rPr lang="en-US" sz="1000" dirty="0">
                <a:solidFill>
                  <a:srgbClr val="FFFFFF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Crucial for effective communication</a:t>
            </a:r>
            <a:endParaRPr lang="en-US" sz="1000" dirty="0"/>
          </a:p>
          <a:p>
            <a:pPr algn="l" marL="0" indent="0">
              <a:lnSpc>
                <a:spcPct val="168000"/>
              </a:lnSpc>
              <a:spcAft>
                <a:spcPts val="1000"/>
              </a:spcAft>
              <a:buNone/>
            </a:pPr>
            <a:r>
              <a:rPr lang="en-US" sz="1000" dirty="0">
                <a:solidFill>
                  <a:srgbClr val="FFFFFF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Forms the backbone of many complex language structures</a:t>
            </a:r>
            <a:endParaRPr lang="en-US" sz="1000" dirty="0"/>
          </a:p>
        </p:txBody>
      </p:sp>
      <p:sp>
        <p:nvSpPr>
          <p:cNvPr id="24" name="Text 22"/>
          <p:cNvSpPr/>
          <p:nvPr/>
        </p:nvSpPr>
        <p:spPr>
          <a:xfrm>
            <a:off x="3618679" y="2634873"/>
            <a:ext cx="1124726" cy="385467"/>
          </a:xfrm>
          <a:custGeom>
            <a:avLst/>
            <a:gdLst/>
            <a:ahLst/>
            <a:cxnLst/>
            <a:rect l="l" t="t" r="r" b="b"/>
            <a:pathLst>
              <a:path w="1124726" h="385467">
                <a:moveTo>
                  <a:pt x="0" y="385467"/>
                </a:moveTo>
                <a:lnTo>
                  <a:pt x="0" y="0"/>
                </a:lnTo>
                <a:lnTo>
                  <a:pt x="1124726" y="0"/>
                </a:lnTo>
                <a:lnTo>
                  <a:pt x="1124726" y="385467"/>
                </a:lnTo>
                <a:lnTo>
                  <a:pt x="0" y="385467"/>
                </a:lnTo>
              </a:path>
            </a:pathLst>
          </a:custGeom>
          <a:noFill/>
          <a:ln/>
        </p:spPr>
        <p:txBody>
          <a:bodyPr wrap="square" lIns="0" tIns="0" rIns="0" bIns="0" rtlCol="0" anchor="b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Importance of Present Simple</a:t>
            </a:r>
            <a:endParaRPr lang="en-US" sz="1000" dirty="0"/>
          </a:p>
        </p:txBody>
      </p:sp>
      <p:sp>
        <p:nvSpPr>
          <p:cNvPr id="25" name="Text 23"/>
          <p:cNvSpPr/>
          <p:nvPr/>
        </p:nvSpPr>
        <p:spPr>
          <a:xfrm>
            <a:off x="5647326" y="3106744"/>
            <a:ext cx="1124726" cy="1742396"/>
          </a:xfrm>
          <a:custGeom>
            <a:avLst/>
            <a:gdLst/>
            <a:ahLst/>
            <a:cxnLst/>
            <a:rect l="l" t="t" r="r" b="b"/>
            <a:pathLst>
              <a:path w="1124726" h="1742396">
                <a:moveTo>
                  <a:pt x="0" y="1742396"/>
                </a:moveTo>
                <a:lnTo>
                  <a:pt x="0" y="0"/>
                </a:lnTo>
                <a:lnTo>
                  <a:pt x="1124726" y="0"/>
                </a:lnTo>
                <a:lnTo>
                  <a:pt x="1124726" y="1742396"/>
                </a:lnTo>
                <a:lnTo>
                  <a:pt x="0" y="1742396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l" marL="0" indent="0">
              <a:lnSpc>
                <a:spcPct val="168000"/>
              </a:lnSpc>
              <a:spcAft>
                <a:spcPts val="1000"/>
              </a:spcAft>
              <a:buNone/>
            </a:pPr>
            <a:r>
              <a:rPr lang="en-US" sz="1000" dirty="0">
                <a:solidFill>
                  <a:srgbClr val="FFFFFF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Express habitual actions</a:t>
            </a:r>
            <a:endParaRPr lang="en-US" sz="1000" dirty="0"/>
          </a:p>
          <a:p>
            <a:pPr algn="l" marL="0" indent="0">
              <a:lnSpc>
                <a:spcPct val="168000"/>
              </a:lnSpc>
              <a:spcAft>
                <a:spcPts val="1000"/>
              </a:spcAft>
              <a:buNone/>
            </a:pPr>
            <a:r>
              <a:rPr lang="en-US" sz="1000" dirty="0">
                <a:solidFill>
                  <a:srgbClr val="FFFFFF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Convey general truths</a:t>
            </a:r>
            <a:endParaRPr lang="en-US" sz="1000" dirty="0"/>
          </a:p>
          <a:p>
            <a:pPr algn="l" marL="0" indent="0">
              <a:lnSpc>
                <a:spcPct val="168000"/>
              </a:lnSpc>
              <a:spcAft>
                <a:spcPts val="1000"/>
              </a:spcAft>
              <a:buNone/>
            </a:pPr>
            <a:r>
              <a:rPr lang="en-US" sz="1000" dirty="0">
                <a:solidFill>
                  <a:srgbClr val="FFFFFF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Schedule events</a:t>
            </a:r>
            <a:endParaRPr lang="en-US" sz="1000" dirty="0"/>
          </a:p>
        </p:txBody>
      </p:sp>
      <p:sp>
        <p:nvSpPr>
          <p:cNvPr id="26" name="Text 24"/>
          <p:cNvSpPr/>
          <p:nvPr/>
        </p:nvSpPr>
        <p:spPr>
          <a:xfrm>
            <a:off x="5647326" y="2634873"/>
            <a:ext cx="1124726" cy="385467"/>
          </a:xfrm>
          <a:custGeom>
            <a:avLst/>
            <a:gdLst/>
            <a:ahLst/>
            <a:cxnLst/>
            <a:rect l="l" t="t" r="r" b="b"/>
            <a:pathLst>
              <a:path w="1124726" h="385467">
                <a:moveTo>
                  <a:pt x="0" y="385467"/>
                </a:moveTo>
                <a:lnTo>
                  <a:pt x="0" y="0"/>
                </a:lnTo>
                <a:lnTo>
                  <a:pt x="1124726" y="0"/>
                </a:lnTo>
                <a:lnTo>
                  <a:pt x="1124726" y="385467"/>
                </a:lnTo>
                <a:lnTo>
                  <a:pt x="0" y="385467"/>
                </a:lnTo>
              </a:path>
            </a:pathLst>
          </a:custGeom>
          <a:noFill/>
          <a:ln/>
        </p:spPr>
        <p:txBody>
          <a:bodyPr wrap="square" lIns="0" tIns="0" rIns="0" bIns="0" rtlCol="0" anchor="b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Uses of Present Simple</a:t>
            </a:r>
            <a:endParaRPr lang="en-US" sz="1000" dirty="0"/>
          </a:p>
        </p:txBody>
      </p:sp>
      <p:sp>
        <p:nvSpPr>
          <p:cNvPr id="27" name="Text 25"/>
          <p:cNvSpPr/>
          <p:nvPr/>
        </p:nvSpPr>
        <p:spPr>
          <a:xfrm>
            <a:off x="6912289" y="3373559"/>
            <a:ext cx="714927" cy="714838"/>
          </a:xfrm>
          <a:custGeom>
            <a:avLst/>
            <a:gdLst/>
            <a:ahLst/>
            <a:cxnLst/>
            <a:rect l="l" t="t" r="r" b="b"/>
            <a:pathLst>
              <a:path w="714927" h="714838">
                <a:moveTo>
                  <a:pt x="714927" y="357419"/>
                </a:moveTo>
                <a:cubicBezTo>
                  <a:pt x="714927" y="554816"/>
                  <a:pt x="554885" y="714838"/>
                  <a:pt x="357464" y="714838"/>
                </a:cubicBezTo>
                <a:cubicBezTo>
                  <a:pt x="160042" y="714838"/>
                  <a:pt x="0" y="554816"/>
                  <a:pt x="0" y="357419"/>
                </a:cubicBezTo>
                <a:cubicBezTo>
                  <a:pt x="0" y="160022"/>
                  <a:pt x="160042" y="0"/>
                  <a:pt x="357464" y="0"/>
                </a:cubicBezTo>
                <a:cubicBezTo>
                  <a:pt x="554885" y="0"/>
                  <a:pt x="714927" y="160022"/>
                  <a:pt x="714927" y="357419"/>
                </a:cubicBezTo>
              </a:path>
            </a:pathLst>
          </a:custGeom>
          <a:solidFill>
            <a:srgbClr val="F8F9FC"/>
          </a:solidFill>
          <a:ln w="38100">
            <a:solidFill>
              <a:srgbClr val="3B2675"/>
            </a:solidFill>
          </a:ln>
          <a:effectLst>
            <a:outerShdw sx="100000" sy="100000" kx="0" ky="0" algn="bl" rotWithShape="0" blurRad="47625" dist="38100" dir="2700000">
              <a:srgbClr val="000000">
                <a:alpha val="40000"/>
              </a:srgbClr>
            </a:outerShdw>
          </a:effectLst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2675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04</a:t>
            </a:r>
            <a:endParaRPr lang="en-US" sz="1600" dirty="0"/>
          </a:p>
        </p:txBody>
      </p:sp>
      <p:sp>
        <p:nvSpPr>
          <p:cNvPr id="28" name="Text 26"/>
          <p:cNvSpPr/>
          <p:nvPr/>
        </p:nvSpPr>
        <p:spPr>
          <a:xfrm>
            <a:off x="7723202" y="3106744"/>
            <a:ext cx="1124726" cy="1742396"/>
          </a:xfrm>
          <a:custGeom>
            <a:avLst/>
            <a:gdLst/>
            <a:ahLst/>
            <a:cxnLst/>
            <a:rect l="l" t="t" r="r" b="b"/>
            <a:pathLst>
              <a:path w="1124726" h="1742396">
                <a:moveTo>
                  <a:pt x="0" y="1742396"/>
                </a:moveTo>
                <a:lnTo>
                  <a:pt x="0" y="0"/>
                </a:lnTo>
                <a:lnTo>
                  <a:pt x="1124726" y="0"/>
                </a:lnTo>
                <a:lnTo>
                  <a:pt x="1124726" y="1742396"/>
                </a:lnTo>
                <a:lnTo>
                  <a:pt x="0" y="1742396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l" marL="0" indent="0">
              <a:lnSpc>
                <a:spcPct val="168000"/>
              </a:lnSpc>
              <a:spcAft>
                <a:spcPts val="857"/>
              </a:spcAft>
              <a:buNone/>
            </a:pPr>
            <a:r>
              <a:rPr lang="en-US" sz="857" dirty="0">
                <a:solidFill>
                  <a:srgbClr val="FFFFFF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Understand various uses of Present Simple</a:t>
            </a:r>
            <a:endParaRPr lang="en-US" sz="857" dirty="0"/>
          </a:p>
          <a:p>
            <a:pPr algn="l" marL="0" indent="0">
              <a:lnSpc>
                <a:spcPct val="168000"/>
              </a:lnSpc>
              <a:spcAft>
                <a:spcPts val="857"/>
              </a:spcAft>
              <a:buNone/>
            </a:pPr>
            <a:r>
              <a:rPr lang="en-US" sz="857" dirty="0">
                <a:solidFill>
                  <a:srgbClr val="FFFFFF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Recognize different forms and nuances</a:t>
            </a:r>
            <a:endParaRPr lang="en-US" sz="857" dirty="0"/>
          </a:p>
          <a:p>
            <a:pPr algn="l" marL="0" indent="0">
              <a:lnSpc>
                <a:spcPct val="168000"/>
              </a:lnSpc>
              <a:spcAft>
                <a:spcPts val="857"/>
              </a:spcAft>
              <a:buNone/>
            </a:pPr>
            <a:r>
              <a:rPr lang="en-US" sz="857" dirty="0">
                <a:solidFill>
                  <a:srgbClr val="FFFFFF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Gain confidence in using the tense accurately</a:t>
            </a:r>
            <a:endParaRPr lang="en-US" sz="857" dirty="0"/>
          </a:p>
        </p:txBody>
      </p:sp>
      <p:sp>
        <p:nvSpPr>
          <p:cNvPr id="29" name="Text 27"/>
          <p:cNvSpPr/>
          <p:nvPr/>
        </p:nvSpPr>
        <p:spPr>
          <a:xfrm>
            <a:off x="7723202" y="2634873"/>
            <a:ext cx="1124726" cy="385467"/>
          </a:xfrm>
          <a:custGeom>
            <a:avLst/>
            <a:gdLst/>
            <a:ahLst/>
            <a:cxnLst/>
            <a:rect l="l" t="t" r="r" b="b"/>
            <a:pathLst>
              <a:path w="1124726" h="385467">
                <a:moveTo>
                  <a:pt x="0" y="385467"/>
                </a:moveTo>
                <a:lnTo>
                  <a:pt x="0" y="0"/>
                </a:lnTo>
                <a:lnTo>
                  <a:pt x="1124726" y="0"/>
                </a:lnTo>
                <a:lnTo>
                  <a:pt x="1124726" y="385467"/>
                </a:lnTo>
                <a:lnTo>
                  <a:pt x="0" y="385467"/>
                </a:lnTo>
              </a:path>
            </a:pathLst>
          </a:custGeom>
          <a:noFill/>
          <a:ln/>
        </p:spPr>
        <p:txBody>
          <a:bodyPr wrap="square" lIns="0" tIns="0" rIns="0" bIns="0" rtlCol="0" anchor="b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Learning Objectives</a:t>
            </a:r>
            <a:endParaRPr lang="en-US" sz="1000" dirty="0"/>
          </a:p>
        </p:txBody>
      </p:sp>
      <p:sp>
        <p:nvSpPr>
          <p:cNvPr id="30" name="Text 28"/>
          <p:cNvSpPr/>
          <p:nvPr/>
        </p:nvSpPr>
        <p:spPr>
          <a:xfrm>
            <a:off x="8918398" y="3372330"/>
            <a:ext cx="714927" cy="714838"/>
          </a:xfrm>
          <a:custGeom>
            <a:avLst/>
            <a:gdLst/>
            <a:ahLst/>
            <a:cxnLst/>
            <a:rect l="l" t="t" r="r" b="b"/>
            <a:pathLst>
              <a:path w="714927" h="714838">
                <a:moveTo>
                  <a:pt x="714927" y="357419"/>
                </a:moveTo>
                <a:cubicBezTo>
                  <a:pt x="714927" y="554816"/>
                  <a:pt x="554885" y="714838"/>
                  <a:pt x="357464" y="714838"/>
                </a:cubicBezTo>
                <a:cubicBezTo>
                  <a:pt x="160042" y="714838"/>
                  <a:pt x="0" y="554816"/>
                  <a:pt x="0" y="357419"/>
                </a:cubicBezTo>
                <a:cubicBezTo>
                  <a:pt x="0" y="160022"/>
                  <a:pt x="160042" y="0"/>
                  <a:pt x="357464" y="0"/>
                </a:cubicBezTo>
                <a:cubicBezTo>
                  <a:pt x="554885" y="0"/>
                  <a:pt x="714927" y="160022"/>
                  <a:pt x="714927" y="357419"/>
                </a:cubicBezTo>
              </a:path>
            </a:pathLst>
          </a:custGeom>
          <a:solidFill>
            <a:srgbClr val="F8F9FC"/>
          </a:solidFill>
          <a:ln w="38100">
            <a:solidFill>
              <a:srgbClr val="4867FF"/>
            </a:solidFill>
          </a:ln>
          <a:effectLst>
            <a:outerShdw sx="100000" sy="100000" kx="0" ky="0" algn="bl" rotWithShape="0" blurRad="47625" dist="38100" dir="2700000">
              <a:srgbClr val="000000">
                <a:alpha val="40000"/>
              </a:srgbClr>
            </a:outerShdw>
          </a:effectLst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867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05</a:t>
            </a:r>
            <a:endParaRPr lang="en-US" sz="1600" dirty="0"/>
          </a:p>
        </p:txBody>
      </p:sp>
      <p:sp>
        <p:nvSpPr>
          <p:cNvPr id="31" name="Text 29"/>
          <p:cNvSpPr/>
          <p:nvPr/>
        </p:nvSpPr>
        <p:spPr>
          <a:xfrm>
            <a:off x="9729311" y="3105515"/>
            <a:ext cx="1124726" cy="1742396"/>
          </a:xfrm>
          <a:custGeom>
            <a:avLst/>
            <a:gdLst/>
            <a:ahLst/>
            <a:cxnLst/>
            <a:rect l="l" t="t" r="r" b="b"/>
            <a:pathLst>
              <a:path w="1124726" h="1742396">
                <a:moveTo>
                  <a:pt x="0" y="1742396"/>
                </a:moveTo>
                <a:lnTo>
                  <a:pt x="0" y="0"/>
                </a:lnTo>
                <a:lnTo>
                  <a:pt x="1124726" y="0"/>
                </a:lnTo>
                <a:lnTo>
                  <a:pt x="1124726" y="1742396"/>
                </a:lnTo>
                <a:lnTo>
                  <a:pt x="0" y="1742396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l" marL="0" indent="0">
              <a:lnSpc>
                <a:spcPct val="168000"/>
              </a:lnSpc>
              <a:spcAft>
                <a:spcPts val="856"/>
              </a:spcAft>
              <a:buNone/>
            </a:pPr>
            <a:r>
              <a:rPr lang="en-US" sz="856" dirty="0">
                <a:solidFill>
                  <a:srgbClr val="FFFFFF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Engage in examples and exercises</a:t>
            </a:r>
            <a:endParaRPr lang="en-US" sz="856" dirty="0"/>
          </a:p>
          <a:p>
            <a:pPr algn="l" marL="0" indent="0">
              <a:lnSpc>
                <a:spcPct val="168000"/>
              </a:lnSpc>
              <a:spcAft>
                <a:spcPts val="856"/>
              </a:spcAft>
              <a:buNone/>
            </a:pPr>
            <a:r>
              <a:rPr lang="en-US" sz="856" dirty="0">
                <a:solidFill>
                  <a:srgbClr val="FFFFFF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Address common misconceptions</a:t>
            </a:r>
            <a:endParaRPr lang="en-US" sz="856" dirty="0"/>
          </a:p>
          <a:p>
            <a:pPr algn="l" marL="0" indent="0">
              <a:lnSpc>
                <a:spcPct val="168000"/>
              </a:lnSpc>
              <a:spcAft>
                <a:spcPts val="856"/>
              </a:spcAft>
              <a:buNone/>
            </a:pPr>
            <a:r>
              <a:rPr lang="en-US" sz="856" dirty="0">
                <a:solidFill>
                  <a:srgbClr val="FFFFFF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Explore interactions with different verb types</a:t>
            </a:r>
            <a:endParaRPr lang="en-US" sz="856" dirty="0"/>
          </a:p>
        </p:txBody>
      </p:sp>
      <p:sp>
        <p:nvSpPr>
          <p:cNvPr id="32" name="Text 30"/>
          <p:cNvSpPr/>
          <p:nvPr/>
        </p:nvSpPr>
        <p:spPr>
          <a:xfrm>
            <a:off x="9729311" y="2633644"/>
            <a:ext cx="1124726" cy="385467"/>
          </a:xfrm>
          <a:custGeom>
            <a:avLst/>
            <a:gdLst/>
            <a:ahLst/>
            <a:cxnLst/>
            <a:rect l="l" t="t" r="r" b="b"/>
            <a:pathLst>
              <a:path w="1124726" h="385467">
                <a:moveTo>
                  <a:pt x="0" y="385467"/>
                </a:moveTo>
                <a:lnTo>
                  <a:pt x="0" y="0"/>
                </a:lnTo>
                <a:lnTo>
                  <a:pt x="1124726" y="0"/>
                </a:lnTo>
                <a:lnTo>
                  <a:pt x="1124726" y="385467"/>
                </a:lnTo>
                <a:lnTo>
                  <a:pt x="0" y="385467"/>
                </a:lnTo>
              </a:path>
            </a:pathLst>
          </a:custGeom>
          <a:noFill/>
          <a:ln/>
        </p:spPr>
        <p:txBody>
          <a:bodyPr wrap="square" lIns="0" tIns="0" rIns="0" bIns="0" rtlCol="0" anchor="b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Interactive Learning</a:t>
            </a:r>
            <a:endParaRPr lang="en-US" sz="1000" dirty="0"/>
          </a:p>
        </p:txBody>
      </p:sp>
      <p:sp>
        <p:nvSpPr>
          <p:cNvPr id="33" name="Text 31"/>
          <p:cNvSpPr/>
          <p:nvPr/>
        </p:nvSpPr>
        <p:spPr>
          <a:xfrm>
            <a:off x="761996" y="447"/>
            <a:ext cx="10607040" cy="1097280"/>
          </a:xfrm>
          <a:custGeom>
            <a:avLst/>
            <a:gdLst/>
            <a:ahLst/>
            <a:cxnLst/>
            <a:rect l="l" t="t" r="r" b="b"/>
            <a:pathLst>
              <a:path w="10607040" h="1097280">
                <a:moveTo>
                  <a:pt x="0" y="1097280"/>
                </a:moveTo>
                <a:lnTo>
                  <a:pt x="0" y="0"/>
                </a:lnTo>
                <a:lnTo>
                  <a:pt x="10607040" y="0"/>
                </a:lnTo>
                <a:lnTo>
                  <a:pt x="1060704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400" dirty="0">
                <a:solidFill>
                  <a:srgbClr val="000000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Lesson Introduction</a:t>
            </a:r>
            <a:endParaRPr lang="en-US" sz="2400" dirty="0"/>
          </a:p>
        </p:txBody>
      </p:sp>
      <p:sp>
        <p:nvSpPr>
          <p:cNvPr id="34" name="Text 32"/>
          <p:cNvSpPr/>
          <p:nvPr/>
        </p:nvSpPr>
        <p:spPr>
          <a:xfrm>
            <a:off x="1421505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A6A6A6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Mastering the Present Simple Tense</a:t>
            </a:r>
            <a:endParaRPr lang="en-US" sz="800" dirty="0"/>
          </a:p>
        </p:txBody>
      </p:sp>
      <p:sp>
        <p:nvSpPr>
          <p:cNvPr id="35" name="Text 33"/>
          <p:cNvSpPr/>
          <p:nvPr/>
        </p:nvSpPr>
        <p:spPr>
          <a:xfrm>
            <a:off x="761996" y="6404211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0" y="365760"/>
                </a:moveTo>
                <a:lnTo>
                  <a:pt x="0" y="0"/>
                </a:lnTo>
                <a:lnTo>
                  <a:pt x="365760" y="0"/>
                </a:lnTo>
                <a:lnTo>
                  <a:pt x="3657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6" name="Text 34"/>
          <p:cNvSpPr/>
          <p:nvPr/>
        </p:nvSpPr>
        <p:spPr>
          <a:xfrm>
            <a:off x="4836413" y="3373559"/>
            <a:ext cx="714927" cy="714838"/>
          </a:xfrm>
          <a:custGeom>
            <a:avLst/>
            <a:gdLst/>
            <a:ahLst/>
            <a:cxnLst/>
            <a:rect l="l" t="t" r="r" b="b"/>
            <a:pathLst>
              <a:path w="714927" h="714838">
                <a:moveTo>
                  <a:pt x="714927" y="357419"/>
                </a:moveTo>
                <a:cubicBezTo>
                  <a:pt x="714927" y="554816"/>
                  <a:pt x="554885" y="714838"/>
                  <a:pt x="357464" y="714838"/>
                </a:cubicBezTo>
                <a:cubicBezTo>
                  <a:pt x="160042" y="714838"/>
                  <a:pt x="0" y="554816"/>
                  <a:pt x="0" y="357419"/>
                </a:cubicBezTo>
                <a:cubicBezTo>
                  <a:pt x="0" y="160022"/>
                  <a:pt x="160042" y="0"/>
                  <a:pt x="357464" y="0"/>
                </a:cubicBezTo>
                <a:cubicBezTo>
                  <a:pt x="554885" y="0"/>
                  <a:pt x="714927" y="160022"/>
                  <a:pt x="714927" y="357419"/>
                </a:cubicBezTo>
              </a:path>
            </a:pathLst>
          </a:custGeom>
          <a:solidFill>
            <a:srgbClr val="F8F9FC"/>
          </a:solidFill>
          <a:ln w="38100">
            <a:solidFill>
              <a:srgbClr val="F23342"/>
            </a:solidFill>
          </a:ln>
          <a:effectLst>
            <a:outerShdw sx="100000" sy="100000" kx="0" ky="0" algn="bl" rotWithShape="0" blurRad="47625" dist="38100" dir="2700000">
              <a:srgbClr val="000000">
                <a:alpha val="40000"/>
              </a:srgbClr>
            </a:outerShdw>
          </a:effectLst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23342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03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38125" y="447"/>
            <a:ext cx="1866890" cy="2333321"/>
          </a:xfrm>
          <a:custGeom>
            <a:avLst/>
            <a:gdLst/>
            <a:ahLst/>
            <a:cxnLst/>
            <a:rect l="l" t="t" r="r" b="b"/>
            <a:pathLst>
              <a:path w="1866890" h="2333321">
                <a:moveTo>
                  <a:pt x="0" y="2333321"/>
                </a:moveTo>
                <a:lnTo>
                  <a:pt x="0" y="0"/>
                </a:lnTo>
                <a:lnTo>
                  <a:pt x="1866890" y="0"/>
                </a:lnTo>
                <a:lnTo>
                  <a:pt x="1866890" y="2333321"/>
                </a:lnTo>
                <a:lnTo>
                  <a:pt x="0" y="2333321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1428664" y="2299306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9905626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9143953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4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1424806" y="1530443"/>
            <a:ext cx="767131" cy="769158"/>
          </a:xfrm>
          <a:custGeom>
            <a:avLst/>
            <a:gdLst/>
            <a:ahLst/>
            <a:cxnLst/>
            <a:rect l="l" t="t" r="r" b="b"/>
            <a:pathLst>
              <a:path w="767131" h="769158">
                <a:moveTo>
                  <a:pt x="0" y="769158"/>
                </a:moveTo>
                <a:lnTo>
                  <a:pt x="0" y="0"/>
                </a:lnTo>
                <a:lnTo>
                  <a:pt x="767131" y="0"/>
                </a:lnTo>
                <a:lnTo>
                  <a:pt x="767131" y="769158"/>
                </a:lnTo>
                <a:lnTo>
                  <a:pt x="0" y="769158"/>
                </a:lnTo>
              </a:path>
            </a:pathLst>
          </a:custGeom>
          <a:blipFill>
            <a:blip r:embed="rId5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0667300" y="446"/>
            <a:ext cx="761673" cy="1521988"/>
          </a:xfrm>
          <a:custGeom>
            <a:avLst/>
            <a:gdLst/>
            <a:ahLst/>
            <a:cxnLst/>
            <a:rect l="l" t="t" r="r" b="b"/>
            <a:pathLst>
              <a:path w="761673" h="1521988">
                <a:moveTo>
                  <a:pt x="0" y="1521988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1988"/>
                </a:lnTo>
                <a:lnTo>
                  <a:pt x="0" y="1521988"/>
                </a:lnTo>
              </a:path>
            </a:pathLst>
          </a:custGeom>
          <a:blipFill>
            <a:blip r:embed="rId6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428664" y="446"/>
            <a:ext cx="761673" cy="1522286"/>
          </a:xfrm>
          <a:custGeom>
            <a:avLst/>
            <a:gdLst/>
            <a:ahLst/>
            <a:cxnLst/>
            <a:rect l="l" t="t" r="r" b="b"/>
            <a:pathLst>
              <a:path w="761673" h="1522286">
                <a:moveTo>
                  <a:pt x="0" y="1522286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2286"/>
                </a:lnTo>
                <a:lnTo>
                  <a:pt x="0" y="1522286"/>
                </a:lnTo>
              </a:path>
            </a:pathLst>
          </a:custGeom>
          <a:blipFill>
            <a:blip r:embed="rId7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" y="3797252"/>
            <a:ext cx="3050241" cy="3060302"/>
          </a:xfrm>
          <a:custGeom>
            <a:avLst/>
            <a:gdLst/>
            <a:ahLst/>
            <a:cxnLst/>
            <a:rect l="l" t="t" r="r" b="b"/>
            <a:pathLst>
              <a:path w="3050241" h="3060302">
                <a:moveTo>
                  <a:pt x="0" y="3060302"/>
                </a:moveTo>
                <a:lnTo>
                  <a:pt x="0" y="0"/>
                </a:lnTo>
                <a:lnTo>
                  <a:pt x="3050241" y="0"/>
                </a:lnTo>
                <a:lnTo>
                  <a:pt x="3050241" y="3060302"/>
                </a:lnTo>
                <a:lnTo>
                  <a:pt x="0" y="3060302"/>
                </a:lnTo>
              </a:path>
            </a:pathLst>
          </a:custGeom>
          <a:blipFill>
            <a:blip r:embed="rId8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10798125" y="5159122"/>
            <a:ext cx="1393812" cy="1698432"/>
          </a:xfrm>
          <a:custGeom>
            <a:avLst/>
            <a:gdLst/>
            <a:ahLst/>
            <a:cxnLst/>
            <a:rect l="l" t="t" r="r" b="b"/>
            <a:pathLst>
              <a:path w="1393812" h="1698432">
                <a:moveTo>
                  <a:pt x="0" y="1698432"/>
                </a:moveTo>
                <a:lnTo>
                  <a:pt x="0" y="0"/>
                </a:lnTo>
                <a:lnTo>
                  <a:pt x="1393812" y="0"/>
                </a:lnTo>
                <a:lnTo>
                  <a:pt x="1393812" y="1698432"/>
                </a:lnTo>
                <a:lnTo>
                  <a:pt x="0" y="1698432"/>
                </a:lnTo>
              </a:path>
            </a:pathLst>
          </a:custGeom>
          <a:blipFill>
            <a:blip r:embed="rId9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11344216" y="5736925"/>
            <a:ext cx="812796" cy="1120629"/>
          </a:xfrm>
          <a:custGeom>
            <a:avLst/>
            <a:gdLst/>
            <a:ahLst/>
            <a:cxnLst/>
            <a:rect l="l" t="t" r="r" b="b"/>
            <a:pathLst>
              <a:path w="812796" h="1120629">
                <a:moveTo>
                  <a:pt x="0" y="1120629"/>
                </a:moveTo>
                <a:lnTo>
                  <a:pt x="0" y="0"/>
                </a:lnTo>
                <a:lnTo>
                  <a:pt x="812796" y="0"/>
                </a:lnTo>
                <a:lnTo>
                  <a:pt x="812796" y="1120629"/>
                </a:lnTo>
                <a:lnTo>
                  <a:pt x="0" y="1120629"/>
                </a:lnTo>
              </a:path>
            </a:pathLst>
          </a:custGeom>
          <a:blipFill>
            <a:blip r:embed="rId10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8975679" y="6225811"/>
            <a:ext cx="1917690" cy="631743"/>
          </a:xfrm>
          <a:custGeom>
            <a:avLst/>
            <a:gdLst/>
            <a:ahLst/>
            <a:cxnLst/>
            <a:rect l="l" t="t" r="r" b="b"/>
            <a:pathLst>
              <a:path w="1917690" h="631743">
                <a:moveTo>
                  <a:pt x="0" y="631743"/>
                </a:moveTo>
                <a:lnTo>
                  <a:pt x="0" y="0"/>
                </a:lnTo>
                <a:lnTo>
                  <a:pt x="1917690" y="0"/>
                </a:lnTo>
                <a:lnTo>
                  <a:pt x="1917690" y="631743"/>
                </a:lnTo>
                <a:lnTo>
                  <a:pt x="0" y="631743"/>
                </a:lnTo>
              </a:path>
            </a:pathLst>
          </a:custGeom>
          <a:blipFill>
            <a:blip r:embed="rId1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9420176" y="5159150"/>
            <a:ext cx="1009645" cy="1346025"/>
          </a:xfrm>
          <a:custGeom>
            <a:avLst/>
            <a:gdLst/>
            <a:ahLst/>
            <a:cxnLst/>
            <a:rect l="l" t="t" r="r" b="b"/>
            <a:pathLst>
              <a:path w="1009645" h="1346025">
                <a:moveTo>
                  <a:pt x="0" y="1346025"/>
                </a:moveTo>
                <a:lnTo>
                  <a:pt x="0" y="0"/>
                </a:lnTo>
                <a:lnTo>
                  <a:pt x="1009645" y="0"/>
                </a:lnTo>
                <a:lnTo>
                  <a:pt x="1009645" y="1346025"/>
                </a:lnTo>
                <a:lnTo>
                  <a:pt x="0" y="1346025"/>
                </a:lnTo>
              </a:path>
            </a:pathLst>
          </a:custGeom>
          <a:blipFill>
            <a:blip r:embed="rId1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61996" y="447"/>
            <a:ext cx="10607040" cy="1097280"/>
          </a:xfrm>
          <a:custGeom>
            <a:avLst/>
            <a:gdLst/>
            <a:ahLst/>
            <a:cxnLst/>
            <a:rect l="l" t="t" r="r" b="b"/>
            <a:pathLst>
              <a:path w="10607040" h="1097280">
                <a:moveTo>
                  <a:pt x="0" y="1097280"/>
                </a:moveTo>
                <a:lnTo>
                  <a:pt x="0" y="0"/>
                </a:lnTo>
                <a:lnTo>
                  <a:pt x="10607040" y="0"/>
                </a:lnTo>
                <a:lnTo>
                  <a:pt x="1060704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400" dirty="0">
                <a:solidFill>
                  <a:srgbClr val="000000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Uses of Present Simple Tense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761997" y="1536946"/>
            <a:ext cx="3200397" cy="4550616"/>
          </a:xfrm>
          <a:custGeom>
            <a:avLst/>
            <a:gdLst/>
            <a:ahLst/>
            <a:cxnLst/>
            <a:rect l="l" t="t" r="r" b="b"/>
            <a:pathLst>
              <a:path w="3200397" h="4550616">
                <a:moveTo>
                  <a:pt x="136113" y="4550616"/>
                </a:moveTo>
                <a:cubicBezTo>
                  <a:pt x="60940" y="4550616"/>
                  <a:pt x="0" y="4489676"/>
                  <a:pt x="0" y="4414503"/>
                </a:cubicBezTo>
                <a:lnTo>
                  <a:pt x="0" y="136113"/>
                </a:lnTo>
                <a:cubicBezTo>
                  <a:pt x="0" y="60940"/>
                  <a:pt x="60940" y="0"/>
                  <a:pt x="136113" y="0"/>
                </a:cubicBezTo>
                <a:lnTo>
                  <a:pt x="3064284" y="0"/>
                </a:lnTo>
                <a:cubicBezTo>
                  <a:pt x="3139457" y="0"/>
                  <a:pt x="3200397" y="60940"/>
                  <a:pt x="3200397" y="136113"/>
                </a:cubicBezTo>
                <a:lnTo>
                  <a:pt x="3200397" y="4414503"/>
                </a:lnTo>
                <a:cubicBezTo>
                  <a:pt x="3200397" y="4489676"/>
                  <a:pt x="3139457" y="4550616"/>
                  <a:pt x="3064284" y="4550616"/>
                </a:cubicBezTo>
              </a:path>
            </a:pathLst>
          </a:custGeom>
          <a:blipFill>
            <a:blip r:embed="rId13"/>
            <a:srcRect l="26566" r="26566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4265938" y="1938837"/>
            <a:ext cx="3200400" cy="1645920"/>
          </a:xfrm>
          <a:custGeom>
            <a:avLst/>
            <a:gdLst/>
            <a:ahLst/>
            <a:cxnLst/>
            <a:rect l="l" t="t" r="r" b="b"/>
            <a:pathLst>
              <a:path w="3200400" h="1645920">
                <a:moveTo>
                  <a:pt x="0" y="164592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The Present Simple tense is used to describe actions that are repeated regularly or habits.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For example, "She reads a book every night before bed."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4265938" y="1564379"/>
            <a:ext cx="3200400" cy="274320"/>
          </a:xfrm>
          <a:custGeom>
            <a:avLst/>
            <a:gdLst/>
            <a:ahLst/>
            <a:cxnLst/>
            <a:rect l="l" t="t" r="r" b="b"/>
            <a:pathLst>
              <a:path w="3200400" h="274320">
                <a:moveTo>
                  <a:pt x="0" y="27432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274320"/>
                </a:lnTo>
                <a:lnTo>
                  <a:pt x="0" y="2743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4867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Expressing Habitual Actions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7866926" y="1938837"/>
            <a:ext cx="3200400" cy="1645920"/>
          </a:xfrm>
          <a:custGeom>
            <a:avLst/>
            <a:gdLst/>
            <a:ahLst/>
            <a:cxnLst/>
            <a:rect l="l" t="t" r="r" b="b"/>
            <a:pathLst>
              <a:path w="3200400" h="1645920">
                <a:moveTo>
                  <a:pt x="0" y="164592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It is used to express facts that are generally true.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For instance, "The sun rises in the east."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7866926" y="1564379"/>
            <a:ext cx="3200400" cy="274320"/>
          </a:xfrm>
          <a:custGeom>
            <a:avLst/>
            <a:gdLst/>
            <a:ahLst/>
            <a:cxnLst/>
            <a:rect l="l" t="t" r="r" b="b"/>
            <a:pathLst>
              <a:path w="3200400" h="274320">
                <a:moveTo>
                  <a:pt x="0" y="27432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274320"/>
                </a:lnTo>
                <a:lnTo>
                  <a:pt x="0" y="2743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4867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Stating General Truths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1421505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A6A6A6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Mastering the Present Simple Tense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761996" y="6404211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0" y="365760"/>
                </a:moveTo>
                <a:lnTo>
                  <a:pt x="0" y="0"/>
                </a:lnTo>
                <a:lnTo>
                  <a:pt x="365760" y="0"/>
                </a:lnTo>
                <a:lnTo>
                  <a:pt x="3657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4265938" y="4436275"/>
            <a:ext cx="3200400" cy="1645920"/>
          </a:xfrm>
          <a:custGeom>
            <a:avLst/>
            <a:gdLst/>
            <a:ahLst/>
            <a:cxnLst/>
            <a:rect l="l" t="t" r="r" b="b"/>
            <a:pathLst>
              <a:path w="3200400" h="1645920">
                <a:moveTo>
                  <a:pt x="0" y="164592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The Present Simple tense is used to describe actions that are repeated regularly or habits.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For example, "She reads a book every night before bed."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4265938" y="4061817"/>
            <a:ext cx="3200400" cy="274320"/>
          </a:xfrm>
          <a:custGeom>
            <a:avLst/>
            <a:gdLst/>
            <a:ahLst/>
            <a:cxnLst/>
            <a:rect l="l" t="t" r="r" b="b"/>
            <a:pathLst>
              <a:path w="3200400" h="274320">
                <a:moveTo>
                  <a:pt x="0" y="27432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274320"/>
                </a:lnTo>
                <a:lnTo>
                  <a:pt x="0" y="2743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4867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Expressing Habitual Actions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7866926" y="4436275"/>
            <a:ext cx="3200400" cy="1645920"/>
          </a:xfrm>
          <a:custGeom>
            <a:avLst/>
            <a:gdLst/>
            <a:ahLst/>
            <a:cxnLst/>
            <a:rect l="l" t="t" r="r" b="b"/>
            <a:pathLst>
              <a:path w="3200400" h="1645920">
                <a:moveTo>
                  <a:pt x="0" y="164592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It is used to express facts that are generally true.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For instance, "The sun rises in the east."</a:t>
            </a:r>
            <a:endParaRPr lang="en-US" sz="1100" dirty="0"/>
          </a:p>
        </p:txBody>
      </p:sp>
      <p:sp>
        <p:nvSpPr>
          <p:cNvPr id="25" name="Text 23"/>
          <p:cNvSpPr/>
          <p:nvPr/>
        </p:nvSpPr>
        <p:spPr>
          <a:xfrm>
            <a:off x="7866926" y="4061817"/>
            <a:ext cx="3200400" cy="274320"/>
          </a:xfrm>
          <a:custGeom>
            <a:avLst/>
            <a:gdLst/>
            <a:ahLst/>
            <a:cxnLst/>
            <a:rect l="l" t="t" r="r" b="b"/>
            <a:pathLst>
              <a:path w="3200400" h="274320">
                <a:moveTo>
                  <a:pt x="0" y="27432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274320"/>
                </a:lnTo>
                <a:lnTo>
                  <a:pt x="0" y="2743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4867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Stating General Truths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38125" y="447"/>
            <a:ext cx="1866890" cy="2333321"/>
          </a:xfrm>
          <a:custGeom>
            <a:avLst/>
            <a:gdLst/>
            <a:ahLst/>
            <a:cxnLst/>
            <a:rect l="l" t="t" r="r" b="b"/>
            <a:pathLst>
              <a:path w="1866890" h="2333321">
                <a:moveTo>
                  <a:pt x="0" y="2333321"/>
                </a:moveTo>
                <a:lnTo>
                  <a:pt x="0" y="0"/>
                </a:lnTo>
                <a:lnTo>
                  <a:pt x="1866890" y="0"/>
                </a:lnTo>
                <a:lnTo>
                  <a:pt x="1866890" y="2333321"/>
                </a:lnTo>
                <a:lnTo>
                  <a:pt x="0" y="2333321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1428664" y="2299306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9905626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9143953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4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1424806" y="1530443"/>
            <a:ext cx="767131" cy="769158"/>
          </a:xfrm>
          <a:custGeom>
            <a:avLst/>
            <a:gdLst/>
            <a:ahLst/>
            <a:cxnLst/>
            <a:rect l="l" t="t" r="r" b="b"/>
            <a:pathLst>
              <a:path w="767131" h="769158">
                <a:moveTo>
                  <a:pt x="0" y="769158"/>
                </a:moveTo>
                <a:lnTo>
                  <a:pt x="0" y="0"/>
                </a:lnTo>
                <a:lnTo>
                  <a:pt x="767131" y="0"/>
                </a:lnTo>
                <a:lnTo>
                  <a:pt x="767131" y="769158"/>
                </a:lnTo>
                <a:lnTo>
                  <a:pt x="0" y="769158"/>
                </a:lnTo>
              </a:path>
            </a:pathLst>
          </a:custGeom>
          <a:blipFill>
            <a:blip r:embed="rId5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0667300" y="446"/>
            <a:ext cx="761673" cy="1521988"/>
          </a:xfrm>
          <a:custGeom>
            <a:avLst/>
            <a:gdLst/>
            <a:ahLst/>
            <a:cxnLst/>
            <a:rect l="l" t="t" r="r" b="b"/>
            <a:pathLst>
              <a:path w="761673" h="1521988">
                <a:moveTo>
                  <a:pt x="0" y="1521988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1988"/>
                </a:lnTo>
                <a:lnTo>
                  <a:pt x="0" y="1521988"/>
                </a:lnTo>
              </a:path>
            </a:pathLst>
          </a:custGeom>
          <a:blipFill>
            <a:blip r:embed="rId6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428664" y="446"/>
            <a:ext cx="761673" cy="1522286"/>
          </a:xfrm>
          <a:custGeom>
            <a:avLst/>
            <a:gdLst/>
            <a:ahLst/>
            <a:cxnLst/>
            <a:rect l="l" t="t" r="r" b="b"/>
            <a:pathLst>
              <a:path w="761673" h="1522286">
                <a:moveTo>
                  <a:pt x="0" y="1522286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2286"/>
                </a:lnTo>
                <a:lnTo>
                  <a:pt x="0" y="1522286"/>
                </a:lnTo>
              </a:path>
            </a:pathLst>
          </a:custGeom>
          <a:blipFill>
            <a:blip r:embed="rId7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" y="3797252"/>
            <a:ext cx="3050241" cy="3060302"/>
          </a:xfrm>
          <a:custGeom>
            <a:avLst/>
            <a:gdLst/>
            <a:ahLst/>
            <a:cxnLst/>
            <a:rect l="l" t="t" r="r" b="b"/>
            <a:pathLst>
              <a:path w="3050241" h="3060302">
                <a:moveTo>
                  <a:pt x="0" y="3060302"/>
                </a:moveTo>
                <a:lnTo>
                  <a:pt x="0" y="0"/>
                </a:lnTo>
                <a:lnTo>
                  <a:pt x="3050241" y="0"/>
                </a:lnTo>
                <a:lnTo>
                  <a:pt x="3050241" y="3060302"/>
                </a:lnTo>
                <a:lnTo>
                  <a:pt x="0" y="3060302"/>
                </a:lnTo>
              </a:path>
            </a:pathLst>
          </a:custGeom>
          <a:blipFill>
            <a:blip r:embed="rId8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10798125" y="5159122"/>
            <a:ext cx="1393812" cy="1698432"/>
          </a:xfrm>
          <a:custGeom>
            <a:avLst/>
            <a:gdLst/>
            <a:ahLst/>
            <a:cxnLst/>
            <a:rect l="l" t="t" r="r" b="b"/>
            <a:pathLst>
              <a:path w="1393812" h="1698432">
                <a:moveTo>
                  <a:pt x="0" y="1698432"/>
                </a:moveTo>
                <a:lnTo>
                  <a:pt x="0" y="0"/>
                </a:lnTo>
                <a:lnTo>
                  <a:pt x="1393812" y="0"/>
                </a:lnTo>
                <a:lnTo>
                  <a:pt x="1393812" y="1698432"/>
                </a:lnTo>
                <a:lnTo>
                  <a:pt x="0" y="1698432"/>
                </a:lnTo>
              </a:path>
            </a:pathLst>
          </a:custGeom>
          <a:blipFill>
            <a:blip r:embed="rId9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11344216" y="5736925"/>
            <a:ext cx="812796" cy="1120629"/>
          </a:xfrm>
          <a:custGeom>
            <a:avLst/>
            <a:gdLst/>
            <a:ahLst/>
            <a:cxnLst/>
            <a:rect l="l" t="t" r="r" b="b"/>
            <a:pathLst>
              <a:path w="812796" h="1120629">
                <a:moveTo>
                  <a:pt x="0" y="1120629"/>
                </a:moveTo>
                <a:lnTo>
                  <a:pt x="0" y="0"/>
                </a:lnTo>
                <a:lnTo>
                  <a:pt x="812796" y="0"/>
                </a:lnTo>
                <a:lnTo>
                  <a:pt x="812796" y="1120629"/>
                </a:lnTo>
                <a:lnTo>
                  <a:pt x="0" y="1120629"/>
                </a:lnTo>
              </a:path>
            </a:pathLst>
          </a:custGeom>
          <a:blipFill>
            <a:blip r:embed="rId10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8975679" y="6225811"/>
            <a:ext cx="1917690" cy="631743"/>
          </a:xfrm>
          <a:custGeom>
            <a:avLst/>
            <a:gdLst/>
            <a:ahLst/>
            <a:cxnLst/>
            <a:rect l="l" t="t" r="r" b="b"/>
            <a:pathLst>
              <a:path w="1917690" h="631743">
                <a:moveTo>
                  <a:pt x="0" y="631743"/>
                </a:moveTo>
                <a:lnTo>
                  <a:pt x="0" y="0"/>
                </a:lnTo>
                <a:lnTo>
                  <a:pt x="1917690" y="0"/>
                </a:lnTo>
                <a:lnTo>
                  <a:pt x="1917690" y="631743"/>
                </a:lnTo>
                <a:lnTo>
                  <a:pt x="0" y="631743"/>
                </a:lnTo>
              </a:path>
            </a:pathLst>
          </a:custGeom>
          <a:blipFill>
            <a:blip r:embed="rId1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9420176" y="5159150"/>
            <a:ext cx="1009645" cy="1346025"/>
          </a:xfrm>
          <a:custGeom>
            <a:avLst/>
            <a:gdLst/>
            <a:ahLst/>
            <a:cxnLst/>
            <a:rect l="l" t="t" r="r" b="b"/>
            <a:pathLst>
              <a:path w="1009645" h="1346025">
                <a:moveTo>
                  <a:pt x="0" y="1346025"/>
                </a:moveTo>
                <a:lnTo>
                  <a:pt x="0" y="0"/>
                </a:lnTo>
                <a:lnTo>
                  <a:pt x="1009645" y="0"/>
                </a:lnTo>
                <a:lnTo>
                  <a:pt x="1009645" y="1346025"/>
                </a:lnTo>
                <a:lnTo>
                  <a:pt x="0" y="1346025"/>
                </a:lnTo>
              </a:path>
            </a:pathLst>
          </a:custGeom>
          <a:blipFill>
            <a:blip r:embed="rId1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61996" y="447"/>
            <a:ext cx="10607040" cy="1097280"/>
          </a:xfrm>
          <a:custGeom>
            <a:avLst/>
            <a:gdLst/>
            <a:ahLst/>
            <a:cxnLst/>
            <a:rect l="l" t="t" r="r" b="b"/>
            <a:pathLst>
              <a:path w="10607040" h="1097280">
                <a:moveTo>
                  <a:pt x="0" y="1097280"/>
                </a:moveTo>
                <a:lnTo>
                  <a:pt x="0" y="0"/>
                </a:lnTo>
                <a:lnTo>
                  <a:pt x="10607040" y="0"/>
                </a:lnTo>
                <a:lnTo>
                  <a:pt x="1060704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400" dirty="0">
                <a:solidFill>
                  <a:srgbClr val="000000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Forms of Present Simple Tense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761997" y="1536946"/>
            <a:ext cx="3200397" cy="2057131"/>
          </a:xfrm>
          <a:custGeom>
            <a:avLst/>
            <a:gdLst/>
            <a:ahLst/>
            <a:cxnLst/>
            <a:rect l="l" t="t" r="r" b="b"/>
            <a:pathLst>
              <a:path w="3200397" h="2057131">
                <a:moveTo>
                  <a:pt x="87490" y="2057131"/>
                </a:moveTo>
                <a:cubicBezTo>
                  <a:pt x="39171" y="2057131"/>
                  <a:pt x="0" y="2017960"/>
                  <a:pt x="0" y="1969641"/>
                </a:cubicBezTo>
                <a:lnTo>
                  <a:pt x="0" y="87490"/>
                </a:lnTo>
                <a:cubicBezTo>
                  <a:pt x="0" y="39171"/>
                  <a:pt x="39171" y="0"/>
                  <a:pt x="87490" y="0"/>
                </a:cubicBezTo>
                <a:lnTo>
                  <a:pt x="3112907" y="0"/>
                </a:lnTo>
                <a:cubicBezTo>
                  <a:pt x="3161227" y="0"/>
                  <a:pt x="3200397" y="39171"/>
                  <a:pt x="3200397" y="87490"/>
                </a:cubicBezTo>
                <a:lnTo>
                  <a:pt x="3200397" y="1969641"/>
                </a:lnTo>
                <a:cubicBezTo>
                  <a:pt x="3200397" y="2017960"/>
                  <a:pt x="3161227" y="2057131"/>
                  <a:pt x="3112907" y="2057131"/>
                </a:cubicBezTo>
              </a:path>
            </a:pathLst>
          </a:custGeom>
          <a:blipFill>
            <a:blip r:embed="rId13"/>
            <a:srcRect l="10080" r="10080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1421505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A6A6A6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Mastering the Present Simple Tense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761996" y="6404211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0" y="365760"/>
                </a:moveTo>
                <a:lnTo>
                  <a:pt x="0" y="0"/>
                </a:lnTo>
                <a:lnTo>
                  <a:pt x="365760" y="0"/>
                </a:lnTo>
                <a:lnTo>
                  <a:pt x="3657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61994" y="4453265"/>
            <a:ext cx="3200400" cy="1560995"/>
          </a:xfrm>
          <a:custGeom>
            <a:avLst/>
            <a:gdLst/>
            <a:ahLst/>
            <a:cxnLst/>
            <a:rect l="l" t="t" r="r" b="b"/>
            <a:pathLst>
              <a:path w="3200400" h="1560995">
                <a:moveTo>
                  <a:pt x="0" y="1560995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560995"/>
                </a:lnTo>
                <a:lnTo>
                  <a:pt x="0" y="156099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Verbs used with third-person singular subjects (he, she, it) often require adding an -s or -es at the end.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Example: "He reads books every night."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761994" y="3960040"/>
            <a:ext cx="3200400" cy="378496"/>
          </a:xfrm>
          <a:custGeom>
            <a:avLst/>
            <a:gdLst/>
            <a:ahLst/>
            <a:cxnLst/>
            <a:rect l="l" t="t" r="r" b="b"/>
            <a:pathLst>
              <a:path w="3200400" h="378496">
                <a:moveTo>
                  <a:pt x="0" y="378496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78496"/>
                </a:lnTo>
                <a:lnTo>
                  <a:pt x="0" y="378496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4867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Third Person Singular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4265938" y="4453265"/>
            <a:ext cx="3200400" cy="1560995"/>
          </a:xfrm>
          <a:custGeom>
            <a:avLst/>
            <a:gdLst/>
            <a:ahLst/>
            <a:cxnLst/>
            <a:rect l="l" t="t" r="r" b="b"/>
            <a:pathLst>
              <a:path w="3200400" h="1560995">
                <a:moveTo>
                  <a:pt x="0" y="1560995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560995"/>
                </a:lnTo>
                <a:lnTo>
                  <a:pt x="0" y="156099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To form negative sentences in the Present Simple tense, we use the auxiliary verb "do not" (don't) or "does not" (doesn't) before the base form of the main verb.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Example: "They do not like spicy food."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4265938" y="3960040"/>
            <a:ext cx="3200400" cy="378496"/>
          </a:xfrm>
          <a:custGeom>
            <a:avLst/>
            <a:gdLst/>
            <a:ahLst/>
            <a:cxnLst/>
            <a:rect l="l" t="t" r="r" b="b"/>
            <a:pathLst>
              <a:path w="3200400" h="378496">
                <a:moveTo>
                  <a:pt x="0" y="378496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78496"/>
                </a:lnTo>
                <a:lnTo>
                  <a:pt x="0" y="378496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4867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Negative Form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7850519" y="4453265"/>
            <a:ext cx="3200400" cy="1560995"/>
          </a:xfrm>
          <a:custGeom>
            <a:avLst/>
            <a:gdLst/>
            <a:ahLst/>
            <a:cxnLst/>
            <a:rect l="l" t="t" r="r" b="b"/>
            <a:pathLst>
              <a:path w="3200400" h="1560995">
                <a:moveTo>
                  <a:pt x="0" y="1560995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560995"/>
                </a:lnTo>
                <a:lnTo>
                  <a:pt x="0" y="156099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When asking questions in the Present Simple tense, we invert the subject and auxiliary verb "do" or "does."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Example: "Do you speak Spanish fluently?"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7850519" y="3960040"/>
            <a:ext cx="3200400" cy="378496"/>
          </a:xfrm>
          <a:custGeom>
            <a:avLst/>
            <a:gdLst/>
            <a:ahLst/>
            <a:cxnLst/>
            <a:rect l="l" t="t" r="r" b="b"/>
            <a:pathLst>
              <a:path w="3200400" h="378496">
                <a:moveTo>
                  <a:pt x="0" y="378496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78496"/>
                </a:lnTo>
                <a:lnTo>
                  <a:pt x="0" y="378496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4867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Interrogative Form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4265938" y="2033081"/>
            <a:ext cx="3200400" cy="1560995"/>
          </a:xfrm>
          <a:custGeom>
            <a:avLst/>
            <a:gdLst/>
            <a:ahLst/>
            <a:cxnLst/>
            <a:rect l="l" t="t" r="r" b="b"/>
            <a:pathLst>
              <a:path w="3200400" h="1560995">
                <a:moveTo>
                  <a:pt x="0" y="1560995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560995"/>
                </a:lnTo>
                <a:lnTo>
                  <a:pt x="0" y="156099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Most verbs follow a simple pattern when conjugated in the Present Simple tense.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Example: "I play tennis every Saturday."</a:t>
            </a:r>
            <a:endParaRPr lang="en-US" sz="1100" dirty="0"/>
          </a:p>
        </p:txBody>
      </p:sp>
      <p:sp>
        <p:nvSpPr>
          <p:cNvPr id="25" name="Text 23"/>
          <p:cNvSpPr/>
          <p:nvPr/>
        </p:nvSpPr>
        <p:spPr>
          <a:xfrm>
            <a:off x="4265938" y="1539856"/>
            <a:ext cx="3200400" cy="378496"/>
          </a:xfrm>
          <a:custGeom>
            <a:avLst/>
            <a:gdLst/>
            <a:ahLst/>
            <a:cxnLst/>
            <a:rect l="l" t="t" r="r" b="b"/>
            <a:pathLst>
              <a:path w="3200400" h="378496">
                <a:moveTo>
                  <a:pt x="0" y="378496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78496"/>
                </a:lnTo>
                <a:lnTo>
                  <a:pt x="0" y="378496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4867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Regular Verbs</a:t>
            </a:r>
            <a:endParaRPr lang="en-US" sz="1200" dirty="0"/>
          </a:p>
        </p:txBody>
      </p:sp>
      <p:sp>
        <p:nvSpPr>
          <p:cNvPr id="26" name="Text 24"/>
          <p:cNvSpPr/>
          <p:nvPr/>
        </p:nvSpPr>
        <p:spPr>
          <a:xfrm>
            <a:off x="7866926" y="2030171"/>
            <a:ext cx="3200400" cy="1560995"/>
          </a:xfrm>
          <a:custGeom>
            <a:avLst/>
            <a:gdLst/>
            <a:ahLst/>
            <a:cxnLst/>
            <a:rect l="l" t="t" r="r" b="b"/>
            <a:pathLst>
              <a:path w="3200400" h="1560995">
                <a:moveTo>
                  <a:pt x="0" y="1560995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560995"/>
                </a:lnTo>
                <a:lnTo>
                  <a:pt x="0" y="156099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Some verbs have unique forms in the Present Simple tense that do not follow the regular pattern.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Example: "She goes to the gym after work."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7866926" y="1536946"/>
            <a:ext cx="3200400" cy="378496"/>
          </a:xfrm>
          <a:custGeom>
            <a:avLst/>
            <a:gdLst/>
            <a:ahLst/>
            <a:cxnLst/>
            <a:rect l="l" t="t" r="r" b="b"/>
            <a:pathLst>
              <a:path w="3200400" h="378496">
                <a:moveTo>
                  <a:pt x="0" y="378496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78496"/>
                </a:lnTo>
                <a:lnTo>
                  <a:pt x="0" y="378496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4867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Irregular Verbs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38125" y="447"/>
            <a:ext cx="1866890" cy="2333321"/>
          </a:xfrm>
          <a:custGeom>
            <a:avLst/>
            <a:gdLst/>
            <a:ahLst/>
            <a:cxnLst/>
            <a:rect l="l" t="t" r="r" b="b"/>
            <a:pathLst>
              <a:path w="1866890" h="2333321">
                <a:moveTo>
                  <a:pt x="0" y="2333321"/>
                </a:moveTo>
                <a:lnTo>
                  <a:pt x="0" y="0"/>
                </a:lnTo>
                <a:lnTo>
                  <a:pt x="1866890" y="0"/>
                </a:lnTo>
                <a:lnTo>
                  <a:pt x="1866890" y="2333321"/>
                </a:lnTo>
                <a:lnTo>
                  <a:pt x="0" y="2333321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1428664" y="2299306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9905626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9143953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4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1424806" y="1530443"/>
            <a:ext cx="767131" cy="769158"/>
          </a:xfrm>
          <a:custGeom>
            <a:avLst/>
            <a:gdLst/>
            <a:ahLst/>
            <a:cxnLst/>
            <a:rect l="l" t="t" r="r" b="b"/>
            <a:pathLst>
              <a:path w="767131" h="769158">
                <a:moveTo>
                  <a:pt x="0" y="769158"/>
                </a:moveTo>
                <a:lnTo>
                  <a:pt x="0" y="0"/>
                </a:lnTo>
                <a:lnTo>
                  <a:pt x="767131" y="0"/>
                </a:lnTo>
                <a:lnTo>
                  <a:pt x="767131" y="769158"/>
                </a:lnTo>
                <a:lnTo>
                  <a:pt x="0" y="769158"/>
                </a:lnTo>
              </a:path>
            </a:pathLst>
          </a:custGeom>
          <a:blipFill>
            <a:blip r:embed="rId5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0667300" y="446"/>
            <a:ext cx="761673" cy="1521988"/>
          </a:xfrm>
          <a:custGeom>
            <a:avLst/>
            <a:gdLst/>
            <a:ahLst/>
            <a:cxnLst/>
            <a:rect l="l" t="t" r="r" b="b"/>
            <a:pathLst>
              <a:path w="761673" h="1521988">
                <a:moveTo>
                  <a:pt x="0" y="1521988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1988"/>
                </a:lnTo>
                <a:lnTo>
                  <a:pt x="0" y="1521988"/>
                </a:lnTo>
              </a:path>
            </a:pathLst>
          </a:custGeom>
          <a:blipFill>
            <a:blip r:embed="rId6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428664" y="446"/>
            <a:ext cx="761673" cy="1522286"/>
          </a:xfrm>
          <a:custGeom>
            <a:avLst/>
            <a:gdLst/>
            <a:ahLst/>
            <a:cxnLst/>
            <a:rect l="l" t="t" r="r" b="b"/>
            <a:pathLst>
              <a:path w="761673" h="1522286">
                <a:moveTo>
                  <a:pt x="0" y="1522286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2286"/>
                </a:lnTo>
                <a:lnTo>
                  <a:pt x="0" y="1522286"/>
                </a:lnTo>
              </a:path>
            </a:pathLst>
          </a:custGeom>
          <a:blipFill>
            <a:blip r:embed="rId7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" y="3797252"/>
            <a:ext cx="3050241" cy="3060302"/>
          </a:xfrm>
          <a:custGeom>
            <a:avLst/>
            <a:gdLst/>
            <a:ahLst/>
            <a:cxnLst/>
            <a:rect l="l" t="t" r="r" b="b"/>
            <a:pathLst>
              <a:path w="3050241" h="3060302">
                <a:moveTo>
                  <a:pt x="0" y="3060302"/>
                </a:moveTo>
                <a:lnTo>
                  <a:pt x="0" y="0"/>
                </a:lnTo>
                <a:lnTo>
                  <a:pt x="3050241" y="0"/>
                </a:lnTo>
                <a:lnTo>
                  <a:pt x="3050241" y="3060302"/>
                </a:lnTo>
                <a:lnTo>
                  <a:pt x="0" y="3060302"/>
                </a:lnTo>
              </a:path>
            </a:pathLst>
          </a:custGeom>
          <a:blipFill>
            <a:blip r:embed="rId8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10798125" y="5159122"/>
            <a:ext cx="1393812" cy="1698432"/>
          </a:xfrm>
          <a:custGeom>
            <a:avLst/>
            <a:gdLst/>
            <a:ahLst/>
            <a:cxnLst/>
            <a:rect l="l" t="t" r="r" b="b"/>
            <a:pathLst>
              <a:path w="1393812" h="1698432">
                <a:moveTo>
                  <a:pt x="0" y="1698432"/>
                </a:moveTo>
                <a:lnTo>
                  <a:pt x="0" y="0"/>
                </a:lnTo>
                <a:lnTo>
                  <a:pt x="1393812" y="0"/>
                </a:lnTo>
                <a:lnTo>
                  <a:pt x="1393812" y="1698432"/>
                </a:lnTo>
                <a:lnTo>
                  <a:pt x="0" y="1698432"/>
                </a:lnTo>
              </a:path>
            </a:pathLst>
          </a:custGeom>
          <a:blipFill>
            <a:blip r:embed="rId9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11344216" y="5736925"/>
            <a:ext cx="812796" cy="1120629"/>
          </a:xfrm>
          <a:custGeom>
            <a:avLst/>
            <a:gdLst/>
            <a:ahLst/>
            <a:cxnLst/>
            <a:rect l="l" t="t" r="r" b="b"/>
            <a:pathLst>
              <a:path w="812796" h="1120629">
                <a:moveTo>
                  <a:pt x="0" y="1120629"/>
                </a:moveTo>
                <a:lnTo>
                  <a:pt x="0" y="0"/>
                </a:lnTo>
                <a:lnTo>
                  <a:pt x="812796" y="0"/>
                </a:lnTo>
                <a:lnTo>
                  <a:pt x="812796" y="1120629"/>
                </a:lnTo>
                <a:lnTo>
                  <a:pt x="0" y="1120629"/>
                </a:lnTo>
              </a:path>
            </a:pathLst>
          </a:custGeom>
          <a:blipFill>
            <a:blip r:embed="rId10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8975679" y="6225811"/>
            <a:ext cx="1917690" cy="631743"/>
          </a:xfrm>
          <a:custGeom>
            <a:avLst/>
            <a:gdLst/>
            <a:ahLst/>
            <a:cxnLst/>
            <a:rect l="l" t="t" r="r" b="b"/>
            <a:pathLst>
              <a:path w="1917690" h="631743">
                <a:moveTo>
                  <a:pt x="0" y="631743"/>
                </a:moveTo>
                <a:lnTo>
                  <a:pt x="0" y="0"/>
                </a:lnTo>
                <a:lnTo>
                  <a:pt x="1917690" y="0"/>
                </a:lnTo>
                <a:lnTo>
                  <a:pt x="1917690" y="631743"/>
                </a:lnTo>
                <a:lnTo>
                  <a:pt x="0" y="631743"/>
                </a:lnTo>
              </a:path>
            </a:pathLst>
          </a:custGeom>
          <a:blipFill>
            <a:blip r:embed="rId1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9420176" y="5159150"/>
            <a:ext cx="1009645" cy="1346025"/>
          </a:xfrm>
          <a:custGeom>
            <a:avLst/>
            <a:gdLst/>
            <a:ahLst/>
            <a:cxnLst/>
            <a:rect l="l" t="t" r="r" b="b"/>
            <a:pathLst>
              <a:path w="1009645" h="1346025">
                <a:moveTo>
                  <a:pt x="0" y="1346025"/>
                </a:moveTo>
                <a:lnTo>
                  <a:pt x="0" y="0"/>
                </a:lnTo>
                <a:lnTo>
                  <a:pt x="1009645" y="0"/>
                </a:lnTo>
                <a:lnTo>
                  <a:pt x="1009645" y="1346025"/>
                </a:lnTo>
                <a:lnTo>
                  <a:pt x="0" y="1346025"/>
                </a:lnTo>
              </a:path>
            </a:pathLst>
          </a:custGeom>
          <a:blipFill>
            <a:blip r:embed="rId1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61996" y="447"/>
            <a:ext cx="10607040" cy="1097280"/>
          </a:xfrm>
          <a:custGeom>
            <a:avLst/>
            <a:gdLst/>
            <a:ahLst/>
            <a:cxnLst/>
            <a:rect l="l" t="t" r="r" b="b"/>
            <a:pathLst>
              <a:path w="10607040" h="1097280">
                <a:moveTo>
                  <a:pt x="0" y="1097280"/>
                </a:moveTo>
                <a:lnTo>
                  <a:pt x="0" y="0"/>
                </a:lnTo>
                <a:lnTo>
                  <a:pt x="10607040" y="0"/>
                </a:lnTo>
                <a:lnTo>
                  <a:pt x="1060704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400" dirty="0">
                <a:solidFill>
                  <a:srgbClr val="000000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Examples of Present Simple Tense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1421505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A6A6A6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Mastering the Present Simple Tense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761996" y="6404211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0" y="365760"/>
                </a:moveTo>
                <a:lnTo>
                  <a:pt x="0" y="0"/>
                </a:lnTo>
                <a:lnTo>
                  <a:pt x="365760" y="0"/>
                </a:lnTo>
                <a:lnTo>
                  <a:pt x="3657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61996" y="1962132"/>
            <a:ext cx="3108960" cy="1554480"/>
          </a:xfrm>
          <a:custGeom>
            <a:avLst/>
            <a:gdLst/>
            <a:ahLst/>
            <a:cxnLst/>
            <a:rect l="l" t="t" r="r" b="b"/>
            <a:pathLst>
              <a:path w="3108960" h="1554480">
                <a:moveTo>
                  <a:pt x="0" y="155448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1554480"/>
                </a:lnTo>
                <a:lnTo>
                  <a:pt x="0" y="15544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200" dirty="0">
                <a:solidFill>
                  <a:srgbClr val="0D0D0D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Clearly indicates habitual actions and routines.</a:t>
            </a:r>
            <a:endParaRPr lang="en-US" sz="1200" dirty="0"/>
          </a:p>
          <a:p>
            <a:pPr algn="r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200" dirty="0">
                <a:solidFill>
                  <a:srgbClr val="0D0D0D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Easy to understand and use in everyday conversations.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761996" y="1550462"/>
            <a:ext cx="3108960" cy="246221"/>
          </a:xfrm>
          <a:custGeom>
            <a:avLst/>
            <a:gdLst/>
            <a:ahLst/>
            <a:cxnLst/>
            <a:rect l="l" t="t" r="r" b="b"/>
            <a:pathLst>
              <a:path w="3108960" h="246221">
                <a:moveTo>
                  <a:pt x="0" y="246221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246221"/>
                </a:lnTo>
                <a:lnTo>
                  <a:pt x="0" y="2462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1570E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STRENGTHS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8260076" y="1962132"/>
            <a:ext cx="3108960" cy="1554480"/>
          </a:xfrm>
          <a:custGeom>
            <a:avLst/>
            <a:gdLst/>
            <a:ahLst/>
            <a:cxnLst/>
            <a:rect l="l" t="t" r="r" b="b"/>
            <a:pathLst>
              <a:path w="3108960" h="1554480">
                <a:moveTo>
                  <a:pt x="0" y="155448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1554480"/>
                </a:lnTo>
                <a:lnTo>
                  <a:pt x="0" y="15544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200" dirty="0">
                <a:solidFill>
                  <a:srgbClr val="0D0D0D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Limited to present time reference only.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200" dirty="0">
                <a:solidFill>
                  <a:srgbClr val="0D0D0D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Can be confusing when used with non-habitual actions.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8260076" y="1550462"/>
            <a:ext cx="3108960" cy="246221"/>
          </a:xfrm>
          <a:custGeom>
            <a:avLst/>
            <a:gdLst/>
            <a:ahLst/>
            <a:cxnLst/>
            <a:rect l="l" t="t" r="r" b="b"/>
            <a:pathLst>
              <a:path w="3108960" h="246221">
                <a:moveTo>
                  <a:pt x="0" y="246221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246221"/>
                </a:lnTo>
                <a:lnTo>
                  <a:pt x="0" y="2462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1570E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WEAKNESSES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761993" y="4365195"/>
            <a:ext cx="3108960" cy="1554480"/>
          </a:xfrm>
          <a:custGeom>
            <a:avLst/>
            <a:gdLst/>
            <a:ahLst/>
            <a:cxnLst/>
            <a:rect l="l" t="t" r="r" b="b"/>
            <a:pathLst>
              <a:path w="3108960" h="1554480">
                <a:moveTo>
                  <a:pt x="0" y="155448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1554480"/>
                </a:lnTo>
                <a:lnTo>
                  <a:pt x="0" y="15544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200" dirty="0">
                <a:solidFill>
                  <a:srgbClr val="0D0D0D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Provides a foundation for learning more complex tenses.</a:t>
            </a:r>
            <a:endParaRPr lang="en-US" sz="1200" dirty="0"/>
          </a:p>
          <a:p>
            <a:pPr algn="r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200" dirty="0">
                <a:solidFill>
                  <a:srgbClr val="0D0D0D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Enhances clarity in writing and speaking.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761993" y="3953525"/>
            <a:ext cx="3108960" cy="246221"/>
          </a:xfrm>
          <a:custGeom>
            <a:avLst/>
            <a:gdLst/>
            <a:ahLst/>
            <a:cxnLst/>
            <a:rect l="l" t="t" r="r" b="b"/>
            <a:pathLst>
              <a:path w="3108960" h="246221">
                <a:moveTo>
                  <a:pt x="0" y="246221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246221"/>
                </a:lnTo>
                <a:lnTo>
                  <a:pt x="0" y="2462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1570E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OPPORTUNITIES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8260076" y="4365195"/>
            <a:ext cx="3108960" cy="1554480"/>
          </a:xfrm>
          <a:custGeom>
            <a:avLst/>
            <a:gdLst/>
            <a:ahLst/>
            <a:cxnLst/>
            <a:rect l="l" t="t" r="r" b="b"/>
            <a:pathLst>
              <a:path w="3108960" h="1554480">
                <a:moveTo>
                  <a:pt x="0" y="155448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1554480"/>
                </a:lnTo>
                <a:lnTo>
                  <a:pt x="0" y="15544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200" dirty="0">
                <a:solidFill>
                  <a:srgbClr val="0D0D0D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Overuse may lead to monotony in language.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200" dirty="0">
                <a:solidFill>
                  <a:srgbClr val="0D0D0D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Incorrect usage can result in miscommunication.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8260076" y="3953525"/>
            <a:ext cx="3108960" cy="246221"/>
          </a:xfrm>
          <a:custGeom>
            <a:avLst/>
            <a:gdLst/>
            <a:ahLst/>
            <a:cxnLst/>
            <a:rect l="l" t="t" r="r" b="b"/>
            <a:pathLst>
              <a:path w="3108960" h="246221">
                <a:moveTo>
                  <a:pt x="0" y="246221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246221"/>
                </a:lnTo>
                <a:lnTo>
                  <a:pt x="0" y="2462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1570E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THREATS</a:t>
            </a:r>
            <a:endParaRPr lang="en-US" sz="1600" dirty="0"/>
          </a:p>
        </p:txBody>
      </p:sp>
      <p:sp>
        <p:nvSpPr>
          <p:cNvPr id="25" name="Text 23"/>
          <p:cNvSpPr/>
          <p:nvPr/>
        </p:nvSpPr>
        <p:spPr>
          <a:xfrm>
            <a:off x="4267198" y="1858311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1828800"/>
                </a:moveTo>
                <a:lnTo>
                  <a:pt x="0" y="0"/>
                </a:lnTo>
                <a:lnTo>
                  <a:pt x="1499616" y="0"/>
                </a:lnTo>
                <a:lnTo>
                  <a:pt x="1828800" y="329184"/>
                </a:lnTo>
                <a:lnTo>
                  <a:pt x="1828800" y="1828800"/>
                </a:lnTo>
              </a:path>
            </a:pathLst>
          </a:custGeom>
          <a:solidFill>
            <a:srgbClr val="1570E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26" name="Text 24"/>
          <p:cNvSpPr/>
          <p:nvPr/>
        </p:nvSpPr>
        <p:spPr>
          <a:xfrm flipH="1" flipV="1" rot="16200000">
            <a:off x="6095999" y="1858311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1828800"/>
                </a:moveTo>
                <a:lnTo>
                  <a:pt x="0" y="0"/>
                </a:lnTo>
                <a:lnTo>
                  <a:pt x="1499616" y="0"/>
                </a:lnTo>
                <a:lnTo>
                  <a:pt x="1828800" y="329184"/>
                </a:lnTo>
                <a:lnTo>
                  <a:pt x="1828800" y="1828800"/>
                </a:lnTo>
              </a:path>
            </a:pathLst>
          </a:custGeom>
          <a:solidFill>
            <a:srgbClr val="3B2675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27" name="Text 25"/>
          <p:cNvSpPr/>
          <p:nvPr/>
        </p:nvSpPr>
        <p:spPr>
          <a:xfrm flipH="1">
            <a:off x="4267199" y="3687111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1828800"/>
                </a:moveTo>
                <a:lnTo>
                  <a:pt x="0" y="0"/>
                </a:lnTo>
                <a:lnTo>
                  <a:pt x="1499616" y="0"/>
                </a:lnTo>
                <a:lnTo>
                  <a:pt x="1828800" y="329184"/>
                </a:lnTo>
                <a:lnTo>
                  <a:pt x="1828800" y="1828800"/>
                </a:lnTo>
              </a:path>
            </a:pathLst>
          </a:custGeom>
          <a:solidFill>
            <a:srgbClr val="3B2675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28" name="Text 26"/>
          <p:cNvSpPr/>
          <p:nvPr/>
        </p:nvSpPr>
        <p:spPr>
          <a:xfrm flipH="1" flipV="1">
            <a:off x="6095999" y="3687111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1828800"/>
                </a:moveTo>
                <a:lnTo>
                  <a:pt x="0" y="0"/>
                </a:lnTo>
                <a:lnTo>
                  <a:pt x="1499616" y="0"/>
                </a:lnTo>
                <a:lnTo>
                  <a:pt x="1828800" y="329184"/>
                </a:lnTo>
                <a:lnTo>
                  <a:pt x="1828800" y="1828800"/>
                </a:lnTo>
              </a:path>
            </a:pathLst>
          </a:custGeom>
          <a:solidFill>
            <a:srgbClr val="1570E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29" name="Text 27"/>
          <p:cNvSpPr/>
          <p:nvPr/>
        </p:nvSpPr>
        <p:spPr>
          <a:xfrm>
            <a:off x="4267198" y="2311046"/>
            <a:ext cx="1828801" cy="923330"/>
          </a:xfrm>
          <a:custGeom>
            <a:avLst/>
            <a:gdLst/>
            <a:ahLst/>
            <a:cxnLst/>
            <a:rect l="l" t="t" r="r" b="b"/>
            <a:pathLst>
              <a:path w="1828801" h="923330">
                <a:moveTo>
                  <a:pt x="0" y="923330"/>
                </a:moveTo>
                <a:lnTo>
                  <a:pt x="0" y="0"/>
                </a:lnTo>
                <a:lnTo>
                  <a:pt x="1828801" y="0"/>
                </a:lnTo>
                <a:lnTo>
                  <a:pt x="1828801" y="923330"/>
                </a:lnTo>
                <a:lnTo>
                  <a:pt x="0" y="92333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5400" dirty="0">
                <a:solidFill>
                  <a:srgbClr val="FFFF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S</a:t>
            </a:r>
            <a:endParaRPr lang="en-US" sz="5400" dirty="0"/>
          </a:p>
        </p:txBody>
      </p:sp>
      <p:sp>
        <p:nvSpPr>
          <p:cNvPr id="30" name="Text 28"/>
          <p:cNvSpPr/>
          <p:nvPr/>
        </p:nvSpPr>
        <p:spPr>
          <a:xfrm>
            <a:off x="6095999" y="2311045"/>
            <a:ext cx="1828801" cy="923330"/>
          </a:xfrm>
          <a:custGeom>
            <a:avLst/>
            <a:gdLst/>
            <a:ahLst/>
            <a:cxnLst/>
            <a:rect l="l" t="t" r="r" b="b"/>
            <a:pathLst>
              <a:path w="1828801" h="923330">
                <a:moveTo>
                  <a:pt x="0" y="923330"/>
                </a:moveTo>
                <a:lnTo>
                  <a:pt x="0" y="0"/>
                </a:lnTo>
                <a:lnTo>
                  <a:pt x="1828801" y="0"/>
                </a:lnTo>
                <a:lnTo>
                  <a:pt x="1828801" y="923330"/>
                </a:lnTo>
                <a:lnTo>
                  <a:pt x="0" y="92333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5400" dirty="0">
                <a:solidFill>
                  <a:srgbClr val="FFFF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W</a:t>
            </a:r>
            <a:endParaRPr lang="en-US" sz="5400" dirty="0"/>
          </a:p>
        </p:txBody>
      </p:sp>
      <p:sp>
        <p:nvSpPr>
          <p:cNvPr id="31" name="Text 29"/>
          <p:cNvSpPr/>
          <p:nvPr/>
        </p:nvSpPr>
        <p:spPr>
          <a:xfrm>
            <a:off x="4267200" y="4139846"/>
            <a:ext cx="1828799" cy="923330"/>
          </a:xfrm>
          <a:custGeom>
            <a:avLst/>
            <a:gdLst/>
            <a:ahLst/>
            <a:cxnLst/>
            <a:rect l="l" t="t" r="r" b="b"/>
            <a:pathLst>
              <a:path w="1828799" h="923330">
                <a:moveTo>
                  <a:pt x="0" y="923330"/>
                </a:moveTo>
                <a:lnTo>
                  <a:pt x="0" y="0"/>
                </a:lnTo>
                <a:lnTo>
                  <a:pt x="1828799" y="0"/>
                </a:lnTo>
                <a:lnTo>
                  <a:pt x="1828799" y="923330"/>
                </a:lnTo>
                <a:lnTo>
                  <a:pt x="0" y="92333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5400" dirty="0">
                <a:solidFill>
                  <a:srgbClr val="FFFF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O</a:t>
            </a:r>
            <a:endParaRPr lang="en-US" sz="5400" dirty="0"/>
          </a:p>
        </p:txBody>
      </p:sp>
      <p:sp>
        <p:nvSpPr>
          <p:cNvPr id="32" name="Text 30"/>
          <p:cNvSpPr/>
          <p:nvPr/>
        </p:nvSpPr>
        <p:spPr>
          <a:xfrm>
            <a:off x="6096000" y="4139846"/>
            <a:ext cx="1828799" cy="923330"/>
          </a:xfrm>
          <a:custGeom>
            <a:avLst/>
            <a:gdLst/>
            <a:ahLst/>
            <a:cxnLst/>
            <a:rect l="l" t="t" r="r" b="b"/>
            <a:pathLst>
              <a:path w="1828799" h="923330">
                <a:moveTo>
                  <a:pt x="0" y="923330"/>
                </a:moveTo>
                <a:lnTo>
                  <a:pt x="0" y="0"/>
                </a:lnTo>
                <a:lnTo>
                  <a:pt x="1828799" y="0"/>
                </a:lnTo>
                <a:lnTo>
                  <a:pt x="1828799" y="923330"/>
                </a:lnTo>
                <a:lnTo>
                  <a:pt x="0" y="92333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5400" dirty="0">
                <a:solidFill>
                  <a:srgbClr val="FFFF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T</a:t>
            </a:r>
            <a:endParaRPr lang="en-US" sz="5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38125" y="447"/>
            <a:ext cx="1866890" cy="2333321"/>
          </a:xfrm>
          <a:custGeom>
            <a:avLst/>
            <a:gdLst/>
            <a:ahLst/>
            <a:cxnLst/>
            <a:rect l="l" t="t" r="r" b="b"/>
            <a:pathLst>
              <a:path w="1866890" h="2333321">
                <a:moveTo>
                  <a:pt x="0" y="2333321"/>
                </a:moveTo>
                <a:lnTo>
                  <a:pt x="0" y="0"/>
                </a:lnTo>
                <a:lnTo>
                  <a:pt x="1866890" y="0"/>
                </a:lnTo>
                <a:lnTo>
                  <a:pt x="1866890" y="2333321"/>
                </a:lnTo>
                <a:lnTo>
                  <a:pt x="0" y="2333321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1428664" y="2299306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9905626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9143953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4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1424806" y="1530443"/>
            <a:ext cx="767131" cy="769158"/>
          </a:xfrm>
          <a:custGeom>
            <a:avLst/>
            <a:gdLst/>
            <a:ahLst/>
            <a:cxnLst/>
            <a:rect l="l" t="t" r="r" b="b"/>
            <a:pathLst>
              <a:path w="767131" h="769158">
                <a:moveTo>
                  <a:pt x="0" y="769158"/>
                </a:moveTo>
                <a:lnTo>
                  <a:pt x="0" y="0"/>
                </a:lnTo>
                <a:lnTo>
                  <a:pt x="767131" y="0"/>
                </a:lnTo>
                <a:lnTo>
                  <a:pt x="767131" y="769158"/>
                </a:lnTo>
                <a:lnTo>
                  <a:pt x="0" y="769158"/>
                </a:lnTo>
              </a:path>
            </a:pathLst>
          </a:custGeom>
          <a:blipFill>
            <a:blip r:embed="rId5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0667300" y="446"/>
            <a:ext cx="761673" cy="1521988"/>
          </a:xfrm>
          <a:custGeom>
            <a:avLst/>
            <a:gdLst/>
            <a:ahLst/>
            <a:cxnLst/>
            <a:rect l="l" t="t" r="r" b="b"/>
            <a:pathLst>
              <a:path w="761673" h="1521988">
                <a:moveTo>
                  <a:pt x="0" y="1521988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1988"/>
                </a:lnTo>
                <a:lnTo>
                  <a:pt x="0" y="1521988"/>
                </a:lnTo>
              </a:path>
            </a:pathLst>
          </a:custGeom>
          <a:blipFill>
            <a:blip r:embed="rId6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428664" y="446"/>
            <a:ext cx="761673" cy="1522286"/>
          </a:xfrm>
          <a:custGeom>
            <a:avLst/>
            <a:gdLst/>
            <a:ahLst/>
            <a:cxnLst/>
            <a:rect l="l" t="t" r="r" b="b"/>
            <a:pathLst>
              <a:path w="761673" h="1522286">
                <a:moveTo>
                  <a:pt x="0" y="1522286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2286"/>
                </a:lnTo>
                <a:lnTo>
                  <a:pt x="0" y="1522286"/>
                </a:lnTo>
              </a:path>
            </a:pathLst>
          </a:custGeom>
          <a:blipFill>
            <a:blip r:embed="rId7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" y="3797252"/>
            <a:ext cx="3050241" cy="3060302"/>
          </a:xfrm>
          <a:custGeom>
            <a:avLst/>
            <a:gdLst/>
            <a:ahLst/>
            <a:cxnLst/>
            <a:rect l="l" t="t" r="r" b="b"/>
            <a:pathLst>
              <a:path w="3050241" h="3060302">
                <a:moveTo>
                  <a:pt x="0" y="3060302"/>
                </a:moveTo>
                <a:lnTo>
                  <a:pt x="0" y="0"/>
                </a:lnTo>
                <a:lnTo>
                  <a:pt x="3050241" y="0"/>
                </a:lnTo>
                <a:lnTo>
                  <a:pt x="3050241" y="3060302"/>
                </a:lnTo>
                <a:lnTo>
                  <a:pt x="0" y="3060302"/>
                </a:lnTo>
              </a:path>
            </a:pathLst>
          </a:custGeom>
          <a:blipFill>
            <a:blip r:embed="rId8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10798125" y="5159122"/>
            <a:ext cx="1393812" cy="1698432"/>
          </a:xfrm>
          <a:custGeom>
            <a:avLst/>
            <a:gdLst/>
            <a:ahLst/>
            <a:cxnLst/>
            <a:rect l="l" t="t" r="r" b="b"/>
            <a:pathLst>
              <a:path w="1393812" h="1698432">
                <a:moveTo>
                  <a:pt x="0" y="1698432"/>
                </a:moveTo>
                <a:lnTo>
                  <a:pt x="0" y="0"/>
                </a:lnTo>
                <a:lnTo>
                  <a:pt x="1393812" y="0"/>
                </a:lnTo>
                <a:lnTo>
                  <a:pt x="1393812" y="1698432"/>
                </a:lnTo>
                <a:lnTo>
                  <a:pt x="0" y="1698432"/>
                </a:lnTo>
              </a:path>
            </a:pathLst>
          </a:custGeom>
          <a:blipFill>
            <a:blip r:embed="rId9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11344216" y="5736925"/>
            <a:ext cx="812796" cy="1120629"/>
          </a:xfrm>
          <a:custGeom>
            <a:avLst/>
            <a:gdLst/>
            <a:ahLst/>
            <a:cxnLst/>
            <a:rect l="l" t="t" r="r" b="b"/>
            <a:pathLst>
              <a:path w="812796" h="1120629">
                <a:moveTo>
                  <a:pt x="0" y="1120629"/>
                </a:moveTo>
                <a:lnTo>
                  <a:pt x="0" y="0"/>
                </a:lnTo>
                <a:lnTo>
                  <a:pt x="812796" y="0"/>
                </a:lnTo>
                <a:lnTo>
                  <a:pt x="812796" y="1120629"/>
                </a:lnTo>
                <a:lnTo>
                  <a:pt x="0" y="1120629"/>
                </a:lnTo>
              </a:path>
            </a:pathLst>
          </a:custGeom>
          <a:blipFill>
            <a:blip r:embed="rId10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8975679" y="6225811"/>
            <a:ext cx="1917690" cy="631743"/>
          </a:xfrm>
          <a:custGeom>
            <a:avLst/>
            <a:gdLst/>
            <a:ahLst/>
            <a:cxnLst/>
            <a:rect l="l" t="t" r="r" b="b"/>
            <a:pathLst>
              <a:path w="1917690" h="631743">
                <a:moveTo>
                  <a:pt x="0" y="631743"/>
                </a:moveTo>
                <a:lnTo>
                  <a:pt x="0" y="0"/>
                </a:lnTo>
                <a:lnTo>
                  <a:pt x="1917690" y="0"/>
                </a:lnTo>
                <a:lnTo>
                  <a:pt x="1917690" y="631743"/>
                </a:lnTo>
                <a:lnTo>
                  <a:pt x="0" y="631743"/>
                </a:lnTo>
              </a:path>
            </a:pathLst>
          </a:custGeom>
          <a:blipFill>
            <a:blip r:embed="rId1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9420176" y="5159150"/>
            <a:ext cx="1009645" cy="1346025"/>
          </a:xfrm>
          <a:custGeom>
            <a:avLst/>
            <a:gdLst/>
            <a:ahLst/>
            <a:cxnLst/>
            <a:rect l="l" t="t" r="r" b="b"/>
            <a:pathLst>
              <a:path w="1009645" h="1346025">
                <a:moveTo>
                  <a:pt x="0" y="1346025"/>
                </a:moveTo>
                <a:lnTo>
                  <a:pt x="0" y="0"/>
                </a:lnTo>
                <a:lnTo>
                  <a:pt x="1009645" y="0"/>
                </a:lnTo>
                <a:lnTo>
                  <a:pt x="1009645" y="1346025"/>
                </a:lnTo>
                <a:lnTo>
                  <a:pt x="0" y="1346025"/>
                </a:lnTo>
              </a:path>
            </a:pathLst>
          </a:custGeom>
          <a:blipFill>
            <a:blip r:embed="rId1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61996" y="447"/>
            <a:ext cx="10607040" cy="1097280"/>
          </a:xfrm>
          <a:custGeom>
            <a:avLst/>
            <a:gdLst/>
            <a:ahLst/>
            <a:cxnLst/>
            <a:rect l="l" t="t" r="r" b="b"/>
            <a:pathLst>
              <a:path w="10607040" h="1097280">
                <a:moveTo>
                  <a:pt x="0" y="1097280"/>
                </a:moveTo>
                <a:lnTo>
                  <a:pt x="0" y="0"/>
                </a:lnTo>
                <a:lnTo>
                  <a:pt x="10607040" y="0"/>
                </a:lnTo>
                <a:lnTo>
                  <a:pt x="1060704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400" dirty="0">
                <a:solidFill>
                  <a:srgbClr val="000000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Interactive Exercises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1421505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A6A6A6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Mastering the Present Simple Tense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761996" y="6404211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0" y="365760"/>
                </a:moveTo>
                <a:lnTo>
                  <a:pt x="0" y="0"/>
                </a:lnTo>
                <a:lnTo>
                  <a:pt x="365760" y="0"/>
                </a:lnTo>
                <a:lnTo>
                  <a:pt x="3657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61996" y="1962132"/>
            <a:ext cx="3108960" cy="1554480"/>
          </a:xfrm>
          <a:custGeom>
            <a:avLst/>
            <a:gdLst/>
            <a:ahLst/>
            <a:cxnLst/>
            <a:rect l="l" t="t" r="r" b="b"/>
            <a:pathLst>
              <a:path w="3108960" h="1554480">
                <a:moveTo>
                  <a:pt x="0" y="155448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1554480"/>
                </a:lnTo>
                <a:lnTo>
                  <a:pt x="0" y="15544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200" dirty="0">
                <a:solidFill>
                  <a:srgbClr val="0D0D0D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Engaging and interactive exercises to reinforce learning</a:t>
            </a:r>
            <a:endParaRPr lang="en-US" sz="1200" dirty="0"/>
          </a:p>
          <a:p>
            <a:pPr algn="r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200" dirty="0">
                <a:solidFill>
                  <a:srgbClr val="0D0D0D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Immediate feedback on responses to enhance understanding</a:t>
            </a:r>
            <a:endParaRPr lang="en-US" sz="1200" dirty="0"/>
          </a:p>
          <a:p>
            <a:pPr algn="r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200" dirty="0">
                <a:solidFill>
                  <a:srgbClr val="0D0D0D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Varied question formats to cater to different learning styles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761996" y="1550462"/>
            <a:ext cx="3108960" cy="246221"/>
          </a:xfrm>
          <a:custGeom>
            <a:avLst/>
            <a:gdLst/>
            <a:ahLst/>
            <a:cxnLst/>
            <a:rect l="l" t="t" r="r" b="b"/>
            <a:pathLst>
              <a:path w="3108960" h="246221">
                <a:moveTo>
                  <a:pt x="0" y="246221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246221"/>
                </a:lnTo>
                <a:lnTo>
                  <a:pt x="0" y="2462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1570E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STRENGTHS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8260076" y="1962132"/>
            <a:ext cx="3108960" cy="1554480"/>
          </a:xfrm>
          <a:custGeom>
            <a:avLst/>
            <a:gdLst/>
            <a:ahLst/>
            <a:cxnLst/>
            <a:rect l="l" t="t" r="r" b="b"/>
            <a:pathLst>
              <a:path w="3108960" h="1554480">
                <a:moveTo>
                  <a:pt x="0" y="155448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1554480"/>
                </a:lnTo>
                <a:lnTo>
                  <a:pt x="0" y="15544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200" dirty="0">
                <a:solidFill>
                  <a:srgbClr val="0D0D0D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Limited scope for personalized feedback in group settings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200" dirty="0">
                <a:solidFill>
                  <a:srgbClr val="0D0D0D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Potential for technical issues with online platforms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200" dirty="0">
                <a:solidFill>
                  <a:srgbClr val="0D0D0D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Difficulty in assessing subjective aspects of language proficiency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8260076" y="1550462"/>
            <a:ext cx="3108960" cy="246221"/>
          </a:xfrm>
          <a:custGeom>
            <a:avLst/>
            <a:gdLst/>
            <a:ahLst/>
            <a:cxnLst/>
            <a:rect l="l" t="t" r="r" b="b"/>
            <a:pathLst>
              <a:path w="3108960" h="246221">
                <a:moveTo>
                  <a:pt x="0" y="246221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246221"/>
                </a:lnTo>
                <a:lnTo>
                  <a:pt x="0" y="2462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1570E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WEAKNESSES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761993" y="4365195"/>
            <a:ext cx="3108960" cy="1554480"/>
          </a:xfrm>
          <a:custGeom>
            <a:avLst/>
            <a:gdLst/>
            <a:ahLst/>
            <a:cxnLst/>
            <a:rect l="l" t="t" r="r" b="b"/>
            <a:pathLst>
              <a:path w="3108960" h="1554480">
                <a:moveTo>
                  <a:pt x="0" y="155448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1554480"/>
                </a:lnTo>
                <a:lnTo>
                  <a:pt x="0" y="15544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200" dirty="0">
                <a:solidFill>
                  <a:srgbClr val="0D0D0D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Integration of multimedia elements for enhanced engagement</a:t>
            </a:r>
            <a:endParaRPr lang="en-US" sz="1200" dirty="0"/>
          </a:p>
          <a:p>
            <a:pPr algn="r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200" dirty="0">
                <a:solidFill>
                  <a:srgbClr val="0D0D0D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Collaboration with peers for peer-to-peer learning</a:t>
            </a:r>
            <a:endParaRPr lang="en-US" sz="1200" dirty="0"/>
          </a:p>
          <a:p>
            <a:pPr algn="r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200" dirty="0">
                <a:solidFill>
                  <a:srgbClr val="0D0D0D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Expansion of exercises to cover real-life scenarios for practical application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761993" y="3953525"/>
            <a:ext cx="3108960" cy="246221"/>
          </a:xfrm>
          <a:custGeom>
            <a:avLst/>
            <a:gdLst/>
            <a:ahLst/>
            <a:cxnLst/>
            <a:rect l="l" t="t" r="r" b="b"/>
            <a:pathLst>
              <a:path w="3108960" h="246221">
                <a:moveTo>
                  <a:pt x="0" y="246221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246221"/>
                </a:lnTo>
                <a:lnTo>
                  <a:pt x="0" y="2462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1570E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OPPORTUNITIES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8260076" y="4365195"/>
            <a:ext cx="3108960" cy="1554480"/>
          </a:xfrm>
          <a:custGeom>
            <a:avLst/>
            <a:gdLst/>
            <a:ahLst/>
            <a:cxnLst/>
            <a:rect l="l" t="t" r="r" b="b"/>
            <a:pathLst>
              <a:path w="3108960" h="1554480">
                <a:moveTo>
                  <a:pt x="0" y="155448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1554480"/>
                </a:lnTo>
                <a:lnTo>
                  <a:pt x="0" y="15544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200" dirty="0">
                <a:solidFill>
                  <a:srgbClr val="0D0D0D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Student disengagement due to repetitive exercises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200" dirty="0">
                <a:solidFill>
                  <a:srgbClr val="0D0D0D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Inadequate time allocation for thorough practice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200" dirty="0">
                <a:solidFill>
                  <a:srgbClr val="0D0D0D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Misinterpretation of exercise instructions leading to incorrect responses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8260076" y="3953525"/>
            <a:ext cx="3108960" cy="246221"/>
          </a:xfrm>
          <a:custGeom>
            <a:avLst/>
            <a:gdLst/>
            <a:ahLst/>
            <a:cxnLst/>
            <a:rect l="l" t="t" r="r" b="b"/>
            <a:pathLst>
              <a:path w="3108960" h="246221">
                <a:moveTo>
                  <a:pt x="0" y="246221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246221"/>
                </a:lnTo>
                <a:lnTo>
                  <a:pt x="0" y="2462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1570E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THREATS</a:t>
            </a:r>
            <a:endParaRPr lang="en-US" sz="1600" dirty="0"/>
          </a:p>
        </p:txBody>
      </p:sp>
      <p:sp>
        <p:nvSpPr>
          <p:cNvPr id="25" name="Text 23"/>
          <p:cNvSpPr/>
          <p:nvPr/>
        </p:nvSpPr>
        <p:spPr>
          <a:xfrm>
            <a:off x="4267198" y="1858311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1828800"/>
                </a:moveTo>
                <a:lnTo>
                  <a:pt x="0" y="0"/>
                </a:lnTo>
                <a:lnTo>
                  <a:pt x="1499616" y="0"/>
                </a:lnTo>
                <a:lnTo>
                  <a:pt x="1828800" y="329184"/>
                </a:lnTo>
                <a:lnTo>
                  <a:pt x="1828800" y="1828800"/>
                </a:lnTo>
              </a:path>
            </a:pathLst>
          </a:custGeom>
          <a:solidFill>
            <a:srgbClr val="1570E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26" name="Text 24"/>
          <p:cNvSpPr/>
          <p:nvPr/>
        </p:nvSpPr>
        <p:spPr>
          <a:xfrm flipH="1" flipV="1" rot="16200000">
            <a:off x="6095999" y="1858311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1828800"/>
                </a:moveTo>
                <a:lnTo>
                  <a:pt x="0" y="0"/>
                </a:lnTo>
                <a:lnTo>
                  <a:pt x="1499616" y="0"/>
                </a:lnTo>
                <a:lnTo>
                  <a:pt x="1828800" y="329184"/>
                </a:lnTo>
                <a:lnTo>
                  <a:pt x="1828800" y="1828800"/>
                </a:lnTo>
              </a:path>
            </a:pathLst>
          </a:custGeom>
          <a:solidFill>
            <a:srgbClr val="3B2675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27" name="Text 25"/>
          <p:cNvSpPr/>
          <p:nvPr/>
        </p:nvSpPr>
        <p:spPr>
          <a:xfrm flipH="1">
            <a:off x="4267199" y="3687111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1828800"/>
                </a:moveTo>
                <a:lnTo>
                  <a:pt x="0" y="0"/>
                </a:lnTo>
                <a:lnTo>
                  <a:pt x="1499616" y="0"/>
                </a:lnTo>
                <a:lnTo>
                  <a:pt x="1828800" y="329184"/>
                </a:lnTo>
                <a:lnTo>
                  <a:pt x="1828800" y="1828800"/>
                </a:lnTo>
              </a:path>
            </a:pathLst>
          </a:custGeom>
          <a:solidFill>
            <a:srgbClr val="3B2675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28" name="Text 26"/>
          <p:cNvSpPr/>
          <p:nvPr/>
        </p:nvSpPr>
        <p:spPr>
          <a:xfrm flipH="1" flipV="1">
            <a:off x="6095999" y="3687111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1828800"/>
                </a:moveTo>
                <a:lnTo>
                  <a:pt x="0" y="0"/>
                </a:lnTo>
                <a:lnTo>
                  <a:pt x="1499616" y="0"/>
                </a:lnTo>
                <a:lnTo>
                  <a:pt x="1828800" y="329184"/>
                </a:lnTo>
                <a:lnTo>
                  <a:pt x="1828800" y="1828800"/>
                </a:lnTo>
              </a:path>
            </a:pathLst>
          </a:custGeom>
          <a:solidFill>
            <a:srgbClr val="1570E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29" name="Text 27"/>
          <p:cNvSpPr/>
          <p:nvPr/>
        </p:nvSpPr>
        <p:spPr>
          <a:xfrm>
            <a:off x="4267198" y="2311046"/>
            <a:ext cx="1828801" cy="923330"/>
          </a:xfrm>
          <a:custGeom>
            <a:avLst/>
            <a:gdLst/>
            <a:ahLst/>
            <a:cxnLst/>
            <a:rect l="l" t="t" r="r" b="b"/>
            <a:pathLst>
              <a:path w="1828801" h="923330">
                <a:moveTo>
                  <a:pt x="0" y="923330"/>
                </a:moveTo>
                <a:lnTo>
                  <a:pt x="0" y="0"/>
                </a:lnTo>
                <a:lnTo>
                  <a:pt x="1828801" y="0"/>
                </a:lnTo>
                <a:lnTo>
                  <a:pt x="1828801" y="923330"/>
                </a:lnTo>
                <a:lnTo>
                  <a:pt x="0" y="92333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5400" dirty="0">
                <a:solidFill>
                  <a:srgbClr val="FFFF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S</a:t>
            </a:r>
            <a:endParaRPr lang="en-US" sz="5400" dirty="0"/>
          </a:p>
        </p:txBody>
      </p:sp>
      <p:sp>
        <p:nvSpPr>
          <p:cNvPr id="30" name="Text 28"/>
          <p:cNvSpPr/>
          <p:nvPr/>
        </p:nvSpPr>
        <p:spPr>
          <a:xfrm>
            <a:off x="6095999" y="2311045"/>
            <a:ext cx="1828801" cy="923330"/>
          </a:xfrm>
          <a:custGeom>
            <a:avLst/>
            <a:gdLst/>
            <a:ahLst/>
            <a:cxnLst/>
            <a:rect l="l" t="t" r="r" b="b"/>
            <a:pathLst>
              <a:path w="1828801" h="923330">
                <a:moveTo>
                  <a:pt x="0" y="923330"/>
                </a:moveTo>
                <a:lnTo>
                  <a:pt x="0" y="0"/>
                </a:lnTo>
                <a:lnTo>
                  <a:pt x="1828801" y="0"/>
                </a:lnTo>
                <a:lnTo>
                  <a:pt x="1828801" y="923330"/>
                </a:lnTo>
                <a:lnTo>
                  <a:pt x="0" y="92333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5400" dirty="0">
                <a:solidFill>
                  <a:srgbClr val="FFFF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W</a:t>
            </a:r>
            <a:endParaRPr lang="en-US" sz="5400" dirty="0"/>
          </a:p>
        </p:txBody>
      </p:sp>
      <p:sp>
        <p:nvSpPr>
          <p:cNvPr id="31" name="Text 29"/>
          <p:cNvSpPr/>
          <p:nvPr/>
        </p:nvSpPr>
        <p:spPr>
          <a:xfrm>
            <a:off x="4267200" y="4139846"/>
            <a:ext cx="1828799" cy="923330"/>
          </a:xfrm>
          <a:custGeom>
            <a:avLst/>
            <a:gdLst/>
            <a:ahLst/>
            <a:cxnLst/>
            <a:rect l="l" t="t" r="r" b="b"/>
            <a:pathLst>
              <a:path w="1828799" h="923330">
                <a:moveTo>
                  <a:pt x="0" y="923330"/>
                </a:moveTo>
                <a:lnTo>
                  <a:pt x="0" y="0"/>
                </a:lnTo>
                <a:lnTo>
                  <a:pt x="1828799" y="0"/>
                </a:lnTo>
                <a:lnTo>
                  <a:pt x="1828799" y="923330"/>
                </a:lnTo>
                <a:lnTo>
                  <a:pt x="0" y="92333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5400" dirty="0">
                <a:solidFill>
                  <a:srgbClr val="FFFF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O</a:t>
            </a:r>
            <a:endParaRPr lang="en-US" sz="5400" dirty="0"/>
          </a:p>
        </p:txBody>
      </p:sp>
      <p:sp>
        <p:nvSpPr>
          <p:cNvPr id="32" name="Text 30"/>
          <p:cNvSpPr/>
          <p:nvPr/>
        </p:nvSpPr>
        <p:spPr>
          <a:xfrm>
            <a:off x="6096000" y="4139846"/>
            <a:ext cx="1828799" cy="923330"/>
          </a:xfrm>
          <a:custGeom>
            <a:avLst/>
            <a:gdLst/>
            <a:ahLst/>
            <a:cxnLst/>
            <a:rect l="l" t="t" r="r" b="b"/>
            <a:pathLst>
              <a:path w="1828799" h="923330">
                <a:moveTo>
                  <a:pt x="0" y="923330"/>
                </a:moveTo>
                <a:lnTo>
                  <a:pt x="0" y="0"/>
                </a:lnTo>
                <a:lnTo>
                  <a:pt x="1828799" y="0"/>
                </a:lnTo>
                <a:lnTo>
                  <a:pt x="1828799" y="923330"/>
                </a:lnTo>
                <a:lnTo>
                  <a:pt x="0" y="92333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5400" dirty="0">
                <a:solidFill>
                  <a:srgbClr val="FFFF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T</a:t>
            </a:r>
            <a:endParaRPr lang="en-US" sz="5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38125" y="447"/>
            <a:ext cx="1866890" cy="2333321"/>
          </a:xfrm>
          <a:custGeom>
            <a:avLst/>
            <a:gdLst/>
            <a:ahLst/>
            <a:cxnLst/>
            <a:rect l="l" t="t" r="r" b="b"/>
            <a:pathLst>
              <a:path w="1866890" h="2333321">
                <a:moveTo>
                  <a:pt x="0" y="2333321"/>
                </a:moveTo>
                <a:lnTo>
                  <a:pt x="0" y="0"/>
                </a:lnTo>
                <a:lnTo>
                  <a:pt x="1866890" y="0"/>
                </a:lnTo>
                <a:lnTo>
                  <a:pt x="1866890" y="2333321"/>
                </a:lnTo>
                <a:lnTo>
                  <a:pt x="0" y="2333321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1428664" y="2299306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9905626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9143953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4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1424806" y="1530443"/>
            <a:ext cx="767131" cy="769158"/>
          </a:xfrm>
          <a:custGeom>
            <a:avLst/>
            <a:gdLst/>
            <a:ahLst/>
            <a:cxnLst/>
            <a:rect l="l" t="t" r="r" b="b"/>
            <a:pathLst>
              <a:path w="767131" h="769158">
                <a:moveTo>
                  <a:pt x="0" y="769158"/>
                </a:moveTo>
                <a:lnTo>
                  <a:pt x="0" y="0"/>
                </a:lnTo>
                <a:lnTo>
                  <a:pt x="767131" y="0"/>
                </a:lnTo>
                <a:lnTo>
                  <a:pt x="767131" y="769158"/>
                </a:lnTo>
                <a:lnTo>
                  <a:pt x="0" y="769158"/>
                </a:lnTo>
              </a:path>
            </a:pathLst>
          </a:custGeom>
          <a:blipFill>
            <a:blip r:embed="rId5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0667300" y="446"/>
            <a:ext cx="761673" cy="1521988"/>
          </a:xfrm>
          <a:custGeom>
            <a:avLst/>
            <a:gdLst/>
            <a:ahLst/>
            <a:cxnLst/>
            <a:rect l="l" t="t" r="r" b="b"/>
            <a:pathLst>
              <a:path w="761673" h="1521988">
                <a:moveTo>
                  <a:pt x="0" y="1521988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1988"/>
                </a:lnTo>
                <a:lnTo>
                  <a:pt x="0" y="1521988"/>
                </a:lnTo>
              </a:path>
            </a:pathLst>
          </a:custGeom>
          <a:blipFill>
            <a:blip r:embed="rId6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428664" y="446"/>
            <a:ext cx="761673" cy="1522286"/>
          </a:xfrm>
          <a:custGeom>
            <a:avLst/>
            <a:gdLst/>
            <a:ahLst/>
            <a:cxnLst/>
            <a:rect l="l" t="t" r="r" b="b"/>
            <a:pathLst>
              <a:path w="761673" h="1522286">
                <a:moveTo>
                  <a:pt x="0" y="1522286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2286"/>
                </a:lnTo>
                <a:lnTo>
                  <a:pt x="0" y="1522286"/>
                </a:lnTo>
              </a:path>
            </a:pathLst>
          </a:custGeom>
          <a:blipFill>
            <a:blip r:embed="rId7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" y="3797252"/>
            <a:ext cx="3050241" cy="3060302"/>
          </a:xfrm>
          <a:custGeom>
            <a:avLst/>
            <a:gdLst/>
            <a:ahLst/>
            <a:cxnLst/>
            <a:rect l="l" t="t" r="r" b="b"/>
            <a:pathLst>
              <a:path w="3050241" h="3060302">
                <a:moveTo>
                  <a:pt x="0" y="3060302"/>
                </a:moveTo>
                <a:lnTo>
                  <a:pt x="0" y="0"/>
                </a:lnTo>
                <a:lnTo>
                  <a:pt x="3050241" y="0"/>
                </a:lnTo>
                <a:lnTo>
                  <a:pt x="3050241" y="3060302"/>
                </a:lnTo>
                <a:lnTo>
                  <a:pt x="0" y="3060302"/>
                </a:lnTo>
              </a:path>
            </a:pathLst>
          </a:custGeom>
          <a:blipFill>
            <a:blip r:embed="rId8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10798125" y="5159122"/>
            <a:ext cx="1393812" cy="1698432"/>
          </a:xfrm>
          <a:custGeom>
            <a:avLst/>
            <a:gdLst/>
            <a:ahLst/>
            <a:cxnLst/>
            <a:rect l="l" t="t" r="r" b="b"/>
            <a:pathLst>
              <a:path w="1393812" h="1698432">
                <a:moveTo>
                  <a:pt x="0" y="1698432"/>
                </a:moveTo>
                <a:lnTo>
                  <a:pt x="0" y="0"/>
                </a:lnTo>
                <a:lnTo>
                  <a:pt x="1393812" y="0"/>
                </a:lnTo>
                <a:lnTo>
                  <a:pt x="1393812" y="1698432"/>
                </a:lnTo>
                <a:lnTo>
                  <a:pt x="0" y="1698432"/>
                </a:lnTo>
              </a:path>
            </a:pathLst>
          </a:custGeom>
          <a:blipFill>
            <a:blip r:embed="rId9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11344216" y="5736925"/>
            <a:ext cx="812796" cy="1120629"/>
          </a:xfrm>
          <a:custGeom>
            <a:avLst/>
            <a:gdLst/>
            <a:ahLst/>
            <a:cxnLst/>
            <a:rect l="l" t="t" r="r" b="b"/>
            <a:pathLst>
              <a:path w="812796" h="1120629">
                <a:moveTo>
                  <a:pt x="0" y="1120629"/>
                </a:moveTo>
                <a:lnTo>
                  <a:pt x="0" y="0"/>
                </a:lnTo>
                <a:lnTo>
                  <a:pt x="812796" y="0"/>
                </a:lnTo>
                <a:lnTo>
                  <a:pt x="812796" y="1120629"/>
                </a:lnTo>
                <a:lnTo>
                  <a:pt x="0" y="1120629"/>
                </a:lnTo>
              </a:path>
            </a:pathLst>
          </a:custGeom>
          <a:blipFill>
            <a:blip r:embed="rId10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8975679" y="6225811"/>
            <a:ext cx="1917690" cy="631743"/>
          </a:xfrm>
          <a:custGeom>
            <a:avLst/>
            <a:gdLst/>
            <a:ahLst/>
            <a:cxnLst/>
            <a:rect l="l" t="t" r="r" b="b"/>
            <a:pathLst>
              <a:path w="1917690" h="631743">
                <a:moveTo>
                  <a:pt x="0" y="631743"/>
                </a:moveTo>
                <a:lnTo>
                  <a:pt x="0" y="0"/>
                </a:lnTo>
                <a:lnTo>
                  <a:pt x="1917690" y="0"/>
                </a:lnTo>
                <a:lnTo>
                  <a:pt x="1917690" y="631743"/>
                </a:lnTo>
                <a:lnTo>
                  <a:pt x="0" y="631743"/>
                </a:lnTo>
              </a:path>
            </a:pathLst>
          </a:custGeom>
          <a:blipFill>
            <a:blip r:embed="rId1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9420176" y="5159150"/>
            <a:ext cx="1009645" cy="1346025"/>
          </a:xfrm>
          <a:custGeom>
            <a:avLst/>
            <a:gdLst/>
            <a:ahLst/>
            <a:cxnLst/>
            <a:rect l="l" t="t" r="r" b="b"/>
            <a:pathLst>
              <a:path w="1009645" h="1346025">
                <a:moveTo>
                  <a:pt x="0" y="1346025"/>
                </a:moveTo>
                <a:lnTo>
                  <a:pt x="0" y="0"/>
                </a:lnTo>
                <a:lnTo>
                  <a:pt x="1009645" y="0"/>
                </a:lnTo>
                <a:lnTo>
                  <a:pt x="1009645" y="1346025"/>
                </a:lnTo>
                <a:lnTo>
                  <a:pt x="0" y="1346025"/>
                </a:lnTo>
              </a:path>
            </a:pathLst>
          </a:custGeom>
          <a:blipFill>
            <a:blip r:embed="rId1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61996" y="447"/>
            <a:ext cx="10607040" cy="1097280"/>
          </a:xfrm>
          <a:custGeom>
            <a:avLst/>
            <a:gdLst/>
            <a:ahLst/>
            <a:cxnLst/>
            <a:rect l="l" t="t" r="r" b="b"/>
            <a:pathLst>
              <a:path w="10607040" h="1097280">
                <a:moveTo>
                  <a:pt x="0" y="1097280"/>
                </a:moveTo>
                <a:lnTo>
                  <a:pt x="0" y="0"/>
                </a:lnTo>
                <a:lnTo>
                  <a:pt x="10607040" y="0"/>
                </a:lnTo>
                <a:lnTo>
                  <a:pt x="1060704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400" dirty="0">
                <a:solidFill>
                  <a:srgbClr val="000000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Common Misconceptions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761997" y="1536946"/>
            <a:ext cx="3200397" cy="2057131"/>
          </a:xfrm>
          <a:custGeom>
            <a:avLst/>
            <a:gdLst/>
            <a:ahLst/>
            <a:cxnLst/>
            <a:rect l="l" t="t" r="r" b="b"/>
            <a:pathLst>
              <a:path w="3200397" h="2057131">
                <a:moveTo>
                  <a:pt x="87490" y="2057131"/>
                </a:moveTo>
                <a:cubicBezTo>
                  <a:pt x="39171" y="2057131"/>
                  <a:pt x="0" y="2017960"/>
                  <a:pt x="0" y="1969641"/>
                </a:cubicBezTo>
                <a:lnTo>
                  <a:pt x="0" y="87490"/>
                </a:lnTo>
                <a:cubicBezTo>
                  <a:pt x="0" y="39171"/>
                  <a:pt x="39171" y="0"/>
                  <a:pt x="87490" y="0"/>
                </a:cubicBezTo>
                <a:lnTo>
                  <a:pt x="3112907" y="0"/>
                </a:lnTo>
                <a:cubicBezTo>
                  <a:pt x="3161227" y="0"/>
                  <a:pt x="3200397" y="39171"/>
                  <a:pt x="3200397" y="87490"/>
                </a:cubicBezTo>
                <a:lnTo>
                  <a:pt x="3200397" y="1969641"/>
                </a:lnTo>
                <a:cubicBezTo>
                  <a:pt x="3200397" y="2017960"/>
                  <a:pt x="3161227" y="2057131"/>
                  <a:pt x="3112907" y="2057131"/>
                </a:cubicBezTo>
              </a:path>
            </a:pathLst>
          </a:custGeom>
          <a:blipFill>
            <a:blip r:embed="rId13"/>
            <a:srcRect l="0" r="0" t="1603" b="1603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1421505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A6A6A6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Mastering the Present Simple Tense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761996" y="6404211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0" y="365760"/>
                </a:moveTo>
                <a:lnTo>
                  <a:pt x="0" y="0"/>
                </a:lnTo>
                <a:lnTo>
                  <a:pt x="365760" y="0"/>
                </a:lnTo>
                <a:lnTo>
                  <a:pt x="3657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61994" y="4453265"/>
            <a:ext cx="3200400" cy="1560995"/>
          </a:xfrm>
          <a:custGeom>
            <a:avLst/>
            <a:gdLst/>
            <a:ahLst/>
            <a:cxnLst/>
            <a:rect l="l" t="t" r="r" b="b"/>
            <a:pathLst>
              <a:path w="3200400" h="1560995">
                <a:moveTo>
                  <a:pt x="0" y="1560995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560995"/>
                </a:lnTo>
                <a:lnTo>
                  <a:pt x="0" y="156099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While adverbs like "always" and "usually" often accompany the Present Simple tense, they are not exclusive to it and can be used with other tenses as well.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761994" y="3960040"/>
            <a:ext cx="3200400" cy="378496"/>
          </a:xfrm>
          <a:custGeom>
            <a:avLst/>
            <a:gdLst/>
            <a:ahLst/>
            <a:cxnLst/>
            <a:rect l="l" t="t" r="r" b="b"/>
            <a:pathLst>
              <a:path w="3200400" h="378496">
                <a:moveTo>
                  <a:pt x="0" y="378496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78496"/>
                </a:lnTo>
                <a:lnTo>
                  <a:pt x="0" y="378496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4867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Every sentence with "always" or "usually" must use Present Simple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4265938" y="4453265"/>
            <a:ext cx="3200400" cy="1560995"/>
          </a:xfrm>
          <a:custGeom>
            <a:avLst/>
            <a:gdLst/>
            <a:ahLst/>
            <a:cxnLst/>
            <a:rect l="l" t="t" r="r" b="b"/>
            <a:pathLst>
              <a:path w="3200400" h="1560995">
                <a:moveTo>
                  <a:pt x="0" y="1560995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560995"/>
                </a:lnTo>
                <a:lnTo>
                  <a:pt x="0" y="156099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The Present Simple tense is used for both regular and irregular verbs, with slight variations in their conjugation patterns.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4265938" y="3960040"/>
            <a:ext cx="3200400" cy="378496"/>
          </a:xfrm>
          <a:custGeom>
            <a:avLst/>
            <a:gdLst/>
            <a:ahLst/>
            <a:cxnLst/>
            <a:rect l="l" t="t" r="r" b="b"/>
            <a:pathLst>
              <a:path w="3200400" h="378496">
                <a:moveTo>
                  <a:pt x="0" y="378496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78496"/>
                </a:lnTo>
                <a:lnTo>
                  <a:pt x="0" y="378496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4867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Present Simple is only for regular verbs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7850519" y="4453265"/>
            <a:ext cx="3200400" cy="1560995"/>
          </a:xfrm>
          <a:custGeom>
            <a:avLst/>
            <a:gdLst/>
            <a:ahLst/>
            <a:cxnLst/>
            <a:rect l="l" t="t" r="r" b="b"/>
            <a:pathLst>
              <a:path w="3200400" h="1560995">
                <a:moveTo>
                  <a:pt x="0" y="1560995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560995"/>
                </a:lnTo>
                <a:lnTo>
                  <a:pt x="0" y="156099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In addition to habitual actions and general truths, the Present Simple can also be used to express future plans and scheduled events, especially in formal contexts.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7850519" y="3960040"/>
            <a:ext cx="3200400" cy="378496"/>
          </a:xfrm>
          <a:custGeom>
            <a:avLst/>
            <a:gdLst/>
            <a:ahLst/>
            <a:cxnLst/>
            <a:rect l="l" t="t" r="r" b="b"/>
            <a:pathLst>
              <a:path w="3200400" h="378496">
                <a:moveTo>
                  <a:pt x="0" y="378496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78496"/>
                </a:lnTo>
                <a:lnTo>
                  <a:pt x="0" y="378496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4867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Present Simple cannot express future plans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4265938" y="2033081"/>
            <a:ext cx="3200400" cy="1560995"/>
          </a:xfrm>
          <a:custGeom>
            <a:avLst/>
            <a:gdLst/>
            <a:ahLst/>
            <a:cxnLst/>
            <a:rect l="l" t="t" r="r" b="b"/>
            <a:pathLst>
              <a:path w="3200400" h="1560995">
                <a:moveTo>
                  <a:pt x="0" y="1560995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560995"/>
                </a:lnTo>
                <a:lnTo>
                  <a:pt x="0" y="156099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While the Present Simple can describe actions happening now, it is also used for habitual actions, general truths, and scheduled events.</a:t>
            </a:r>
            <a:endParaRPr lang="en-US" sz="1100" dirty="0"/>
          </a:p>
        </p:txBody>
      </p:sp>
      <p:sp>
        <p:nvSpPr>
          <p:cNvPr id="25" name="Text 23"/>
          <p:cNvSpPr/>
          <p:nvPr/>
        </p:nvSpPr>
        <p:spPr>
          <a:xfrm>
            <a:off x="4265938" y="1539856"/>
            <a:ext cx="3200400" cy="378496"/>
          </a:xfrm>
          <a:custGeom>
            <a:avLst/>
            <a:gdLst/>
            <a:ahLst/>
            <a:cxnLst/>
            <a:rect l="l" t="t" r="r" b="b"/>
            <a:pathLst>
              <a:path w="3200400" h="378496">
                <a:moveTo>
                  <a:pt x="0" y="378496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78496"/>
                </a:lnTo>
                <a:lnTo>
                  <a:pt x="0" y="378496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4867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Present Simple is only used for actions happening now</a:t>
            </a:r>
            <a:endParaRPr lang="en-US" sz="1200" dirty="0"/>
          </a:p>
        </p:txBody>
      </p:sp>
      <p:sp>
        <p:nvSpPr>
          <p:cNvPr id="26" name="Text 24"/>
          <p:cNvSpPr/>
          <p:nvPr/>
        </p:nvSpPr>
        <p:spPr>
          <a:xfrm>
            <a:off x="7866926" y="2030171"/>
            <a:ext cx="3200400" cy="1560995"/>
          </a:xfrm>
          <a:custGeom>
            <a:avLst/>
            <a:gdLst/>
            <a:ahLst/>
            <a:cxnLst/>
            <a:rect l="l" t="t" r="r" b="b"/>
            <a:pathLst>
              <a:path w="3200400" h="1560995">
                <a:moveTo>
                  <a:pt x="0" y="1560995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560995"/>
                </a:lnTo>
                <a:lnTo>
                  <a:pt x="0" y="156099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Despite its name, the Present Simple tense can also be used to talk about future events, especially when they are part of a fixed schedule or timetable.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7866926" y="1536946"/>
            <a:ext cx="3200400" cy="378496"/>
          </a:xfrm>
          <a:custGeom>
            <a:avLst/>
            <a:gdLst/>
            <a:ahLst/>
            <a:cxnLst/>
            <a:rect l="l" t="t" r="r" b="b"/>
            <a:pathLst>
              <a:path w="3200400" h="378496">
                <a:moveTo>
                  <a:pt x="0" y="378496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78496"/>
                </a:lnTo>
                <a:lnTo>
                  <a:pt x="0" y="378496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4867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Present Simple is only for the present tense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38125" y="447"/>
            <a:ext cx="1866890" cy="2333321"/>
          </a:xfrm>
          <a:custGeom>
            <a:avLst/>
            <a:gdLst/>
            <a:ahLst/>
            <a:cxnLst/>
            <a:rect l="l" t="t" r="r" b="b"/>
            <a:pathLst>
              <a:path w="1866890" h="2333321">
                <a:moveTo>
                  <a:pt x="0" y="2333321"/>
                </a:moveTo>
                <a:lnTo>
                  <a:pt x="0" y="0"/>
                </a:lnTo>
                <a:lnTo>
                  <a:pt x="1866890" y="0"/>
                </a:lnTo>
                <a:lnTo>
                  <a:pt x="1866890" y="2333321"/>
                </a:lnTo>
                <a:lnTo>
                  <a:pt x="0" y="2333321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1428664" y="2299306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9905626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9143953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4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1424806" y="1530443"/>
            <a:ext cx="767131" cy="769158"/>
          </a:xfrm>
          <a:custGeom>
            <a:avLst/>
            <a:gdLst/>
            <a:ahLst/>
            <a:cxnLst/>
            <a:rect l="l" t="t" r="r" b="b"/>
            <a:pathLst>
              <a:path w="767131" h="769158">
                <a:moveTo>
                  <a:pt x="0" y="769158"/>
                </a:moveTo>
                <a:lnTo>
                  <a:pt x="0" y="0"/>
                </a:lnTo>
                <a:lnTo>
                  <a:pt x="767131" y="0"/>
                </a:lnTo>
                <a:lnTo>
                  <a:pt x="767131" y="769158"/>
                </a:lnTo>
                <a:lnTo>
                  <a:pt x="0" y="769158"/>
                </a:lnTo>
              </a:path>
            </a:pathLst>
          </a:custGeom>
          <a:blipFill>
            <a:blip r:embed="rId5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0667300" y="446"/>
            <a:ext cx="761673" cy="1521988"/>
          </a:xfrm>
          <a:custGeom>
            <a:avLst/>
            <a:gdLst/>
            <a:ahLst/>
            <a:cxnLst/>
            <a:rect l="l" t="t" r="r" b="b"/>
            <a:pathLst>
              <a:path w="761673" h="1521988">
                <a:moveTo>
                  <a:pt x="0" y="1521988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1988"/>
                </a:lnTo>
                <a:lnTo>
                  <a:pt x="0" y="1521988"/>
                </a:lnTo>
              </a:path>
            </a:pathLst>
          </a:custGeom>
          <a:blipFill>
            <a:blip r:embed="rId6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428664" y="446"/>
            <a:ext cx="761673" cy="1522286"/>
          </a:xfrm>
          <a:custGeom>
            <a:avLst/>
            <a:gdLst/>
            <a:ahLst/>
            <a:cxnLst/>
            <a:rect l="l" t="t" r="r" b="b"/>
            <a:pathLst>
              <a:path w="761673" h="1522286">
                <a:moveTo>
                  <a:pt x="0" y="1522286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2286"/>
                </a:lnTo>
                <a:lnTo>
                  <a:pt x="0" y="1522286"/>
                </a:lnTo>
              </a:path>
            </a:pathLst>
          </a:custGeom>
          <a:blipFill>
            <a:blip r:embed="rId7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" y="3797252"/>
            <a:ext cx="3050241" cy="3060302"/>
          </a:xfrm>
          <a:custGeom>
            <a:avLst/>
            <a:gdLst/>
            <a:ahLst/>
            <a:cxnLst/>
            <a:rect l="l" t="t" r="r" b="b"/>
            <a:pathLst>
              <a:path w="3050241" h="3060302">
                <a:moveTo>
                  <a:pt x="0" y="3060302"/>
                </a:moveTo>
                <a:lnTo>
                  <a:pt x="0" y="0"/>
                </a:lnTo>
                <a:lnTo>
                  <a:pt x="3050241" y="0"/>
                </a:lnTo>
                <a:lnTo>
                  <a:pt x="3050241" y="3060302"/>
                </a:lnTo>
                <a:lnTo>
                  <a:pt x="0" y="3060302"/>
                </a:lnTo>
              </a:path>
            </a:pathLst>
          </a:custGeom>
          <a:blipFill>
            <a:blip r:embed="rId8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10798125" y="5159122"/>
            <a:ext cx="1393812" cy="1698432"/>
          </a:xfrm>
          <a:custGeom>
            <a:avLst/>
            <a:gdLst/>
            <a:ahLst/>
            <a:cxnLst/>
            <a:rect l="l" t="t" r="r" b="b"/>
            <a:pathLst>
              <a:path w="1393812" h="1698432">
                <a:moveTo>
                  <a:pt x="0" y="1698432"/>
                </a:moveTo>
                <a:lnTo>
                  <a:pt x="0" y="0"/>
                </a:lnTo>
                <a:lnTo>
                  <a:pt x="1393812" y="0"/>
                </a:lnTo>
                <a:lnTo>
                  <a:pt x="1393812" y="1698432"/>
                </a:lnTo>
                <a:lnTo>
                  <a:pt x="0" y="1698432"/>
                </a:lnTo>
              </a:path>
            </a:pathLst>
          </a:custGeom>
          <a:blipFill>
            <a:blip r:embed="rId9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11344216" y="5736925"/>
            <a:ext cx="812796" cy="1120629"/>
          </a:xfrm>
          <a:custGeom>
            <a:avLst/>
            <a:gdLst/>
            <a:ahLst/>
            <a:cxnLst/>
            <a:rect l="l" t="t" r="r" b="b"/>
            <a:pathLst>
              <a:path w="812796" h="1120629">
                <a:moveTo>
                  <a:pt x="0" y="1120629"/>
                </a:moveTo>
                <a:lnTo>
                  <a:pt x="0" y="0"/>
                </a:lnTo>
                <a:lnTo>
                  <a:pt x="812796" y="0"/>
                </a:lnTo>
                <a:lnTo>
                  <a:pt x="812796" y="1120629"/>
                </a:lnTo>
                <a:lnTo>
                  <a:pt x="0" y="1120629"/>
                </a:lnTo>
              </a:path>
            </a:pathLst>
          </a:custGeom>
          <a:blipFill>
            <a:blip r:embed="rId10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8975679" y="6225811"/>
            <a:ext cx="1917690" cy="631743"/>
          </a:xfrm>
          <a:custGeom>
            <a:avLst/>
            <a:gdLst/>
            <a:ahLst/>
            <a:cxnLst/>
            <a:rect l="l" t="t" r="r" b="b"/>
            <a:pathLst>
              <a:path w="1917690" h="631743">
                <a:moveTo>
                  <a:pt x="0" y="631743"/>
                </a:moveTo>
                <a:lnTo>
                  <a:pt x="0" y="0"/>
                </a:lnTo>
                <a:lnTo>
                  <a:pt x="1917690" y="0"/>
                </a:lnTo>
                <a:lnTo>
                  <a:pt x="1917690" y="631743"/>
                </a:lnTo>
                <a:lnTo>
                  <a:pt x="0" y="631743"/>
                </a:lnTo>
              </a:path>
            </a:pathLst>
          </a:custGeom>
          <a:blipFill>
            <a:blip r:embed="rId1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9420176" y="5159150"/>
            <a:ext cx="1009645" cy="1346025"/>
          </a:xfrm>
          <a:custGeom>
            <a:avLst/>
            <a:gdLst/>
            <a:ahLst/>
            <a:cxnLst/>
            <a:rect l="l" t="t" r="r" b="b"/>
            <a:pathLst>
              <a:path w="1009645" h="1346025">
                <a:moveTo>
                  <a:pt x="0" y="1346025"/>
                </a:moveTo>
                <a:lnTo>
                  <a:pt x="0" y="0"/>
                </a:lnTo>
                <a:lnTo>
                  <a:pt x="1009645" y="0"/>
                </a:lnTo>
                <a:lnTo>
                  <a:pt x="1009645" y="1346025"/>
                </a:lnTo>
                <a:lnTo>
                  <a:pt x="0" y="1346025"/>
                </a:lnTo>
              </a:path>
            </a:pathLst>
          </a:custGeom>
          <a:blipFill>
            <a:blip r:embed="rId1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61996" y="447"/>
            <a:ext cx="10607040" cy="1097280"/>
          </a:xfrm>
          <a:custGeom>
            <a:avLst/>
            <a:gdLst/>
            <a:ahLst/>
            <a:cxnLst/>
            <a:rect l="l" t="t" r="r" b="b"/>
            <a:pathLst>
              <a:path w="10607040" h="1097280">
                <a:moveTo>
                  <a:pt x="0" y="1097280"/>
                </a:moveTo>
                <a:lnTo>
                  <a:pt x="0" y="0"/>
                </a:lnTo>
                <a:lnTo>
                  <a:pt x="10607040" y="0"/>
                </a:lnTo>
                <a:lnTo>
                  <a:pt x="1060704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400" dirty="0">
                <a:solidFill>
                  <a:srgbClr val="000000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Grasping the Present Simple Tense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1421505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A6A6A6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Mastering the Present Simple Tense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761996" y="6404211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0" y="365760"/>
                </a:moveTo>
                <a:lnTo>
                  <a:pt x="0" y="0"/>
                </a:lnTo>
                <a:lnTo>
                  <a:pt x="365760" y="0"/>
                </a:lnTo>
                <a:lnTo>
                  <a:pt x="3657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61996" y="1962132"/>
            <a:ext cx="3108960" cy="1554480"/>
          </a:xfrm>
          <a:custGeom>
            <a:avLst/>
            <a:gdLst/>
            <a:ahLst/>
            <a:cxnLst/>
            <a:rect l="l" t="t" r="r" b="b"/>
            <a:pathLst>
              <a:path w="3108960" h="1554480">
                <a:moveTo>
                  <a:pt x="0" y="155448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1554480"/>
                </a:lnTo>
                <a:lnTo>
                  <a:pt x="0" y="15544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200" dirty="0">
                <a:solidFill>
                  <a:srgbClr val="0D0D0D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Clear and straightforward usage in expressing habitual actions and general truths.</a:t>
            </a:r>
            <a:endParaRPr lang="en-US" sz="1200" dirty="0"/>
          </a:p>
          <a:p>
            <a:pPr algn="r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200" dirty="0">
                <a:solidFill>
                  <a:srgbClr val="0D0D0D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Forms the foundation for more complex language structures.</a:t>
            </a:r>
            <a:endParaRPr lang="en-US" sz="1200" dirty="0"/>
          </a:p>
          <a:p>
            <a:pPr algn="r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200" dirty="0">
                <a:solidFill>
                  <a:srgbClr val="0D0D0D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Enhances communication skills in both spoken and written English.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761996" y="1550462"/>
            <a:ext cx="3108960" cy="246221"/>
          </a:xfrm>
          <a:custGeom>
            <a:avLst/>
            <a:gdLst/>
            <a:ahLst/>
            <a:cxnLst/>
            <a:rect l="l" t="t" r="r" b="b"/>
            <a:pathLst>
              <a:path w="3108960" h="246221">
                <a:moveTo>
                  <a:pt x="0" y="246221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246221"/>
                </a:lnTo>
                <a:lnTo>
                  <a:pt x="0" y="2462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1570E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STRENGTHS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8260076" y="1962132"/>
            <a:ext cx="3108960" cy="1554480"/>
          </a:xfrm>
          <a:custGeom>
            <a:avLst/>
            <a:gdLst/>
            <a:ahLst/>
            <a:cxnLst/>
            <a:rect l="l" t="t" r="r" b="b"/>
            <a:pathLst>
              <a:path w="3108960" h="1554480">
                <a:moveTo>
                  <a:pt x="0" y="155448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1554480"/>
                </a:lnTo>
                <a:lnTo>
                  <a:pt x="0" y="15544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200" dirty="0">
                <a:solidFill>
                  <a:srgbClr val="0D0D0D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Can be challenging for non-native English speakers to grasp initially.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200" dirty="0">
                <a:solidFill>
                  <a:srgbClr val="0D0D0D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Requires attention to verb forms and subject-verb agreement.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200" dirty="0">
                <a:solidFill>
                  <a:srgbClr val="0D0D0D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Limited in expressing actions happening at the moment.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8260076" y="1550462"/>
            <a:ext cx="3108960" cy="246221"/>
          </a:xfrm>
          <a:custGeom>
            <a:avLst/>
            <a:gdLst/>
            <a:ahLst/>
            <a:cxnLst/>
            <a:rect l="l" t="t" r="r" b="b"/>
            <a:pathLst>
              <a:path w="3108960" h="246221">
                <a:moveTo>
                  <a:pt x="0" y="246221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246221"/>
                </a:lnTo>
                <a:lnTo>
                  <a:pt x="0" y="2462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1570E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WEAKNESSES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761993" y="4365195"/>
            <a:ext cx="3108960" cy="1554480"/>
          </a:xfrm>
          <a:custGeom>
            <a:avLst/>
            <a:gdLst/>
            <a:ahLst/>
            <a:cxnLst/>
            <a:rect l="l" t="t" r="r" b="b"/>
            <a:pathLst>
              <a:path w="3108960" h="1554480">
                <a:moveTo>
                  <a:pt x="0" y="155448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1554480"/>
                </a:lnTo>
                <a:lnTo>
                  <a:pt x="0" y="15544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200" dirty="0">
                <a:solidFill>
                  <a:srgbClr val="0D0D0D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Practice and repetition can lead to mastery over time.</a:t>
            </a:r>
            <a:endParaRPr lang="en-US" sz="1200" dirty="0"/>
          </a:p>
          <a:p>
            <a:pPr algn="r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200" dirty="0">
                <a:solidFill>
                  <a:srgbClr val="0D0D0D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Provides a solid base for advancing to other tenses in English grammar.</a:t>
            </a:r>
            <a:endParaRPr lang="en-US" sz="1200" dirty="0"/>
          </a:p>
          <a:p>
            <a:pPr algn="r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200" dirty="0">
                <a:solidFill>
                  <a:srgbClr val="0D0D0D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Widely used in everyday conversations, making it a valuable skill to possess.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761993" y="3953525"/>
            <a:ext cx="3108960" cy="246221"/>
          </a:xfrm>
          <a:custGeom>
            <a:avLst/>
            <a:gdLst/>
            <a:ahLst/>
            <a:cxnLst/>
            <a:rect l="l" t="t" r="r" b="b"/>
            <a:pathLst>
              <a:path w="3108960" h="246221">
                <a:moveTo>
                  <a:pt x="0" y="246221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246221"/>
                </a:lnTo>
                <a:lnTo>
                  <a:pt x="0" y="2462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1570E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OPPORTUNITIES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8260076" y="4365195"/>
            <a:ext cx="3108960" cy="1554480"/>
          </a:xfrm>
          <a:custGeom>
            <a:avLst/>
            <a:gdLst/>
            <a:ahLst/>
            <a:cxnLst/>
            <a:rect l="l" t="t" r="r" b="b"/>
            <a:pathLst>
              <a:path w="3108960" h="1554480">
                <a:moveTo>
                  <a:pt x="0" y="155448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1554480"/>
                </a:lnTo>
                <a:lnTo>
                  <a:pt x="0" y="15544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200" dirty="0">
                <a:solidFill>
                  <a:srgbClr val="0D0D0D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Misuse or overuse of the Present Simple tense can lead to misunderstandings.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200" dirty="0">
                <a:solidFill>
                  <a:srgbClr val="0D0D0D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Lack of variety in tense usage may limit the richness of language expression.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200" dirty="0">
                <a:solidFill>
                  <a:srgbClr val="0D0D0D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Difficulty in differentiating between Present Simple and other tenses.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8260076" y="3953525"/>
            <a:ext cx="3108960" cy="246221"/>
          </a:xfrm>
          <a:custGeom>
            <a:avLst/>
            <a:gdLst/>
            <a:ahLst/>
            <a:cxnLst/>
            <a:rect l="l" t="t" r="r" b="b"/>
            <a:pathLst>
              <a:path w="3108960" h="246221">
                <a:moveTo>
                  <a:pt x="0" y="246221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246221"/>
                </a:lnTo>
                <a:lnTo>
                  <a:pt x="0" y="2462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1570E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THREATS</a:t>
            </a:r>
            <a:endParaRPr lang="en-US" sz="1600" dirty="0"/>
          </a:p>
        </p:txBody>
      </p:sp>
      <p:sp>
        <p:nvSpPr>
          <p:cNvPr id="25" name="Text 23"/>
          <p:cNvSpPr/>
          <p:nvPr/>
        </p:nvSpPr>
        <p:spPr>
          <a:xfrm>
            <a:off x="4267198" y="1858311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1828800"/>
                </a:moveTo>
                <a:lnTo>
                  <a:pt x="0" y="0"/>
                </a:lnTo>
                <a:lnTo>
                  <a:pt x="1499616" y="0"/>
                </a:lnTo>
                <a:lnTo>
                  <a:pt x="1828800" y="329184"/>
                </a:lnTo>
                <a:lnTo>
                  <a:pt x="1828800" y="1828800"/>
                </a:lnTo>
              </a:path>
            </a:pathLst>
          </a:custGeom>
          <a:solidFill>
            <a:srgbClr val="1570E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26" name="Text 24"/>
          <p:cNvSpPr/>
          <p:nvPr/>
        </p:nvSpPr>
        <p:spPr>
          <a:xfrm flipH="1" flipV="1" rot="16200000">
            <a:off x="6095999" y="1858311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1828800"/>
                </a:moveTo>
                <a:lnTo>
                  <a:pt x="0" y="0"/>
                </a:lnTo>
                <a:lnTo>
                  <a:pt x="1499616" y="0"/>
                </a:lnTo>
                <a:lnTo>
                  <a:pt x="1828800" y="329184"/>
                </a:lnTo>
                <a:lnTo>
                  <a:pt x="1828800" y="1828800"/>
                </a:lnTo>
              </a:path>
            </a:pathLst>
          </a:custGeom>
          <a:solidFill>
            <a:srgbClr val="3B2675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27" name="Text 25"/>
          <p:cNvSpPr/>
          <p:nvPr/>
        </p:nvSpPr>
        <p:spPr>
          <a:xfrm flipH="1">
            <a:off x="4267199" y="3687111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1828800"/>
                </a:moveTo>
                <a:lnTo>
                  <a:pt x="0" y="0"/>
                </a:lnTo>
                <a:lnTo>
                  <a:pt x="1499616" y="0"/>
                </a:lnTo>
                <a:lnTo>
                  <a:pt x="1828800" y="329184"/>
                </a:lnTo>
                <a:lnTo>
                  <a:pt x="1828800" y="1828800"/>
                </a:lnTo>
              </a:path>
            </a:pathLst>
          </a:custGeom>
          <a:solidFill>
            <a:srgbClr val="3B2675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28" name="Text 26"/>
          <p:cNvSpPr/>
          <p:nvPr/>
        </p:nvSpPr>
        <p:spPr>
          <a:xfrm flipH="1" flipV="1">
            <a:off x="6095999" y="3687111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1828800"/>
                </a:moveTo>
                <a:lnTo>
                  <a:pt x="0" y="0"/>
                </a:lnTo>
                <a:lnTo>
                  <a:pt x="1499616" y="0"/>
                </a:lnTo>
                <a:lnTo>
                  <a:pt x="1828800" y="329184"/>
                </a:lnTo>
                <a:lnTo>
                  <a:pt x="1828800" y="1828800"/>
                </a:lnTo>
              </a:path>
            </a:pathLst>
          </a:custGeom>
          <a:solidFill>
            <a:srgbClr val="1570E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29" name="Text 27"/>
          <p:cNvSpPr/>
          <p:nvPr/>
        </p:nvSpPr>
        <p:spPr>
          <a:xfrm>
            <a:off x="4267198" y="2311046"/>
            <a:ext cx="1828801" cy="923330"/>
          </a:xfrm>
          <a:custGeom>
            <a:avLst/>
            <a:gdLst/>
            <a:ahLst/>
            <a:cxnLst/>
            <a:rect l="l" t="t" r="r" b="b"/>
            <a:pathLst>
              <a:path w="1828801" h="923330">
                <a:moveTo>
                  <a:pt x="0" y="923330"/>
                </a:moveTo>
                <a:lnTo>
                  <a:pt x="0" y="0"/>
                </a:lnTo>
                <a:lnTo>
                  <a:pt x="1828801" y="0"/>
                </a:lnTo>
                <a:lnTo>
                  <a:pt x="1828801" y="923330"/>
                </a:lnTo>
                <a:lnTo>
                  <a:pt x="0" y="92333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5400" dirty="0">
                <a:solidFill>
                  <a:srgbClr val="FFFF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S</a:t>
            </a:r>
            <a:endParaRPr lang="en-US" sz="5400" dirty="0"/>
          </a:p>
        </p:txBody>
      </p:sp>
      <p:sp>
        <p:nvSpPr>
          <p:cNvPr id="30" name="Text 28"/>
          <p:cNvSpPr/>
          <p:nvPr/>
        </p:nvSpPr>
        <p:spPr>
          <a:xfrm>
            <a:off x="6095999" y="2311045"/>
            <a:ext cx="1828801" cy="923330"/>
          </a:xfrm>
          <a:custGeom>
            <a:avLst/>
            <a:gdLst/>
            <a:ahLst/>
            <a:cxnLst/>
            <a:rect l="l" t="t" r="r" b="b"/>
            <a:pathLst>
              <a:path w="1828801" h="923330">
                <a:moveTo>
                  <a:pt x="0" y="923330"/>
                </a:moveTo>
                <a:lnTo>
                  <a:pt x="0" y="0"/>
                </a:lnTo>
                <a:lnTo>
                  <a:pt x="1828801" y="0"/>
                </a:lnTo>
                <a:lnTo>
                  <a:pt x="1828801" y="923330"/>
                </a:lnTo>
                <a:lnTo>
                  <a:pt x="0" y="92333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5400" dirty="0">
                <a:solidFill>
                  <a:srgbClr val="FFFF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W</a:t>
            </a:r>
            <a:endParaRPr lang="en-US" sz="5400" dirty="0"/>
          </a:p>
        </p:txBody>
      </p:sp>
      <p:sp>
        <p:nvSpPr>
          <p:cNvPr id="31" name="Text 29"/>
          <p:cNvSpPr/>
          <p:nvPr/>
        </p:nvSpPr>
        <p:spPr>
          <a:xfrm>
            <a:off x="4267200" y="4139846"/>
            <a:ext cx="1828799" cy="923330"/>
          </a:xfrm>
          <a:custGeom>
            <a:avLst/>
            <a:gdLst/>
            <a:ahLst/>
            <a:cxnLst/>
            <a:rect l="l" t="t" r="r" b="b"/>
            <a:pathLst>
              <a:path w="1828799" h="923330">
                <a:moveTo>
                  <a:pt x="0" y="923330"/>
                </a:moveTo>
                <a:lnTo>
                  <a:pt x="0" y="0"/>
                </a:lnTo>
                <a:lnTo>
                  <a:pt x="1828799" y="0"/>
                </a:lnTo>
                <a:lnTo>
                  <a:pt x="1828799" y="923330"/>
                </a:lnTo>
                <a:lnTo>
                  <a:pt x="0" y="92333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5400" dirty="0">
                <a:solidFill>
                  <a:srgbClr val="FFFF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O</a:t>
            </a:r>
            <a:endParaRPr lang="en-US" sz="5400" dirty="0"/>
          </a:p>
        </p:txBody>
      </p:sp>
      <p:sp>
        <p:nvSpPr>
          <p:cNvPr id="32" name="Text 30"/>
          <p:cNvSpPr/>
          <p:nvPr/>
        </p:nvSpPr>
        <p:spPr>
          <a:xfrm>
            <a:off x="6096000" y="4139846"/>
            <a:ext cx="1828799" cy="923330"/>
          </a:xfrm>
          <a:custGeom>
            <a:avLst/>
            <a:gdLst/>
            <a:ahLst/>
            <a:cxnLst/>
            <a:rect l="l" t="t" r="r" b="b"/>
            <a:pathLst>
              <a:path w="1828799" h="923330">
                <a:moveTo>
                  <a:pt x="0" y="923330"/>
                </a:moveTo>
                <a:lnTo>
                  <a:pt x="0" y="0"/>
                </a:lnTo>
                <a:lnTo>
                  <a:pt x="1828799" y="0"/>
                </a:lnTo>
                <a:lnTo>
                  <a:pt x="1828799" y="923330"/>
                </a:lnTo>
                <a:lnTo>
                  <a:pt x="0" y="92333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5400" dirty="0">
                <a:solidFill>
                  <a:srgbClr val="FFFF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T</a:t>
            </a:r>
            <a:endParaRPr lang="en-US" sz="5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38125" y="447"/>
            <a:ext cx="1866890" cy="2333321"/>
          </a:xfrm>
          <a:custGeom>
            <a:avLst/>
            <a:gdLst/>
            <a:ahLst/>
            <a:cxnLst/>
            <a:rect l="l" t="t" r="r" b="b"/>
            <a:pathLst>
              <a:path w="1866890" h="2333321">
                <a:moveTo>
                  <a:pt x="0" y="2333321"/>
                </a:moveTo>
                <a:lnTo>
                  <a:pt x="0" y="0"/>
                </a:lnTo>
                <a:lnTo>
                  <a:pt x="1866890" y="0"/>
                </a:lnTo>
                <a:lnTo>
                  <a:pt x="1866890" y="2333321"/>
                </a:lnTo>
                <a:lnTo>
                  <a:pt x="0" y="2333321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1428664" y="2299306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9905626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9143953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4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1424806" y="1530443"/>
            <a:ext cx="767131" cy="769158"/>
          </a:xfrm>
          <a:custGeom>
            <a:avLst/>
            <a:gdLst/>
            <a:ahLst/>
            <a:cxnLst/>
            <a:rect l="l" t="t" r="r" b="b"/>
            <a:pathLst>
              <a:path w="767131" h="769158">
                <a:moveTo>
                  <a:pt x="0" y="769158"/>
                </a:moveTo>
                <a:lnTo>
                  <a:pt x="0" y="0"/>
                </a:lnTo>
                <a:lnTo>
                  <a:pt x="767131" y="0"/>
                </a:lnTo>
                <a:lnTo>
                  <a:pt x="767131" y="769158"/>
                </a:lnTo>
                <a:lnTo>
                  <a:pt x="0" y="769158"/>
                </a:lnTo>
              </a:path>
            </a:pathLst>
          </a:custGeom>
          <a:blipFill>
            <a:blip r:embed="rId5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0667300" y="446"/>
            <a:ext cx="761673" cy="1521988"/>
          </a:xfrm>
          <a:custGeom>
            <a:avLst/>
            <a:gdLst/>
            <a:ahLst/>
            <a:cxnLst/>
            <a:rect l="l" t="t" r="r" b="b"/>
            <a:pathLst>
              <a:path w="761673" h="1521988">
                <a:moveTo>
                  <a:pt x="0" y="1521988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1988"/>
                </a:lnTo>
                <a:lnTo>
                  <a:pt x="0" y="1521988"/>
                </a:lnTo>
              </a:path>
            </a:pathLst>
          </a:custGeom>
          <a:blipFill>
            <a:blip r:embed="rId6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428664" y="446"/>
            <a:ext cx="761673" cy="1522286"/>
          </a:xfrm>
          <a:custGeom>
            <a:avLst/>
            <a:gdLst/>
            <a:ahLst/>
            <a:cxnLst/>
            <a:rect l="l" t="t" r="r" b="b"/>
            <a:pathLst>
              <a:path w="761673" h="1522286">
                <a:moveTo>
                  <a:pt x="0" y="1522286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2286"/>
                </a:lnTo>
                <a:lnTo>
                  <a:pt x="0" y="1522286"/>
                </a:lnTo>
              </a:path>
            </a:pathLst>
          </a:custGeom>
          <a:blipFill>
            <a:blip r:embed="rId7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" y="3797252"/>
            <a:ext cx="3050241" cy="3060302"/>
          </a:xfrm>
          <a:custGeom>
            <a:avLst/>
            <a:gdLst/>
            <a:ahLst/>
            <a:cxnLst/>
            <a:rect l="l" t="t" r="r" b="b"/>
            <a:pathLst>
              <a:path w="3050241" h="3060302">
                <a:moveTo>
                  <a:pt x="0" y="3060302"/>
                </a:moveTo>
                <a:lnTo>
                  <a:pt x="0" y="0"/>
                </a:lnTo>
                <a:lnTo>
                  <a:pt x="3050241" y="0"/>
                </a:lnTo>
                <a:lnTo>
                  <a:pt x="3050241" y="3060302"/>
                </a:lnTo>
                <a:lnTo>
                  <a:pt x="0" y="3060302"/>
                </a:lnTo>
              </a:path>
            </a:pathLst>
          </a:custGeom>
          <a:blipFill>
            <a:blip r:embed="rId8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10798125" y="5159122"/>
            <a:ext cx="1393812" cy="1698432"/>
          </a:xfrm>
          <a:custGeom>
            <a:avLst/>
            <a:gdLst/>
            <a:ahLst/>
            <a:cxnLst/>
            <a:rect l="l" t="t" r="r" b="b"/>
            <a:pathLst>
              <a:path w="1393812" h="1698432">
                <a:moveTo>
                  <a:pt x="0" y="1698432"/>
                </a:moveTo>
                <a:lnTo>
                  <a:pt x="0" y="0"/>
                </a:lnTo>
                <a:lnTo>
                  <a:pt x="1393812" y="0"/>
                </a:lnTo>
                <a:lnTo>
                  <a:pt x="1393812" y="1698432"/>
                </a:lnTo>
                <a:lnTo>
                  <a:pt x="0" y="1698432"/>
                </a:lnTo>
              </a:path>
            </a:pathLst>
          </a:custGeom>
          <a:blipFill>
            <a:blip r:embed="rId9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11344216" y="5736925"/>
            <a:ext cx="812796" cy="1120629"/>
          </a:xfrm>
          <a:custGeom>
            <a:avLst/>
            <a:gdLst/>
            <a:ahLst/>
            <a:cxnLst/>
            <a:rect l="l" t="t" r="r" b="b"/>
            <a:pathLst>
              <a:path w="812796" h="1120629">
                <a:moveTo>
                  <a:pt x="0" y="1120629"/>
                </a:moveTo>
                <a:lnTo>
                  <a:pt x="0" y="0"/>
                </a:lnTo>
                <a:lnTo>
                  <a:pt x="812796" y="0"/>
                </a:lnTo>
                <a:lnTo>
                  <a:pt x="812796" y="1120629"/>
                </a:lnTo>
                <a:lnTo>
                  <a:pt x="0" y="1120629"/>
                </a:lnTo>
              </a:path>
            </a:pathLst>
          </a:custGeom>
          <a:blipFill>
            <a:blip r:embed="rId10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8975679" y="6225811"/>
            <a:ext cx="1917690" cy="631743"/>
          </a:xfrm>
          <a:custGeom>
            <a:avLst/>
            <a:gdLst/>
            <a:ahLst/>
            <a:cxnLst/>
            <a:rect l="l" t="t" r="r" b="b"/>
            <a:pathLst>
              <a:path w="1917690" h="631743">
                <a:moveTo>
                  <a:pt x="0" y="631743"/>
                </a:moveTo>
                <a:lnTo>
                  <a:pt x="0" y="0"/>
                </a:lnTo>
                <a:lnTo>
                  <a:pt x="1917690" y="0"/>
                </a:lnTo>
                <a:lnTo>
                  <a:pt x="1917690" y="631743"/>
                </a:lnTo>
                <a:lnTo>
                  <a:pt x="0" y="631743"/>
                </a:lnTo>
              </a:path>
            </a:pathLst>
          </a:custGeom>
          <a:blipFill>
            <a:blip r:embed="rId1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9420176" y="5159150"/>
            <a:ext cx="1009645" cy="1346025"/>
          </a:xfrm>
          <a:custGeom>
            <a:avLst/>
            <a:gdLst/>
            <a:ahLst/>
            <a:cxnLst/>
            <a:rect l="l" t="t" r="r" b="b"/>
            <a:pathLst>
              <a:path w="1009645" h="1346025">
                <a:moveTo>
                  <a:pt x="0" y="1346025"/>
                </a:moveTo>
                <a:lnTo>
                  <a:pt x="0" y="0"/>
                </a:lnTo>
                <a:lnTo>
                  <a:pt x="1009645" y="0"/>
                </a:lnTo>
                <a:lnTo>
                  <a:pt x="1009645" y="1346025"/>
                </a:lnTo>
                <a:lnTo>
                  <a:pt x="0" y="1346025"/>
                </a:lnTo>
              </a:path>
            </a:pathLst>
          </a:custGeom>
          <a:blipFill>
            <a:blip r:embed="rId1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60397" y="2130198"/>
            <a:ext cx="4389120" cy="1645920"/>
          </a:xfrm>
          <a:custGeom>
            <a:avLst/>
            <a:gdLst/>
            <a:ahLst/>
            <a:cxnLst/>
            <a:rect l="l" t="t" r="r" b="b"/>
            <a:pathLst>
              <a:path w="4389120" h="1645920">
                <a:moveTo>
                  <a:pt x="0" y="1645920"/>
                </a:moveTo>
                <a:lnTo>
                  <a:pt x="0" y="0"/>
                </a:lnTo>
                <a:lnTo>
                  <a:pt x="4389120" y="0"/>
                </a:lnTo>
                <a:lnTo>
                  <a:pt x="438912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Regular verbs follow a predictable pattern in the Present Simple tense, where the base form of the verb is used for all persons except for the third person singular, which adds "-s" or "-es" to the base form.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For example, "I play tennis every weekend" or "She watches movies on Fridays."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760397" y="1638533"/>
            <a:ext cx="4389120" cy="365760"/>
          </a:xfrm>
          <a:custGeom>
            <a:avLst/>
            <a:gdLst/>
            <a:ahLst/>
            <a:cxnLst/>
            <a:rect l="l" t="t" r="r" b="b"/>
            <a:pathLst>
              <a:path w="4389120" h="365760">
                <a:moveTo>
                  <a:pt x="0" y="365760"/>
                </a:moveTo>
                <a:lnTo>
                  <a:pt x="0" y="0"/>
                </a:lnTo>
                <a:lnTo>
                  <a:pt x="4389120" y="0"/>
                </a:lnTo>
                <a:lnTo>
                  <a:pt x="43891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23342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Regular Verbs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5940269" y="2130198"/>
            <a:ext cx="4389120" cy="1645920"/>
          </a:xfrm>
          <a:custGeom>
            <a:avLst/>
            <a:gdLst/>
            <a:ahLst/>
            <a:cxnLst/>
            <a:rect l="l" t="t" r="r" b="b"/>
            <a:pathLst>
              <a:path w="4389120" h="1645920">
                <a:moveTo>
                  <a:pt x="0" y="1645920"/>
                </a:moveTo>
                <a:lnTo>
                  <a:pt x="0" y="0"/>
                </a:lnTo>
                <a:lnTo>
                  <a:pt x="4389120" y="0"/>
                </a:lnTo>
                <a:lnTo>
                  <a:pt x="438912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Irregular verbs do not follow the standard rules for conjugation in the Present Simple tense.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Each irregular verb has its unique forms for different persons.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For instance, "I go to the gym every morning" or "They have breakfast together every day."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5940269" y="1638533"/>
            <a:ext cx="4389120" cy="365760"/>
          </a:xfrm>
          <a:custGeom>
            <a:avLst/>
            <a:gdLst/>
            <a:ahLst/>
            <a:cxnLst/>
            <a:rect l="l" t="t" r="r" b="b"/>
            <a:pathLst>
              <a:path w="4389120" h="365760">
                <a:moveTo>
                  <a:pt x="0" y="365760"/>
                </a:moveTo>
                <a:lnTo>
                  <a:pt x="0" y="0"/>
                </a:lnTo>
                <a:lnTo>
                  <a:pt x="4389120" y="0"/>
                </a:lnTo>
                <a:lnTo>
                  <a:pt x="43891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23342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Irregular Verbs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760397" y="4616553"/>
            <a:ext cx="4389120" cy="1645920"/>
          </a:xfrm>
          <a:custGeom>
            <a:avLst/>
            <a:gdLst/>
            <a:ahLst/>
            <a:cxnLst/>
            <a:rect l="l" t="t" r="r" b="b"/>
            <a:pathLst>
              <a:path w="4389120" h="1645920">
                <a:moveTo>
                  <a:pt x="0" y="1645920"/>
                </a:moveTo>
                <a:lnTo>
                  <a:pt x="0" y="0"/>
                </a:lnTo>
                <a:lnTo>
                  <a:pt x="4389120" y="0"/>
                </a:lnTo>
                <a:lnTo>
                  <a:pt x="438912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Modal verbs, such as "can," "may," "must," etc., do not change their form in the Present Simple tense.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They are always followed by the base form of the main verb.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For example, "She can speak Spanish fluently" or "We must finish the project by Friday."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760397" y="4124888"/>
            <a:ext cx="4389120" cy="365760"/>
          </a:xfrm>
          <a:custGeom>
            <a:avLst/>
            <a:gdLst/>
            <a:ahLst/>
            <a:cxnLst/>
            <a:rect l="l" t="t" r="r" b="b"/>
            <a:pathLst>
              <a:path w="4389120" h="365760">
                <a:moveTo>
                  <a:pt x="0" y="365760"/>
                </a:moveTo>
                <a:lnTo>
                  <a:pt x="0" y="0"/>
                </a:lnTo>
                <a:lnTo>
                  <a:pt x="4389120" y="0"/>
                </a:lnTo>
                <a:lnTo>
                  <a:pt x="43891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23342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Modal Verbs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5940269" y="4616553"/>
            <a:ext cx="4389120" cy="1645920"/>
          </a:xfrm>
          <a:custGeom>
            <a:avLst/>
            <a:gdLst/>
            <a:ahLst/>
            <a:cxnLst/>
            <a:rect l="l" t="t" r="r" b="b"/>
            <a:pathLst>
              <a:path w="4389120" h="1645920">
                <a:moveTo>
                  <a:pt x="0" y="1645920"/>
                </a:moveTo>
                <a:lnTo>
                  <a:pt x="0" y="0"/>
                </a:lnTo>
                <a:lnTo>
                  <a:pt x="4389120" y="0"/>
                </a:lnTo>
                <a:lnTo>
                  <a:pt x="438912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Phrasal verbs consist of a main verb and one or more particles (prepositions or adverbs).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In the Present Simple tense, phrasal verbs are used similarly to regular verbs, with the particle typically following the main verb.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For instance, "He gets up early every morning" or "They look after their pets carefully."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761996" y="447"/>
            <a:ext cx="10607040" cy="1097280"/>
          </a:xfrm>
          <a:custGeom>
            <a:avLst/>
            <a:gdLst/>
            <a:ahLst/>
            <a:cxnLst/>
            <a:rect l="l" t="t" r="r" b="b"/>
            <a:pathLst>
              <a:path w="10607040" h="1097280">
                <a:moveTo>
                  <a:pt x="0" y="1097280"/>
                </a:moveTo>
                <a:lnTo>
                  <a:pt x="0" y="0"/>
                </a:lnTo>
                <a:lnTo>
                  <a:pt x="10607040" y="0"/>
                </a:lnTo>
                <a:lnTo>
                  <a:pt x="1060704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400" dirty="0">
                <a:solidFill>
                  <a:srgbClr val="000000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Interactions with Different Verb Types</a:t>
            </a:r>
            <a:endParaRPr lang="en-US" sz="2400" dirty="0"/>
          </a:p>
        </p:txBody>
      </p:sp>
      <p:sp>
        <p:nvSpPr>
          <p:cNvPr id="22" name="Text 20"/>
          <p:cNvSpPr/>
          <p:nvPr/>
        </p:nvSpPr>
        <p:spPr>
          <a:xfrm>
            <a:off x="1421505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A6A6A6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Mastering the Present Simple Tense</a:t>
            </a:r>
            <a:endParaRPr lang="en-US" sz="800" dirty="0"/>
          </a:p>
        </p:txBody>
      </p:sp>
      <p:sp>
        <p:nvSpPr>
          <p:cNvPr id="23" name="Text 21"/>
          <p:cNvSpPr/>
          <p:nvPr/>
        </p:nvSpPr>
        <p:spPr>
          <a:xfrm>
            <a:off x="761996" y="6404211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0" y="365760"/>
                </a:moveTo>
                <a:lnTo>
                  <a:pt x="0" y="0"/>
                </a:lnTo>
                <a:lnTo>
                  <a:pt x="365760" y="0"/>
                </a:lnTo>
                <a:lnTo>
                  <a:pt x="3657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4" name="Text 22"/>
          <p:cNvSpPr/>
          <p:nvPr/>
        </p:nvSpPr>
        <p:spPr>
          <a:xfrm>
            <a:off x="5940269" y="4124888"/>
            <a:ext cx="4389120" cy="365760"/>
          </a:xfrm>
          <a:custGeom>
            <a:avLst/>
            <a:gdLst/>
            <a:ahLst/>
            <a:cxnLst/>
            <a:rect l="l" t="t" r="r" b="b"/>
            <a:pathLst>
              <a:path w="4389120" h="365760">
                <a:moveTo>
                  <a:pt x="0" y="365760"/>
                </a:moveTo>
                <a:lnTo>
                  <a:pt x="0" y="0"/>
                </a:lnTo>
                <a:lnTo>
                  <a:pt x="4389120" y="0"/>
                </a:lnTo>
                <a:lnTo>
                  <a:pt x="43891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23342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Phrasal Verbs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38125" y="447"/>
            <a:ext cx="1866890" cy="2333321"/>
          </a:xfrm>
          <a:custGeom>
            <a:avLst/>
            <a:gdLst/>
            <a:ahLst/>
            <a:cxnLst/>
            <a:rect l="l" t="t" r="r" b="b"/>
            <a:pathLst>
              <a:path w="1866890" h="2333321">
                <a:moveTo>
                  <a:pt x="0" y="2333321"/>
                </a:moveTo>
                <a:lnTo>
                  <a:pt x="0" y="0"/>
                </a:lnTo>
                <a:lnTo>
                  <a:pt x="1866890" y="0"/>
                </a:lnTo>
                <a:lnTo>
                  <a:pt x="1866890" y="2333321"/>
                </a:lnTo>
                <a:lnTo>
                  <a:pt x="0" y="2333321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1428664" y="2299306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9905626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9143953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4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1424806" y="1530443"/>
            <a:ext cx="767131" cy="769158"/>
          </a:xfrm>
          <a:custGeom>
            <a:avLst/>
            <a:gdLst/>
            <a:ahLst/>
            <a:cxnLst/>
            <a:rect l="l" t="t" r="r" b="b"/>
            <a:pathLst>
              <a:path w="767131" h="769158">
                <a:moveTo>
                  <a:pt x="0" y="769158"/>
                </a:moveTo>
                <a:lnTo>
                  <a:pt x="0" y="0"/>
                </a:lnTo>
                <a:lnTo>
                  <a:pt x="767131" y="0"/>
                </a:lnTo>
                <a:lnTo>
                  <a:pt x="767131" y="769158"/>
                </a:lnTo>
                <a:lnTo>
                  <a:pt x="0" y="769158"/>
                </a:lnTo>
              </a:path>
            </a:pathLst>
          </a:custGeom>
          <a:blipFill>
            <a:blip r:embed="rId5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0667300" y="446"/>
            <a:ext cx="761673" cy="1521988"/>
          </a:xfrm>
          <a:custGeom>
            <a:avLst/>
            <a:gdLst/>
            <a:ahLst/>
            <a:cxnLst/>
            <a:rect l="l" t="t" r="r" b="b"/>
            <a:pathLst>
              <a:path w="761673" h="1521988">
                <a:moveTo>
                  <a:pt x="0" y="1521988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1988"/>
                </a:lnTo>
                <a:lnTo>
                  <a:pt x="0" y="1521988"/>
                </a:lnTo>
              </a:path>
            </a:pathLst>
          </a:custGeom>
          <a:blipFill>
            <a:blip r:embed="rId6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428664" y="446"/>
            <a:ext cx="761673" cy="1522286"/>
          </a:xfrm>
          <a:custGeom>
            <a:avLst/>
            <a:gdLst/>
            <a:ahLst/>
            <a:cxnLst/>
            <a:rect l="l" t="t" r="r" b="b"/>
            <a:pathLst>
              <a:path w="761673" h="1522286">
                <a:moveTo>
                  <a:pt x="0" y="1522286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2286"/>
                </a:lnTo>
                <a:lnTo>
                  <a:pt x="0" y="1522286"/>
                </a:lnTo>
              </a:path>
            </a:pathLst>
          </a:custGeom>
          <a:blipFill>
            <a:blip r:embed="rId7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" y="3797252"/>
            <a:ext cx="3050241" cy="3060302"/>
          </a:xfrm>
          <a:custGeom>
            <a:avLst/>
            <a:gdLst/>
            <a:ahLst/>
            <a:cxnLst/>
            <a:rect l="l" t="t" r="r" b="b"/>
            <a:pathLst>
              <a:path w="3050241" h="3060302">
                <a:moveTo>
                  <a:pt x="0" y="3060302"/>
                </a:moveTo>
                <a:lnTo>
                  <a:pt x="0" y="0"/>
                </a:lnTo>
                <a:lnTo>
                  <a:pt x="3050241" y="0"/>
                </a:lnTo>
                <a:lnTo>
                  <a:pt x="3050241" y="3060302"/>
                </a:lnTo>
                <a:lnTo>
                  <a:pt x="0" y="3060302"/>
                </a:lnTo>
              </a:path>
            </a:pathLst>
          </a:custGeom>
          <a:blipFill>
            <a:blip r:embed="rId8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10798125" y="5159122"/>
            <a:ext cx="1393812" cy="1698432"/>
          </a:xfrm>
          <a:custGeom>
            <a:avLst/>
            <a:gdLst/>
            <a:ahLst/>
            <a:cxnLst/>
            <a:rect l="l" t="t" r="r" b="b"/>
            <a:pathLst>
              <a:path w="1393812" h="1698432">
                <a:moveTo>
                  <a:pt x="0" y="1698432"/>
                </a:moveTo>
                <a:lnTo>
                  <a:pt x="0" y="0"/>
                </a:lnTo>
                <a:lnTo>
                  <a:pt x="1393812" y="0"/>
                </a:lnTo>
                <a:lnTo>
                  <a:pt x="1393812" y="1698432"/>
                </a:lnTo>
                <a:lnTo>
                  <a:pt x="0" y="1698432"/>
                </a:lnTo>
              </a:path>
            </a:pathLst>
          </a:custGeom>
          <a:blipFill>
            <a:blip r:embed="rId9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11344216" y="5736925"/>
            <a:ext cx="812796" cy="1120629"/>
          </a:xfrm>
          <a:custGeom>
            <a:avLst/>
            <a:gdLst/>
            <a:ahLst/>
            <a:cxnLst/>
            <a:rect l="l" t="t" r="r" b="b"/>
            <a:pathLst>
              <a:path w="812796" h="1120629">
                <a:moveTo>
                  <a:pt x="0" y="1120629"/>
                </a:moveTo>
                <a:lnTo>
                  <a:pt x="0" y="0"/>
                </a:lnTo>
                <a:lnTo>
                  <a:pt x="812796" y="0"/>
                </a:lnTo>
                <a:lnTo>
                  <a:pt x="812796" y="1120629"/>
                </a:lnTo>
                <a:lnTo>
                  <a:pt x="0" y="1120629"/>
                </a:lnTo>
              </a:path>
            </a:pathLst>
          </a:custGeom>
          <a:blipFill>
            <a:blip r:embed="rId10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8975679" y="6225811"/>
            <a:ext cx="1917690" cy="631743"/>
          </a:xfrm>
          <a:custGeom>
            <a:avLst/>
            <a:gdLst/>
            <a:ahLst/>
            <a:cxnLst/>
            <a:rect l="l" t="t" r="r" b="b"/>
            <a:pathLst>
              <a:path w="1917690" h="631743">
                <a:moveTo>
                  <a:pt x="0" y="631743"/>
                </a:moveTo>
                <a:lnTo>
                  <a:pt x="0" y="0"/>
                </a:lnTo>
                <a:lnTo>
                  <a:pt x="1917690" y="0"/>
                </a:lnTo>
                <a:lnTo>
                  <a:pt x="1917690" y="631743"/>
                </a:lnTo>
                <a:lnTo>
                  <a:pt x="0" y="631743"/>
                </a:lnTo>
              </a:path>
            </a:pathLst>
          </a:custGeom>
          <a:blipFill>
            <a:blip r:embed="rId1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9420176" y="5159150"/>
            <a:ext cx="1009645" cy="1346025"/>
          </a:xfrm>
          <a:custGeom>
            <a:avLst/>
            <a:gdLst/>
            <a:ahLst/>
            <a:cxnLst/>
            <a:rect l="l" t="t" r="r" b="b"/>
            <a:pathLst>
              <a:path w="1009645" h="1346025">
                <a:moveTo>
                  <a:pt x="0" y="1346025"/>
                </a:moveTo>
                <a:lnTo>
                  <a:pt x="0" y="0"/>
                </a:lnTo>
                <a:lnTo>
                  <a:pt x="1009645" y="0"/>
                </a:lnTo>
                <a:lnTo>
                  <a:pt x="1009645" y="1346025"/>
                </a:lnTo>
                <a:lnTo>
                  <a:pt x="0" y="1346025"/>
                </a:lnTo>
              </a:path>
            </a:pathLst>
          </a:custGeom>
          <a:blipFill>
            <a:blip r:embed="rId1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61996" y="447"/>
            <a:ext cx="10607040" cy="1097280"/>
          </a:xfrm>
          <a:custGeom>
            <a:avLst/>
            <a:gdLst/>
            <a:ahLst/>
            <a:cxnLst/>
            <a:rect l="l" t="t" r="r" b="b"/>
            <a:pathLst>
              <a:path w="10607040" h="1097280">
                <a:moveTo>
                  <a:pt x="0" y="1097280"/>
                </a:moveTo>
                <a:lnTo>
                  <a:pt x="0" y="0"/>
                </a:lnTo>
                <a:lnTo>
                  <a:pt x="10607040" y="0"/>
                </a:lnTo>
                <a:lnTo>
                  <a:pt x="1060704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400" dirty="0">
                <a:solidFill>
                  <a:srgbClr val="000000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Regular and Irregular Verbs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1421505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A6A6A6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Mastering the Present Simple Tense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761996" y="6404211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0" y="365760"/>
                </a:moveTo>
                <a:lnTo>
                  <a:pt x="0" y="0"/>
                </a:lnTo>
                <a:lnTo>
                  <a:pt x="365760" y="0"/>
                </a:lnTo>
                <a:lnTo>
                  <a:pt x="3657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61996" y="1962132"/>
            <a:ext cx="3108960" cy="1554480"/>
          </a:xfrm>
          <a:custGeom>
            <a:avLst/>
            <a:gdLst/>
            <a:ahLst/>
            <a:cxnLst/>
            <a:rect l="l" t="t" r="r" b="b"/>
            <a:pathLst>
              <a:path w="3108960" h="1554480">
                <a:moveTo>
                  <a:pt x="0" y="155448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1554480"/>
                </a:lnTo>
                <a:lnTo>
                  <a:pt x="0" y="15544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200" dirty="0">
                <a:solidFill>
                  <a:srgbClr val="0D0D0D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Regular verbs follow a predictable pattern when conjugating in the Present Simple tense.</a:t>
            </a:r>
            <a:endParaRPr lang="en-US" sz="1200" dirty="0"/>
          </a:p>
          <a:p>
            <a:pPr algn="r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200" dirty="0">
                <a:solidFill>
                  <a:srgbClr val="0D0D0D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Irregular verbs add variety and nuance to language usage.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761996" y="1550462"/>
            <a:ext cx="3108960" cy="246221"/>
          </a:xfrm>
          <a:custGeom>
            <a:avLst/>
            <a:gdLst/>
            <a:ahLst/>
            <a:cxnLst/>
            <a:rect l="l" t="t" r="r" b="b"/>
            <a:pathLst>
              <a:path w="3108960" h="246221">
                <a:moveTo>
                  <a:pt x="0" y="246221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246221"/>
                </a:lnTo>
                <a:lnTo>
                  <a:pt x="0" y="2462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1570E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STRENGTHS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8260076" y="1962132"/>
            <a:ext cx="3108960" cy="1554480"/>
          </a:xfrm>
          <a:custGeom>
            <a:avLst/>
            <a:gdLst/>
            <a:ahLst/>
            <a:cxnLst/>
            <a:rect l="l" t="t" r="r" b="b"/>
            <a:pathLst>
              <a:path w="3108960" h="1554480">
                <a:moveTo>
                  <a:pt x="0" y="155448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1554480"/>
                </a:lnTo>
                <a:lnTo>
                  <a:pt x="0" y="15544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200" dirty="0">
                <a:solidFill>
                  <a:srgbClr val="0D0D0D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Memorizing irregular verb forms can be challenging for language learners.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200" dirty="0">
                <a:solidFill>
                  <a:srgbClr val="0D0D0D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Overusing regular verbs may lead to repetitive language usage.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8260076" y="1550462"/>
            <a:ext cx="3108960" cy="246221"/>
          </a:xfrm>
          <a:custGeom>
            <a:avLst/>
            <a:gdLst/>
            <a:ahLst/>
            <a:cxnLst/>
            <a:rect l="l" t="t" r="r" b="b"/>
            <a:pathLst>
              <a:path w="3108960" h="246221">
                <a:moveTo>
                  <a:pt x="0" y="246221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246221"/>
                </a:lnTo>
                <a:lnTo>
                  <a:pt x="0" y="2462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1570E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WEAKNESSES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761993" y="4365195"/>
            <a:ext cx="3108960" cy="1554480"/>
          </a:xfrm>
          <a:custGeom>
            <a:avLst/>
            <a:gdLst/>
            <a:ahLst/>
            <a:cxnLst/>
            <a:rect l="l" t="t" r="r" b="b"/>
            <a:pathLst>
              <a:path w="3108960" h="1554480">
                <a:moveTo>
                  <a:pt x="0" y="155448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1554480"/>
                </a:lnTo>
                <a:lnTo>
                  <a:pt x="0" y="15544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200" dirty="0">
                <a:solidFill>
                  <a:srgbClr val="0D0D0D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Practice and exposure can help improve mastery of both regular and irregular verbs.</a:t>
            </a:r>
            <a:endParaRPr lang="en-US" sz="1200" dirty="0"/>
          </a:p>
          <a:p>
            <a:pPr algn="r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200" dirty="0">
                <a:solidFill>
                  <a:srgbClr val="0D0D0D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Using a variety of verbs enhances the richness of language expression.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761993" y="3953525"/>
            <a:ext cx="3108960" cy="246221"/>
          </a:xfrm>
          <a:custGeom>
            <a:avLst/>
            <a:gdLst/>
            <a:ahLst/>
            <a:cxnLst/>
            <a:rect l="l" t="t" r="r" b="b"/>
            <a:pathLst>
              <a:path w="3108960" h="246221">
                <a:moveTo>
                  <a:pt x="0" y="246221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246221"/>
                </a:lnTo>
                <a:lnTo>
                  <a:pt x="0" y="2462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1570E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OPPORTUNITIES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8260076" y="4365195"/>
            <a:ext cx="3108960" cy="1554480"/>
          </a:xfrm>
          <a:custGeom>
            <a:avLst/>
            <a:gdLst/>
            <a:ahLst/>
            <a:cxnLst/>
            <a:rect l="l" t="t" r="r" b="b"/>
            <a:pathLst>
              <a:path w="3108960" h="1554480">
                <a:moveTo>
                  <a:pt x="0" y="155448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1554480"/>
                </a:lnTo>
                <a:lnTo>
                  <a:pt x="0" y="15544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200" dirty="0">
                <a:solidFill>
                  <a:srgbClr val="0D0D0D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Incorrect verb usage can impact the clarity and accuracy of communication.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200" dirty="0">
                <a:solidFill>
                  <a:srgbClr val="0D0D0D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Neglecting to differentiate between regular and irregular verbs may hinder language proficiency.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8260076" y="3953525"/>
            <a:ext cx="3108960" cy="246221"/>
          </a:xfrm>
          <a:custGeom>
            <a:avLst/>
            <a:gdLst/>
            <a:ahLst/>
            <a:cxnLst/>
            <a:rect l="l" t="t" r="r" b="b"/>
            <a:pathLst>
              <a:path w="3108960" h="246221">
                <a:moveTo>
                  <a:pt x="0" y="246221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246221"/>
                </a:lnTo>
                <a:lnTo>
                  <a:pt x="0" y="2462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1570E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THREATS</a:t>
            </a:r>
            <a:endParaRPr lang="en-US" sz="1600" dirty="0"/>
          </a:p>
        </p:txBody>
      </p:sp>
      <p:sp>
        <p:nvSpPr>
          <p:cNvPr id="25" name="Text 23"/>
          <p:cNvSpPr/>
          <p:nvPr/>
        </p:nvSpPr>
        <p:spPr>
          <a:xfrm>
            <a:off x="4267198" y="1858311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1828800"/>
                </a:moveTo>
                <a:lnTo>
                  <a:pt x="0" y="0"/>
                </a:lnTo>
                <a:lnTo>
                  <a:pt x="1499616" y="0"/>
                </a:lnTo>
                <a:lnTo>
                  <a:pt x="1828800" y="329184"/>
                </a:lnTo>
                <a:lnTo>
                  <a:pt x="1828800" y="1828800"/>
                </a:lnTo>
              </a:path>
            </a:pathLst>
          </a:custGeom>
          <a:solidFill>
            <a:srgbClr val="1570E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26" name="Text 24"/>
          <p:cNvSpPr/>
          <p:nvPr/>
        </p:nvSpPr>
        <p:spPr>
          <a:xfrm flipH="1" flipV="1" rot="16200000">
            <a:off x="6095999" y="1858311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1828800"/>
                </a:moveTo>
                <a:lnTo>
                  <a:pt x="0" y="0"/>
                </a:lnTo>
                <a:lnTo>
                  <a:pt x="1499616" y="0"/>
                </a:lnTo>
                <a:lnTo>
                  <a:pt x="1828800" y="329184"/>
                </a:lnTo>
                <a:lnTo>
                  <a:pt x="1828800" y="1828800"/>
                </a:lnTo>
              </a:path>
            </a:pathLst>
          </a:custGeom>
          <a:solidFill>
            <a:srgbClr val="3B2675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27" name="Text 25"/>
          <p:cNvSpPr/>
          <p:nvPr/>
        </p:nvSpPr>
        <p:spPr>
          <a:xfrm flipH="1">
            <a:off x="4267199" y="3687111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1828800"/>
                </a:moveTo>
                <a:lnTo>
                  <a:pt x="0" y="0"/>
                </a:lnTo>
                <a:lnTo>
                  <a:pt x="1499616" y="0"/>
                </a:lnTo>
                <a:lnTo>
                  <a:pt x="1828800" y="329184"/>
                </a:lnTo>
                <a:lnTo>
                  <a:pt x="1828800" y="1828800"/>
                </a:lnTo>
              </a:path>
            </a:pathLst>
          </a:custGeom>
          <a:solidFill>
            <a:srgbClr val="3B2675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28" name="Text 26"/>
          <p:cNvSpPr/>
          <p:nvPr/>
        </p:nvSpPr>
        <p:spPr>
          <a:xfrm flipH="1" flipV="1">
            <a:off x="6095999" y="3687111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1828800"/>
                </a:moveTo>
                <a:lnTo>
                  <a:pt x="0" y="0"/>
                </a:lnTo>
                <a:lnTo>
                  <a:pt x="1499616" y="0"/>
                </a:lnTo>
                <a:lnTo>
                  <a:pt x="1828800" y="329184"/>
                </a:lnTo>
                <a:lnTo>
                  <a:pt x="1828800" y="1828800"/>
                </a:lnTo>
              </a:path>
            </a:pathLst>
          </a:custGeom>
          <a:solidFill>
            <a:srgbClr val="1570E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29" name="Text 27"/>
          <p:cNvSpPr/>
          <p:nvPr/>
        </p:nvSpPr>
        <p:spPr>
          <a:xfrm>
            <a:off x="4267198" y="2311046"/>
            <a:ext cx="1828801" cy="923330"/>
          </a:xfrm>
          <a:custGeom>
            <a:avLst/>
            <a:gdLst/>
            <a:ahLst/>
            <a:cxnLst/>
            <a:rect l="l" t="t" r="r" b="b"/>
            <a:pathLst>
              <a:path w="1828801" h="923330">
                <a:moveTo>
                  <a:pt x="0" y="923330"/>
                </a:moveTo>
                <a:lnTo>
                  <a:pt x="0" y="0"/>
                </a:lnTo>
                <a:lnTo>
                  <a:pt x="1828801" y="0"/>
                </a:lnTo>
                <a:lnTo>
                  <a:pt x="1828801" y="923330"/>
                </a:lnTo>
                <a:lnTo>
                  <a:pt x="0" y="92333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5400" dirty="0">
                <a:solidFill>
                  <a:srgbClr val="FFFF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S</a:t>
            </a:r>
            <a:endParaRPr lang="en-US" sz="5400" dirty="0"/>
          </a:p>
        </p:txBody>
      </p:sp>
      <p:sp>
        <p:nvSpPr>
          <p:cNvPr id="30" name="Text 28"/>
          <p:cNvSpPr/>
          <p:nvPr/>
        </p:nvSpPr>
        <p:spPr>
          <a:xfrm>
            <a:off x="6095999" y="2311045"/>
            <a:ext cx="1828801" cy="923330"/>
          </a:xfrm>
          <a:custGeom>
            <a:avLst/>
            <a:gdLst/>
            <a:ahLst/>
            <a:cxnLst/>
            <a:rect l="l" t="t" r="r" b="b"/>
            <a:pathLst>
              <a:path w="1828801" h="923330">
                <a:moveTo>
                  <a:pt x="0" y="923330"/>
                </a:moveTo>
                <a:lnTo>
                  <a:pt x="0" y="0"/>
                </a:lnTo>
                <a:lnTo>
                  <a:pt x="1828801" y="0"/>
                </a:lnTo>
                <a:lnTo>
                  <a:pt x="1828801" y="923330"/>
                </a:lnTo>
                <a:lnTo>
                  <a:pt x="0" y="92333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5400" dirty="0">
                <a:solidFill>
                  <a:srgbClr val="FFFF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W</a:t>
            </a:r>
            <a:endParaRPr lang="en-US" sz="5400" dirty="0"/>
          </a:p>
        </p:txBody>
      </p:sp>
      <p:sp>
        <p:nvSpPr>
          <p:cNvPr id="31" name="Text 29"/>
          <p:cNvSpPr/>
          <p:nvPr/>
        </p:nvSpPr>
        <p:spPr>
          <a:xfrm>
            <a:off x="4267200" y="4139846"/>
            <a:ext cx="1828799" cy="923330"/>
          </a:xfrm>
          <a:custGeom>
            <a:avLst/>
            <a:gdLst/>
            <a:ahLst/>
            <a:cxnLst/>
            <a:rect l="l" t="t" r="r" b="b"/>
            <a:pathLst>
              <a:path w="1828799" h="923330">
                <a:moveTo>
                  <a:pt x="0" y="923330"/>
                </a:moveTo>
                <a:lnTo>
                  <a:pt x="0" y="0"/>
                </a:lnTo>
                <a:lnTo>
                  <a:pt x="1828799" y="0"/>
                </a:lnTo>
                <a:lnTo>
                  <a:pt x="1828799" y="923330"/>
                </a:lnTo>
                <a:lnTo>
                  <a:pt x="0" y="92333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5400" dirty="0">
                <a:solidFill>
                  <a:srgbClr val="FFFF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O</a:t>
            </a:r>
            <a:endParaRPr lang="en-US" sz="5400" dirty="0"/>
          </a:p>
        </p:txBody>
      </p:sp>
      <p:sp>
        <p:nvSpPr>
          <p:cNvPr id="32" name="Text 30"/>
          <p:cNvSpPr/>
          <p:nvPr/>
        </p:nvSpPr>
        <p:spPr>
          <a:xfrm>
            <a:off x="6096000" y="4139846"/>
            <a:ext cx="1828799" cy="923330"/>
          </a:xfrm>
          <a:custGeom>
            <a:avLst/>
            <a:gdLst/>
            <a:ahLst/>
            <a:cxnLst/>
            <a:rect l="l" t="t" r="r" b="b"/>
            <a:pathLst>
              <a:path w="1828799" h="923330">
                <a:moveTo>
                  <a:pt x="0" y="923330"/>
                </a:moveTo>
                <a:lnTo>
                  <a:pt x="0" y="0"/>
                </a:lnTo>
                <a:lnTo>
                  <a:pt x="1828799" y="0"/>
                </a:lnTo>
                <a:lnTo>
                  <a:pt x="1828799" y="923330"/>
                </a:lnTo>
                <a:lnTo>
                  <a:pt x="0" y="92333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5400" dirty="0">
                <a:solidFill>
                  <a:srgbClr val="FFFF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T</a:t>
            </a:r>
            <a:endParaRPr lang="en-US" sz="5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38125" y="447"/>
            <a:ext cx="1866890" cy="2333321"/>
          </a:xfrm>
          <a:custGeom>
            <a:avLst/>
            <a:gdLst/>
            <a:ahLst/>
            <a:cxnLst/>
            <a:rect l="l" t="t" r="r" b="b"/>
            <a:pathLst>
              <a:path w="1866890" h="2333321">
                <a:moveTo>
                  <a:pt x="0" y="2333321"/>
                </a:moveTo>
                <a:lnTo>
                  <a:pt x="0" y="0"/>
                </a:lnTo>
                <a:lnTo>
                  <a:pt x="1866890" y="0"/>
                </a:lnTo>
                <a:lnTo>
                  <a:pt x="1866890" y="2333321"/>
                </a:lnTo>
                <a:lnTo>
                  <a:pt x="0" y="2333321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1428664" y="2299306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9905626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9143953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4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1424806" y="1530443"/>
            <a:ext cx="767131" cy="769158"/>
          </a:xfrm>
          <a:custGeom>
            <a:avLst/>
            <a:gdLst/>
            <a:ahLst/>
            <a:cxnLst/>
            <a:rect l="l" t="t" r="r" b="b"/>
            <a:pathLst>
              <a:path w="767131" h="769158">
                <a:moveTo>
                  <a:pt x="0" y="769158"/>
                </a:moveTo>
                <a:lnTo>
                  <a:pt x="0" y="0"/>
                </a:lnTo>
                <a:lnTo>
                  <a:pt x="767131" y="0"/>
                </a:lnTo>
                <a:lnTo>
                  <a:pt x="767131" y="769158"/>
                </a:lnTo>
                <a:lnTo>
                  <a:pt x="0" y="769158"/>
                </a:lnTo>
              </a:path>
            </a:pathLst>
          </a:custGeom>
          <a:blipFill>
            <a:blip r:embed="rId5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0667300" y="446"/>
            <a:ext cx="761673" cy="1521988"/>
          </a:xfrm>
          <a:custGeom>
            <a:avLst/>
            <a:gdLst/>
            <a:ahLst/>
            <a:cxnLst/>
            <a:rect l="l" t="t" r="r" b="b"/>
            <a:pathLst>
              <a:path w="761673" h="1521988">
                <a:moveTo>
                  <a:pt x="0" y="1521988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1988"/>
                </a:lnTo>
                <a:lnTo>
                  <a:pt x="0" y="1521988"/>
                </a:lnTo>
              </a:path>
            </a:pathLst>
          </a:custGeom>
          <a:blipFill>
            <a:blip r:embed="rId6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428664" y="446"/>
            <a:ext cx="761673" cy="1522286"/>
          </a:xfrm>
          <a:custGeom>
            <a:avLst/>
            <a:gdLst/>
            <a:ahLst/>
            <a:cxnLst/>
            <a:rect l="l" t="t" r="r" b="b"/>
            <a:pathLst>
              <a:path w="761673" h="1522286">
                <a:moveTo>
                  <a:pt x="0" y="1522286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2286"/>
                </a:lnTo>
                <a:lnTo>
                  <a:pt x="0" y="1522286"/>
                </a:lnTo>
              </a:path>
            </a:pathLst>
          </a:custGeom>
          <a:blipFill>
            <a:blip r:embed="rId7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" y="3797252"/>
            <a:ext cx="3050241" cy="3060302"/>
          </a:xfrm>
          <a:custGeom>
            <a:avLst/>
            <a:gdLst/>
            <a:ahLst/>
            <a:cxnLst/>
            <a:rect l="l" t="t" r="r" b="b"/>
            <a:pathLst>
              <a:path w="3050241" h="3060302">
                <a:moveTo>
                  <a:pt x="0" y="3060302"/>
                </a:moveTo>
                <a:lnTo>
                  <a:pt x="0" y="0"/>
                </a:lnTo>
                <a:lnTo>
                  <a:pt x="3050241" y="0"/>
                </a:lnTo>
                <a:lnTo>
                  <a:pt x="3050241" y="3060302"/>
                </a:lnTo>
                <a:lnTo>
                  <a:pt x="0" y="3060302"/>
                </a:lnTo>
              </a:path>
            </a:pathLst>
          </a:custGeom>
          <a:blipFill>
            <a:blip r:embed="rId8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10798125" y="5159122"/>
            <a:ext cx="1393812" cy="1698432"/>
          </a:xfrm>
          <a:custGeom>
            <a:avLst/>
            <a:gdLst/>
            <a:ahLst/>
            <a:cxnLst/>
            <a:rect l="l" t="t" r="r" b="b"/>
            <a:pathLst>
              <a:path w="1393812" h="1698432">
                <a:moveTo>
                  <a:pt x="0" y="1698432"/>
                </a:moveTo>
                <a:lnTo>
                  <a:pt x="0" y="0"/>
                </a:lnTo>
                <a:lnTo>
                  <a:pt x="1393812" y="0"/>
                </a:lnTo>
                <a:lnTo>
                  <a:pt x="1393812" y="1698432"/>
                </a:lnTo>
                <a:lnTo>
                  <a:pt x="0" y="1698432"/>
                </a:lnTo>
              </a:path>
            </a:pathLst>
          </a:custGeom>
          <a:blipFill>
            <a:blip r:embed="rId9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11344216" y="5736925"/>
            <a:ext cx="812796" cy="1120629"/>
          </a:xfrm>
          <a:custGeom>
            <a:avLst/>
            <a:gdLst/>
            <a:ahLst/>
            <a:cxnLst/>
            <a:rect l="l" t="t" r="r" b="b"/>
            <a:pathLst>
              <a:path w="812796" h="1120629">
                <a:moveTo>
                  <a:pt x="0" y="1120629"/>
                </a:moveTo>
                <a:lnTo>
                  <a:pt x="0" y="0"/>
                </a:lnTo>
                <a:lnTo>
                  <a:pt x="812796" y="0"/>
                </a:lnTo>
                <a:lnTo>
                  <a:pt x="812796" y="1120629"/>
                </a:lnTo>
                <a:lnTo>
                  <a:pt x="0" y="1120629"/>
                </a:lnTo>
              </a:path>
            </a:pathLst>
          </a:custGeom>
          <a:blipFill>
            <a:blip r:embed="rId10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8975679" y="6225811"/>
            <a:ext cx="1917690" cy="631743"/>
          </a:xfrm>
          <a:custGeom>
            <a:avLst/>
            <a:gdLst/>
            <a:ahLst/>
            <a:cxnLst/>
            <a:rect l="l" t="t" r="r" b="b"/>
            <a:pathLst>
              <a:path w="1917690" h="631743">
                <a:moveTo>
                  <a:pt x="0" y="631743"/>
                </a:moveTo>
                <a:lnTo>
                  <a:pt x="0" y="0"/>
                </a:lnTo>
                <a:lnTo>
                  <a:pt x="1917690" y="0"/>
                </a:lnTo>
                <a:lnTo>
                  <a:pt x="1917690" y="631743"/>
                </a:lnTo>
                <a:lnTo>
                  <a:pt x="0" y="631743"/>
                </a:lnTo>
              </a:path>
            </a:pathLst>
          </a:custGeom>
          <a:blipFill>
            <a:blip r:embed="rId1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9420176" y="5159150"/>
            <a:ext cx="1009645" cy="1346025"/>
          </a:xfrm>
          <a:custGeom>
            <a:avLst/>
            <a:gdLst/>
            <a:ahLst/>
            <a:cxnLst/>
            <a:rect l="l" t="t" r="r" b="b"/>
            <a:pathLst>
              <a:path w="1009645" h="1346025">
                <a:moveTo>
                  <a:pt x="0" y="1346025"/>
                </a:moveTo>
                <a:lnTo>
                  <a:pt x="0" y="0"/>
                </a:lnTo>
                <a:lnTo>
                  <a:pt x="1009645" y="0"/>
                </a:lnTo>
                <a:lnTo>
                  <a:pt x="1009645" y="1346025"/>
                </a:lnTo>
                <a:lnTo>
                  <a:pt x="0" y="1346025"/>
                </a:lnTo>
              </a:path>
            </a:pathLst>
          </a:custGeom>
          <a:blipFill>
            <a:blip r:embed="rId1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61996" y="447"/>
            <a:ext cx="10607040" cy="1097280"/>
          </a:xfrm>
          <a:custGeom>
            <a:avLst/>
            <a:gdLst/>
            <a:ahLst/>
            <a:cxnLst/>
            <a:rect l="l" t="t" r="r" b="b"/>
            <a:pathLst>
              <a:path w="10607040" h="1097280">
                <a:moveTo>
                  <a:pt x="0" y="1097280"/>
                </a:moveTo>
                <a:lnTo>
                  <a:pt x="0" y="0"/>
                </a:lnTo>
                <a:lnTo>
                  <a:pt x="10607040" y="0"/>
                </a:lnTo>
                <a:lnTo>
                  <a:pt x="1060704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400" dirty="0">
                <a:solidFill>
                  <a:srgbClr val="000000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Confident Usage of Present Simple Tense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1421505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A6A6A6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Mastering the Present Simple Tense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761996" y="6404211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0" y="365760"/>
                </a:moveTo>
                <a:lnTo>
                  <a:pt x="0" y="0"/>
                </a:lnTo>
                <a:lnTo>
                  <a:pt x="365760" y="0"/>
                </a:lnTo>
                <a:lnTo>
                  <a:pt x="3657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61996" y="1962132"/>
            <a:ext cx="3108960" cy="1554480"/>
          </a:xfrm>
          <a:custGeom>
            <a:avLst/>
            <a:gdLst/>
            <a:ahLst/>
            <a:cxnLst/>
            <a:rect l="l" t="t" r="r" b="b"/>
            <a:pathLst>
              <a:path w="3108960" h="1554480">
                <a:moveTo>
                  <a:pt x="0" y="155448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1554480"/>
                </a:lnTo>
                <a:lnTo>
                  <a:pt x="0" y="15544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200" dirty="0">
                <a:solidFill>
                  <a:srgbClr val="0D0D0D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Clear and straightforward usage in expressing habits and routines.</a:t>
            </a:r>
            <a:endParaRPr lang="en-US" sz="1200" dirty="0"/>
          </a:p>
          <a:p>
            <a:pPr algn="r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200" dirty="0">
                <a:solidFill>
                  <a:srgbClr val="0D0D0D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Helps convey general truths and facts effectively.</a:t>
            </a:r>
            <a:endParaRPr lang="en-US" sz="1200" dirty="0"/>
          </a:p>
          <a:p>
            <a:pPr algn="r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200" dirty="0">
                <a:solidFill>
                  <a:srgbClr val="0D0D0D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Useful for discussing scheduled events and timetables.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761996" y="1550462"/>
            <a:ext cx="3108960" cy="246221"/>
          </a:xfrm>
          <a:custGeom>
            <a:avLst/>
            <a:gdLst/>
            <a:ahLst/>
            <a:cxnLst/>
            <a:rect l="l" t="t" r="r" b="b"/>
            <a:pathLst>
              <a:path w="3108960" h="246221">
                <a:moveTo>
                  <a:pt x="0" y="246221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246221"/>
                </a:lnTo>
                <a:lnTo>
                  <a:pt x="0" y="2462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1570E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STRENGTHS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8260076" y="1962132"/>
            <a:ext cx="3108960" cy="1554480"/>
          </a:xfrm>
          <a:custGeom>
            <a:avLst/>
            <a:gdLst/>
            <a:ahLst/>
            <a:cxnLst/>
            <a:rect l="l" t="t" r="r" b="b"/>
            <a:pathLst>
              <a:path w="3108960" h="1554480">
                <a:moveTo>
                  <a:pt x="0" y="155448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1554480"/>
                </a:lnTo>
                <a:lnTo>
                  <a:pt x="0" y="15544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200" dirty="0">
                <a:solidFill>
                  <a:srgbClr val="0D0D0D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Can be confusing when distinguishing between present simple and present continuous tenses.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200" dirty="0">
                <a:solidFill>
                  <a:srgbClr val="0D0D0D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Limited in expressing actions happening at the moment of speaking.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200" dirty="0">
                <a:solidFill>
                  <a:srgbClr val="0D0D0D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Requires attention to subject-verb agreement and third-person singular forms.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8260076" y="1550462"/>
            <a:ext cx="3108960" cy="246221"/>
          </a:xfrm>
          <a:custGeom>
            <a:avLst/>
            <a:gdLst/>
            <a:ahLst/>
            <a:cxnLst/>
            <a:rect l="l" t="t" r="r" b="b"/>
            <a:pathLst>
              <a:path w="3108960" h="246221">
                <a:moveTo>
                  <a:pt x="0" y="246221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246221"/>
                </a:lnTo>
                <a:lnTo>
                  <a:pt x="0" y="2462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1570E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WEAKNESSES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761993" y="4365195"/>
            <a:ext cx="3108960" cy="1554480"/>
          </a:xfrm>
          <a:custGeom>
            <a:avLst/>
            <a:gdLst/>
            <a:ahLst/>
            <a:cxnLst/>
            <a:rect l="l" t="t" r="r" b="b"/>
            <a:pathLst>
              <a:path w="3108960" h="1554480">
                <a:moveTo>
                  <a:pt x="0" y="155448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1554480"/>
                </a:lnTo>
                <a:lnTo>
                  <a:pt x="0" y="15544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200" dirty="0">
                <a:solidFill>
                  <a:srgbClr val="0D0D0D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Practice through daily conversations and writing exercises.</a:t>
            </a:r>
            <a:endParaRPr lang="en-US" sz="1200" dirty="0"/>
          </a:p>
          <a:p>
            <a:pPr algn="r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200" dirty="0">
                <a:solidFill>
                  <a:srgbClr val="0D0D0D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Utilize online resources and grammar guides for additional support.</a:t>
            </a:r>
            <a:endParaRPr lang="en-US" sz="1200" dirty="0"/>
          </a:p>
          <a:p>
            <a:pPr algn="r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200" dirty="0">
                <a:solidFill>
                  <a:srgbClr val="0D0D0D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Seek feedback from teachers or language partners to improve usage.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761993" y="3953525"/>
            <a:ext cx="3108960" cy="246221"/>
          </a:xfrm>
          <a:custGeom>
            <a:avLst/>
            <a:gdLst/>
            <a:ahLst/>
            <a:cxnLst/>
            <a:rect l="l" t="t" r="r" b="b"/>
            <a:pathLst>
              <a:path w="3108960" h="246221">
                <a:moveTo>
                  <a:pt x="0" y="246221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246221"/>
                </a:lnTo>
                <a:lnTo>
                  <a:pt x="0" y="2462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1570E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OPPORTUNITIES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8260076" y="4365195"/>
            <a:ext cx="3108960" cy="1554480"/>
          </a:xfrm>
          <a:custGeom>
            <a:avLst/>
            <a:gdLst/>
            <a:ahLst/>
            <a:cxnLst/>
            <a:rect l="l" t="t" r="r" b="b"/>
            <a:pathLst>
              <a:path w="3108960" h="1554480">
                <a:moveTo>
                  <a:pt x="0" y="155448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1554480"/>
                </a:lnTo>
                <a:lnTo>
                  <a:pt x="0" y="15544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200" dirty="0">
                <a:solidFill>
                  <a:srgbClr val="0D0D0D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Overreliance on present simple tense may lead to repetitive language use.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200" dirty="0">
                <a:solidFill>
                  <a:srgbClr val="0D0D0D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Misinterpretation of intended meaning due to lack of context.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200" dirty="0">
                <a:solidFill>
                  <a:srgbClr val="0D0D0D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Difficulty in mastering irregular verb forms and exceptions.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8260076" y="3953525"/>
            <a:ext cx="3108960" cy="246221"/>
          </a:xfrm>
          <a:custGeom>
            <a:avLst/>
            <a:gdLst/>
            <a:ahLst/>
            <a:cxnLst/>
            <a:rect l="l" t="t" r="r" b="b"/>
            <a:pathLst>
              <a:path w="3108960" h="246221">
                <a:moveTo>
                  <a:pt x="0" y="246221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246221"/>
                </a:lnTo>
                <a:lnTo>
                  <a:pt x="0" y="2462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1570E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THREATS</a:t>
            </a:r>
            <a:endParaRPr lang="en-US" sz="1600" dirty="0"/>
          </a:p>
        </p:txBody>
      </p:sp>
      <p:sp>
        <p:nvSpPr>
          <p:cNvPr id="25" name="Text 23"/>
          <p:cNvSpPr/>
          <p:nvPr/>
        </p:nvSpPr>
        <p:spPr>
          <a:xfrm>
            <a:off x="4267198" y="1858311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1828800"/>
                </a:moveTo>
                <a:lnTo>
                  <a:pt x="0" y="0"/>
                </a:lnTo>
                <a:lnTo>
                  <a:pt x="1499616" y="0"/>
                </a:lnTo>
                <a:lnTo>
                  <a:pt x="1828800" y="329184"/>
                </a:lnTo>
                <a:lnTo>
                  <a:pt x="1828800" y="1828800"/>
                </a:lnTo>
              </a:path>
            </a:pathLst>
          </a:custGeom>
          <a:solidFill>
            <a:srgbClr val="1570E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26" name="Text 24"/>
          <p:cNvSpPr/>
          <p:nvPr/>
        </p:nvSpPr>
        <p:spPr>
          <a:xfrm flipH="1" flipV="1" rot="16200000">
            <a:off x="6095999" y="1858311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1828800"/>
                </a:moveTo>
                <a:lnTo>
                  <a:pt x="0" y="0"/>
                </a:lnTo>
                <a:lnTo>
                  <a:pt x="1499616" y="0"/>
                </a:lnTo>
                <a:lnTo>
                  <a:pt x="1828800" y="329184"/>
                </a:lnTo>
                <a:lnTo>
                  <a:pt x="1828800" y="1828800"/>
                </a:lnTo>
              </a:path>
            </a:pathLst>
          </a:custGeom>
          <a:solidFill>
            <a:srgbClr val="3B2675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27" name="Text 25"/>
          <p:cNvSpPr/>
          <p:nvPr/>
        </p:nvSpPr>
        <p:spPr>
          <a:xfrm flipH="1">
            <a:off x="4267199" y="3687111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1828800"/>
                </a:moveTo>
                <a:lnTo>
                  <a:pt x="0" y="0"/>
                </a:lnTo>
                <a:lnTo>
                  <a:pt x="1499616" y="0"/>
                </a:lnTo>
                <a:lnTo>
                  <a:pt x="1828800" y="329184"/>
                </a:lnTo>
                <a:lnTo>
                  <a:pt x="1828800" y="1828800"/>
                </a:lnTo>
              </a:path>
            </a:pathLst>
          </a:custGeom>
          <a:solidFill>
            <a:srgbClr val="3B2675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28" name="Text 26"/>
          <p:cNvSpPr/>
          <p:nvPr/>
        </p:nvSpPr>
        <p:spPr>
          <a:xfrm flipH="1" flipV="1">
            <a:off x="6095999" y="3687111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1828800"/>
                </a:moveTo>
                <a:lnTo>
                  <a:pt x="0" y="0"/>
                </a:lnTo>
                <a:lnTo>
                  <a:pt x="1499616" y="0"/>
                </a:lnTo>
                <a:lnTo>
                  <a:pt x="1828800" y="329184"/>
                </a:lnTo>
                <a:lnTo>
                  <a:pt x="1828800" y="1828800"/>
                </a:lnTo>
              </a:path>
            </a:pathLst>
          </a:custGeom>
          <a:solidFill>
            <a:srgbClr val="1570E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29" name="Text 27"/>
          <p:cNvSpPr/>
          <p:nvPr/>
        </p:nvSpPr>
        <p:spPr>
          <a:xfrm>
            <a:off x="4267198" y="2311046"/>
            <a:ext cx="1828801" cy="923330"/>
          </a:xfrm>
          <a:custGeom>
            <a:avLst/>
            <a:gdLst/>
            <a:ahLst/>
            <a:cxnLst/>
            <a:rect l="l" t="t" r="r" b="b"/>
            <a:pathLst>
              <a:path w="1828801" h="923330">
                <a:moveTo>
                  <a:pt x="0" y="923330"/>
                </a:moveTo>
                <a:lnTo>
                  <a:pt x="0" y="0"/>
                </a:lnTo>
                <a:lnTo>
                  <a:pt x="1828801" y="0"/>
                </a:lnTo>
                <a:lnTo>
                  <a:pt x="1828801" y="923330"/>
                </a:lnTo>
                <a:lnTo>
                  <a:pt x="0" y="92333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5400" dirty="0">
                <a:solidFill>
                  <a:srgbClr val="FFFF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S</a:t>
            </a:r>
            <a:endParaRPr lang="en-US" sz="5400" dirty="0"/>
          </a:p>
        </p:txBody>
      </p:sp>
      <p:sp>
        <p:nvSpPr>
          <p:cNvPr id="30" name="Text 28"/>
          <p:cNvSpPr/>
          <p:nvPr/>
        </p:nvSpPr>
        <p:spPr>
          <a:xfrm>
            <a:off x="6095999" y="2311045"/>
            <a:ext cx="1828801" cy="923330"/>
          </a:xfrm>
          <a:custGeom>
            <a:avLst/>
            <a:gdLst/>
            <a:ahLst/>
            <a:cxnLst/>
            <a:rect l="l" t="t" r="r" b="b"/>
            <a:pathLst>
              <a:path w="1828801" h="923330">
                <a:moveTo>
                  <a:pt x="0" y="923330"/>
                </a:moveTo>
                <a:lnTo>
                  <a:pt x="0" y="0"/>
                </a:lnTo>
                <a:lnTo>
                  <a:pt x="1828801" y="0"/>
                </a:lnTo>
                <a:lnTo>
                  <a:pt x="1828801" y="923330"/>
                </a:lnTo>
                <a:lnTo>
                  <a:pt x="0" y="92333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5400" dirty="0">
                <a:solidFill>
                  <a:srgbClr val="FFFF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W</a:t>
            </a:r>
            <a:endParaRPr lang="en-US" sz="5400" dirty="0"/>
          </a:p>
        </p:txBody>
      </p:sp>
      <p:sp>
        <p:nvSpPr>
          <p:cNvPr id="31" name="Text 29"/>
          <p:cNvSpPr/>
          <p:nvPr/>
        </p:nvSpPr>
        <p:spPr>
          <a:xfrm>
            <a:off x="4267200" y="4139846"/>
            <a:ext cx="1828799" cy="923330"/>
          </a:xfrm>
          <a:custGeom>
            <a:avLst/>
            <a:gdLst/>
            <a:ahLst/>
            <a:cxnLst/>
            <a:rect l="l" t="t" r="r" b="b"/>
            <a:pathLst>
              <a:path w="1828799" h="923330">
                <a:moveTo>
                  <a:pt x="0" y="923330"/>
                </a:moveTo>
                <a:lnTo>
                  <a:pt x="0" y="0"/>
                </a:lnTo>
                <a:lnTo>
                  <a:pt x="1828799" y="0"/>
                </a:lnTo>
                <a:lnTo>
                  <a:pt x="1828799" y="923330"/>
                </a:lnTo>
                <a:lnTo>
                  <a:pt x="0" y="92333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5400" dirty="0">
                <a:solidFill>
                  <a:srgbClr val="FFFF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O</a:t>
            </a:r>
            <a:endParaRPr lang="en-US" sz="5400" dirty="0"/>
          </a:p>
        </p:txBody>
      </p:sp>
      <p:sp>
        <p:nvSpPr>
          <p:cNvPr id="32" name="Text 30"/>
          <p:cNvSpPr/>
          <p:nvPr/>
        </p:nvSpPr>
        <p:spPr>
          <a:xfrm>
            <a:off x="6096000" y="4139846"/>
            <a:ext cx="1828799" cy="923330"/>
          </a:xfrm>
          <a:custGeom>
            <a:avLst/>
            <a:gdLst/>
            <a:ahLst/>
            <a:cxnLst/>
            <a:rect l="l" t="t" r="r" b="b"/>
            <a:pathLst>
              <a:path w="1828799" h="923330">
                <a:moveTo>
                  <a:pt x="0" y="923330"/>
                </a:moveTo>
                <a:lnTo>
                  <a:pt x="0" y="0"/>
                </a:lnTo>
                <a:lnTo>
                  <a:pt x="1828799" y="0"/>
                </a:lnTo>
                <a:lnTo>
                  <a:pt x="1828799" y="923330"/>
                </a:lnTo>
                <a:lnTo>
                  <a:pt x="0" y="92333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5400" dirty="0">
                <a:solidFill>
                  <a:srgbClr val="FFFF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T</a:t>
            </a:r>
            <a:endParaRPr lang="en-US" sz="5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2024-11-04T22:08:46Z</dcterms:created>
  <dcterms:modified xsi:type="dcterms:W3CDTF">2024-11-04T22:08:46Z</dcterms:modified>
</cp:coreProperties>
</file>