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f4c701f99fdc9336f8c3926882e2077177145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eb96c9bdb11f21e58f3880d272ffd9ff90487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2fa754489fd10c55767652260236328389604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d4ef8dfdf5151c70de0b1e61ab649e92a8b1e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d412ae604f3731a03037a66534323a9fa3113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9c630e3b26944dea79a3330ce891e8755ba227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dde377dd47c9a67fe325f3f84af4ffcf15b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91046de2c5ac45ddaca4934a18315decab8f5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face87d3a78c990eb399aa05ae5231b21c69e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7e5a9423354f50bb4698fe03352d08d4bd342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71cf88c42329ffd710e17d09983eaee67b52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Inertia, Force, and Real-World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Newton's First Law of Motion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First Law of Motion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Inertia?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Inertia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 and Motion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Newton's First Law of Motion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Assessment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serves as a foundation for analyzing physical phenomena.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studying the behavior of objects under various force conditions.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in Physics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this concept is crucial in understanding how objects move.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explain how objects respond to forces in the natural world.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the Law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Motion, also known as the Law of Inertia, is a fundamental concept in physics.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describes the relationship between an object's motion and the forces acting upon it.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the First Law of Motion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First Law of Motion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Inertia?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inertia helps us predict and analyze the behavior of objects under different conditions.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key concept in physics that underpins many principles of motion and dynamics.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Inertia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35889" y="1656374"/>
            <a:ext cx="320071" cy="365760"/>
          </a:xfrm>
          <a:custGeom>
            <a:avLst/>
            <a:gdLst/>
            <a:ahLst/>
            <a:cxnLst/>
            <a:rect l="l" t="t" r="r" b="b"/>
            <a:pathLst>
              <a:path w="320071" h="365760">
                <a:moveTo>
                  <a:pt x="251483" y="34294"/>
                </a:moveTo>
                <a:cubicBezTo>
                  <a:pt x="270415" y="34294"/>
                  <a:pt x="285776" y="49656"/>
                  <a:pt x="285776" y="68587"/>
                </a:cubicBezTo>
                <a:lnTo>
                  <a:pt x="285776" y="137175"/>
                </a:lnTo>
                <a:lnTo>
                  <a:pt x="34292" y="137175"/>
                </a:lnTo>
                <a:lnTo>
                  <a:pt x="34292" y="68587"/>
                </a:lnTo>
                <a:cubicBezTo>
                  <a:pt x="34292" y="49656"/>
                  <a:pt x="49653" y="34294"/>
                  <a:pt x="68585" y="34294"/>
                </a:cubicBezTo>
                <a:lnTo>
                  <a:pt x="251483" y="34294"/>
                </a:lnTo>
                <a:moveTo>
                  <a:pt x="34292" y="251486"/>
                </a:moveTo>
                <a:lnTo>
                  <a:pt x="34292" y="171468"/>
                </a:lnTo>
                <a:lnTo>
                  <a:pt x="285776" y="171468"/>
                </a:lnTo>
                <a:lnTo>
                  <a:pt x="285776" y="251486"/>
                </a:lnTo>
                <a:cubicBezTo>
                  <a:pt x="285776" y="270417"/>
                  <a:pt x="270415" y="285779"/>
                  <a:pt x="251483" y="285779"/>
                </a:cubicBezTo>
                <a:lnTo>
                  <a:pt x="68585" y="285779"/>
                </a:lnTo>
                <a:cubicBezTo>
                  <a:pt x="49653" y="285779"/>
                  <a:pt x="34292" y="270417"/>
                  <a:pt x="34292" y="251486"/>
                </a:cubicBezTo>
                <a:lnTo>
                  <a:pt x="34292" y="251486"/>
                </a:lnTo>
                <a:moveTo>
                  <a:pt x="68588" y="0"/>
                </a:moveTo>
                <a:cubicBezTo>
                  <a:pt x="30724" y="0"/>
                  <a:pt x="0" y="30720"/>
                  <a:pt x="0" y="68587"/>
                </a:cubicBezTo>
                <a:lnTo>
                  <a:pt x="0" y="251486"/>
                </a:lnTo>
                <a:cubicBezTo>
                  <a:pt x="0" y="282063"/>
                  <a:pt x="20005" y="307926"/>
                  <a:pt x="47582" y="316785"/>
                </a:cubicBezTo>
                <a:lnTo>
                  <a:pt x="27862" y="336503"/>
                </a:lnTo>
                <a:cubicBezTo>
                  <a:pt x="21147" y="343218"/>
                  <a:pt x="21147" y="354078"/>
                  <a:pt x="27862" y="360723"/>
                </a:cubicBezTo>
                <a:cubicBezTo>
                  <a:pt x="34577" y="367369"/>
                  <a:pt x="45437" y="367439"/>
                  <a:pt x="52082" y="360723"/>
                </a:cubicBezTo>
                <a:lnTo>
                  <a:pt x="92805" y="320000"/>
                </a:lnTo>
                <a:lnTo>
                  <a:pt x="227193" y="320000"/>
                </a:lnTo>
                <a:lnTo>
                  <a:pt x="267916" y="360723"/>
                </a:lnTo>
                <a:cubicBezTo>
                  <a:pt x="274631" y="367439"/>
                  <a:pt x="285491" y="367439"/>
                  <a:pt x="292135" y="360723"/>
                </a:cubicBezTo>
                <a:cubicBezTo>
                  <a:pt x="298780" y="354008"/>
                  <a:pt x="298851" y="343149"/>
                  <a:pt x="292135" y="336503"/>
                </a:cubicBezTo>
                <a:lnTo>
                  <a:pt x="272416" y="316785"/>
                </a:lnTo>
                <a:cubicBezTo>
                  <a:pt x="300064" y="307926"/>
                  <a:pt x="320068" y="282063"/>
                  <a:pt x="320068" y="251486"/>
                </a:cubicBezTo>
                <a:lnTo>
                  <a:pt x="320068" y="68587"/>
                </a:lnTo>
                <a:cubicBezTo>
                  <a:pt x="320068" y="30720"/>
                  <a:pt x="289348" y="0"/>
                  <a:pt x="251480" y="0"/>
                </a:cubicBezTo>
                <a:lnTo>
                  <a:pt x="68588" y="0"/>
                </a:lnTo>
                <a:moveTo>
                  <a:pt x="160036" y="257199"/>
                </a:moveTo>
                <a:cubicBezTo>
                  <a:pt x="175818" y="257199"/>
                  <a:pt x="188615" y="244405"/>
                  <a:pt x="188615" y="228622"/>
                </a:cubicBezTo>
                <a:cubicBezTo>
                  <a:pt x="188615" y="212839"/>
                  <a:pt x="175822" y="200045"/>
                  <a:pt x="160036" y="200045"/>
                </a:cubicBezTo>
                <a:cubicBezTo>
                  <a:pt x="144253" y="200045"/>
                  <a:pt x="131456" y="212839"/>
                  <a:pt x="131456" y="228622"/>
                </a:cubicBezTo>
                <a:cubicBezTo>
                  <a:pt x="131456" y="244405"/>
                  <a:pt x="144250" y="257199"/>
                  <a:pt x="160036" y="257199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object at rest will remain at rest unless acted upon by an external force.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Similarly, an object in motion will continue to move with constant velocity unless influenced by an external force.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Objects at Rest and Motion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1410" y="181347"/>
                </a:moveTo>
                <a:cubicBezTo>
                  <a:pt x="150624" y="185919"/>
                  <a:pt x="159054" y="191918"/>
                  <a:pt x="166413" y="199350"/>
                </a:cubicBezTo>
                <a:cubicBezTo>
                  <a:pt x="173773" y="206779"/>
                  <a:pt x="179844" y="215209"/>
                  <a:pt x="184416" y="224353"/>
                </a:cubicBezTo>
                <a:cubicBezTo>
                  <a:pt x="259993" y="202924"/>
                  <a:pt x="296353" y="167566"/>
                  <a:pt x="314067" y="134347"/>
                </a:cubicBezTo>
                <a:cubicBezTo>
                  <a:pt x="331927" y="100917"/>
                  <a:pt x="333570" y="64630"/>
                  <a:pt x="329784" y="35983"/>
                </a:cubicBezTo>
                <a:cubicBezTo>
                  <a:pt x="301138" y="32198"/>
                  <a:pt x="264851" y="33840"/>
                  <a:pt x="231420" y="51700"/>
                </a:cubicBezTo>
                <a:cubicBezTo>
                  <a:pt x="198205" y="69414"/>
                  <a:pt x="162844" y="105847"/>
                  <a:pt x="141414" y="181351"/>
                </a:cubicBezTo>
                <a:lnTo>
                  <a:pt x="141410" y="181347"/>
                </a:lnTo>
                <a:moveTo>
                  <a:pt x="274349" y="222920"/>
                </a:moveTo>
                <a:lnTo>
                  <a:pt x="274349" y="281639"/>
                </a:lnTo>
                <a:cubicBezTo>
                  <a:pt x="274349" y="299784"/>
                  <a:pt x="264777" y="316642"/>
                  <a:pt x="249134" y="325856"/>
                </a:cubicBezTo>
                <a:lnTo>
                  <a:pt x="185916" y="363357"/>
                </a:lnTo>
                <a:cubicBezTo>
                  <a:pt x="180630" y="366499"/>
                  <a:pt x="174058" y="366572"/>
                  <a:pt x="168699" y="363500"/>
                </a:cubicBezTo>
                <a:cubicBezTo>
                  <a:pt x="163341" y="360427"/>
                  <a:pt x="160056" y="354784"/>
                  <a:pt x="160056" y="348569"/>
                </a:cubicBezTo>
                <a:lnTo>
                  <a:pt x="160056" y="266636"/>
                </a:lnTo>
                <a:cubicBezTo>
                  <a:pt x="160056" y="250491"/>
                  <a:pt x="153626" y="234990"/>
                  <a:pt x="142196" y="223560"/>
                </a:cubicBezTo>
                <a:cubicBezTo>
                  <a:pt x="130766" y="212130"/>
                  <a:pt x="115266" y="205700"/>
                  <a:pt x="99121" y="205700"/>
                </a:cubicBezTo>
                <a:lnTo>
                  <a:pt x="17187" y="205700"/>
                </a:lnTo>
                <a:cubicBezTo>
                  <a:pt x="11042" y="205700"/>
                  <a:pt x="5329" y="202415"/>
                  <a:pt x="2257" y="197057"/>
                </a:cubicBezTo>
                <a:cubicBezTo>
                  <a:pt x="-816" y="191699"/>
                  <a:pt x="-743" y="185126"/>
                  <a:pt x="2399" y="179841"/>
                </a:cubicBezTo>
                <a:lnTo>
                  <a:pt x="39901" y="116623"/>
                </a:lnTo>
                <a:cubicBezTo>
                  <a:pt x="49187" y="100979"/>
                  <a:pt x="65972" y="91407"/>
                  <a:pt x="84117" y="91407"/>
                </a:cubicBezTo>
                <a:lnTo>
                  <a:pt x="142837" y="91407"/>
                </a:lnTo>
                <a:cubicBezTo>
                  <a:pt x="201270" y="-2743"/>
                  <a:pt x="292059" y="-6101"/>
                  <a:pt x="345705" y="3760"/>
                </a:cubicBezTo>
                <a:cubicBezTo>
                  <a:pt x="353990" y="5260"/>
                  <a:pt x="360493" y="11759"/>
                  <a:pt x="361993" y="20047"/>
                </a:cubicBezTo>
                <a:cubicBezTo>
                  <a:pt x="371850" y="73693"/>
                  <a:pt x="368492" y="164486"/>
                  <a:pt x="274346" y="222916"/>
                </a:cubicBezTo>
                <a:lnTo>
                  <a:pt x="274349" y="222920"/>
                </a:lnTo>
                <a:moveTo>
                  <a:pt x="20259" y="365643"/>
                </a:moveTo>
                <a:cubicBezTo>
                  <a:pt x="8829" y="365928"/>
                  <a:pt x="-172" y="356927"/>
                  <a:pt x="117" y="345501"/>
                </a:cubicBezTo>
                <a:cubicBezTo>
                  <a:pt x="761" y="318570"/>
                  <a:pt x="5545" y="271211"/>
                  <a:pt x="30047" y="246778"/>
                </a:cubicBezTo>
                <a:cubicBezTo>
                  <a:pt x="54619" y="222207"/>
                  <a:pt x="94410" y="222207"/>
                  <a:pt x="118982" y="246778"/>
                </a:cubicBezTo>
                <a:cubicBezTo>
                  <a:pt x="143553" y="271350"/>
                  <a:pt x="143553" y="311141"/>
                  <a:pt x="118982" y="335713"/>
                </a:cubicBezTo>
                <a:cubicBezTo>
                  <a:pt x="94553" y="360215"/>
                  <a:pt x="47190" y="364999"/>
                  <a:pt x="20259" y="365643"/>
                </a:cubicBezTo>
                <a:lnTo>
                  <a:pt x="20259" y="365643"/>
                </a:lnTo>
                <a:moveTo>
                  <a:pt x="56119" y="319568"/>
                </a:moveTo>
                <a:cubicBezTo>
                  <a:pt x="65263" y="319067"/>
                  <a:pt x="78404" y="316924"/>
                  <a:pt x="85621" y="309780"/>
                </a:cubicBezTo>
                <a:cubicBezTo>
                  <a:pt x="93762" y="301639"/>
                  <a:pt x="93762" y="288351"/>
                  <a:pt x="85621" y="280209"/>
                </a:cubicBezTo>
                <a:cubicBezTo>
                  <a:pt x="77479" y="272067"/>
                  <a:pt x="64191" y="272067"/>
                  <a:pt x="56049" y="280209"/>
                </a:cubicBezTo>
                <a:cubicBezTo>
                  <a:pt x="48833" y="287425"/>
                  <a:pt x="46762" y="300567"/>
                  <a:pt x="46261" y="309711"/>
                </a:cubicBezTo>
                <a:cubicBezTo>
                  <a:pt x="45903" y="315424"/>
                  <a:pt x="50475" y="319927"/>
                  <a:pt x="56192" y="319641"/>
                </a:cubicBezTo>
                <a:lnTo>
                  <a:pt x="56119" y="319568"/>
                </a:lnTo>
                <a:moveTo>
                  <a:pt x="234346" y="102841"/>
                </a:moveTo>
                <a:cubicBezTo>
                  <a:pt x="234346" y="87062"/>
                  <a:pt x="247140" y="74268"/>
                  <a:pt x="262919" y="74268"/>
                </a:cubicBezTo>
                <a:cubicBezTo>
                  <a:pt x="278698" y="74268"/>
                  <a:pt x="291492" y="87062"/>
                  <a:pt x="291492" y="102841"/>
                </a:cubicBezTo>
                <a:cubicBezTo>
                  <a:pt x="291492" y="118620"/>
                  <a:pt x="278698" y="131414"/>
                  <a:pt x="262919" y="131414"/>
                </a:cubicBezTo>
                <a:cubicBezTo>
                  <a:pt x="247140" y="131414"/>
                  <a:pt x="234346" y="118620"/>
                  <a:pt x="234346" y="10284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Inertia is the tendency of an object to resist changes in its motion.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property of matter that explains the behavior of objects in various situations.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Inertia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91224" y="53434"/>
                </a:moveTo>
                <a:lnTo>
                  <a:pt x="73865" y="102867"/>
                </a:lnTo>
                <a:lnTo>
                  <a:pt x="291822" y="102867"/>
                </a:lnTo>
                <a:lnTo>
                  <a:pt x="274532" y="53434"/>
                </a:lnTo>
                <a:cubicBezTo>
                  <a:pt x="270531" y="42005"/>
                  <a:pt x="259671" y="34289"/>
                  <a:pt x="247528" y="34289"/>
                </a:cubicBezTo>
                <a:lnTo>
                  <a:pt x="118155" y="34289"/>
                </a:lnTo>
                <a:cubicBezTo>
                  <a:pt x="106012" y="34289"/>
                  <a:pt x="95222" y="41932"/>
                  <a:pt x="91151" y="53434"/>
                </a:cubicBezTo>
                <a:lnTo>
                  <a:pt x="91224" y="53434"/>
                </a:lnTo>
                <a:moveTo>
                  <a:pt x="34363" y="112014"/>
                </a:moveTo>
                <a:lnTo>
                  <a:pt x="58796" y="42076"/>
                </a:lnTo>
                <a:cubicBezTo>
                  <a:pt x="67655" y="16860"/>
                  <a:pt x="91444" y="0"/>
                  <a:pt x="118159" y="0"/>
                </a:cubicBezTo>
                <a:lnTo>
                  <a:pt x="247605" y="0"/>
                </a:lnTo>
                <a:cubicBezTo>
                  <a:pt x="274324" y="0"/>
                  <a:pt x="298113" y="16860"/>
                  <a:pt x="306968" y="42076"/>
                </a:cubicBezTo>
                <a:lnTo>
                  <a:pt x="331470" y="112014"/>
                </a:lnTo>
                <a:cubicBezTo>
                  <a:pt x="351901" y="123871"/>
                  <a:pt x="365760" y="146018"/>
                  <a:pt x="365760" y="171449"/>
                </a:cubicBezTo>
                <a:lnTo>
                  <a:pt x="365760" y="228598"/>
                </a:lnTo>
                <a:lnTo>
                  <a:pt x="365760" y="262887"/>
                </a:lnTo>
                <a:lnTo>
                  <a:pt x="365760" y="302892"/>
                </a:lnTo>
                <a:cubicBezTo>
                  <a:pt x="365760" y="312394"/>
                  <a:pt x="358116" y="320037"/>
                  <a:pt x="348617" y="320037"/>
                </a:cubicBezTo>
                <a:cubicBezTo>
                  <a:pt x="339114" y="320037"/>
                  <a:pt x="331474" y="312394"/>
                  <a:pt x="331474" y="302892"/>
                </a:cubicBezTo>
                <a:lnTo>
                  <a:pt x="331474" y="262887"/>
                </a:lnTo>
                <a:lnTo>
                  <a:pt x="34294" y="262887"/>
                </a:lnTo>
                <a:lnTo>
                  <a:pt x="34294" y="302892"/>
                </a:lnTo>
                <a:cubicBezTo>
                  <a:pt x="34294" y="312394"/>
                  <a:pt x="26649" y="320037"/>
                  <a:pt x="17150" y="320037"/>
                </a:cubicBezTo>
                <a:cubicBezTo>
                  <a:pt x="7648" y="320037"/>
                  <a:pt x="7" y="312394"/>
                  <a:pt x="7" y="302892"/>
                </a:cubicBezTo>
                <a:lnTo>
                  <a:pt x="7" y="262887"/>
                </a:lnTo>
                <a:lnTo>
                  <a:pt x="7" y="228598"/>
                </a:lnTo>
                <a:lnTo>
                  <a:pt x="7" y="171449"/>
                </a:lnTo>
                <a:cubicBezTo>
                  <a:pt x="7" y="146018"/>
                  <a:pt x="13796" y="123871"/>
                  <a:pt x="34370" y="112014"/>
                </a:cubicBezTo>
                <a:lnTo>
                  <a:pt x="34363" y="112014"/>
                </a:lnTo>
                <a:moveTo>
                  <a:pt x="297180" y="137160"/>
                </a:moveTo>
                <a:lnTo>
                  <a:pt x="68580" y="137160"/>
                </a:lnTo>
                <a:cubicBezTo>
                  <a:pt x="49648" y="137160"/>
                  <a:pt x="34290" y="152518"/>
                  <a:pt x="34290" y="171449"/>
                </a:cubicBezTo>
                <a:lnTo>
                  <a:pt x="34290" y="228598"/>
                </a:lnTo>
                <a:lnTo>
                  <a:pt x="331470" y="228598"/>
                </a:lnTo>
                <a:lnTo>
                  <a:pt x="331470" y="171449"/>
                </a:lnTo>
                <a:cubicBezTo>
                  <a:pt x="331470" y="152518"/>
                  <a:pt x="316112" y="137160"/>
                  <a:pt x="297180" y="137160"/>
                </a:cubicBezTo>
                <a:lnTo>
                  <a:pt x="297180" y="137160"/>
                </a:lnTo>
                <a:moveTo>
                  <a:pt x="80010" y="160020"/>
                </a:moveTo>
                <a:cubicBezTo>
                  <a:pt x="92636" y="160020"/>
                  <a:pt x="102870" y="170255"/>
                  <a:pt x="102870" y="182880"/>
                </a:cubicBezTo>
                <a:cubicBezTo>
                  <a:pt x="102870" y="195506"/>
                  <a:pt x="92636" y="205741"/>
                  <a:pt x="80010" y="205741"/>
                </a:cubicBezTo>
                <a:cubicBezTo>
                  <a:pt x="67384" y="205741"/>
                  <a:pt x="57150" y="195506"/>
                  <a:pt x="57150" y="182880"/>
                </a:cubicBezTo>
                <a:cubicBezTo>
                  <a:pt x="57150" y="170255"/>
                  <a:pt x="67384" y="160020"/>
                  <a:pt x="80010" y="160020"/>
                </a:cubicBezTo>
                <a:moveTo>
                  <a:pt x="262890" y="182880"/>
                </a:moveTo>
                <a:cubicBezTo>
                  <a:pt x="262890" y="170255"/>
                  <a:pt x="273124" y="160020"/>
                  <a:pt x="285750" y="160020"/>
                </a:cubicBezTo>
                <a:cubicBezTo>
                  <a:pt x="298376" y="160020"/>
                  <a:pt x="308610" y="170255"/>
                  <a:pt x="308610" y="182880"/>
                </a:cubicBezTo>
                <a:cubicBezTo>
                  <a:pt x="308610" y="195506"/>
                  <a:pt x="298376" y="205741"/>
                  <a:pt x="285750" y="205741"/>
                </a:cubicBezTo>
                <a:cubicBezTo>
                  <a:pt x="273124" y="205741"/>
                  <a:pt x="262890" y="195506"/>
                  <a:pt x="26289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Inertia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ball thrown upwards will come to a stop and fall back down due to the force of gravity.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example shows how inertia interacts with gravity, influencing the motion of objects.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Inertia in Projectile Motion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car will continue to move at a constant speed unless the force of friction or air resistance slows it down.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illustrates how inertia affects vehicles, maintaining their motion until external forces intervene.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Inertia in Automobiles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bowling ball will continue to roll down a lane until it is stopped by the pins or the lane's friction.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principle of inertia, where an object in motion remains in motion unless acted upon by an external force.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Inertia in Bowling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Force and Motion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Force and Motion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4"/>
              </a:spcBef>
              <a:buNone/>
            </a:pPr>
            <a:r>
              <a:rPr lang="en-US" sz="9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relationship between force and motion is essential in various fields, including engineering, transportation, and sports.</a:t>
            </a:r>
            <a:endParaRPr lang="en-US" sz="929" dirty="0"/>
          </a:p>
          <a:p>
            <a:pPr algn="l" marL="0" indent="0">
              <a:lnSpc>
                <a:spcPct val="90000"/>
              </a:lnSpc>
              <a:spcBef>
                <a:spcPts val="664"/>
              </a:spcBef>
              <a:buNone/>
            </a:pPr>
            <a:r>
              <a:rPr lang="en-US" sz="9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practical significance of these concepts in everyday life.</a:t>
            </a:r>
            <a:endParaRPr lang="en-US" sz="929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Newton's First Law of Motion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states that an external force is necessary to change the motion of an object.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highlights the importance of force in altering the state of motion.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Force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 is a push or pull that can cause an object to change its motion.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concept in physics that explains interactions between objects.</a:t>
            </a:r>
            <a:endParaRPr lang="en-US" sz="12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Efficient Transportation Systems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5"/>
              </a:spcBef>
              <a:buNone/>
            </a:pPr>
            <a:r>
              <a:rPr lang="en-US" sz="11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development of high-speed trains and magnetic levitation systems incorporates the First Law of Motion.</a:t>
            </a:r>
            <a:endParaRPr lang="en-US" sz="1113" dirty="0"/>
          </a:p>
          <a:p>
            <a:pPr algn="l" marL="0" indent="0">
              <a:lnSpc>
                <a:spcPct val="90000"/>
              </a:lnSpc>
              <a:spcBef>
                <a:spcPts val="795"/>
              </a:spcBef>
              <a:buNone/>
            </a:pPr>
            <a:r>
              <a:rPr lang="en-US" sz="11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enhances transportation efficiency and reduces energy consumption.</a:t>
            </a:r>
            <a:endParaRPr lang="en-US" sz="111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Sports Performance and Safety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sports, the First Law of Motion is utilized to improve performance and reduce the risk of injury.</a:t>
            </a:r>
            <a:endParaRPr lang="en-US" sz="1239" dirty="0"/>
          </a:p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Athletes and equipment designers use this principle to optimize motion and impact management.</a:t>
            </a:r>
            <a:endParaRPr lang="en-US" sz="1239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Automotive Safety Enhancements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20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is applied in the design of safer cars, including airbags and seatbelts.</a:t>
            </a:r>
            <a:endParaRPr lang="en-US" sz="1207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20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innovations aim to protect passengers by mitigating the effects of sudden stops or collisions.</a:t>
            </a:r>
            <a:endParaRPr lang="en-US" sz="12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Newton's First Law of Motion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09164" b="-10916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7"/>
              </a:spcBef>
              <a:buNone/>
            </a:pPr>
            <a:r>
              <a:rPr lang="en-US" sz="128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Newton's First Law is a fundamental concept in physics that helps us understand how objects move and respond to forces.</a:t>
            </a:r>
            <a:endParaRPr lang="en-US" sz="1283" dirty="0"/>
          </a:p>
          <a:p>
            <a:pPr algn="ctr" marL="0" indent="0">
              <a:lnSpc>
                <a:spcPct val="90000"/>
              </a:lnSpc>
              <a:spcBef>
                <a:spcPts val="917"/>
              </a:spcBef>
              <a:buNone/>
            </a:pPr>
            <a:r>
              <a:rPr lang="en-US" sz="128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basis for analyzing motion and the effects of external forces on objects.</a:t>
            </a:r>
            <a:endParaRPr lang="en-US" sz="1283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Physics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Newton's First Law is often referred to as the Law of Inertia.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emphasizes the resistance of objects to changes in their state of motion or rest.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Law of Inertia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5"/>
              </a:spcBef>
              <a:buNone/>
            </a:pPr>
            <a:r>
              <a:rPr lang="en-US" sz="11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Newton's First Law of Motion states that an object at rest will remain at rest, and an object in motion will continue to move with a constant velocity, unless acted upon by an external force.</a:t>
            </a:r>
            <a:endParaRPr lang="en-US" sz="1169" dirty="0"/>
          </a:p>
          <a:p>
            <a:pPr algn="ctr" marL="0" indent="0">
              <a:lnSpc>
                <a:spcPct val="90000"/>
              </a:lnSpc>
              <a:spcBef>
                <a:spcPts val="835"/>
              </a:spcBef>
              <a:buNone/>
            </a:pPr>
            <a:r>
              <a:rPr lang="en-US" sz="11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highlights the behavior of objects in the absence of external influences.</a:t>
            </a:r>
            <a:endParaRPr lang="en-US" sz="1169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Newton's First Law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61416" r="-1614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Motion refers to the change in position of an object over 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key concept in understanding the dynamics of physical systems.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Motion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 is defined as a push or pull that can cause an object to change its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concept in physics that explains interactions between objects.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Force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Inertia is the tendency of an object to resist changes in its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explains why objects at rest stay at rest and objects in motion continue moving unless acted upon by an external force.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Inertia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06987" r="-2069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misconceptions can help us better understand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Clarifying these concepts is essential for a deeper grasp of fundamental physics principles.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Misconceptions</a:t>
            </a:r>
            <a:endParaRPr lang="en-US" sz="1319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Others think that inertia is the same as friction, but they are different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Inertia refers to the resistance of an object to changes in its state of motion, while friction is a force that opposes motion.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Inertia vs. Friction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Some people think that force is always necessary for motion, but this is not true.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Motion can occur without the continuous application of force, as explained by the First Law of Motion.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Force and Motion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Misconceptions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then apply an external force to change the motion of the marble.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how external influences affect the state of motion as per the First Law of Motion.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External Force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roll a marble down a ramp and measure its velocity.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helps us understand the motion of the marble in a controlled environment.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Measuring Marble Velocity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conduct an experiment to demonstrate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involve observing the behavior of a marble under different conditions.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Experiment</a:t>
            </a:r>
            <a:endParaRPr lang="en-US" sz="1331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has numerous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fields such as engineering, transportation, and sports.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Various Fields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this concept is crucial in understanding how objects move.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explains how objects respond to forces in the natural world.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Motion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is a fundamental concept in physics.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describes the relationship between an object's motion and the forces acting upon it.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 in Physics</a:t>
            </a:r>
            <a:endParaRPr lang="en-US" sz="1259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 is a push or pull that can cause an object to change its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interaction is essential for altering the velocity or direction of an object's movement.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Force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Inertia is the tendency of an object to resist changes in its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explains why objects maintain their current state of motion unless influenced by external forces.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Inertia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states that an object at rest will remain at rest, and an object in motion will continue to move with a constant velocity, unless acted upon by an external force.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highlights the concept of inertia and the conditions under which motion changes.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First Law of Motion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 is an interaction that, when unopposed, changes the motion of an object.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cause an object to accelerate, decelerate, or change direction depending on the magnitude and direction of the force applied.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Force in Motion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Inertia is the property of an object that resists changes to its motion or state of rest.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directly related to the mass of the object, with greater mass resulting in greater inertia.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Concept of Inertia</a:t>
            </a:r>
            <a:endParaRPr lang="en-US" sz="1288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states that an object will remain at rest or in uniform motion in a straight line unless acted upon by an external force.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highlights the concept of inertia, which is the resistance of any physical object to a change in its state of motion or rest.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First Law of Motion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3192" r="-1331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simulation to model the motion of an object under different forces.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helps visualize how varying forces influence an object's motion, adhering to the First Law of Motion.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Motion Simulations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write about a real-world application of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examples such as seatbelt usage in vehicles to understand the practical implications of inertia.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Researching Real-World Applications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roller coaster that demonstrates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involves understanding how inertia affects the motion of objects in a roller coaster setup.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Roller Coaster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the First Law of Motion and its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a detailed presentation to illustrate practical examples.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 Assignment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device that demonstrates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creativity and engineering principles to showcase the law.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Task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questions to test comprehension of the concept.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Activity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PhET Interactive Simulations provides engaging and interactive physics simulations.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visualize and understand complex physical phenomena effectively.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Simulation Software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287739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19456" y="27431"/>
                </a:moveTo>
                <a:cubicBezTo>
                  <a:pt x="224485" y="27431"/>
                  <a:pt x="228600" y="31546"/>
                  <a:pt x="228600" y="36574"/>
                </a:cubicBezTo>
                <a:lnTo>
                  <a:pt x="228600" y="164590"/>
                </a:lnTo>
                <a:cubicBezTo>
                  <a:pt x="228600" y="169619"/>
                  <a:pt x="224485" y="173733"/>
                  <a:pt x="219456" y="173733"/>
                </a:cubicBezTo>
                <a:lnTo>
                  <a:pt x="160762" y="173733"/>
                </a:lnTo>
                <a:lnTo>
                  <a:pt x="150876" y="173733"/>
                </a:lnTo>
                <a:lnTo>
                  <a:pt x="105156" y="173733"/>
                </a:lnTo>
                <a:lnTo>
                  <a:pt x="95270" y="173733"/>
                </a:lnTo>
                <a:lnTo>
                  <a:pt x="36576" y="173733"/>
                </a:lnTo>
                <a:cubicBezTo>
                  <a:pt x="31547" y="173733"/>
                  <a:pt x="27432" y="169619"/>
                  <a:pt x="27432" y="164590"/>
                </a:cubicBezTo>
                <a:lnTo>
                  <a:pt x="27432" y="36574"/>
                </a:lnTo>
                <a:cubicBezTo>
                  <a:pt x="27432" y="31546"/>
                  <a:pt x="31547" y="27431"/>
                  <a:pt x="36576" y="27431"/>
                </a:cubicBezTo>
                <a:lnTo>
                  <a:pt x="219456" y="27431"/>
                </a:lnTo>
                <a:moveTo>
                  <a:pt x="36576" y="201167"/>
                </a:moveTo>
                <a:lnTo>
                  <a:pt x="86126" y="201167"/>
                </a:lnTo>
                <a:lnTo>
                  <a:pt x="76982" y="228598"/>
                </a:lnTo>
                <a:lnTo>
                  <a:pt x="50292" y="228598"/>
                </a:lnTo>
                <a:cubicBezTo>
                  <a:pt x="42692" y="228598"/>
                  <a:pt x="36576" y="234712"/>
                  <a:pt x="36576" y="242314"/>
                </a:cubicBezTo>
                <a:cubicBezTo>
                  <a:pt x="36576" y="249915"/>
                  <a:pt x="42692" y="256029"/>
                  <a:pt x="50292" y="256029"/>
                </a:cubicBezTo>
                <a:lnTo>
                  <a:pt x="67838" y="256029"/>
                </a:lnTo>
                <a:lnTo>
                  <a:pt x="86868" y="256029"/>
                </a:lnTo>
                <a:lnTo>
                  <a:pt x="169164" y="256029"/>
                </a:lnTo>
                <a:lnTo>
                  <a:pt x="188194" y="256029"/>
                </a:lnTo>
                <a:lnTo>
                  <a:pt x="205740" y="256029"/>
                </a:lnTo>
                <a:cubicBezTo>
                  <a:pt x="213340" y="256029"/>
                  <a:pt x="219456" y="249915"/>
                  <a:pt x="219456" y="242314"/>
                </a:cubicBezTo>
                <a:cubicBezTo>
                  <a:pt x="219456" y="234712"/>
                  <a:pt x="213340" y="228598"/>
                  <a:pt x="205740" y="228598"/>
                </a:cubicBezTo>
                <a:lnTo>
                  <a:pt x="179050" y="228598"/>
                </a:lnTo>
                <a:lnTo>
                  <a:pt x="169906" y="201167"/>
                </a:lnTo>
                <a:lnTo>
                  <a:pt x="219456" y="201167"/>
                </a:lnTo>
                <a:cubicBezTo>
                  <a:pt x="239631" y="201167"/>
                  <a:pt x="256032" y="184765"/>
                  <a:pt x="256032" y="164590"/>
                </a:cubicBezTo>
                <a:lnTo>
                  <a:pt x="256032" y="36574"/>
                </a:lnTo>
                <a:cubicBezTo>
                  <a:pt x="256032" y="16401"/>
                  <a:pt x="239631" y="-3"/>
                  <a:pt x="219456" y="-3"/>
                </a:cubicBezTo>
                <a:lnTo>
                  <a:pt x="36576" y="-3"/>
                </a:lnTo>
                <a:cubicBezTo>
                  <a:pt x="16401" y="-3"/>
                  <a:pt x="0" y="16399"/>
                  <a:pt x="0" y="36574"/>
                </a:cubicBezTo>
                <a:lnTo>
                  <a:pt x="0" y="164590"/>
                </a:lnTo>
                <a:cubicBezTo>
                  <a:pt x="0" y="184763"/>
                  <a:pt x="16401" y="201167"/>
                  <a:pt x="36576" y="201167"/>
                </a:cubicBezTo>
                <a:lnTo>
                  <a:pt x="36576" y="201167"/>
                </a:lnTo>
                <a:moveTo>
                  <a:pt x="105898" y="228601"/>
                </a:moveTo>
                <a:lnTo>
                  <a:pt x="115042" y="201170"/>
                </a:lnTo>
                <a:lnTo>
                  <a:pt x="140990" y="201170"/>
                </a:lnTo>
                <a:lnTo>
                  <a:pt x="150134" y="228601"/>
                </a:lnTo>
                <a:lnTo>
                  <a:pt x="105898" y="228601"/>
                </a:lnTo>
                <a:moveTo>
                  <a:pt x="301752" y="27431"/>
                </a:moveTo>
                <a:lnTo>
                  <a:pt x="338328" y="27431"/>
                </a:lnTo>
                <a:lnTo>
                  <a:pt x="338328" y="45720"/>
                </a:lnTo>
                <a:lnTo>
                  <a:pt x="301752" y="45720"/>
                </a:lnTo>
                <a:lnTo>
                  <a:pt x="301752" y="27431"/>
                </a:lnTo>
                <a:moveTo>
                  <a:pt x="301752" y="73151"/>
                </a:moveTo>
                <a:lnTo>
                  <a:pt x="338328" y="73151"/>
                </a:lnTo>
                <a:lnTo>
                  <a:pt x="338328" y="91439"/>
                </a:lnTo>
                <a:lnTo>
                  <a:pt x="301752" y="91439"/>
                </a:lnTo>
                <a:lnTo>
                  <a:pt x="301752" y="73151"/>
                </a:lnTo>
                <a:moveTo>
                  <a:pt x="338328" y="118873"/>
                </a:moveTo>
                <a:lnTo>
                  <a:pt x="338328" y="228601"/>
                </a:lnTo>
                <a:lnTo>
                  <a:pt x="301752" y="228601"/>
                </a:lnTo>
                <a:lnTo>
                  <a:pt x="301752" y="118873"/>
                </a:lnTo>
                <a:lnTo>
                  <a:pt x="338328" y="118873"/>
                </a:lnTo>
                <a:moveTo>
                  <a:pt x="274320" y="27431"/>
                </a:moveTo>
                <a:lnTo>
                  <a:pt x="274320" y="228598"/>
                </a:lnTo>
                <a:cubicBezTo>
                  <a:pt x="274320" y="243742"/>
                  <a:pt x="286606" y="256029"/>
                  <a:pt x="301752" y="256029"/>
                </a:cubicBezTo>
                <a:lnTo>
                  <a:pt x="338328" y="256029"/>
                </a:lnTo>
                <a:cubicBezTo>
                  <a:pt x="353474" y="256029"/>
                  <a:pt x="365760" y="243742"/>
                  <a:pt x="365760" y="228598"/>
                </a:cubicBezTo>
                <a:lnTo>
                  <a:pt x="365760" y="27431"/>
                </a:lnTo>
                <a:cubicBezTo>
                  <a:pt x="365760" y="12287"/>
                  <a:pt x="353474" y="0"/>
                  <a:pt x="338328" y="0"/>
                </a:cubicBezTo>
                <a:lnTo>
                  <a:pt x="301752" y="0"/>
                </a:lnTo>
                <a:cubicBezTo>
                  <a:pt x="286606" y="0"/>
                  <a:pt x="274320" y="12287"/>
                  <a:pt x="274320" y="27431"/>
                </a:cubicBezTo>
                <a:lnTo>
                  <a:pt x="274320" y="27431"/>
                </a:lnTo>
                <a:moveTo>
                  <a:pt x="320040" y="187451"/>
                </a:moveTo>
                <a:cubicBezTo>
                  <a:pt x="327615" y="187451"/>
                  <a:pt x="333756" y="181312"/>
                  <a:pt x="333756" y="173736"/>
                </a:cubicBezTo>
                <a:cubicBezTo>
                  <a:pt x="333756" y="166160"/>
                  <a:pt x="327615" y="160020"/>
                  <a:pt x="320040" y="160020"/>
                </a:cubicBezTo>
                <a:cubicBezTo>
                  <a:pt x="312465" y="160020"/>
                  <a:pt x="306324" y="166160"/>
                  <a:pt x="306324" y="173736"/>
                </a:cubicBezTo>
                <a:cubicBezTo>
                  <a:pt x="306324" y="181312"/>
                  <a:pt x="312465" y="187451"/>
                  <a:pt x="320040" y="18745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Khan Academy offers a variety of educational resources for physics topics.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video tutorials, practice exercises, and interactive lessons.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Platform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82351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recommended textbook for the course is 'Physics for Scientists and Engineers'.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book provides comprehensive coverage of fundamental physics concepts and principles.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 Resource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applies Newton's laws to practical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demonstrates how these principles are used to solve everyday challenges.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4: Applying the Laws of Motion to Real-World Problems</a:t>
            </a:r>
            <a:endParaRPr lang="en-US" sz="1198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examines the principle of action and reaction.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discusses how forces between two objects are equal and opposite.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3: Understanding the Third Law of Motion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the relationship between force and acceleration.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explores how objects respond to applied forces according to Newton's second law.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2: Understanding the Second Law of Motion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19725" r="-119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has numerous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fields such as engineering, transportation, and sports.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this concept is crucial in understanding how objects move.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explains how objects respond to forces in the natural world.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Motion and Forces</a:t>
            </a:r>
            <a:endParaRPr lang="en-US" sz="1216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of Motion is a fundamental concept in physics.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describes the relationship between an object's motion and the forces acting upon it.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 in Physics</a:t>
            </a:r>
            <a:endParaRPr lang="en-US" sz="1259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8793" r="-1087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final presentation requires explaining the First Law of Motion and its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Presenters will showcase their understanding and ability to relate the law to everyday phenomena.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Presentation Insights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final project involves designing a device that illustrates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creativity and practical application of theoretical knowledge.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Project Details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final quiz focuses on understanding the First Law of Motion.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answer questions to demonstrate their comprehension of the concept.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Quiz Overview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Newton's First Law of Motion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2025-06-17T05:02:24Z</dcterms:created>
  <dcterms:modified xsi:type="dcterms:W3CDTF">2025-06-17T05:02:24Z</dcterms:modified>
</cp:coreProperties>
</file>