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5fc77ee68d7b7a72b3fb0879ead499b3f2da4777.png"/><Relationship Id="rId3" Type="http://schemas.openxmlformats.org/officeDocument/2006/relationships/image" Target="../media/c451089db5b6d0030c68fc47d7b0cbc20324ce8d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5fc77ee68d7b7a72b3fb0879ead499b3f2da477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5fc77ee68d7b7a72b3fb0879ead499b3f2da477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133623ee0025cada886b02ea067f925d2a188fed.png"/><Relationship Id="rId3" Type="http://schemas.openxmlformats.org/officeDocument/2006/relationships/image" Target="../media/8909e691b64b28b6e4debc3a8437d371b331869a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1ddf376c40a3e0050d32d1ed3d7c3e68d028f28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69b57fce6b84e031d5b0b648babcb52ec595dc9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133623ee0025cada886b02ea067f925d2a188fed.png"/><Relationship Id="rId3" Type="http://schemas.openxmlformats.org/officeDocument/2006/relationships/image" Target="../media/627a10e099d33d38b200a9e120bb63de58a5ffb9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b3ea44137e878572cf2b1bb1a0f26b36e0eae21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5bd6cf5f577ab7eec28d45975e7814bad676e06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462d84d360c6614aa63830a22869dab63afa6fe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133623ee0025cada886b02ea067f925d2a188fed.png"/><Relationship Id="rId3" Type="http://schemas.openxmlformats.org/officeDocument/2006/relationships/image" Target="../media/858fcd41a3420688c6900256aae7c9897679715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6e028d35b018eb121812906a8696b5380a49fa9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4c0ebd52cb5c7c0296c4b54d3360f6eb471b82d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ff3ee5c7a55c03b67e50f8b2730c2ec13d60b75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00e9ee9289c5b74ea9bf052e87953d9c3950c0a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82d9d1eb6c2ed4c39fb7812efe8feb7d1458822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f38a8232b79610517a08c769d810d44870734e7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c0a6d56aafc1f8df178ed1632bb86da5eb16164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75a8317605af3561f1f2d005ca02897481561cd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c868d9d74c63b3dab0db74d5f98c8f2935d3e13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3e57676c5c89fdfcc20ee740dcc55e167466ce3.png"/><Relationship Id="rId2" Type="http://schemas.openxmlformats.org/officeDocument/2006/relationships/image" Target="../media/93b539e1bfdf33be59f19a6e07c0816ef837946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1003280" y="261419"/>
            <a:ext cx="914400" cy="962025"/>
          </a:xfrm>
          <a:custGeom>
            <a:avLst/>
            <a:gdLst/>
            <a:ahLst/>
            <a:cxnLst/>
            <a:rect l="l" t="t" r="r" b="b"/>
            <a:pathLst>
              <a:path w="914400" h="962025">
                <a:moveTo>
                  <a:pt x="0" y="962025"/>
                </a:moveTo>
                <a:lnTo>
                  <a:pt x="0" y="0"/>
                </a:lnTo>
                <a:lnTo>
                  <a:pt x="914400" y="0"/>
                </a:lnTo>
                <a:lnTo>
                  <a:pt x="914400" y="962025"/>
                </a:lnTo>
                <a:lnTo>
                  <a:pt x="0" y="962025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4604795"/>
            <a:ext cx="6207759" cy="1095459"/>
          </a:xfrm>
          <a:custGeom>
            <a:avLst/>
            <a:gdLst/>
            <a:ahLst/>
            <a:cxnLst/>
            <a:rect l="l" t="t" r="r" b="b"/>
            <a:pathLst>
              <a:path w="6207759" h="1095459">
                <a:moveTo>
                  <a:pt x="0" y="1095459"/>
                </a:moveTo>
                <a:lnTo>
                  <a:pt x="0" y="0"/>
                </a:lnTo>
                <a:lnTo>
                  <a:pt x="6207759" y="0"/>
                </a:lnTo>
                <a:lnTo>
                  <a:pt x="6207759" y="1095459"/>
                </a:lnTo>
                <a:lnTo>
                  <a:pt x="0" y="109545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 Journey Through Artificial Intelligence Evolution and Applications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8229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3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21" y="1667779"/>
            <a:ext cx="6207758" cy="2643369"/>
          </a:xfrm>
          <a:custGeom>
            <a:avLst/>
            <a:gdLst/>
            <a:ahLst/>
            <a:cxnLst/>
            <a:rect l="l" t="t" r="r" b="b"/>
            <a:pathLst>
              <a:path w="6207758" h="2643369">
                <a:moveTo>
                  <a:pt x="0" y="2643369"/>
                </a:moveTo>
                <a:lnTo>
                  <a:pt x="0" y="0"/>
                </a:lnTo>
                <a:lnTo>
                  <a:pt x="6207758" y="0"/>
                </a:lnTo>
                <a:lnTo>
                  <a:pt x="6207758" y="2643369"/>
                </a:lnTo>
                <a:lnTo>
                  <a:pt x="0" y="264336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5400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Exploring the AI Landscape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9144000" y="0"/>
            <a:ext cx="3048000" cy="6858000"/>
          </a:xfrm>
          <a:custGeom>
            <a:avLst/>
            <a:gdLst/>
            <a:ahLst/>
            <a:cxnLst/>
            <a:rect l="l" t="t" r="r" b="b"/>
            <a:pathLst>
              <a:path w="3048000" h="6858000">
                <a:moveTo>
                  <a:pt x="0" y="6858000"/>
                </a:moveTo>
                <a:lnTo>
                  <a:pt x="0" y="0"/>
                </a:ln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144000" y="0"/>
            <a:ext cx="3048000" cy="6858000"/>
          </a:xfrm>
          <a:custGeom>
            <a:avLst/>
            <a:gdLst/>
            <a:ahLst/>
            <a:cxnLst/>
            <a:rect l="l" t="t" r="r" b="b"/>
            <a:pathLst>
              <a:path w="3048000" h="6858000">
                <a:moveTo>
                  <a:pt x="0" y="6858000"/>
                </a:moveTo>
                <a:lnTo>
                  <a:pt x="0" y="0"/>
                </a:ln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6600" y="1162822"/>
            <a:ext cx="634642" cy="0"/>
          </a:xfrm>
          <a:custGeom>
            <a:avLst/>
            <a:gdLst/>
            <a:ahLst/>
            <a:cxnLst/>
            <a:rect l="l" t="t" r="r" b="b"/>
            <a:pathLst>
              <a:path w="634642" h="0">
                <a:moveTo>
                  <a:pt x="0" y="0"/>
                </a:moveTo>
                <a:lnTo>
                  <a:pt x="634642" y="0"/>
                </a:lnTo>
              </a:path>
            </a:pathLst>
          </a:custGeom>
          <a:noFill/>
          <a:ln w="19050">
            <a:solidFill>
              <a:srgbClr val="000000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532065" y="5193168"/>
            <a:ext cx="914400" cy="962025"/>
          </a:xfrm>
          <a:custGeom>
            <a:avLst/>
            <a:gdLst/>
            <a:ahLst/>
            <a:cxnLst/>
            <a:rect l="l" t="t" r="r" b="b"/>
            <a:pathLst>
              <a:path w="914400" h="962025">
                <a:moveTo>
                  <a:pt x="0" y="962025"/>
                </a:moveTo>
                <a:lnTo>
                  <a:pt x="0" y="0"/>
                </a:lnTo>
                <a:lnTo>
                  <a:pt x="914400" y="0"/>
                </a:lnTo>
                <a:lnTo>
                  <a:pt x="914400" y="962025"/>
                </a:lnTo>
                <a:lnTo>
                  <a:pt x="0" y="962025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6600" y="702804"/>
            <a:ext cx="7750859" cy="457200"/>
          </a:xfrm>
          <a:custGeom>
            <a:avLst/>
            <a:gdLst/>
            <a:ahLst/>
            <a:cxnLst/>
            <a:rect l="l" t="t" r="r" b="b"/>
            <a:pathLst>
              <a:path w="7750859" h="457200">
                <a:moveTo>
                  <a:pt x="0" y="457200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Table of contents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28593" y="1673386"/>
            <a:ext cx="6945422" cy="4389120"/>
          </a:xfrm>
          <a:custGeom>
            <a:avLst/>
            <a:gdLst/>
            <a:ahLst/>
            <a:cxnLst/>
            <a:rect l="l" t="t" r="r" b="b"/>
            <a:pathLst>
              <a:path w="6945422" h="4389120">
                <a:moveTo>
                  <a:pt x="0" y="4389120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389120"/>
                </a:lnTo>
                <a:lnTo>
                  <a:pt x="0" y="43891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Understanding AI Evolution</a:t>
            </a:r>
            <a:endParaRPr lang="en-US" sz="1258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Learning Objectives</a:t>
            </a:r>
            <a:endParaRPr lang="en-US" sz="1258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is Artificial Intelligence?</a:t>
            </a:r>
            <a:endParaRPr lang="en-US" sz="1258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Evolution of Computing</a:t>
            </a:r>
            <a:endParaRPr lang="en-US" sz="1258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Machine Learning Fundamentals</a:t>
            </a:r>
            <a:endParaRPr lang="en-US" sz="1258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How Machine Learning Works</a:t>
            </a:r>
            <a:endParaRPr lang="en-US" sz="1258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Natural Language Processing</a:t>
            </a:r>
            <a:endParaRPr lang="en-US" sz="1258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Large Language Models</a:t>
            </a:r>
            <a:endParaRPr lang="en-US" sz="1258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Transformer Architecture</a:t>
            </a:r>
            <a:endParaRPr lang="en-US" sz="1258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Real-World Applications</a:t>
            </a:r>
            <a:endParaRPr lang="en-US" sz="1258" dirty="0"/>
          </a:p>
        </p:txBody>
      </p:sp>
      <p:sp>
        <p:nvSpPr>
          <p:cNvPr id="8" name="Text 6"/>
          <p:cNvSpPr/>
          <p:nvPr/>
        </p:nvSpPr>
        <p:spPr>
          <a:xfrm>
            <a:off x="7938819" y="1673386"/>
            <a:ext cx="548640" cy="4389120"/>
          </a:xfrm>
          <a:custGeom>
            <a:avLst/>
            <a:gdLst/>
            <a:ahLst/>
            <a:cxnLst/>
            <a:rect l="l" t="t" r="r" b="b"/>
            <a:pathLst>
              <a:path w="548640" h="4389120">
                <a:moveTo>
                  <a:pt x="0" y="4389120"/>
                </a:moveTo>
                <a:lnTo>
                  <a:pt x="0" y="0"/>
                </a:lnTo>
                <a:lnTo>
                  <a:pt x="548640" y="0"/>
                </a:lnTo>
                <a:lnTo>
                  <a:pt x="548640" y="4389120"/>
                </a:lnTo>
                <a:lnTo>
                  <a:pt x="0" y="43891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1258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1258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1258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1258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1258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06</a:t>
            </a:r>
            <a:endParaRPr lang="en-US" sz="1258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07</a:t>
            </a:r>
            <a:endParaRPr lang="en-US" sz="1258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08</a:t>
            </a:r>
            <a:endParaRPr lang="en-US" sz="1258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09</a:t>
            </a:r>
            <a:endParaRPr lang="en-US" sz="1258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10</a:t>
            </a:r>
            <a:endParaRPr lang="en-US" sz="1258" dirty="0"/>
          </a:p>
        </p:txBody>
      </p:sp>
      <p:sp>
        <p:nvSpPr>
          <p:cNvPr id="9" name="Text 7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9144000" y="0"/>
            <a:ext cx="3048000" cy="6858000"/>
          </a:xfrm>
          <a:custGeom>
            <a:avLst/>
            <a:gdLst/>
            <a:ahLst/>
            <a:cxnLst/>
            <a:rect l="l" t="t" r="r" b="b"/>
            <a:pathLst>
              <a:path w="3048000" h="6858000">
                <a:moveTo>
                  <a:pt x="0" y="6858000"/>
                </a:moveTo>
                <a:lnTo>
                  <a:pt x="0" y="0"/>
                </a:ln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144000" y="0"/>
            <a:ext cx="3048000" cy="6858000"/>
          </a:xfrm>
          <a:custGeom>
            <a:avLst/>
            <a:gdLst/>
            <a:ahLst/>
            <a:cxnLst/>
            <a:rect l="l" t="t" r="r" b="b"/>
            <a:pathLst>
              <a:path w="3048000" h="6858000">
                <a:moveTo>
                  <a:pt x="0" y="6858000"/>
                </a:moveTo>
                <a:lnTo>
                  <a:pt x="0" y="0"/>
                </a:ln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6600" y="1162822"/>
            <a:ext cx="634642" cy="0"/>
          </a:xfrm>
          <a:custGeom>
            <a:avLst/>
            <a:gdLst/>
            <a:ahLst/>
            <a:cxnLst/>
            <a:rect l="l" t="t" r="r" b="b"/>
            <a:pathLst>
              <a:path w="634642" h="0">
                <a:moveTo>
                  <a:pt x="0" y="0"/>
                </a:moveTo>
                <a:lnTo>
                  <a:pt x="634642" y="0"/>
                </a:lnTo>
              </a:path>
            </a:pathLst>
          </a:custGeom>
          <a:noFill/>
          <a:ln w="19050">
            <a:solidFill>
              <a:srgbClr val="000000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532065" y="5193168"/>
            <a:ext cx="914400" cy="962025"/>
          </a:xfrm>
          <a:custGeom>
            <a:avLst/>
            <a:gdLst/>
            <a:ahLst/>
            <a:cxnLst/>
            <a:rect l="l" t="t" r="r" b="b"/>
            <a:pathLst>
              <a:path w="914400" h="962025">
                <a:moveTo>
                  <a:pt x="0" y="962025"/>
                </a:moveTo>
                <a:lnTo>
                  <a:pt x="0" y="0"/>
                </a:lnTo>
                <a:lnTo>
                  <a:pt x="914400" y="0"/>
                </a:lnTo>
                <a:lnTo>
                  <a:pt x="914400" y="962025"/>
                </a:lnTo>
                <a:lnTo>
                  <a:pt x="0" y="962025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6600" y="702804"/>
            <a:ext cx="7750859" cy="457200"/>
          </a:xfrm>
          <a:custGeom>
            <a:avLst/>
            <a:gdLst/>
            <a:ahLst/>
            <a:cxnLst/>
            <a:rect l="l" t="t" r="r" b="b"/>
            <a:pathLst>
              <a:path w="7750859" h="457200">
                <a:moveTo>
                  <a:pt x="0" y="457200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Table of contents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28593" y="1673386"/>
            <a:ext cx="6945422" cy="4389120"/>
          </a:xfrm>
          <a:custGeom>
            <a:avLst/>
            <a:gdLst/>
            <a:ahLst/>
            <a:cxnLst/>
            <a:rect l="l" t="t" r="r" b="b"/>
            <a:pathLst>
              <a:path w="6945422" h="4389120">
                <a:moveTo>
                  <a:pt x="0" y="4389120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389120"/>
                </a:lnTo>
                <a:lnTo>
                  <a:pt x="0" y="43891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Ethical Considerations</a:t>
            </a:r>
            <a:endParaRPr lang="en-US" sz="1572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Future of AI</a:t>
            </a:r>
            <a:endParaRPr lang="en-US" sz="1572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Practical Exercise</a:t>
            </a:r>
            <a:endParaRPr lang="en-US" sz="1572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Key Vocabulary Review</a:t>
            </a:r>
            <a:endParaRPr lang="en-US" sz="1572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Discussion Questions</a:t>
            </a:r>
            <a:endParaRPr lang="en-US" sz="1572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Resources &amp; Further Learning</a:t>
            </a:r>
            <a:endParaRPr lang="en-US" sz="1572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Summary</a:t>
            </a:r>
            <a:endParaRPr lang="en-US" sz="1572" dirty="0"/>
          </a:p>
          <a:p>
            <a:pPr algn="l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Questions &amp; Contact</a:t>
            </a:r>
            <a:endParaRPr lang="en-US" sz="1572" dirty="0"/>
          </a:p>
        </p:txBody>
      </p:sp>
      <p:sp>
        <p:nvSpPr>
          <p:cNvPr id="8" name="Text 6"/>
          <p:cNvSpPr/>
          <p:nvPr/>
        </p:nvSpPr>
        <p:spPr>
          <a:xfrm>
            <a:off x="7938819" y="1673386"/>
            <a:ext cx="548640" cy="4389120"/>
          </a:xfrm>
          <a:custGeom>
            <a:avLst/>
            <a:gdLst/>
            <a:ahLst/>
            <a:cxnLst/>
            <a:rect l="l" t="t" r="r" b="b"/>
            <a:pathLst>
              <a:path w="548640" h="4389120">
                <a:moveTo>
                  <a:pt x="0" y="4389120"/>
                </a:moveTo>
                <a:lnTo>
                  <a:pt x="0" y="0"/>
                </a:lnTo>
                <a:lnTo>
                  <a:pt x="548640" y="0"/>
                </a:lnTo>
                <a:lnTo>
                  <a:pt x="548640" y="4389120"/>
                </a:lnTo>
                <a:lnTo>
                  <a:pt x="0" y="43891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11</a:t>
            </a:r>
            <a:endParaRPr lang="en-US" sz="1572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12</a:t>
            </a:r>
            <a:endParaRPr lang="en-US" sz="1572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13</a:t>
            </a:r>
            <a:endParaRPr lang="en-US" sz="1572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14</a:t>
            </a:r>
            <a:endParaRPr lang="en-US" sz="1572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15</a:t>
            </a:r>
            <a:endParaRPr lang="en-US" sz="1572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16</a:t>
            </a:r>
            <a:endParaRPr lang="en-US" sz="1572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17</a:t>
            </a:r>
            <a:endParaRPr lang="en-US" sz="1572" dirty="0"/>
          </a:p>
          <a:p>
            <a:pPr algn="r" marL="0" indent="0">
              <a:lnSpc>
                <a:spcPct val="225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18</a:t>
            </a:r>
            <a:endParaRPr lang="en-US" sz="1572" dirty="0"/>
          </a:p>
        </p:txBody>
      </p:sp>
      <p:sp>
        <p:nvSpPr>
          <p:cNvPr id="9" name="Text 7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0" y="4114800"/>
            <a:ext cx="12192000" cy="2743200"/>
          </a:xfrm>
          <a:custGeom>
            <a:avLst/>
            <a:gdLst/>
            <a:ahLst/>
            <a:cxnLst/>
            <a:rect l="l" t="t" r="r" b="b"/>
            <a:pathLst>
              <a:path w="12192000" h="2743200">
                <a:moveTo>
                  <a:pt x="0" y="27432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743200"/>
                </a:lnTo>
                <a:lnTo>
                  <a:pt x="0" y="27432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114800"/>
            <a:ext cx="12192000" cy="2743200"/>
          </a:xfrm>
          <a:custGeom>
            <a:avLst/>
            <a:gdLst/>
            <a:ahLst/>
            <a:cxnLst/>
            <a:rect l="l" t="t" r="r" b="b"/>
            <a:pathLst>
              <a:path w="12192000" h="2743200">
                <a:moveTo>
                  <a:pt x="0" y="27432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743200"/>
                </a:lnTo>
                <a:lnTo>
                  <a:pt x="0" y="2743200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162803" y="-1174677"/>
            <a:ext cx="2928575" cy="2893770"/>
          </a:xfrm>
          <a:custGeom>
            <a:avLst/>
            <a:gdLst/>
            <a:ahLst/>
            <a:cxnLst/>
            <a:rect l="l" t="t" r="r" b="b"/>
            <a:pathLst>
              <a:path w="2928575" h="2893770">
                <a:moveTo>
                  <a:pt x="0" y="2893770"/>
                </a:moveTo>
                <a:lnTo>
                  <a:pt x="0" y="0"/>
                </a:lnTo>
                <a:lnTo>
                  <a:pt x="2928575" y="0"/>
                </a:lnTo>
                <a:lnTo>
                  <a:pt x="2928575" y="2893770"/>
                </a:lnTo>
                <a:lnTo>
                  <a:pt x="0" y="289377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39583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519" y="4622800"/>
            <a:ext cx="7223760" cy="1365680"/>
          </a:xfrm>
          <a:custGeom>
            <a:avLst/>
            <a:gdLst/>
            <a:ahLst/>
            <a:cxnLst/>
            <a:rect l="l" t="t" r="r" b="b"/>
            <a:pathLst>
              <a:path w="7223760" h="1365680">
                <a:moveTo>
                  <a:pt x="0" y="1365680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1365680"/>
                </a:lnTo>
                <a:lnTo>
                  <a:pt x="0" y="13656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Understanding AI Evolution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8" y="1852012"/>
            <a:ext cx="3383280" cy="1901267"/>
          </a:xfrm>
          <a:custGeom>
            <a:avLst/>
            <a:gdLst/>
            <a:ahLst/>
            <a:cxnLst/>
            <a:rect l="l" t="t" r="r" b="b"/>
            <a:pathLst>
              <a:path w="3383280" h="1901267">
                <a:moveTo>
                  <a:pt x="0" y="1901267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901267"/>
                </a:lnTo>
                <a:lnTo>
                  <a:pt x="0" y="190126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Explicit programming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Fixed rules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Limited adaptability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1518" y="1332826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Classical Computing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1999" y="1852012"/>
            <a:ext cx="3383280" cy="1901267"/>
          </a:xfrm>
          <a:custGeom>
            <a:avLst/>
            <a:gdLst/>
            <a:ahLst/>
            <a:cxnLst/>
            <a:rect l="l" t="t" r="r" b="b"/>
            <a:pathLst>
              <a:path w="3383280" h="1901267">
                <a:moveTo>
                  <a:pt x="0" y="1901267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901267"/>
                </a:lnTo>
                <a:lnTo>
                  <a:pt x="0" y="190126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Learning from data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Pattern recognition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Adaptive systems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1999" y="1332826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Modern AI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8255633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55634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702804"/>
            <a:ext cx="6967124" cy="968979"/>
          </a:xfrm>
          <a:custGeom>
            <a:avLst/>
            <a:gdLst/>
            <a:ahLst/>
            <a:cxnLst/>
            <a:rect l="l" t="t" r="r" b="b"/>
            <a:pathLst>
              <a:path w="6967124" h="968979">
                <a:moveTo>
                  <a:pt x="0" y="968979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968979"/>
                </a:lnTo>
                <a:lnTo>
                  <a:pt x="0" y="9689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Learning Objectives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1862808"/>
            <a:ext cx="6967124" cy="3669891"/>
          </a:xfrm>
          <a:custGeom>
            <a:avLst/>
            <a:gdLst/>
            <a:ahLst/>
            <a:cxnLst/>
            <a:rect l="l" t="t" r="r" b="b"/>
            <a:pathLst>
              <a:path w="6967124" h="3669891">
                <a:moveTo>
                  <a:pt x="0" y="3669891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3669891"/>
                </a:lnTo>
                <a:lnTo>
                  <a:pt x="0" y="366989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Define and differentiate between AI, ML, NLP, and LLMs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Understand the historical development of artificial intelligence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Evaluate relationships between different AI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Demonstrate understanding of machine learning principles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Assess societal implications of LLM technology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317462" cy="548640"/>
          </a:xfrm>
          <a:custGeom>
            <a:avLst/>
            <a:gdLst/>
            <a:ahLst/>
            <a:cxnLst/>
            <a:rect l="l" t="t" r="r" b="b"/>
            <a:pathLst>
              <a:path w="6317462" h="548640">
                <a:moveTo>
                  <a:pt x="0" y="548640"/>
                </a:moveTo>
                <a:lnTo>
                  <a:pt x="0" y="0"/>
                </a:lnTo>
                <a:lnTo>
                  <a:pt x="6317462" y="0"/>
                </a:lnTo>
                <a:lnTo>
                  <a:pt x="6317462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55634" y="0"/>
            <a:ext cx="3936363" cy="6858000"/>
          </a:xfrm>
          <a:custGeom>
            <a:avLst/>
            <a:gdLst/>
            <a:ahLst/>
            <a:cxnLst/>
            <a:rect l="l" t="t" r="r" b="b"/>
            <a:pathLst>
              <a:path w="3936363" h="6858000">
                <a:moveTo>
                  <a:pt x="0" y="6858000"/>
                </a:moveTo>
                <a:lnTo>
                  <a:pt x="0" y="0"/>
                </a:lnTo>
                <a:lnTo>
                  <a:pt x="3936363" y="0"/>
                </a:lnTo>
                <a:lnTo>
                  <a:pt x="3936363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852" r="30852" t="0" b="0"/>
            <a:stretch/>
          </a:blipFill>
          <a:ln w="2857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8273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8255633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55634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702804"/>
            <a:ext cx="6967124" cy="968979"/>
          </a:xfrm>
          <a:custGeom>
            <a:avLst/>
            <a:gdLst/>
            <a:ahLst/>
            <a:cxnLst/>
            <a:rect l="l" t="t" r="r" b="b"/>
            <a:pathLst>
              <a:path w="6967124" h="968979">
                <a:moveTo>
                  <a:pt x="0" y="968979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968979"/>
                </a:lnTo>
                <a:lnTo>
                  <a:pt x="0" y="9689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What is Artificial Intelligence?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1862808"/>
            <a:ext cx="6967124" cy="3669891"/>
          </a:xfrm>
          <a:custGeom>
            <a:avLst/>
            <a:gdLst/>
            <a:ahLst/>
            <a:cxnLst/>
            <a:rect l="l" t="t" r="r" b="b"/>
            <a:pathLst>
              <a:path w="6967124" h="3669891">
                <a:moveTo>
                  <a:pt x="0" y="3669891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3669891"/>
                </a:lnTo>
                <a:lnTo>
                  <a:pt x="0" y="366989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Artificial Intelligence (AI)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Simulation of human intelligence by machines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Encompasses: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Problem-solving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Pattern recognition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Decision-making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Example: Chess-playing computers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317462" cy="548640"/>
          </a:xfrm>
          <a:custGeom>
            <a:avLst/>
            <a:gdLst/>
            <a:ahLst/>
            <a:cxnLst/>
            <a:rect l="l" t="t" r="r" b="b"/>
            <a:pathLst>
              <a:path w="6317462" h="548640">
                <a:moveTo>
                  <a:pt x="0" y="548640"/>
                </a:moveTo>
                <a:lnTo>
                  <a:pt x="0" y="0"/>
                </a:lnTo>
                <a:lnTo>
                  <a:pt x="6317462" y="0"/>
                </a:lnTo>
                <a:lnTo>
                  <a:pt x="6317462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55634" y="0"/>
            <a:ext cx="3936363" cy="6858000"/>
          </a:xfrm>
          <a:custGeom>
            <a:avLst/>
            <a:gdLst/>
            <a:ahLst/>
            <a:cxnLst/>
            <a:rect l="l" t="t" r="r" b="b"/>
            <a:pathLst>
              <a:path w="3936363" h="6858000">
                <a:moveTo>
                  <a:pt x="0" y="6858000"/>
                </a:moveTo>
                <a:lnTo>
                  <a:pt x="0" y="0"/>
                </a:lnTo>
                <a:lnTo>
                  <a:pt x="3936363" y="0"/>
                </a:lnTo>
                <a:lnTo>
                  <a:pt x="3936363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808" r="30808" t="0" b="0"/>
            <a:stretch/>
          </a:blipFill>
          <a:ln w="2857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8273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0" y="4114800"/>
            <a:ext cx="12192000" cy="2743200"/>
          </a:xfrm>
          <a:custGeom>
            <a:avLst/>
            <a:gdLst/>
            <a:ahLst/>
            <a:cxnLst/>
            <a:rect l="l" t="t" r="r" b="b"/>
            <a:pathLst>
              <a:path w="12192000" h="2743200">
                <a:moveTo>
                  <a:pt x="0" y="27432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743200"/>
                </a:lnTo>
                <a:lnTo>
                  <a:pt x="0" y="27432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114800"/>
            <a:ext cx="12192000" cy="2743200"/>
          </a:xfrm>
          <a:custGeom>
            <a:avLst/>
            <a:gdLst/>
            <a:ahLst/>
            <a:cxnLst/>
            <a:rect l="l" t="t" r="r" b="b"/>
            <a:pathLst>
              <a:path w="12192000" h="2743200">
                <a:moveTo>
                  <a:pt x="0" y="27432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743200"/>
                </a:lnTo>
                <a:lnTo>
                  <a:pt x="0" y="2743200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162803" y="-1174677"/>
            <a:ext cx="2928575" cy="2893770"/>
          </a:xfrm>
          <a:custGeom>
            <a:avLst/>
            <a:gdLst/>
            <a:ahLst/>
            <a:cxnLst/>
            <a:rect l="l" t="t" r="r" b="b"/>
            <a:pathLst>
              <a:path w="2928575" h="2893770">
                <a:moveTo>
                  <a:pt x="0" y="2893770"/>
                </a:moveTo>
                <a:lnTo>
                  <a:pt x="0" y="0"/>
                </a:lnTo>
                <a:lnTo>
                  <a:pt x="2928575" y="0"/>
                </a:lnTo>
                <a:lnTo>
                  <a:pt x="2928575" y="2893770"/>
                </a:lnTo>
                <a:lnTo>
                  <a:pt x="0" y="289377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33604" r="336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39583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519" y="4622800"/>
            <a:ext cx="7223760" cy="1365680"/>
          </a:xfrm>
          <a:custGeom>
            <a:avLst/>
            <a:gdLst/>
            <a:ahLst/>
            <a:cxnLst/>
            <a:rect l="l" t="t" r="r" b="b"/>
            <a:pathLst>
              <a:path w="7223760" h="1365680">
                <a:moveTo>
                  <a:pt x="0" y="1365680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1365680"/>
                </a:lnTo>
                <a:lnTo>
                  <a:pt x="0" y="13656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Evolution of Computing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8" y="1852012"/>
            <a:ext cx="3383280" cy="1901267"/>
          </a:xfrm>
          <a:custGeom>
            <a:avLst/>
            <a:gdLst/>
            <a:ahLst/>
            <a:cxnLst/>
            <a:rect l="l" t="t" r="r" b="b"/>
            <a:pathLst>
              <a:path w="3383280" h="1901267">
                <a:moveTo>
                  <a:pt x="0" y="1901267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901267"/>
                </a:lnTo>
                <a:lnTo>
                  <a:pt x="0" y="190126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Explicit programming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Fixed rules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Limited adaptability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1518" y="1332826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Traditional Computing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1999" y="1852012"/>
            <a:ext cx="3383280" cy="1901267"/>
          </a:xfrm>
          <a:custGeom>
            <a:avLst/>
            <a:gdLst/>
            <a:ahLst/>
            <a:cxnLst/>
            <a:rect l="l" t="t" r="r" b="b"/>
            <a:pathLst>
              <a:path w="3383280" h="1901267">
                <a:moveTo>
                  <a:pt x="0" y="1901267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901267"/>
                </a:lnTo>
                <a:lnTo>
                  <a:pt x="0" y="190126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Learning from data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Pattern recognition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Adaptive systems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1999" y="1332826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Modern AI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8255633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55634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702804"/>
            <a:ext cx="6967124" cy="968979"/>
          </a:xfrm>
          <a:custGeom>
            <a:avLst/>
            <a:gdLst/>
            <a:ahLst/>
            <a:cxnLst/>
            <a:rect l="l" t="t" r="r" b="b"/>
            <a:pathLst>
              <a:path w="6967124" h="968979">
                <a:moveTo>
                  <a:pt x="0" y="968979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968979"/>
                </a:lnTo>
                <a:lnTo>
                  <a:pt x="0" y="9689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Machine Learning Fundamentals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1862808"/>
            <a:ext cx="6967124" cy="3669891"/>
          </a:xfrm>
          <a:custGeom>
            <a:avLst/>
            <a:gdLst/>
            <a:ahLst/>
            <a:cxnLst/>
            <a:rect l="l" t="t" r="r" b="b"/>
            <a:pathLst>
              <a:path w="6967124" h="3669891">
                <a:moveTo>
                  <a:pt x="0" y="3669891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3669891"/>
                </a:lnTo>
                <a:lnTo>
                  <a:pt x="0" y="366989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Machine Learning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Subset of AI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Learns from data without explicit programming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Types: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1. Supervised Learning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2. Unsupervised Learning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3. Reinforcement Learning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317462" cy="548640"/>
          </a:xfrm>
          <a:custGeom>
            <a:avLst/>
            <a:gdLst/>
            <a:ahLst/>
            <a:cxnLst/>
            <a:rect l="l" t="t" r="r" b="b"/>
            <a:pathLst>
              <a:path w="6317462" h="548640">
                <a:moveTo>
                  <a:pt x="0" y="548640"/>
                </a:moveTo>
                <a:lnTo>
                  <a:pt x="0" y="0"/>
                </a:lnTo>
                <a:lnTo>
                  <a:pt x="6317462" y="0"/>
                </a:lnTo>
                <a:lnTo>
                  <a:pt x="6317462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55634" y="0"/>
            <a:ext cx="3936363" cy="6858000"/>
          </a:xfrm>
          <a:custGeom>
            <a:avLst/>
            <a:gdLst/>
            <a:ahLst/>
            <a:cxnLst/>
            <a:rect l="l" t="t" r="r" b="b"/>
            <a:pathLst>
              <a:path w="3936363" h="6858000">
                <a:moveTo>
                  <a:pt x="0" y="6858000"/>
                </a:moveTo>
                <a:lnTo>
                  <a:pt x="0" y="0"/>
                </a:lnTo>
                <a:lnTo>
                  <a:pt x="3936363" y="0"/>
                </a:lnTo>
                <a:lnTo>
                  <a:pt x="3936363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875" r="30875" t="0" b="0"/>
            <a:stretch/>
          </a:blipFill>
          <a:ln w="2857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8273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0" y="2514464"/>
            <a:ext cx="12192000" cy="4343535"/>
          </a:xfrm>
          <a:custGeom>
            <a:avLst/>
            <a:gdLst/>
            <a:ahLst/>
            <a:cxnLst/>
            <a:rect l="l" t="t" r="r" b="b"/>
            <a:pathLst>
              <a:path w="12192000" h="4343535">
                <a:moveTo>
                  <a:pt x="0" y="434353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343535"/>
                </a:lnTo>
                <a:lnTo>
                  <a:pt x="0" y="4343535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2514464"/>
            <a:ext cx="12192000" cy="4343535"/>
          </a:xfrm>
          <a:custGeom>
            <a:avLst/>
            <a:gdLst/>
            <a:ahLst/>
            <a:cxnLst/>
            <a:rect l="l" t="t" r="r" b="b"/>
            <a:pathLst>
              <a:path w="12192000" h="4343535">
                <a:moveTo>
                  <a:pt x="0" y="434353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343535"/>
                </a:lnTo>
                <a:lnTo>
                  <a:pt x="0" y="4343535"/>
                </a:lnTo>
              </a:path>
            </a:pathLst>
          </a:custGeom>
          <a:solidFill>
            <a:srgbClr val="A953FF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1187525"/>
            <a:ext cx="12192000" cy="2255973"/>
          </a:xfrm>
          <a:custGeom>
            <a:avLst/>
            <a:gdLst/>
            <a:ahLst/>
            <a:cxnLst/>
            <a:rect l="l" t="t" r="r" b="b"/>
            <a:pathLst>
              <a:path w="12192000" h="2255973">
                <a:moveTo>
                  <a:pt x="0" y="2255973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55973"/>
                </a:lnTo>
                <a:lnTo>
                  <a:pt x="0" y="2255973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0668" y="1932303"/>
            <a:ext cx="11461332" cy="3899506"/>
          </a:xfrm>
          <a:custGeom>
            <a:avLst/>
            <a:gdLst/>
            <a:ahLst/>
            <a:cxnLst/>
            <a:rect l="l" t="t" r="r" b="b"/>
            <a:pathLst>
              <a:path w="11461332" h="3899506">
                <a:moveTo>
                  <a:pt x="0" y="3899506"/>
                </a:moveTo>
                <a:lnTo>
                  <a:pt x="0" y="0"/>
                </a:lnTo>
                <a:lnTo>
                  <a:pt x="11461332" y="0"/>
                </a:lnTo>
                <a:lnTo>
                  <a:pt x="11461332" y="3899506"/>
                </a:lnTo>
                <a:lnTo>
                  <a:pt x="0" y="3899506"/>
                </a:lnTo>
              </a:path>
            </a:pathLst>
          </a:custGeom>
          <a:solidFill>
            <a:srgbClr val="FFFFFF"/>
          </a:solidFill>
          <a:ln w="9525">
            <a:solidFill>
              <a:srgbClr val="EEDD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63396" y="2206732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953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01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257226" y="2206732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953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02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551056" y="2206732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953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03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7844895" y="2206732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953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10138725" y="2206732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A953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36600" y="702803"/>
            <a:ext cx="9814561" cy="751949"/>
          </a:xfrm>
          <a:custGeom>
            <a:avLst/>
            <a:gdLst/>
            <a:ahLst/>
            <a:cxnLst/>
            <a:rect l="l" t="t" r="r" b="b"/>
            <a:pathLst>
              <a:path w="9814561" h="751949">
                <a:moveTo>
                  <a:pt x="0" y="751949"/>
                </a:moveTo>
                <a:lnTo>
                  <a:pt x="0" y="0"/>
                </a:lnTo>
                <a:lnTo>
                  <a:pt x="9814561" y="0"/>
                </a:lnTo>
                <a:lnTo>
                  <a:pt x="9814561" y="751949"/>
                </a:lnTo>
                <a:lnTo>
                  <a:pt x="0" y="75194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How Machine Learning Works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1094719" y="70280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65199" y="3608680"/>
            <a:ext cx="1737360" cy="1828800"/>
          </a:xfrm>
          <a:custGeom>
            <a:avLst/>
            <a:gdLst/>
            <a:ahLst/>
            <a:cxnLst/>
            <a:rect l="l" t="t" r="r" b="b"/>
            <a:pathLst>
              <a:path w="1737360" h="1828800">
                <a:moveTo>
                  <a:pt x="0" y="18288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Gathering relevant data sets for training the machine learning model.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Data can include images, text, numerical values, etc.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65199" y="3004731"/>
            <a:ext cx="1737360" cy="457200"/>
          </a:xfrm>
          <a:custGeom>
            <a:avLst/>
            <a:gdLst/>
            <a:ahLst/>
            <a:cxnLst/>
            <a:rect l="l" t="t" r="r" b="b"/>
            <a:pathLst>
              <a:path w="1737360" h="457200">
                <a:moveTo>
                  <a:pt x="0" y="4572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Data Collection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177539" y="3608680"/>
            <a:ext cx="1737360" cy="1828800"/>
          </a:xfrm>
          <a:custGeom>
            <a:avLst/>
            <a:gdLst/>
            <a:ahLst/>
            <a:cxnLst/>
            <a:rect l="l" t="t" r="r" b="b"/>
            <a:pathLst>
              <a:path w="1737360" h="1828800">
                <a:moveTo>
                  <a:pt x="0" y="18288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model identifies patterns and relationships within the data.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Algorithms analyze the data to extract meaningful insights.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177539" y="3004731"/>
            <a:ext cx="1737360" cy="457200"/>
          </a:xfrm>
          <a:custGeom>
            <a:avLst/>
            <a:gdLst/>
            <a:ahLst/>
            <a:cxnLst/>
            <a:rect l="l" t="t" r="r" b="b"/>
            <a:pathLst>
              <a:path w="1737360" h="457200">
                <a:moveTo>
                  <a:pt x="0" y="4572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Pattern Recognition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389879" y="3608680"/>
            <a:ext cx="1737360" cy="1828800"/>
          </a:xfrm>
          <a:custGeom>
            <a:avLst/>
            <a:gdLst/>
            <a:ahLst/>
            <a:cxnLst/>
            <a:rect l="l" t="t" r="r" b="b"/>
            <a:pathLst>
              <a:path w="1737360" h="1828800">
                <a:moveTo>
                  <a:pt x="0" y="18288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Using the collected data to train the machine learning model.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Adjusting parameters to optimize the model's performance.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389879" y="3004731"/>
            <a:ext cx="1737360" cy="457200"/>
          </a:xfrm>
          <a:custGeom>
            <a:avLst/>
            <a:gdLst/>
            <a:ahLst/>
            <a:cxnLst/>
            <a:rect l="l" t="t" r="r" b="b"/>
            <a:pathLst>
              <a:path w="1737360" h="457200">
                <a:moveTo>
                  <a:pt x="0" y="4572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Model Training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602219" y="3608680"/>
            <a:ext cx="1737360" cy="1828800"/>
          </a:xfrm>
          <a:custGeom>
            <a:avLst/>
            <a:gdLst/>
            <a:ahLst/>
            <a:cxnLst/>
            <a:rect l="l" t="t" r="r" b="b"/>
            <a:pathLst>
              <a:path w="1737360" h="1828800">
                <a:moveTo>
                  <a:pt x="0" y="18288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Evaluating the model's accuracy and performance using test data.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Ensuring the model generalizes well to new, unseen data.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02219" y="3004731"/>
            <a:ext cx="1737360" cy="457200"/>
          </a:xfrm>
          <a:custGeom>
            <a:avLst/>
            <a:gdLst/>
            <a:ahLst/>
            <a:cxnLst/>
            <a:rect l="l" t="t" r="r" b="b"/>
            <a:pathLst>
              <a:path w="1737360" h="457200">
                <a:moveTo>
                  <a:pt x="0" y="4572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Testing &amp; Validation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814559" y="3608680"/>
            <a:ext cx="1737360" cy="1828800"/>
          </a:xfrm>
          <a:custGeom>
            <a:avLst/>
            <a:gdLst/>
            <a:ahLst/>
            <a:cxnLst/>
            <a:rect l="l" t="t" r="r" b="b"/>
            <a:pathLst>
              <a:path w="1737360" h="1828800">
                <a:moveTo>
                  <a:pt x="0" y="18288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Iteratively refining the model based on feedback and new data.</a:t>
            </a:r>
            <a:endParaRPr lang="en-US" sz="1200" dirty="0"/>
          </a:p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Enhancing the model's predictive capabilities over time.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814559" y="3004731"/>
            <a:ext cx="1737360" cy="457200"/>
          </a:xfrm>
          <a:custGeom>
            <a:avLst/>
            <a:gdLst/>
            <a:ahLst/>
            <a:cxnLst/>
            <a:rect l="l" t="t" r="r" b="b"/>
            <a:pathLst>
              <a:path w="1737360" h="457200">
                <a:moveTo>
                  <a:pt x="0" y="4572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Continuous Improvement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8255633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55634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702804"/>
            <a:ext cx="6967124" cy="968979"/>
          </a:xfrm>
          <a:custGeom>
            <a:avLst/>
            <a:gdLst/>
            <a:ahLst/>
            <a:cxnLst/>
            <a:rect l="l" t="t" r="r" b="b"/>
            <a:pathLst>
              <a:path w="6967124" h="968979">
                <a:moveTo>
                  <a:pt x="0" y="968979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968979"/>
                </a:lnTo>
                <a:lnTo>
                  <a:pt x="0" y="9689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Natural Language Processing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1862808"/>
            <a:ext cx="6967124" cy="3669891"/>
          </a:xfrm>
          <a:custGeom>
            <a:avLst/>
            <a:gdLst/>
            <a:ahLst/>
            <a:cxnLst/>
            <a:rect l="l" t="t" r="r" b="b"/>
            <a:pathLst>
              <a:path w="6967124" h="3669891">
                <a:moveTo>
                  <a:pt x="0" y="3669891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3669891"/>
                </a:lnTo>
                <a:lnTo>
                  <a:pt x="0" y="366989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NLP Evolution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Early Systems: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Rule-based approaches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Basic word processing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Modern NLP: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Context understanding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Sentiment analysis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Language generation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317462" cy="548640"/>
          </a:xfrm>
          <a:custGeom>
            <a:avLst/>
            <a:gdLst/>
            <a:ahLst/>
            <a:cxnLst/>
            <a:rect l="l" t="t" r="r" b="b"/>
            <a:pathLst>
              <a:path w="6317462" h="548640">
                <a:moveTo>
                  <a:pt x="0" y="548640"/>
                </a:moveTo>
                <a:lnTo>
                  <a:pt x="0" y="0"/>
                </a:lnTo>
                <a:lnTo>
                  <a:pt x="6317462" y="0"/>
                </a:lnTo>
                <a:lnTo>
                  <a:pt x="6317462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55634" y="0"/>
            <a:ext cx="3936363" cy="6858000"/>
          </a:xfrm>
          <a:custGeom>
            <a:avLst/>
            <a:gdLst/>
            <a:ahLst/>
            <a:cxnLst/>
            <a:rect l="l" t="t" r="r" b="b"/>
            <a:pathLst>
              <a:path w="3936363" h="6858000">
                <a:moveTo>
                  <a:pt x="0" y="6858000"/>
                </a:moveTo>
                <a:lnTo>
                  <a:pt x="0" y="0"/>
                </a:lnTo>
                <a:lnTo>
                  <a:pt x="3936363" y="0"/>
                </a:lnTo>
                <a:lnTo>
                  <a:pt x="3936363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875" r="30875" t="0" b="0"/>
            <a:stretch/>
          </a:blipFill>
          <a:ln w="2857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8273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0" y="4114800"/>
            <a:ext cx="12192000" cy="2743200"/>
          </a:xfrm>
          <a:custGeom>
            <a:avLst/>
            <a:gdLst/>
            <a:ahLst/>
            <a:cxnLst/>
            <a:rect l="l" t="t" r="r" b="b"/>
            <a:pathLst>
              <a:path w="12192000" h="2743200">
                <a:moveTo>
                  <a:pt x="0" y="27432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743200"/>
                </a:lnTo>
                <a:lnTo>
                  <a:pt x="0" y="27432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114800"/>
            <a:ext cx="12192000" cy="2743200"/>
          </a:xfrm>
          <a:custGeom>
            <a:avLst/>
            <a:gdLst/>
            <a:ahLst/>
            <a:cxnLst/>
            <a:rect l="l" t="t" r="r" b="b"/>
            <a:pathLst>
              <a:path w="12192000" h="2743200">
                <a:moveTo>
                  <a:pt x="0" y="27432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743200"/>
                </a:lnTo>
                <a:lnTo>
                  <a:pt x="0" y="2743200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162803" y="-1174677"/>
            <a:ext cx="2928575" cy="2893770"/>
          </a:xfrm>
          <a:custGeom>
            <a:avLst/>
            <a:gdLst/>
            <a:ahLst/>
            <a:cxnLst/>
            <a:rect l="l" t="t" r="r" b="b"/>
            <a:pathLst>
              <a:path w="2928575" h="2893770">
                <a:moveTo>
                  <a:pt x="0" y="2893770"/>
                </a:moveTo>
                <a:lnTo>
                  <a:pt x="0" y="0"/>
                </a:lnTo>
                <a:lnTo>
                  <a:pt x="2928575" y="0"/>
                </a:lnTo>
                <a:lnTo>
                  <a:pt x="2928575" y="2893770"/>
                </a:lnTo>
                <a:lnTo>
                  <a:pt x="0" y="289377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39583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519" y="4622800"/>
            <a:ext cx="7223760" cy="1365680"/>
          </a:xfrm>
          <a:custGeom>
            <a:avLst/>
            <a:gdLst/>
            <a:ahLst/>
            <a:cxnLst/>
            <a:rect l="l" t="t" r="r" b="b"/>
            <a:pathLst>
              <a:path w="7223760" h="1365680">
                <a:moveTo>
                  <a:pt x="0" y="1365680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1365680"/>
                </a:lnTo>
                <a:lnTo>
                  <a:pt x="0" y="13656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Large Language Models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31518" y="1852012"/>
            <a:ext cx="3383280" cy="1901267"/>
          </a:xfrm>
          <a:custGeom>
            <a:avLst/>
            <a:gdLst/>
            <a:ahLst/>
            <a:cxnLst/>
            <a:rect l="l" t="t" r="r" b="b"/>
            <a:pathLst>
              <a:path w="3383280" h="1901267">
                <a:moveTo>
                  <a:pt x="0" y="1901267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901267"/>
                </a:lnTo>
                <a:lnTo>
                  <a:pt x="0" y="190126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Advanced AI systems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Massive training datasets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1518" y="1332826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Large Language Models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1999" y="1852012"/>
            <a:ext cx="3383280" cy="1901267"/>
          </a:xfrm>
          <a:custGeom>
            <a:avLst/>
            <a:gdLst/>
            <a:ahLst/>
            <a:cxnLst/>
            <a:rect l="l" t="t" r="r" b="b"/>
            <a:pathLst>
              <a:path w="3383280" h="1901267">
                <a:moveTo>
                  <a:pt x="0" y="1901267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901267"/>
                </a:lnTo>
                <a:lnTo>
                  <a:pt x="0" y="190126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Context awareness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Pattern recognition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Natural language generation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1999" y="1332826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Key Features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435818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435819" y="702804"/>
            <a:ext cx="7432810" cy="717782"/>
          </a:xfrm>
          <a:custGeom>
            <a:avLst/>
            <a:gdLst/>
            <a:ahLst/>
            <a:cxnLst/>
            <a:rect l="l" t="t" r="r" b="b"/>
            <a:pathLst>
              <a:path w="7432810" h="717782">
                <a:moveTo>
                  <a:pt x="0" y="717782"/>
                </a:moveTo>
                <a:lnTo>
                  <a:pt x="0" y="0"/>
                </a:lnTo>
                <a:lnTo>
                  <a:pt x="7432810" y="0"/>
                </a:lnTo>
                <a:lnTo>
                  <a:pt x="7432810" y="717782"/>
                </a:lnTo>
                <a:lnTo>
                  <a:pt x="0" y="71778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Transformer Architecture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1094719" y="70280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440897" y="2139386"/>
            <a:ext cx="3474720" cy="1371600"/>
          </a:xfrm>
          <a:custGeom>
            <a:avLst/>
            <a:gdLst/>
            <a:ahLst/>
            <a:cxnLst/>
            <a:rect l="l" t="t" r="r" b="b"/>
            <a:pathLst>
              <a:path w="3474720" h="1371600">
                <a:moveTo>
                  <a:pt x="0" y="137160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Allows the model to focus on different parts of the input sequence.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440897" y="1800027"/>
            <a:ext cx="3474720" cy="222882"/>
          </a:xfrm>
          <a:custGeom>
            <a:avLst/>
            <a:gdLst/>
            <a:ahLst/>
            <a:cxnLst/>
            <a:rect l="l" t="t" r="r" b="b"/>
            <a:pathLst>
              <a:path w="3474720" h="222882">
                <a:moveTo>
                  <a:pt x="0" y="222882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222882"/>
                </a:lnTo>
                <a:lnTo>
                  <a:pt x="0" y="222882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9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Attention Mechanisms</a:t>
            </a:r>
            <a:endParaRPr lang="en-US" sz="1599" dirty="0"/>
          </a:p>
        </p:txBody>
      </p:sp>
      <p:sp>
        <p:nvSpPr>
          <p:cNvPr id="11" name="Text 9"/>
          <p:cNvSpPr/>
          <p:nvPr/>
        </p:nvSpPr>
        <p:spPr>
          <a:xfrm>
            <a:off x="7570936" y="2166718"/>
            <a:ext cx="3474720" cy="1371600"/>
          </a:xfrm>
          <a:custGeom>
            <a:avLst/>
            <a:gdLst/>
            <a:ahLst/>
            <a:cxnLst/>
            <a:rect l="l" t="t" r="r" b="b"/>
            <a:pathLst>
              <a:path w="3474720" h="1371600">
                <a:moveTo>
                  <a:pt x="0" y="137160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Enables efficient computation by processing multiple tokens simultaneously.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570936" y="1827359"/>
            <a:ext cx="3474720" cy="222882"/>
          </a:xfrm>
          <a:custGeom>
            <a:avLst/>
            <a:gdLst/>
            <a:ahLst/>
            <a:cxnLst/>
            <a:rect l="l" t="t" r="r" b="b"/>
            <a:pathLst>
              <a:path w="3474720" h="222882">
                <a:moveTo>
                  <a:pt x="0" y="222882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222882"/>
                </a:lnTo>
                <a:lnTo>
                  <a:pt x="0" y="222882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9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Parallel Processing</a:t>
            </a:r>
            <a:endParaRPr lang="en-US" sz="1599" dirty="0"/>
          </a:p>
        </p:txBody>
      </p:sp>
      <p:sp>
        <p:nvSpPr>
          <p:cNvPr id="13" name="Text 11"/>
          <p:cNvSpPr/>
          <p:nvPr/>
        </p:nvSpPr>
        <p:spPr>
          <a:xfrm>
            <a:off x="3440897" y="4343876"/>
            <a:ext cx="3474720" cy="1371600"/>
          </a:xfrm>
          <a:custGeom>
            <a:avLst/>
            <a:gdLst/>
            <a:ahLst/>
            <a:cxnLst/>
            <a:rect l="l" t="t" r="r" b="b"/>
            <a:pathLst>
              <a:path w="3474720" h="1371600">
                <a:moveTo>
                  <a:pt x="0" y="137160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Retains information from previous tokens to understand the entire sequence.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40897" y="4004517"/>
            <a:ext cx="3474720" cy="222882"/>
          </a:xfrm>
          <a:custGeom>
            <a:avLst/>
            <a:gdLst/>
            <a:ahLst/>
            <a:cxnLst/>
            <a:rect l="l" t="t" r="r" b="b"/>
            <a:pathLst>
              <a:path w="3474720" h="222882">
                <a:moveTo>
                  <a:pt x="0" y="222882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222882"/>
                </a:lnTo>
                <a:lnTo>
                  <a:pt x="0" y="222882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9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Context Maintenance</a:t>
            </a:r>
            <a:endParaRPr lang="en-US" sz="1599" dirty="0"/>
          </a:p>
        </p:txBody>
      </p:sp>
      <p:sp>
        <p:nvSpPr>
          <p:cNvPr id="15" name="Text 13"/>
          <p:cNvSpPr/>
          <p:nvPr/>
        </p:nvSpPr>
        <p:spPr>
          <a:xfrm>
            <a:off x="7570936" y="4359622"/>
            <a:ext cx="3474720" cy="1371600"/>
          </a:xfrm>
          <a:custGeom>
            <a:avLst/>
            <a:gdLst/>
            <a:ahLst/>
            <a:cxnLst/>
            <a:rect l="l" t="t" r="r" b="b"/>
            <a:pathLst>
              <a:path w="3474720" h="1371600">
                <a:moveTo>
                  <a:pt x="0" y="137160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Identifies patterns and relationships within the data for better understanding.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570936" y="4020263"/>
            <a:ext cx="3474720" cy="222882"/>
          </a:xfrm>
          <a:custGeom>
            <a:avLst/>
            <a:gdLst/>
            <a:ahLst/>
            <a:cxnLst/>
            <a:rect l="l" t="t" r="r" b="b"/>
            <a:pathLst>
              <a:path w="3474720" h="222882">
                <a:moveTo>
                  <a:pt x="0" y="222882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222882"/>
                </a:lnTo>
                <a:lnTo>
                  <a:pt x="0" y="222882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9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Pattern Recognition</a:t>
            </a:r>
            <a:endParaRPr lang="en-US" sz="15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8255633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55634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702804"/>
            <a:ext cx="6967124" cy="968979"/>
          </a:xfrm>
          <a:custGeom>
            <a:avLst/>
            <a:gdLst/>
            <a:ahLst/>
            <a:cxnLst/>
            <a:rect l="l" t="t" r="r" b="b"/>
            <a:pathLst>
              <a:path w="6967124" h="968979">
                <a:moveTo>
                  <a:pt x="0" y="968979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968979"/>
                </a:lnTo>
                <a:lnTo>
                  <a:pt x="0" y="9689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Real-World Applications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1862808"/>
            <a:ext cx="6967124" cy="3669891"/>
          </a:xfrm>
          <a:custGeom>
            <a:avLst/>
            <a:gdLst/>
            <a:ahLst/>
            <a:cxnLst/>
            <a:rect l="l" t="t" r="r" b="b"/>
            <a:pathLst>
              <a:path w="6967124" h="3669891">
                <a:moveTo>
                  <a:pt x="0" y="3669891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3669891"/>
                </a:lnTo>
                <a:lnTo>
                  <a:pt x="0" y="366989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AI in Daily Life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Virtual assistants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Recommendation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Language translation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Content creation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Educational tools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317462" cy="548640"/>
          </a:xfrm>
          <a:custGeom>
            <a:avLst/>
            <a:gdLst/>
            <a:ahLst/>
            <a:cxnLst/>
            <a:rect l="l" t="t" r="r" b="b"/>
            <a:pathLst>
              <a:path w="6317462" h="548640">
                <a:moveTo>
                  <a:pt x="0" y="548640"/>
                </a:moveTo>
                <a:lnTo>
                  <a:pt x="0" y="0"/>
                </a:lnTo>
                <a:lnTo>
                  <a:pt x="6317462" y="0"/>
                </a:lnTo>
                <a:lnTo>
                  <a:pt x="6317462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55634" y="0"/>
            <a:ext cx="3936363" cy="6858000"/>
          </a:xfrm>
          <a:custGeom>
            <a:avLst/>
            <a:gdLst/>
            <a:ahLst/>
            <a:cxnLst/>
            <a:rect l="l" t="t" r="r" b="b"/>
            <a:pathLst>
              <a:path w="3936363" h="6858000">
                <a:moveTo>
                  <a:pt x="0" y="6858000"/>
                </a:moveTo>
                <a:lnTo>
                  <a:pt x="0" y="0"/>
                </a:lnTo>
                <a:lnTo>
                  <a:pt x="3936363" y="0"/>
                </a:lnTo>
                <a:lnTo>
                  <a:pt x="3936363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875" r="30875" t="0" b="0"/>
            <a:stretch/>
          </a:blipFill>
          <a:ln w="2857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8273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8255633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55634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702804"/>
            <a:ext cx="6967124" cy="968979"/>
          </a:xfrm>
          <a:custGeom>
            <a:avLst/>
            <a:gdLst/>
            <a:ahLst/>
            <a:cxnLst/>
            <a:rect l="l" t="t" r="r" b="b"/>
            <a:pathLst>
              <a:path w="6967124" h="968979">
                <a:moveTo>
                  <a:pt x="0" y="968979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968979"/>
                </a:lnTo>
                <a:lnTo>
                  <a:pt x="0" y="9689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Ethical Considerations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1862808"/>
            <a:ext cx="6967124" cy="3669891"/>
          </a:xfrm>
          <a:custGeom>
            <a:avLst/>
            <a:gdLst/>
            <a:ahLst/>
            <a:cxnLst/>
            <a:rect l="l" t="t" r="r" b="b"/>
            <a:pathLst>
              <a:path w="6967124" h="3669891">
                <a:moveTo>
                  <a:pt x="0" y="3669891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3669891"/>
                </a:lnTo>
                <a:lnTo>
                  <a:pt x="0" y="366989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328"/>
              </a:spcBef>
              <a:buNone/>
            </a:pPr>
            <a:r>
              <a:rPr lang="en-US" sz="1358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Data Privacy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Protection of personal information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Secure data handling practices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Compliance with privacy regulations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2328"/>
              </a:spcBef>
              <a:buNone/>
            </a:pPr>
            <a:r>
              <a:rPr lang="en-US" sz="1358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Bias in AI Systems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Addressing algorithmic bias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Ensuring fairness and equity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Mitigating unintended discrimination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2328"/>
              </a:spcBef>
              <a:buNone/>
            </a:pPr>
            <a:r>
              <a:rPr lang="en-US" sz="1358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Transparency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Understanding AI decision-making processes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Providing explanations for AI outcomes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Openness about data sources and model inputs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2328"/>
              </a:spcBef>
              <a:buNone/>
            </a:pPr>
            <a:r>
              <a:rPr lang="en-US" sz="1358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Responsible Use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Ethical deployment of AI technologies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Accountability for AI system actions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Consideration of potential consequences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2328"/>
              </a:spcBef>
              <a:buNone/>
            </a:pPr>
            <a:r>
              <a:rPr lang="en-US" sz="1358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Societal Impact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Effects on employment and workforce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Influence on social norms and behaviors</a:t>
            </a:r>
            <a:endParaRPr lang="en-US" sz="1358" dirty="0"/>
          </a:p>
          <a:p>
            <a:pPr algn="l" marL="0" indent="0">
              <a:lnSpc>
                <a:spcPct val="100000"/>
              </a:lnSpc>
              <a:spcBef>
                <a:spcPts val="1164"/>
              </a:spcBef>
              <a:buNone/>
            </a:pPr>
            <a:r>
              <a:rPr lang="en-US" sz="116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Implications for healthcare, justice, and governance</a:t>
            </a:r>
            <a:endParaRPr lang="en-US" sz="1358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317462" cy="548640"/>
          </a:xfrm>
          <a:custGeom>
            <a:avLst/>
            <a:gdLst/>
            <a:ahLst/>
            <a:cxnLst/>
            <a:rect l="l" t="t" r="r" b="b"/>
            <a:pathLst>
              <a:path w="6317462" h="548640">
                <a:moveTo>
                  <a:pt x="0" y="548640"/>
                </a:moveTo>
                <a:lnTo>
                  <a:pt x="0" y="0"/>
                </a:lnTo>
                <a:lnTo>
                  <a:pt x="6317462" y="0"/>
                </a:lnTo>
                <a:lnTo>
                  <a:pt x="6317462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55634" y="0"/>
            <a:ext cx="3936363" cy="6858000"/>
          </a:xfrm>
          <a:custGeom>
            <a:avLst/>
            <a:gdLst/>
            <a:ahLst/>
            <a:cxnLst/>
            <a:rect l="l" t="t" r="r" b="b"/>
            <a:pathLst>
              <a:path w="3936363" h="6858000">
                <a:moveTo>
                  <a:pt x="0" y="6858000"/>
                </a:moveTo>
                <a:lnTo>
                  <a:pt x="0" y="0"/>
                </a:lnTo>
                <a:lnTo>
                  <a:pt x="3936363" y="0"/>
                </a:lnTo>
                <a:lnTo>
                  <a:pt x="3936363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875" r="30875" t="0" b="0"/>
            <a:stretch/>
          </a:blipFill>
          <a:ln w="2857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8273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8255633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55634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702804"/>
            <a:ext cx="6967124" cy="968979"/>
          </a:xfrm>
          <a:custGeom>
            <a:avLst/>
            <a:gdLst/>
            <a:ahLst/>
            <a:cxnLst/>
            <a:rect l="l" t="t" r="r" b="b"/>
            <a:pathLst>
              <a:path w="6967124" h="968979">
                <a:moveTo>
                  <a:pt x="0" y="968979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968979"/>
                </a:lnTo>
                <a:lnTo>
                  <a:pt x="0" y="9689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Future of AI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1862808"/>
            <a:ext cx="6967124" cy="3669891"/>
          </a:xfrm>
          <a:custGeom>
            <a:avLst/>
            <a:gdLst/>
            <a:ahLst/>
            <a:cxnLst/>
            <a:rect l="l" t="t" r="r" b="b"/>
            <a:pathLst>
              <a:path w="6967124" h="3669891">
                <a:moveTo>
                  <a:pt x="0" y="3669891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3669891"/>
                </a:lnTo>
                <a:lnTo>
                  <a:pt x="0" y="366989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Emerging technologies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Quantum computing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AI ethics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Autonomous systems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Career opportunities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AI engineer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Data scientist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Machine learning specialist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Societal changes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Automation of tasks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Personalized healthcare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Smart cities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Educational impact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AI-driven personalized learning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Virtual classrooms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Skill development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Technological advancement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Integration of AI in various industries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Enhanced AI capabilities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317462" cy="548640"/>
          </a:xfrm>
          <a:custGeom>
            <a:avLst/>
            <a:gdLst/>
            <a:ahLst/>
            <a:cxnLst/>
            <a:rect l="l" t="t" r="r" b="b"/>
            <a:pathLst>
              <a:path w="6317462" h="548640">
                <a:moveTo>
                  <a:pt x="0" y="548640"/>
                </a:moveTo>
                <a:lnTo>
                  <a:pt x="0" y="0"/>
                </a:lnTo>
                <a:lnTo>
                  <a:pt x="6317462" y="0"/>
                </a:lnTo>
                <a:lnTo>
                  <a:pt x="6317462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55634" y="0"/>
            <a:ext cx="3936363" cy="6858000"/>
          </a:xfrm>
          <a:custGeom>
            <a:avLst/>
            <a:gdLst/>
            <a:ahLst/>
            <a:cxnLst/>
            <a:rect l="l" t="t" r="r" b="b"/>
            <a:pathLst>
              <a:path w="3936363" h="6858000">
                <a:moveTo>
                  <a:pt x="0" y="6858000"/>
                </a:moveTo>
                <a:lnTo>
                  <a:pt x="0" y="0"/>
                </a:lnTo>
                <a:lnTo>
                  <a:pt x="3936363" y="0"/>
                </a:lnTo>
                <a:lnTo>
                  <a:pt x="3936363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3857" r="33857" t="0" b="0"/>
            <a:stretch/>
          </a:blipFill>
          <a:ln w="2857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8273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435818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435819" y="702804"/>
            <a:ext cx="7432810" cy="717782"/>
          </a:xfrm>
          <a:custGeom>
            <a:avLst/>
            <a:gdLst/>
            <a:ahLst/>
            <a:cxnLst/>
            <a:rect l="l" t="t" r="r" b="b"/>
            <a:pathLst>
              <a:path w="7432810" h="717782">
                <a:moveTo>
                  <a:pt x="0" y="717782"/>
                </a:moveTo>
                <a:lnTo>
                  <a:pt x="0" y="0"/>
                </a:lnTo>
                <a:lnTo>
                  <a:pt x="7432810" y="0"/>
                </a:lnTo>
                <a:lnTo>
                  <a:pt x="7432810" y="717782"/>
                </a:lnTo>
                <a:lnTo>
                  <a:pt x="0" y="71778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Practical Exercise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068" r="3406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1094719" y="70280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440897" y="2139386"/>
            <a:ext cx="3474720" cy="1371600"/>
          </a:xfrm>
          <a:custGeom>
            <a:avLst/>
            <a:gdLst/>
            <a:ahLst/>
            <a:cxnLst/>
            <a:rect l="l" t="t" r="r" b="b"/>
            <a:pathLst>
              <a:path w="3474720" h="1371600">
                <a:moveTo>
                  <a:pt x="0" y="137160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Gather relevant data from various sources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Ensure data quality and consistency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440897" y="1800027"/>
            <a:ext cx="3474720" cy="222882"/>
          </a:xfrm>
          <a:custGeom>
            <a:avLst/>
            <a:gdLst/>
            <a:ahLst/>
            <a:cxnLst/>
            <a:rect l="l" t="t" r="r" b="b"/>
            <a:pathLst>
              <a:path w="3474720" h="222882">
                <a:moveTo>
                  <a:pt x="0" y="222882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222882"/>
                </a:lnTo>
                <a:lnTo>
                  <a:pt x="0" y="222882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9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Data Collector</a:t>
            </a:r>
            <a:endParaRPr lang="en-US" sz="1599" dirty="0"/>
          </a:p>
        </p:txBody>
      </p:sp>
      <p:sp>
        <p:nvSpPr>
          <p:cNvPr id="11" name="Text 9"/>
          <p:cNvSpPr/>
          <p:nvPr/>
        </p:nvSpPr>
        <p:spPr>
          <a:xfrm>
            <a:off x="7570936" y="2166718"/>
            <a:ext cx="3474720" cy="1371600"/>
          </a:xfrm>
          <a:custGeom>
            <a:avLst/>
            <a:gdLst/>
            <a:ahLst/>
            <a:cxnLst/>
            <a:rect l="l" t="t" r="r" b="b"/>
            <a:pathLst>
              <a:path w="3474720" h="1371600">
                <a:moveTo>
                  <a:pt x="0" y="137160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Label the data accurately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Follow annotation guidelines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570936" y="1827359"/>
            <a:ext cx="3474720" cy="222882"/>
          </a:xfrm>
          <a:custGeom>
            <a:avLst/>
            <a:gdLst/>
            <a:ahLst/>
            <a:cxnLst/>
            <a:rect l="l" t="t" r="r" b="b"/>
            <a:pathLst>
              <a:path w="3474720" h="222882">
                <a:moveTo>
                  <a:pt x="0" y="222882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222882"/>
                </a:lnTo>
                <a:lnTo>
                  <a:pt x="0" y="222882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9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Data Annotator</a:t>
            </a:r>
            <a:endParaRPr lang="en-US" sz="1599" dirty="0"/>
          </a:p>
        </p:txBody>
      </p:sp>
      <p:sp>
        <p:nvSpPr>
          <p:cNvPr id="13" name="Text 11"/>
          <p:cNvSpPr/>
          <p:nvPr/>
        </p:nvSpPr>
        <p:spPr>
          <a:xfrm>
            <a:off x="3440897" y="4343876"/>
            <a:ext cx="3474720" cy="1371600"/>
          </a:xfrm>
          <a:custGeom>
            <a:avLst/>
            <a:gdLst/>
            <a:ahLst/>
            <a:cxnLst/>
            <a:rect l="l" t="t" r="r" b="b"/>
            <a:pathLst>
              <a:path w="3474720" h="1371600">
                <a:moveTo>
                  <a:pt x="0" y="137160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Select appropriate algorithms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Train the model with annotated data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40897" y="4004517"/>
            <a:ext cx="3474720" cy="222882"/>
          </a:xfrm>
          <a:custGeom>
            <a:avLst/>
            <a:gdLst/>
            <a:ahLst/>
            <a:cxnLst/>
            <a:rect l="l" t="t" r="r" b="b"/>
            <a:pathLst>
              <a:path w="3474720" h="222882">
                <a:moveTo>
                  <a:pt x="0" y="222882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222882"/>
                </a:lnTo>
                <a:lnTo>
                  <a:pt x="0" y="222882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9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Model Trainer</a:t>
            </a:r>
            <a:endParaRPr lang="en-US" sz="1599" dirty="0"/>
          </a:p>
        </p:txBody>
      </p:sp>
      <p:sp>
        <p:nvSpPr>
          <p:cNvPr id="15" name="Text 13"/>
          <p:cNvSpPr/>
          <p:nvPr/>
        </p:nvSpPr>
        <p:spPr>
          <a:xfrm>
            <a:off x="7570936" y="4359622"/>
            <a:ext cx="3474720" cy="1371600"/>
          </a:xfrm>
          <a:custGeom>
            <a:avLst/>
            <a:gdLst/>
            <a:ahLst/>
            <a:cxnLst/>
            <a:rect l="l" t="t" r="r" b="b"/>
            <a:pathLst>
              <a:path w="3474720" h="1371600">
                <a:moveTo>
                  <a:pt x="0" y="137160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Evaluate model performance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Report accuracy metrics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570936" y="4020263"/>
            <a:ext cx="3474720" cy="222882"/>
          </a:xfrm>
          <a:custGeom>
            <a:avLst/>
            <a:gdLst/>
            <a:ahLst/>
            <a:cxnLst/>
            <a:rect l="l" t="t" r="r" b="b"/>
            <a:pathLst>
              <a:path w="3474720" h="222882">
                <a:moveTo>
                  <a:pt x="0" y="222882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222882"/>
                </a:lnTo>
                <a:lnTo>
                  <a:pt x="0" y="222882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99" b="1" dirty="0">
                <a:solidFill>
                  <a:srgbClr val="7F00F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Accuracy Tester</a:t>
            </a:r>
            <a:endParaRPr lang="en-US" sz="15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8255633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55634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702804"/>
            <a:ext cx="6967124" cy="968979"/>
          </a:xfrm>
          <a:custGeom>
            <a:avLst/>
            <a:gdLst/>
            <a:ahLst/>
            <a:cxnLst/>
            <a:rect l="l" t="t" r="r" b="b"/>
            <a:pathLst>
              <a:path w="6967124" h="968979">
                <a:moveTo>
                  <a:pt x="0" y="968979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968979"/>
                </a:lnTo>
                <a:lnTo>
                  <a:pt x="0" y="9689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Key Vocabulary Review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1862808"/>
            <a:ext cx="6967124" cy="3669891"/>
          </a:xfrm>
          <a:custGeom>
            <a:avLst/>
            <a:gdLst/>
            <a:ahLst/>
            <a:cxnLst/>
            <a:rect l="l" t="t" r="r" b="b"/>
            <a:pathLst>
              <a:path w="6967124" h="3669891">
                <a:moveTo>
                  <a:pt x="0" y="3669891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3669891"/>
                </a:lnTo>
                <a:lnTo>
                  <a:pt x="0" y="366989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375"/>
              </a:spcBef>
              <a:buNone/>
            </a:pPr>
            <a:r>
              <a:rPr lang="en-US" sz="1385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Artificial Intelligence (AI)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1187"/>
              </a:spcBef>
              <a:buNone/>
            </a:pPr>
            <a:r>
              <a:rPr lang="en-US" sz="1187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simulation of human intelligence in machines.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1187"/>
              </a:spcBef>
              <a:buNone/>
            </a:pPr>
            <a:r>
              <a:rPr lang="en-US" sz="1187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Enables machines to perform tasks that typically require human intelligence.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2375"/>
              </a:spcBef>
              <a:buNone/>
            </a:pPr>
            <a:r>
              <a:rPr lang="en-US" sz="1385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Machine Learning (ML)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1187"/>
              </a:spcBef>
              <a:buNone/>
            </a:pPr>
            <a:r>
              <a:rPr lang="en-US" sz="1187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 subset of AI focused on the development of algorithms.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1187"/>
              </a:spcBef>
              <a:buNone/>
            </a:pPr>
            <a:r>
              <a:rPr lang="en-US" sz="1187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Allows systems to learn and improve from experience without being explicitly programmed.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2375"/>
              </a:spcBef>
              <a:buNone/>
            </a:pPr>
            <a:r>
              <a:rPr lang="en-US" sz="1385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Natural Language Processing (NLP)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1187"/>
              </a:spcBef>
              <a:buNone/>
            </a:pPr>
            <a:r>
              <a:rPr lang="en-US" sz="1187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 field of AI that focuses on the interaction between computers and humans through natural language.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1187"/>
              </a:spcBef>
              <a:buNone/>
            </a:pPr>
            <a:r>
              <a:rPr lang="en-US" sz="1187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Enables machines to understand, interpret, and generate human language.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2375"/>
              </a:spcBef>
              <a:buNone/>
            </a:pPr>
            <a:r>
              <a:rPr lang="en-US" sz="1385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Large Language Models (LLM)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1187"/>
              </a:spcBef>
              <a:buNone/>
            </a:pPr>
            <a:r>
              <a:rPr lang="en-US" sz="1187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 type of AI model that is trained on vast amounts of text data.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1187"/>
              </a:spcBef>
              <a:buNone/>
            </a:pPr>
            <a:r>
              <a:rPr lang="en-US" sz="1187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Capable of understanding and generating human-like text.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2375"/>
              </a:spcBef>
              <a:buNone/>
            </a:pPr>
            <a:r>
              <a:rPr lang="en-US" sz="1385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Neural Networks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1187"/>
              </a:spcBef>
              <a:buNone/>
            </a:pPr>
            <a:r>
              <a:rPr lang="en-US" sz="1187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 series of algorithms that attempt to recognize underlying relationships in a set of data.</a:t>
            </a:r>
            <a:endParaRPr lang="en-US" sz="1385" dirty="0"/>
          </a:p>
          <a:p>
            <a:pPr algn="l" marL="0" indent="0">
              <a:lnSpc>
                <a:spcPct val="100000"/>
              </a:lnSpc>
              <a:spcBef>
                <a:spcPts val="1187"/>
              </a:spcBef>
              <a:buNone/>
            </a:pPr>
            <a:r>
              <a:rPr lang="en-US" sz="1187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Mimics the way the human brain operates.</a:t>
            </a:r>
            <a:endParaRPr lang="en-US" sz="1385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317462" cy="548640"/>
          </a:xfrm>
          <a:custGeom>
            <a:avLst/>
            <a:gdLst/>
            <a:ahLst/>
            <a:cxnLst/>
            <a:rect l="l" t="t" r="r" b="b"/>
            <a:pathLst>
              <a:path w="6317462" h="548640">
                <a:moveTo>
                  <a:pt x="0" y="548640"/>
                </a:moveTo>
                <a:lnTo>
                  <a:pt x="0" y="0"/>
                </a:lnTo>
                <a:lnTo>
                  <a:pt x="6317462" y="0"/>
                </a:lnTo>
                <a:lnTo>
                  <a:pt x="6317462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55634" y="0"/>
            <a:ext cx="3936363" cy="6858000"/>
          </a:xfrm>
          <a:custGeom>
            <a:avLst/>
            <a:gdLst/>
            <a:ahLst/>
            <a:cxnLst/>
            <a:rect l="l" t="t" r="r" b="b"/>
            <a:pathLst>
              <a:path w="3936363" h="6858000">
                <a:moveTo>
                  <a:pt x="0" y="6858000"/>
                </a:moveTo>
                <a:lnTo>
                  <a:pt x="0" y="0"/>
                </a:lnTo>
                <a:lnTo>
                  <a:pt x="3936363" y="0"/>
                </a:lnTo>
                <a:lnTo>
                  <a:pt x="3936363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494" r="30494" t="0" b="0"/>
            <a:stretch/>
          </a:blipFill>
          <a:ln w="2857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8273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8255633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55634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702804"/>
            <a:ext cx="6967124" cy="968979"/>
          </a:xfrm>
          <a:custGeom>
            <a:avLst/>
            <a:gdLst/>
            <a:ahLst/>
            <a:cxnLst/>
            <a:rect l="l" t="t" r="r" b="b"/>
            <a:pathLst>
              <a:path w="6967124" h="968979">
                <a:moveTo>
                  <a:pt x="0" y="968979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968979"/>
                </a:lnTo>
                <a:lnTo>
                  <a:pt x="0" y="9689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Discussion Questions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1862808"/>
            <a:ext cx="6967124" cy="3669891"/>
          </a:xfrm>
          <a:custGeom>
            <a:avLst/>
            <a:gdLst/>
            <a:ahLst/>
            <a:cxnLst/>
            <a:rect l="l" t="t" r="r" b="b"/>
            <a:pathLst>
              <a:path w="6967124" h="3669891">
                <a:moveTo>
                  <a:pt x="0" y="3669891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3669891"/>
                </a:lnTo>
                <a:lnTo>
                  <a:pt x="0" y="366989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Discussion Questions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How does AI impact your daily life?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are potential future applications?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ethical concerns should we consider?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How might AI change education?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317462" cy="548640"/>
          </a:xfrm>
          <a:custGeom>
            <a:avLst/>
            <a:gdLst/>
            <a:ahLst/>
            <a:cxnLst/>
            <a:rect l="l" t="t" r="r" b="b"/>
            <a:pathLst>
              <a:path w="6317462" h="548640">
                <a:moveTo>
                  <a:pt x="0" y="548640"/>
                </a:moveTo>
                <a:lnTo>
                  <a:pt x="0" y="0"/>
                </a:lnTo>
                <a:lnTo>
                  <a:pt x="6317462" y="0"/>
                </a:lnTo>
                <a:lnTo>
                  <a:pt x="6317462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55634" y="0"/>
            <a:ext cx="3936363" cy="6858000"/>
          </a:xfrm>
          <a:custGeom>
            <a:avLst/>
            <a:gdLst/>
            <a:ahLst/>
            <a:cxnLst/>
            <a:rect l="l" t="t" r="r" b="b"/>
            <a:pathLst>
              <a:path w="3936363" h="6858000">
                <a:moveTo>
                  <a:pt x="0" y="6858000"/>
                </a:moveTo>
                <a:lnTo>
                  <a:pt x="0" y="0"/>
                </a:lnTo>
                <a:lnTo>
                  <a:pt x="3936363" y="0"/>
                </a:lnTo>
                <a:lnTo>
                  <a:pt x="3936363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830" r="30830" t="0" b="0"/>
            <a:stretch/>
          </a:blipFill>
          <a:ln w="2857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8273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8255633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55634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702804"/>
            <a:ext cx="6967124" cy="968979"/>
          </a:xfrm>
          <a:custGeom>
            <a:avLst/>
            <a:gdLst/>
            <a:ahLst/>
            <a:cxnLst/>
            <a:rect l="l" t="t" r="r" b="b"/>
            <a:pathLst>
              <a:path w="6967124" h="968979">
                <a:moveTo>
                  <a:pt x="0" y="968979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968979"/>
                </a:lnTo>
                <a:lnTo>
                  <a:pt x="0" y="9689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Resources &amp; Further Learning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1862808"/>
            <a:ext cx="6967124" cy="3669891"/>
          </a:xfrm>
          <a:custGeom>
            <a:avLst/>
            <a:gdLst/>
            <a:ahLst/>
            <a:cxnLst/>
            <a:rect l="l" t="t" r="r" b="b"/>
            <a:pathLst>
              <a:path w="6967124" h="3669891">
                <a:moveTo>
                  <a:pt x="0" y="3669891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3669891"/>
                </a:lnTo>
                <a:lnTo>
                  <a:pt x="0" y="366989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228"/>
              </a:spcBef>
              <a:buNone/>
            </a:pPr>
            <a:r>
              <a:rPr lang="en-US" sz="13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Online learning platforms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Coursera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edX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Udacity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Khan Academy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2228"/>
              </a:spcBef>
              <a:buNone/>
            </a:pPr>
            <a:r>
              <a:rPr lang="en-US" sz="13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AI demonstration tools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Google AI Experiments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OpenAI Playground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IBM Watson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2228"/>
              </a:spcBef>
              <a:buNone/>
            </a:pPr>
            <a:r>
              <a:rPr lang="en-US" sz="13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Educational websites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Khan Academy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TED-Ed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National Geographic Education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2228"/>
              </a:spcBef>
              <a:buNone/>
            </a:pPr>
            <a:r>
              <a:rPr lang="en-US" sz="13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Recommended reading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'Artificial Intelligence: A Guide for Thinking Humans' by Melanie Mitchell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'Superintelligence' by Nick Bostrom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'Life 3.0' by Max Tegmark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2228"/>
              </a:spcBef>
              <a:buNone/>
            </a:pPr>
            <a:r>
              <a:rPr lang="en-US" sz="13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Practice exercises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Kaggle competitions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LeetCode problems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114"/>
              </a:spcBef>
              <a:buNone/>
            </a:pPr>
            <a:r>
              <a:rPr lang="en-US" sz="1114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HackerRank challenges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317462" cy="548640"/>
          </a:xfrm>
          <a:custGeom>
            <a:avLst/>
            <a:gdLst/>
            <a:ahLst/>
            <a:cxnLst/>
            <a:rect l="l" t="t" r="r" b="b"/>
            <a:pathLst>
              <a:path w="6317462" h="548640">
                <a:moveTo>
                  <a:pt x="0" y="548640"/>
                </a:moveTo>
                <a:lnTo>
                  <a:pt x="0" y="0"/>
                </a:lnTo>
                <a:lnTo>
                  <a:pt x="6317462" y="0"/>
                </a:lnTo>
                <a:lnTo>
                  <a:pt x="6317462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55634" y="0"/>
            <a:ext cx="3936363" cy="6858000"/>
          </a:xfrm>
          <a:custGeom>
            <a:avLst/>
            <a:gdLst/>
            <a:ahLst/>
            <a:cxnLst/>
            <a:rect l="l" t="t" r="r" b="b"/>
            <a:pathLst>
              <a:path w="3936363" h="6858000">
                <a:moveTo>
                  <a:pt x="0" y="6858000"/>
                </a:moveTo>
                <a:lnTo>
                  <a:pt x="0" y="0"/>
                </a:lnTo>
                <a:lnTo>
                  <a:pt x="3936363" y="0"/>
                </a:lnTo>
                <a:lnTo>
                  <a:pt x="3936363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852" r="30852" t="0" b="0"/>
            <a:stretch/>
          </a:blipFill>
          <a:ln w="2857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8273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8255633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55634" y="-2"/>
            <a:ext cx="3936365" cy="6858002"/>
          </a:xfrm>
          <a:custGeom>
            <a:avLst/>
            <a:gdLst/>
            <a:ahLst/>
            <a:cxnLst/>
            <a:rect l="l" t="t" r="r" b="b"/>
            <a:pathLst>
              <a:path w="3936365" h="6858002">
                <a:moveTo>
                  <a:pt x="0" y="6858002"/>
                </a:moveTo>
                <a:lnTo>
                  <a:pt x="0" y="0"/>
                </a:lnTo>
                <a:lnTo>
                  <a:pt x="3936365" y="0"/>
                </a:lnTo>
                <a:lnTo>
                  <a:pt x="3936365" y="6858002"/>
                </a:lnTo>
                <a:lnTo>
                  <a:pt x="0" y="6858002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702804"/>
            <a:ext cx="6967124" cy="968979"/>
          </a:xfrm>
          <a:custGeom>
            <a:avLst/>
            <a:gdLst/>
            <a:ahLst/>
            <a:cxnLst/>
            <a:rect l="l" t="t" r="r" b="b"/>
            <a:pathLst>
              <a:path w="6967124" h="968979">
                <a:moveTo>
                  <a:pt x="0" y="968979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968979"/>
                </a:lnTo>
                <a:lnTo>
                  <a:pt x="0" y="9689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Summary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1862808"/>
            <a:ext cx="6967124" cy="3669891"/>
          </a:xfrm>
          <a:custGeom>
            <a:avLst/>
            <a:gdLst/>
            <a:ahLst/>
            <a:cxnLst/>
            <a:rect l="l" t="t" r="r" b="b"/>
            <a:pathLst>
              <a:path w="6967124" h="3669891">
                <a:moveTo>
                  <a:pt x="0" y="3669891"/>
                </a:moveTo>
                <a:lnTo>
                  <a:pt x="0" y="0"/>
                </a:lnTo>
                <a:lnTo>
                  <a:pt x="6967124" y="0"/>
                </a:lnTo>
                <a:lnTo>
                  <a:pt x="6967124" y="3669891"/>
                </a:lnTo>
                <a:lnTo>
                  <a:pt x="0" y="366989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4800"/>
          <a:lstStyle/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AI Evolution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Explored the transition from classical computing to modern language models.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Machine Learning Fundamentals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Discussed the importance of learning from data without explicit programming.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NLP and LLM Capabilities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Highlighted the advancements in natural language processing and large language models.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Ethical Considerations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Addressed key concerns such as data privacy, bias, and societal impact.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Future Implications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Explored emerging technologies, career opportunities, and educational impacts.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309360"/>
            <a:ext cx="6317462" cy="548640"/>
          </a:xfrm>
          <a:custGeom>
            <a:avLst/>
            <a:gdLst/>
            <a:ahLst/>
            <a:cxnLst/>
            <a:rect l="l" t="t" r="r" b="b"/>
            <a:pathLst>
              <a:path w="6317462" h="548640">
                <a:moveTo>
                  <a:pt x="0" y="548640"/>
                </a:moveTo>
                <a:lnTo>
                  <a:pt x="0" y="0"/>
                </a:lnTo>
                <a:lnTo>
                  <a:pt x="6317462" y="0"/>
                </a:lnTo>
                <a:lnTo>
                  <a:pt x="6317462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55634" y="0"/>
            <a:ext cx="3936363" cy="6858000"/>
          </a:xfrm>
          <a:custGeom>
            <a:avLst/>
            <a:gdLst/>
            <a:ahLst/>
            <a:cxnLst/>
            <a:rect l="l" t="t" r="r" b="b"/>
            <a:pathLst>
              <a:path w="3936363" h="6858000">
                <a:moveTo>
                  <a:pt x="0" y="6858000"/>
                </a:moveTo>
                <a:lnTo>
                  <a:pt x="0" y="0"/>
                </a:lnTo>
                <a:lnTo>
                  <a:pt x="3936363" y="0"/>
                </a:lnTo>
                <a:lnTo>
                  <a:pt x="3936363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0852" r="30852" t="0" b="0"/>
            <a:stretch/>
          </a:blipFill>
          <a:ln w="2857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82731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0" y="0"/>
            <a:ext cx="12192000" cy="1932067"/>
          </a:xfrm>
          <a:custGeom>
            <a:avLst/>
            <a:gdLst/>
            <a:ahLst/>
            <a:cxnLst/>
            <a:rect l="l" t="t" r="r" b="b"/>
            <a:pathLst>
              <a:path w="12192000" h="1932067">
                <a:moveTo>
                  <a:pt x="0" y="1932067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932067"/>
                </a:lnTo>
                <a:lnTo>
                  <a:pt x="0" y="193206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1932067"/>
          </a:xfrm>
          <a:custGeom>
            <a:avLst/>
            <a:gdLst/>
            <a:ahLst/>
            <a:cxnLst/>
            <a:rect l="l" t="t" r="r" b="b"/>
            <a:pathLst>
              <a:path w="12192000" h="1932067">
                <a:moveTo>
                  <a:pt x="0" y="1932067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932067"/>
                </a:lnTo>
                <a:lnTo>
                  <a:pt x="0" y="1932067"/>
                </a:lnTo>
              </a:path>
            </a:pathLst>
          </a:custGeom>
          <a:solidFill>
            <a:srgbClr val="5400A9">
              <a:alpha val="1411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1003281" y="70280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47384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5842900" cy="548640"/>
          </a:xfrm>
          <a:custGeom>
            <a:avLst/>
            <a:gdLst/>
            <a:ahLst/>
            <a:cxnLst/>
            <a:rect l="l" t="t" r="r" b="b"/>
            <a:pathLst>
              <a:path w="5842900" h="548640">
                <a:moveTo>
                  <a:pt x="0" y="548640"/>
                </a:moveTo>
                <a:lnTo>
                  <a:pt x="0" y="0"/>
                </a:lnTo>
                <a:lnTo>
                  <a:pt x="5842900" y="0"/>
                </a:lnTo>
                <a:lnTo>
                  <a:pt x="58429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Exploring the AI Landscape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55635" y="1420586"/>
            <a:ext cx="3657600" cy="5437414"/>
          </a:xfrm>
          <a:custGeom>
            <a:avLst/>
            <a:gdLst/>
            <a:ahLst/>
            <a:cxnLst/>
            <a:rect l="l" t="t" r="r" b="b"/>
            <a:pathLst>
              <a:path w="3657600" h="5437414">
                <a:moveTo>
                  <a:pt x="0" y="5437414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5437414"/>
                </a:lnTo>
                <a:lnTo>
                  <a:pt x="0" y="5437414"/>
                </a:lnTo>
              </a:path>
            </a:pathLst>
          </a:custGeom>
          <a:blipFill>
            <a:blip r:embed="rId2"/>
            <a:srcRect l="28979" r="28979" t="0" b="0"/>
            <a:stretch/>
          </a:blipFill>
          <a:ln w="2857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17" y="702804"/>
            <a:ext cx="7058243" cy="717782"/>
          </a:xfrm>
          <a:custGeom>
            <a:avLst/>
            <a:gdLst/>
            <a:ahLst/>
            <a:cxnLst/>
            <a:rect l="l" t="t" r="r" b="b"/>
            <a:pathLst>
              <a:path w="7058243" h="717782">
                <a:moveTo>
                  <a:pt x="0" y="717782"/>
                </a:moveTo>
                <a:lnTo>
                  <a:pt x="0" y="0"/>
                </a:lnTo>
                <a:lnTo>
                  <a:pt x="7058243" y="0"/>
                </a:lnTo>
                <a:lnTo>
                  <a:pt x="7058243" y="717782"/>
                </a:lnTo>
                <a:lnTo>
                  <a:pt x="0" y="71778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Questions &amp; Contact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731521" y="2604829"/>
            <a:ext cx="7058244" cy="731520"/>
          </a:xfrm>
          <a:custGeom>
            <a:avLst/>
            <a:gdLst/>
            <a:ahLst/>
            <a:cxnLst/>
            <a:rect l="l" t="t" r="r" b="b"/>
            <a:pathLst>
              <a:path w="7058244" h="731520">
                <a:moveTo>
                  <a:pt x="0" y="731520"/>
                </a:moveTo>
                <a:lnTo>
                  <a:pt x="0" y="0"/>
                </a:lnTo>
                <a:lnTo>
                  <a:pt x="7058244" y="0"/>
                </a:lnTo>
                <a:lnTo>
                  <a:pt x="7058244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2857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How can AI be utilized to address societal challenges?</a:t>
            </a:r>
            <a:endParaRPr lang="en-US" sz="826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are the potential risks associated with the widespread adoption of AI technologies?</a:t>
            </a:r>
            <a:endParaRPr lang="en-US" sz="826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How can individuals ensure the ethical use of AI in their daily lives?</a:t>
            </a:r>
            <a:endParaRPr lang="en-US" sz="826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are the key considerations when developing AI-powered solutions?</a:t>
            </a:r>
            <a:endParaRPr lang="en-US" sz="826" dirty="0"/>
          </a:p>
        </p:txBody>
      </p:sp>
      <p:sp>
        <p:nvSpPr>
          <p:cNvPr id="10" name="Text 8"/>
          <p:cNvSpPr/>
          <p:nvPr/>
        </p:nvSpPr>
        <p:spPr>
          <a:xfrm>
            <a:off x="731518" y="2280542"/>
            <a:ext cx="7058247" cy="208968"/>
          </a:xfrm>
          <a:custGeom>
            <a:avLst/>
            <a:gdLst/>
            <a:ahLst/>
            <a:cxnLst/>
            <a:rect l="l" t="t" r="r" b="b"/>
            <a:pathLst>
              <a:path w="7058247" h="208968">
                <a:moveTo>
                  <a:pt x="0" y="208968"/>
                </a:moveTo>
                <a:lnTo>
                  <a:pt x="0" y="0"/>
                </a:lnTo>
                <a:lnTo>
                  <a:pt x="7058247" y="0"/>
                </a:lnTo>
                <a:lnTo>
                  <a:pt x="7058247" y="208968"/>
                </a:lnTo>
                <a:lnTo>
                  <a:pt x="0" y="2089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Questions</a:t>
            </a:r>
            <a:endParaRPr lang="en-US" sz="1499" dirty="0"/>
          </a:p>
        </p:txBody>
      </p:sp>
      <p:sp>
        <p:nvSpPr>
          <p:cNvPr id="11" name="Text 9"/>
          <p:cNvSpPr/>
          <p:nvPr/>
        </p:nvSpPr>
        <p:spPr>
          <a:xfrm>
            <a:off x="731518" y="3955843"/>
            <a:ext cx="7058244" cy="731520"/>
          </a:xfrm>
          <a:custGeom>
            <a:avLst/>
            <a:gdLst/>
            <a:ahLst/>
            <a:cxnLst/>
            <a:rect l="l" t="t" r="r" b="b"/>
            <a:pathLst>
              <a:path w="7058244" h="731520">
                <a:moveTo>
                  <a:pt x="0" y="731520"/>
                </a:moveTo>
                <a:lnTo>
                  <a:pt x="0" y="0"/>
                </a:lnTo>
                <a:lnTo>
                  <a:pt x="7058244" y="0"/>
                </a:lnTo>
                <a:lnTo>
                  <a:pt x="7058244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2857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Email: info@aiexploration.com</a:t>
            </a:r>
            <a:endParaRPr lang="en-US" sz="1101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Phone: +1 (555) 123-4567</a:t>
            </a:r>
            <a:endParaRPr lang="en-US" sz="1101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Website: www.aiexploration.com</a:t>
            </a:r>
            <a:endParaRPr lang="en-US" sz="1101" dirty="0"/>
          </a:p>
        </p:txBody>
      </p:sp>
      <p:sp>
        <p:nvSpPr>
          <p:cNvPr id="12" name="Text 10"/>
          <p:cNvSpPr/>
          <p:nvPr/>
        </p:nvSpPr>
        <p:spPr>
          <a:xfrm>
            <a:off x="731518" y="3631462"/>
            <a:ext cx="7058244" cy="208968"/>
          </a:xfrm>
          <a:custGeom>
            <a:avLst/>
            <a:gdLst/>
            <a:ahLst/>
            <a:cxnLst/>
            <a:rect l="l" t="t" r="r" b="b"/>
            <a:pathLst>
              <a:path w="7058244" h="208968">
                <a:moveTo>
                  <a:pt x="0" y="208968"/>
                </a:moveTo>
                <a:lnTo>
                  <a:pt x="0" y="0"/>
                </a:lnTo>
                <a:lnTo>
                  <a:pt x="7058244" y="0"/>
                </a:lnTo>
                <a:lnTo>
                  <a:pt x="7058244" y="208968"/>
                </a:lnTo>
                <a:lnTo>
                  <a:pt x="0" y="2089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Contact Information</a:t>
            </a:r>
            <a:endParaRPr lang="en-US" sz="1499" dirty="0"/>
          </a:p>
        </p:txBody>
      </p:sp>
      <p:sp>
        <p:nvSpPr>
          <p:cNvPr id="13" name="Text 11"/>
          <p:cNvSpPr/>
          <p:nvPr/>
        </p:nvSpPr>
        <p:spPr>
          <a:xfrm>
            <a:off x="731517" y="5305618"/>
            <a:ext cx="7058243" cy="731520"/>
          </a:xfrm>
          <a:custGeom>
            <a:avLst/>
            <a:gdLst/>
            <a:ahLst/>
            <a:cxnLst/>
            <a:rect l="l" t="t" r="r" b="b"/>
            <a:pathLst>
              <a:path w="7058243" h="731520">
                <a:moveTo>
                  <a:pt x="0" y="731520"/>
                </a:moveTo>
                <a:lnTo>
                  <a:pt x="0" y="0"/>
                </a:lnTo>
                <a:lnTo>
                  <a:pt x="7058243" y="0"/>
                </a:lnTo>
                <a:lnTo>
                  <a:pt x="7058243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2857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Explore additional resources for further learning.</a:t>
            </a:r>
            <a:endParaRPr lang="en-US" sz="1101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Engage in discussions about AI's impact on various industries.</a:t>
            </a:r>
            <a:endParaRPr lang="en-US" sz="1101" dirty="0"/>
          </a:p>
          <a:p>
            <a:pPr algn="l" marL="0" indent="0">
              <a:lnSpc>
                <a:spcPct val="142857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Consider practical applications of AI in your field of interest.</a:t>
            </a:r>
            <a:endParaRPr lang="en-US" sz="1101" dirty="0"/>
          </a:p>
        </p:txBody>
      </p:sp>
      <p:sp>
        <p:nvSpPr>
          <p:cNvPr id="14" name="Text 12"/>
          <p:cNvSpPr/>
          <p:nvPr/>
        </p:nvSpPr>
        <p:spPr>
          <a:xfrm>
            <a:off x="731518" y="4982382"/>
            <a:ext cx="7058244" cy="208968"/>
          </a:xfrm>
          <a:custGeom>
            <a:avLst/>
            <a:gdLst/>
            <a:ahLst/>
            <a:cxnLst/>
            <a:rect l="l" t="t" r="r" b="b"/>
            <a:pathLst>
              <a:path w="7058244" h="208968">
                <a:moveTo>
                  <a:pt x="0" y="208968"/>
                </a:moveTo>
                <a:lnTo>
                  <a:pt x="0" y="0"/>
                </a:lnTo>
                <a:lnTo>
                  <a:pt x="7058244" y="0"/>
                </a:lnTo>
                <a:lnTo>
                  <a:pt x="7058244" y="208968"/>
                </a:lnTo>
                <a:lnTo>
                  <a:pt x="0" y="2089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Next Steps</a:t>
            </a:r>
            <a:endParaRPr lang="en-US" sz="14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2024-11-14T15:03:29Z</dcterms:created>
  <dcterms:modified xsi:type="dcterms:W3CDTF">2024-11-14T15:03:29Z</dcterms:modified>
</cp:coreProperties>
</file>