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dd0be71075884bcef5cd7332d12b729add56196.png"/><Relationship Id="rId3" Type="http://schemas.openxmlformats.org/officeDocument/2006/relationships/image" Target="../media/17b19d28b69dfc16ab665f83135aac8bdbf80cd4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41491f52b3339caaa556b15c3b2cd79d1a7bed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9be9b8a5dc66ff6a2d4276b7e6418928d7d18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1742f70fe42f2a9fbeedbf5dd8a7d841907c3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aca80527d94874e306a22f413d00a7fb1b56f0ed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ddf376c40a3e0050d32d1ed3d7c3e68d028f28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1a9a432b303c288c6229138a63258a07d5e5c9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94f0521cba47da2fd03abfdde961ded76df3d8ab.png"/><Relationship Id="rId3" Type="http://schemas.openxmlformats.org/officeDocument/2006/relationships/image" Target="../media/4f13fb734d8c665c43fc892dd408e6bc56a95b66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30177fe42be51506b80369590cfc4928001016b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3686ea8f2715a42d2ef0cd9e8f6ea2cd3e426e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0930555968914248652ca71aacd8e9a63211a95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7a0d8347b89997b6bfc27c3ac7bb0209248bc03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59a70dcca93d088498dbfe26519663bca245a30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8e31f16910b2793f4c735dc61972016e6e691e5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6201fe1741ab0f223024148f3575a49f4ca1af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d25770179e03299eb746f20bc9d53c0c87b0933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56a50329d97ea8fef5be9d3fea120a7d2d77c8c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280e485e264ed48cd4a6eb23a18d32f47eb04f6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6d324ee8b696c2416343bd8720a2ec8a6046980f.png"/><Relationship Id="rId3" Type="http://schemas.openxmlformats.org/officeDocument/2006/relationships/image" Target="../media/d41023e8c4a81cc7dc0d89f624ceb8b7b4ebc257.png"/><Relationship Id="rId4" Type="http://schemas.openxmlformats.org/officeDocument/2006/relationships/image" Target="../media/3fecce429866c1e4b2f8ae0bde682c6491f67ef1.png"/><Relationship Id="rId5" Type="http://schemas.openxmlformats.org/officeDocument/2006/relationships/image" Target="../media/74fbe2ffe661ca74e3931641b97d9a56c784023a.png"/><Relationship Id="rId6" Type="http://schemas.openxmlformats.org/officeDocument/2006/relationships/image" Target="../media/195a78df7849cfb44a19fb1f5a26aaecdf5bda2d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c553ad84583d6d3d0db4030136f6ed0316a37d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d1a252e143260861bda250b5301669e64c65e47c.jpg"/><Relationship Id="rId2" Type="http://schemas.openxmlformats.org/officeDocument/2006/relationships/image" Target="../media/e11eebbb45dff335737bdf89c4a8a5a46011bf8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08812" y="447"/>
            <a:ext cx="4883125" cy="6857107"/>
          </a:xfrm>
          <a:custGeom>
            <a:avLst/>
            <a:gdLst/>
            <a:ahLst/>
            <a:cxnLst/>
            <a:rect l="l" t="t" r="r" b="b"/>
            <a:pathLst>
              <a:path w="4883125" h="6857107">
                <a:moveTo>
                  <a:pt x="0" y="6857107"/>
                </a:moveTo>
                <a:lnTo>
                  <a:pt x="0" y="0"/>
                </a:lnTo>
                <a:lnTo>
                  <a:pt x="4883125" y="0"/>
                </a:lnTo>
                <a:lnTo>
                  <a:pt x="4883125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203767"/>
            <a:ext cx="6847840" cy="3146560"/>
          </a:xfrm>
          <a:custGeom>
            <a:avLst/>
            <a:gdLst/>
            <a:ahLst/>
            <a:cxnLst/>
            <a:rect l="l" t="t" r="r" b="b"/>
            <a:pathLst>
              <a:path w="6847840" h="3146560">
                <a:moveTo>
                  <a:pt x="0" y="3146560"/>
                </a:moveTo>
                <a:lnTo>
                  <a:pt x="0" y="0"/>
                </a:lnTo>
                <a:lnTo>
                  <a:pt x="6847840" y="0"/>
                </a:lnTo>
                <a:lnTo>
                  <a:pt x="6847840" y="3146560"/>
                </a:lnTo>
                <a:lnTo>
                  <a:pt x="0" y="31465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Science: A Comprehensive Curriculum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4627418"/>
            <a:ext cx="6847839" cy="1681494"/>
          </a:xfrm>
          <a:custGeom>
            <a:avLst/>
            <a:gdLst/>
            <a:ahLst/>
            <a:cxnLst/>
            <a:rect l="l" t="t" r="r" b="b"/>
            <a:pathLst>
              <a:path w="6847839" h="1681494">
                <a:moveTo>
                  <a:pt x="0" y="1681494"/>
                </a:moveTo>
                <a:lnTo>
                  <a:pt x="0" y="0"/>
                </a:lnTo>
                <a:lnTo>
                  <a:pt x="6847839" y="0"/>
                </a:lnTo>
                <a:lnTo>
                  <a:pt x="6847839" y="1681494"/>
                </a:lnTo>
                <a:lnTo>
                  <a:pt x="0" y="168149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Wonders of Scientific Inquiry and Investigation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08030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1188720"/>
                </a:moveTo>
                <a:lnTo>
                  <a:pt x="0" y="0"/>
                </a:ln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95734" y="1292878"/>
            <a:ext cx="3840480" cy="5120640"/>
          </a:xfrm>
          <a:custGeom>
            <a:avLst/>
            <a:gdLst/>
            <a:ahLst/>
            <a:cxnLst/>
            <a:rect l="l" t="t" r="r" b="b"/>
            <a:pathLst>
              <a:path w="3840480" h="5120640">
                <a:moveTo>
                  <a:pt x="0" y="5120640"/>
                </a:moveTo>
                <a:lnTo>
                  <a:pt x="0" y="205427"/>
                </a:lnTo>
                <a:cubicBezTo>
                  <a:pt x="0" y="91973"/>
                  <a:pt x="91973" y="0"/>
                  <a:pt x="205427" y="0"/>
                </a:cubicBezTo>
                <a:lnTo>
                  <a:pt x="3840480" y="0"/>
                </a:lnTo>
                <a:lnTo>
                  <a:pt x="3840480" y="4915213"/>
                </a:lnTo>
                <a:cubicBezTo>
                  <a:pt x="3840480" y="5028667"/>
                  <a:pt x="3748507" y="5120640"/>
                  <a:pt x="3635053" y="5120640"/>
                </a:cubicBez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02879" y="1201438"/>
            <a:ext cx="3840480" cy="5107474"/>
          </a:xfrm>
          <a:custGeom>
            <a:avLst/>
            <a:gdLst/>
            <a:ahLst/>
            <a:cxnLst/>
            <a:rect l="l" t="t" r="r" b="b"/>
            <a:pathLst>
              <a:path w="3840480" h="5107474">
                <a:moveTo>
                  <a:pt x="203200" y="0"/>
                </a:moveTo>
                <a:lnTo>
                  <a:pt x="3840480" y="0"/>
                </a:lnTo>
                <a:lnTo>
                  <a:pt x="3840480" y="0"/>
                </a:lnTo>
                <a:lnTo>
                  <a:pt x="3840480" y="4904274"/>
                </a:lnTo>
                <a:cubicBezTo>
                  <a:pt x="3840480" y="5016498"/>
                  <a:pt x="3749504" y="5107474"/>
                  <a:pt x="3637280" y="5107474"/>
                </a:cubicBezTo>
                <a:lnTo>
                  <a:pt x="0" y="5107474"/>
                </a:lnTo>
                <a:lnTo>
                  <a:pt x="0" y="5107474"/>
                </a:lnTo>
                <a:lnTo>
                  <a:pt x="0" y="203200"/>
                </a:lnTo>
                <a:cubicBezTo>
                  <a:pt x="0" y="90976"/>
                  <a:pt x="90976" y="0"/>
                  <a:pt x="203200" y="0"/>
                </a:cubicBezTo>
                <a:lnTo>
                  <a:pt x="203200" y="0"/>
                </a:lnTo>
              </a:path>
            </a:pathLst>
          </a:custGeom>
          <a:blipFill>
            <a:blip r:embed="rId3"/>
            <a:srcRect l="24945" r="249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Overview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Vision and Framework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Strands and Global Contexts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Inquiry and Investigation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Processes and Skills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Breakdown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1: Introduction to Scientific Methodology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2: Living Systems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8 weeks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Context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Skills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76612"/>
            <a:ext cx="1981189" cy="1980942"/>
          </a:xfrm>
          <a:custGeom>
            <a:avLst/>
            <a:gdLst/>
            <a:ahLst/>
            <a:cxnLst/>
            <a:rect l="l" t="t" r="r" b="b"/>
            <a:pathLst>
              <a:path w="1981189" h="1980942">
                <a:moveTo>
                  <a:pt x="1254436" y="1099734"/>
                </a:moveTo>
                <a:cubicBezTo>
                  <a:pt x="1299108" y="1137753"/>
                  <a:pt x="1345660" y="1180667"/>
                  <a:pt x="1392358" y="1227359"/>
                </a:cubicBezTo>
                <a:cubicBezTo>
                  <a:pt x="1602853" y="1437827"/>
                  <a:pt x="1736596" y="1645331"/>
                  <a:pt x="1691079" y="1690836"/>
                </a:cubicBezTo>
                <a:cubicBezTo>
                  <a:pt x="1645569" y="1736347"/>
                  <a:pt x="1438039" y="1602620"/>
                  <a:pt x="1227544" y="1392151"/>
                </a:cubicBezTo>
                <a:cubicBezTo>
                  <a:pt x="1180827" y="1345441"/>
                  <a:pt x="1137889" y="1298876"/>
                  <a:pt x="1099853" y="1254190"/>
                </a:cubicBezTo>
                <a:cubicBezTo>
                  <a:pt x="1104564" y="1312673"/>
                  <a:pt x="1107136" y="1375955"/>
                  <a:pt x="1107136" y="1442012"/>
                </a:cubicBezTo>
                <a:cubicBezTo>
                  <a:pt x="1107136" y="1739654"/>
                  <a:pt x="1054952" y="1980942"/>
                  <a:pt x="990595" y="1980942"/>
                </a:cubicBezTo>
                <a:cubicBezTo>
                  <a:pt x="926238" y="1980942"/>
                  <a:pt x="874054" y="1739654"/>
                  <a:pt x="874054" y="1442012"/>
                </a:cubicBezTo>
                <a:cubicBezTo>
                  <a:pt x="874054" y="1375980"/>
                  <a:pt x="876626" y="1312723"/>
                  <a:pt x="881331" y="1254254"/>
                </a:cubicBezTo>
                <a:cubicBezTo>
                  <a:pt x="843314" y="1298920"/>
                  <a:pt x="800401" y="1345466"/>
                  <a:pt x="753709" y="1392151"/>
                </a:cubicBezTo>
                <a:cubicBezTo>
                  <a:pt x="543213" y="1602620"/>
                  <a:pt x="335678" y="1736340"/>
                  <a:pt x="290169" y="1690836"/>
                </a:cubicBezTo>
                <a:cubicBezTo>
                  <a:pt x="244660" y="1645337"/>
                  <a:pt x="378400" y="1437827"/>
                  <a:pt x="588893" y="1227359"/>
                </a:cubicBezTo>
                <a:cubicBezTo>
                  <a:pt x="635594" y="1180661"/>
                  <a:pt x="682158" y="1137746"/>
                  <a:pt x="726836" y="1099728"/>
                </a:cubicBezTo>
                <a:cubicBezTo>
                  <a:pt x="668347" y="1104426"/>
                  <a:pt x="605059" y="1106997"/>
                  <a:pt x="539000" y="1106997"/>
                </a:cubicBezTo>
                <a:cubicBezTo>
                  <a:pt x="241313" y="1106997"/>
                  <a:pt x="0" y="1054826"/>
                  <a:pt x="0" y="990471"/>
                </a:cubicBezTo>
                <a:cubicBezTo>
                  <a:pt x="0" y="926116"/>
                  <a:pt x="241313" y="873945"/>
                  <a:pt x="539000" y="873945"/>
                </a:cubicBezTo>
                <a:cubicBezTo>
                  <a:pt x="605055" y="873945"/>
                  <a:pt x="668341" y="876516"/>
                  <a:pt x="726824" y="881215"/>
                </a:cubicBezTo>
                <a:cubicBezTo>
                  <a:pt x="682152" y="843196"/>
                  <a:pt x="635594" y="800275"/>
                  <a:pt x="588893" y="753577"/>
                </a:cubicBezTo>
                <a:cubicBezTo>
                  <a:pt x="378397" y="543110"/>
                  <a:pt x="244657" y="335607"/>
                  <a:pt x="290169" y="290101"/>
                </a:cubicBezTo>
                <a:cubicBezTo>
                  <a:pt x="335681" y="244594"/>
                  <a:pt x="543210" y="378317"/>
                  <a:pt x="753709" y="588787"/>
                </a:cubicBezTo>
                <a:cubicBezTo>
                  <a:pt x="800394" y="635470"/>
                  <a:pt x="843307" y="682009"/>
                  <a:pt x="881331" y="726669"/>
                </a:cubicBezTo>
                <a:cubicBezTo>
                  <a:pt x="876626" y="668206"/>
                  <a:pt x="874054" y="604957"/>
                  <a:pt x="874054" y="538933"/>
                </a:cubicBezTo>
                <a:cubicBezTo>
                  <a:pt x="874054" y="241288"/>
                  <a:pt x="926238" y="0"/>
                  <a:pt x="990595" y="0"/>
                </a:cubicBezTo>
                <a:cubicBezTo>
                  <a:pt x="1054952" y="0"/>
                  <a:pt x="1107136" y="241288"/>
                  <a:pt x="1107136" y="538933"/>
                </a:cubicBezTo>
                <a:cubicBezTo>
                  <a:pt x="1107136" y="604992"/>
                  <a:pt x="1104558" y="668276"/>
                  <a:pt x="1099853" y="726758"/>
                </a:cubicBezTo>
                <a:cubicBezTo>
                  <a:pt x="1137889" y="682073"/>
                  <a:pt x="1180827" y="635501"/>
                  <a:pt x="1227544" y="588787"/>
                </a:cubicBezTo>
                <a:cubicBezTo>
                  <a:pt x="1438039" y="378321"/>
                  <a:pt x="1645575" y="244597"/>
                  <a:pt x="1691079" y="290101"/>
                </a:cubicBezTo>
                <a:cubicBezTo>
                  <a:pt x="1736589" y="335604"/>
                  <a:pt x="1602853" y="543113"/>
                  <a:pt x="1392358" y="753577"/>
                </a:cubicBezTo>
                <a:cubicBezTo>
                  <a:pt x="1345653" y="800275"/>
                  <a:pt x="1299096" y="843189"/>
                  <a:pt x="1254417" y="881208"/>
                </a:cubicBezTo>
                <a:cubicBezTo>
                  <a:pt x="1312888" y="876510"/>
                  <a:pt x="1376152" y="873945"/>
                  <a:pt x="1442192" y="873945"/>
                </a:cubicBezTo>
                <a:cubicBezTo>
                  <a:pt x="1739878" y="873945"/>
                  <a:pt x="1981190" y="926116"/>
                  <a:pt x="1981190" y="990471"/>
                </a:cubicBezTo>
                <a:cubicBezTo>
                  <a:pt x="1981190" y="1054826"/>
                  <a:pt x="1739878" y="1106997"/>
                  <a:pt x="1442192" y="1106997"/>
                </a:cubicBezTo>
                <a:cubicBezTo>
                  <a:pt x="1376159" y="1106997"/>
                  <a:pt x="1312907" y="1104432"/>
                  <a:pt x="1254436" y="1099734"/>
                </a:cubicBezTo>
                <a:lnTo>
                  <a:pt x="1254436" y="1099734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8" y="1067108"/>
            <a:ext cx="3334797" cy="4639129"/>
          </a:xfrm>
          <a:custGeom>
            <a:avLst/>
            <a:gdLst/>
            <a:ahLst/>
            <a:cxnLst/>
            <a:rect l="l" t="t" r="r" b="b"/>
            <a:pathLst>
              <a:path w="3334797" h="4639129">
                <a:moveTo>
                  <a:pt x="0" y="4639129"/>
                </a:moveTo>
                <a:lnTo>
                  <a:pt x="0" y="0"/>
                </a:lnTo>
                <a:lnTo>
                  <a:pt x="3334797" y="0"/>
                </a:lnTo>
                <a:lnTo>
                  <a:pt x="3334797" y="4639129"/>
                </a:lnTo>
                <a:lnTo>
                  <a:pt x="0" y="463912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</a:t>
            </a:r>
            <a:endParaRPr lang="en-US" sz="2799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799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CONTENTS</a:t>
            </a:r>
            <a:endParaRPr lang="en-US" sz="2799" dirty="0"/>
          </a:p>
        </p:txBody>
      </p:sp>
      <p:sp>
        <p:nvSpPr>
          <p:cNvPr id="6" name="Text 4"/>
          <p:cNvSpPr/>
          <p:nvPr/>
        </p:nvSpPr>
        <p:spPr>
          <a:xfrm>
            <a:off x="4328932" y="1067106"/>
            <a:ext cx="6597686" cy="5264245"/>
          </a:xfrm>
          <a:custGeom>
            <a:avLst/>
            <a:gdLst/>
            <a:ahLst/>
            <a:cxnLst/>
            <a:rect l="l" t="t" r="r" b="b"/>
            <a:pathLst>
              <a:path w="6597686" h="5264245">
                <a:moveTo>
                  <a:pt x="0" y="5264245"/>
                </a:moveTo>
                <a:lnTo>
                  <a:pt x="0" y="0"/>
                </a:lnTo>
                <a:lnTo>
                  <a:pt x="6597686" y="0"/>
                </a:lnTo>
                <a:lnTo>
                  <a:pt x="6597686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collection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Experimental design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analysis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Scientific Methodology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scientists investigate the natural world?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makes a valid scientific investigation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basic laboratory skills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scientific method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and interpret scientific models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141077" y="1067106"/>
            <a:ext cx="542925" cy="5264245"/>
          </a:xfrm>
          <a:custGeom>
            <a:avLst/>
            <a:gdLst/>
            <a:ahLst/>
            <a:cxnLst/>
            <a:rect l="l" t="t" r="r" b="b"/>
            <a:pathLst>
              <a:path w="542925" h="5264245">
                <a:moveTo>
                  <a:pt x="0" y="5264245"/>
                </a:moveTo>
                <a:lnTo>
                  <a:pt x="0" y="0"/>
                </a:lnTo>
                <a:lnTo>
                  <a:pt x="542925" y="0"/>
                </a:lnTo>
                <a:lnTo>
                  <a:pt x="542925" y="5264245"/>
                </a:lnTo>
                <a:lnTo>
                  <a:pt x="0" y="52642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Skills: Observation, Data collection, Experimental design, Critical analysis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Processes and Skills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Context: Orientation in Space and Time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Systems, Models, Interactions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Inquiry and Investigation</a:t>
            </a:r>
            <a:endParaRPr lang="en-US" sz="1512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1375" r="313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Overview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Skills: Observation, Data collection, Experimental design, Critical analysis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Processes and Skills</a:t>
            </a:r>
            <a:endParaRPr lang="en-US" sz="1293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Scientific Inquiry and Investigation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Context: Orientation in Space and Time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Systems, Models, Interactions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Strands and Global Contexts</a:t>
            </a:r>
            <a:endParaRPr lang="en-US" sz="1244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Model: International Baccalaureate Middle Years Programme (IB MYP)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Grade Level: MYP Year 1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Disciplinary Focus: Integrated Science Approach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Vision and Framework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378" r="343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Vision and Framework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Skills: Observation, Data collection, Experimental design, Critical analysis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Processes and Skills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Context: Orientation in Space and Time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Systems, Models, Interactions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Inquiry and Investigation</a:t>
            </a:r>
            <a:endParaRPr lang="en-US" sz="1512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50" r="322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Strands and Global Contexts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Inquiry and Investigation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Context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Orientation in Space and Time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Concepts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Interactions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Observation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act of noting and recording phenomena as they occur in nature.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Involves using the senses or instruments to gather information.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Processes and Skills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gathering of information for analysis.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be qualitative or quantitative.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Planning experiments to test hypotheses.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Includes selecting variables, controls, and methods.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analysis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data and results to draw conclusions.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Involves statistical analysis and logical reasoning.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1: Introduction to Scientific Methodology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8 weeks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Questions: How do scientists investigate the natural world? What makes a valid scientific investigation?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Objectives: Develop basic laboratory skills, Understand scientific method, Create and interpret scientific models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98" r="255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Breakdown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basic laboratory skills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scientific method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and interpret scientific models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scientists investigate the natural world?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makes a valid scientific investigation?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Essential Questions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8 weeks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1: Introduction to Scientific Methodology</a:t>
            </a:r>
            <a:endParaRPr lang="en-US" sz="1244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1: Introduction to Scientific Methodology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 weeks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Duration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characteristics and functions of living organisms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the interactions within ecosystems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Focus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479" r="324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2: Living Systems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the components of living systems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roles of organisms within ecosystems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impact of human activities on living systems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living systems maintain balance and adapt to changes?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are the interdependencies within ecosystems?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Essential Questions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51950" y="447"/>
            <a:ext cx="2539987" cy="2539587"/>
          </a:xfrm>
          <a:custGeom>
            <a:avLst/>
            <a:gdLst/>
            <a:ahLst/>
            <a:cxnLst/>
            <a:rect l="l" t="t" r="r" b="b"/>
            <a:pathLst>
              <a:path w="2539987" h="2539587">
                <a:moveTo>
                  <a:pt x="0" y="2539587"/>
                </a:moveTo>
                <a:lnTo>
                  <a:pt x="0" y="0"/>
                </a:lnTo>
                <a:lnTo>
                  <a:pt x="2539987" y="0"/>
                </a:lnTo>
                <a:lnTo>
                  <a:pt x="2539987" y="2539587"/>
                </a:lnTo>
                <a:lnTo>
                  <a:pt x="0" y="253958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2" y="1974139"/>
            <a:ext cx="7309771" cy="4371684"/>
          </a:xfrm>
          <a:custGeom>
            <a:avLst/>
            <a:gdLst/>
            <a:ahLst/>
            <a:cxnLst/>
            <a:rect l="l" t="t" r="r" b="b"/>
            <a:pathLst>
              <a:path w="7309771" h="4371684">
                <a:moveTo>
                  <a:pt x="161359" y="4371684"/>
                </a:moveTo>
                <a:cubicBezTo>
                  <a:pt x="72243" y="4371684"/>
                  <a:pt x="0" y="4299441"/>
                  <a:pt x="0" y="4210325"/>
                </a:cubicBezTo>
                <a:lnTo>
                  <a:pt x="0" y="161359"/>
                </a:lnTo>
                <a:cubicBezTo>
                  <a:pt x="0" y="72243"/>
                  <a:pt x="72243" y="0"/>
                  <a:pt x="161359" y="0"/>
                </a:cubicBezTo>
                <a:lnTo>
                  <a:pt x="7148412" y="0"/>
                </a:lnTo>
                <a:cubicBezTo>
                  <a:pt x="7237528" y="0"/>
                  <a:pt x="7309771" y="72243"/>
                  <a:pt x="7309771" y="161359"/>
                </a:cubicBezTo>
                <a:lnTo>
                  <a:pt x="7309771" y="4210325"/>
                </a:lnTo>
                <a:cubicBezTo>
                  <a:pt x="7309771" y="4299441"/>
                  <a:pt x="7237528" y="4371684"/>
                  <a:pt x="7148412" y="4371684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95591" y="2063840"/>
            <a:ext cx="6729512" cy="548366"/>
          </a:xfrm>
          <a:custGeom>
            <a:avLst/>
            <a:gdLst/>
            <a:ahLst/>
            <a:cxnLst/>
            <a:rect l="l" t="t" r="r" b="b"/>
            <a:pathLst>
              <a:path w="6729512" h="548366">
                <a:moveTo>
                  <a:pt x="0" y="54836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548366"/>
                </a:lnTo>
                <a:lnTo>
                  <a:pt x="0" y="54836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1: Introduction to Scientific Methodology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3049" y="2707671"/>
            <a:ext cx="6729512" cy="3194636"/>
          </a:xfrm>
          <a:custGeom>
            <a:avLst/>
            <a:gdLst/>
            <a:ahLst/>
            <a:cxnLst/>
            <a:rect l="l" t="t" r="r" b="b"/>
            <a:pathLst>
              <a:path w="6729512" h="3194636">
                <a:moveTo>
                  <a:pt x="0" y="3194636"/>
                </a:moveTo>
                <a:lnTo>
                  <a:pt x="0" y="0"/>
                </a:lnTo>
                <a:lnTo>
                  <a:pt x="6729512" y="0"/>
                </a:lnTo>
                <a:lnTo>
                  <a:pt x="6729512" y="3194636"/>
                </a:lnTo>
                <a:lnTo>
                  <a:pt x="0" y="319463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Questions: How do scientists investigate the natural world? What makes a valid scientific investigation?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Objectives: Develop basic laboratory skills, Understand scientific method, Create and interpret scientific models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449261" y="1960224"/>
            <a:ext cx="3206390" cy="4385599"/>
          </a:xfrm>
          <a:custGeom>
            <a:avLst/>
            <a:gdLst/>
            <a:ahLst/>
            <a:cxnLst/>
            <a:rect l="l" t="t" r="r" b="b"/>
            <a:pathLst>
              <a:path w="3206390" h="4385599">
                <a:moveTo>
                  <a:pt x="0" y="4385599"/>
                </a:moveTo>
                <a:lnTo>
                  <a:pt x="0" y="1603195"/>
                </a:lnTo>
                <a:cubicBezTo>
                  <a:pt x="0" y="717775"/>
                  <a:pt x="717775" y="0"/>
                  <a:pt x="1603195" y="0"/>
                </a:cubicBezTo>
                <a:lnTo>
                  <a:pt x="1603195" y="0"/>
                </a:lnTo>
                <a:cubicBezTo>
                  <a:pt x="2488615" y="0"/>
                  <a:pt x="3206390" y="717775"/>
                  <a:pt x="3206390" y="1603195"/>
                </a:cubicBezTo>
                <a:lnTo>
                  <a:pt x="3206390" y="4385599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1521" y="1858628"/>
            <a:ext cx="3211772" cy="4385599"/>
          </a:xfrm>
          <a:custGeom>
            <a:avLst/>
            <a:gdLst/>
            <a:ahLst/>
            <a:cxnLst/>
            <a:rect l="l" t="t" r="r" b="b"/>
            <a:pathLst>
              <a:path w="3211772" h="4385599">
                <a:moveTo>
                  <a:pt x="1605886" y="0"/>
                </a:moveTo>
                <a:lnTo>
                  <a:pt x="1605886" y="0"/>
                </a:lnTo>
                <a:cubicBezTo>
                  <a:pt x="2492792" y="0"/>
                  <a:pt x="3211772" y="718980"/>
                  <a:pt x="3211772" y="1605886"/>
                </a:cubicBezTo>
                <a:cubicBezTo>
                  <a:pt x="3211772" y="2585723"/>
                  <a:pt x="3211771" y="3459028"/>
                  <a:pt x="3211771" y="4385599"/>
                </a:cubicBezTo>
                <a:lnTo>
                  <a:pt x="3211771" y="4385599"/>
                </a:lnTo>
                <a:lnTo>
                  <a:pt x="0" y="4385599"/>
                </a:lnTo>
                <a:lnTo>
                  <a:pt x="0" y="4385599"/>
                </a:lnTo>
                <a:lnTo>
                  <a:pt x="0" y="1605886"/>
                </a:lnTo>
                <a:cubicBezTo>
                  <a:pt x="0" y="718980"/>
                  <a:pt x="718980" y="0"/>
                  <a:pt x="1605886" y="0"/>
                </a:cubicBezTo>
                <a:lnTo>
                  <a:pt x="1605886" y="0"/>
                </a:lnTo>
              </a:path>
            </a:pathLst>
          </a:custGeom>
          <a:blipFill>
            <a:blip r:embed="rId3"/>
            <a:srcRect l="25569" r="255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2920" y="890092"/>
            <a:ext cx="7309771" cy="889012"/>
          </a:xfrm>
          <a:custGeom>
            <a:avLst/>
            <a:gdLst/>
            <a:ahLst/>
            <a:cxnLst/>
            <a:rect l="l" t="t" r="r" b="b"/>
            <a:pathLst>
              <a:path w="7309771" h="889012">
                <a:moveTo>
                  <a:pt x="0" y="889012"/>
                </a:moveTo>
                <a:lnTo>
                  <a:pt x="0" y="0"/>
                </a:lnTo>
                <a:lnTo>
                  <a:pt x="7309771" y="0"/>
                </a:lnTo>
                <a:lnTo>
                  <a:pt x="730977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Duration: 8 weeks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4473801"/>
          </a:xfrm>
          <a:custGeom>
            <a:avLst/>
            <a:gdLst/>
            <a:ahLst/>
            <a:cxnLst/>
            <a:rect l="l" t="t" r="r" b="b"/>
            <a:pathLst>
              <a:path w="3549632" h="4473801">
                <a:moveTo>
                  <a:pt x="153628" y="4473801"/>
                </a:moveTo>
                <a:cubicBezTo>
                  <a:pt x="68782" y="4473801"/>
                  <a:pt x="0" y="4405019"/>
                  <a:pt x="0" y="4320173"/>
                </a:cubicBezTo>
                <a:lnTo>
                  <a:pt x="0" y="153628"/>
                </a:lnTo>
                <a:cubicBezTo>
                  <a:pt x="0" y="68782"/>
                  <a:pt x="68782" y="0"/>
                  <a:pt x="153628" y="0"/>
                </a:cubicBezTo>
                <a:lnTo>
                  <a:pt x="3396004" y="0"/>
                </a:lnTo>
                <a:cubicBezTo>
                  <a:pt x="3480850" y="0"/>
                  <a:pt x="3549632" y="68782"/>
                  <a:pt x="3549632" y="153628"/>
                </a:cubicBezTo>
                <a:lnTo>
                  <a:pt x="3549632" y="4320173"/>
                </a:lnTo>
                <a:cubicBezTo>
                  <a:pt x="3549632" y="4405019"/>
                  <a:pt x="3480850" y="4473801"/>
                  <a:pt x="3396004" y="447380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27825" y="2633172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Testable Hypothesis: The hypothesis must be testable and falsifiable.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Controlled Variables: Control variables to ensure accurate results.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Repeatability: Experiments should be repeatable by other scientists.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Review: Results should be reviewed by the scientific community.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Evidence-Based: Conclusions must be based on empirical evidence.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7825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Valid Scientific Investigation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96" y="2632298"/>
            <a:ext cx="3108960" cy="3629354"/>
          </a:xfrm>
          <a:custGeom>
            <a:avLst/>
            <a:gdLst/>
            <a:ahLst/>
            <a:cxnLst/>
            <a:rect l="l" t="t" r="r" b="b"/>
            <a:pathLst>
              <a:path w="3108960" h="3629354">
                <a:moveTo>
                  <a:pt x="0" y="3629354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29354"/>
                </a:lnTo>
                <a:lnTo>
                  <a:pt x="0" y="362935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Observation: Scientists use their senses to gather information about the natural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Hypothesis: They propose explanations based on observations.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Experimentation: Conduct experiments to test hypotheses.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Collection: Gather and analyze data from experiments.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Draw conclusions based on data analysis.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1196" y="2153361"/>
            <a:ext cx="3108960" cy="367749"/>
          </a:xfrm>
          <a:custGeom>
            <a:avLst/>
            <a:gdLst/>
            <a:ahLst/>
            <a:cxnLst/>
            <a:rect l="l" t="t" r="r" b="b"/>
            <a:pathLst>
              <a:path w="3108960" h="367749">
                <a:moveTo>
                  <a:pt x="0" y="367749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7749"/>
                </a:lnTo>
                <a:lnTo>
                  <a:pt x="0" y="36774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Investigating the Natural World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Essential Questions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theoretical models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models to make predictions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Compare models with experimental data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 and interpret scientific models</a:t>
            </a:r>
            <a:endParaRPr lang="en-US" sz="1244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Formulate hypotheses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and conduct experiments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and interpret data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 scientific method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proper lab safety protocols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how to use lab equipment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accurate measurement techniques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basic laboratory skills</a:t>
            </a:r>
            <a:endParaRPr lang="en-US" sz="1293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Context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2323" r="2232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Orientation in Space and Time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interconnectedness of systems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models to represent scientific phenomena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interactions within different environments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Relevance to Real-World Applications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scientific inquiry to historical events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how scientific processes shape our understanding of the universe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impact of scientific discoveries on society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Perspectives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Examining how different cultures approach scientific inquiry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Considering the influence of cultural beliefs on scientific practices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role of diversity in shaping scientific knowledge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ways in which the components of a system influence one another.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predator-prey relationships, user interactions with software, and economic transactions.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Simplified representations of reality used to understand, explain, or predict complex phenomena.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mathematical models, physical models, and conceptual models.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set of interacting or interdependent components forming an integrated whole.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ecosystems, computer systems, and social systems.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Systems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Concepts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Observation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Fundamental Skills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analysis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Observation in Science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Observation is a fundamental skill in scientific inquiry.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Observation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Purpose of Observation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 gather data and information about the natural world.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Observations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Qualitative observations: Descriptions without numerical data.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Quantitative observations: Measurements and numerical data.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Accurate Observation</a:t>
            </a:r>
            <a:endParaRPr lang="en-US" sz="1327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Accurate observations are crucial for forming hypotheses and conducting experiments.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Developing Observation Skills</a:t>
            </a:r>
            <a:endParaRPr lang="en-US" sz="1327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and training can enhance observation skills over time.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Observation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815"/>
              </a:spcAft>
              <a:buNone/>
            </a:pPr>
            <a:r>
              <a:rPr lang="en-US" sz="97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Description: The act of carefully watching and noting details in order to gather information.</a:t>
            </a:r>
            <a:endParaRPr lang="en-US" sz="977" dirty="0"/>
          </a:p>
          <a:p>
            <a:pPr algn="ctr" marL="0" indent="0">
              <a:lnSpc>
                <a:spcPct val="140000"/>
              </a:lnSpc>
              <a:spcAft>
                <a:spcPts val="815"/>
              </a:spcAft>
              <a:buNone/>
            </a:pPr>
            <a:r>
              <a:rPr lang="en-US" sz="97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Importance: Forms the foundation for further scientific inquiry and investigation.</a:t>
            </a:r>
            <a:endParaRPr lang="en-US" sz="977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812"/>
              </a:spcAft>
              <a:buNone/>
            </a:pPr>
            <a:r>
              <a:rPr lang="en-US" sz="97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The process of gathering and recording information or evidence for analysis.</a:t>
            </a:r>
            <a:endParaRPr lang="en-US" sz="974" dirty="0"/>
          </a:p>
          <a:p>
            <a:pPr algn="ctr" marL="0" indent="0">
              <a:lnSpc>
                <a:spcPct val="140000"/>
              </a:lnSpc>
              <a:spcAft>
                <a:spcPts val="812"/>
              </a:spcAft>
              <a:buNone/>
            </a:pPr>
            <a:r>
              <a:rPr lang="en-US" sz="97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Methods: Utilizing tools such as sensors, surveys, and experiments to collect data accurately.</a:t>
            </a:r>
            <a:endParaRPr lang="en-US" sz="974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Purpose: Structuring experiments to ensure reliable and valid results.</a:t>
            </a:r>
            <a:endParaRPr lang="en-US" sz="1140" dirty="0"/>
          </a:p>
          <a:p>
            <a:pPr algn="ctr" marL="0" indent="0">
              <a:lnSpc>
                <a:spcPct val="140000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Components: Variables, controls, and procedures play a crucial role in experimental design.</a:t>
            </a:r>
            <a:endParaRPr lang="en-US" sz="1140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Analysis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879"/>
              </a:spcAft>
              <a:buNone/>
            </a:pPr>
            <a:r>
              <a:rPr lang="en-US" sz="105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Definition: Evaluating data and information to draw meaningful conclusions.</a:t>
            </a:r>
            <a:endParaRPr lang="en-US" sz="1055" dirty="0"/>
          </a:p>
          <a:p>
            <a:pPr algn="ctr" marL="0" indent="0">
              <a:lnSpc>
                <a:spcPct val="140000"/>
              </a:lnSpc>
              <a:spcAft>
                <a:spcPts val="879"/>
              </a:spcAft>
              <a:buNone/>
            </a:pPr>
            <a:r>
              <a:rPr lang="en-US" sz="105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Skills: Developing the ability to assess the validity and reliability of collected data.</a:t>
            </a:r>
            <a:endParaRPr lang="en-US" sz="1055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Identifying Variables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932"/>
              </a:spcAft>
              <a:buNone/>
            </a:pPr>
            <a:r>
              <a:rPr lang="en-US" sz="111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Independent variable: The factor that is intentionally changed in an experiment.</a:t>
            </a:r>
            <a:endParaRPr lang="en-US" sz="1119" dirty="0"/>
          </a:p>
          <a:p>
            <a:pPr algn="ctr" marL="0" indent="0">
              <a:lnSpc>
                <a:spcPct val="140000"/>
              </a:lnSpc>
              <a:spcAft>
                <a:spcPts val="932"/>
              </a:spcAft>
              <a:buNone/>
            </a:pPr>
            <a:r>
              <a:rPr lang="en-US" sz="1119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Dependent variable: The factor that is measured or observed as a result of the changes made to the independent variable.</a:t>
            </a:r>
            <a:endParaRPr lang="en-US" sz="1119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Controlled Variables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Factors that are kept constant throughout the experiment to ensure that the only thing affecting the dependent variable is the independent variable.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Hypothesis Development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testable prediction about the relationship between the independent and dependent variables based on prior knowledge or research.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Procedure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Step-by-step instructions outlining how the experiment will be conducted, including materials needed, data collection methods, and safety precautions.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Analysis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Organizing and interpreting the data collected during the experiment to draw conclusions about the hypothesis.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14058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Observation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4058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will learn to make detailed observations during experiments.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analysis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69002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69002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Emphasis will be placed on accurate data collection techniques to ensure reliable results.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3946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52076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23946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how to design experiments effectively to test hypotheses.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07020" y="2456966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061964" y="2417263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16908" y="2449367"/>
            <a:ext cx="1209964" cy="1209964"/>
          </a:xfrm>
          <a:custGeom>
            <a:avLst/>
            <a:gdLst/>
            <a:ahLst/>
            <a:cxnLst/>
            <a:rect l="l" t="t" r="r" b="b"/>
            <a:pathLst>
              <a:path w="1209964" h="1209964">
                <a:moveTo>
                  <a:pt x="0" y="604982"/>
                </a:moveTo>
                <a:cubicBezTo>
                  <a:pt x="0" y="270860"/>
                  <a:pt x="270860" y="0"/>
                  <a:pt x="604982" y="0"/>
                </a:cubicBezTo>
                <a:cubicBezTo>
                  <a:pt x="939104" y="0"/>
                  <a:pt x="1209964" y="270860"/>
                  <a:pt x="1209964" y="604982"/>
                </a:cubicBezTo>
                <a:cubicBezTo>
                  <a:pt x="1209964" y="939104"/>
                  <a:pt x="939104" y="1209964"/>
                  <a:pt x="604982" y="1209964"/>
                </a:cubicBezTo>
                <a:cubicBezTo>
                  <a:pt x="270860" y="1209964"/>
                  <a:pt x="0" y="939104"/>
                  <a:pt x="0" y="604982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78889" y="3835755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Critical Analysis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8889" y="4408633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the ability to critically analyze experimental results and draw meaningful conclusions.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6126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611618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37682" y="278762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92626" y="27479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0247570" y="278002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54864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"/>
                </a:lnTo>
                <a:lnTo>
                  <a:pt x="0" y="54864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91069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46013" y="3061948"/>
            <a:ext cx="1096809" cy="0"/>
          </a:xfrm>
          <a:custGeom>
            <a:avLst/>
            <a:gdLst/>
            <a:ahLst/>
            <a:cxnLst/>
            <a:rect l="l" t="t" r="r" b="b"/>
            <a:pathLst>
              <a:path w="1096809" h="0">
                <a:moveTo>
                  <a:pt x="0" y="0"/>
                </a:moveTo>
                <a:lnTo>
                  <a:pt x="1096809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Systems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552" r="2555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156"/>
              </a:spcBef>
              <a:buNone/>
            </a:pPr>
            <a:r>
              <a:rPr lang="en-US" sz="161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system is a set of interconnected components working together to achieve a specific function or goal.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2156"/>
              </a:spcBef>
              <a:buNone/>
            </a:pPr>
            <a:r>
              <a:rPr lang="en-US" sz="161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Characteristics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Interdependence: Components rely on each other.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Boundaries: Systems have defined borders separating them from their environment.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Feedback: Systems receive and respond to input.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2156"/>
              </a:spcBef>
              <a:buNone/>
            </a:pPr>
            <a:r>
              <a:rPr lang="en-US" sz="161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Systems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Open Systems: Exchange matter and energy with the environment.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Closed Systems: Do not exchange matter with the environment but can exchange energy.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Isolated Systems: Do not exchange matter or energy with the environment.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2156"/>
              </a:spcBef>
              <a:buNone/>
            </a:pPr>
            <a:r>
              <a:rPr lang="en-US" sz="161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Examples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Ecosystems: Interconnected relationships between living organisms and their environment.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Circulatory System: Organs and vessels working together to transport blood throughout the body.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Solar System: Sun, planets, and other celestial bodies orbiting around the sun.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2156"/>
              </a:spcBef>
              <a:buNone/>
            </a:pPr>
            <a:r>
              <a:rPr lang="en-US" sz="1617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Note</a:t>
            </a:r>
            <a:endParaRPr lang="en-US" sz="1617" dirty="0"/>
          </a:p>
          <a:p>
            <a:pPr algn="l" marL="0" indent="0">
              <a:lnSpc>
                <a:spcPct val="100000"/>
              </a:lnSpc>
              <a:spcBef>
                <a:spcPts val="898"/>
              </a:spcBef>
              <a:buNone/>
            </a:pPr>
            <a:r>
              <a:rPr lang="en-US" sz="1257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systems is crucial in science as it helps analyze complex interactions and phenomena.</a:t>
            </a:r>
            <a:endParaRPr lang="en-US" sz="1617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47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07489" y="2041299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49" y="4324233"/>
            <a:ext cx="2527287" cy="2526970"/>
          </a:xfrm>
          <a:custGeom>
            <a:avLst/>
            <a:gdLst/>
            <a:ahLst/>
            <a:cxnLst/>
            <a:rect l="l" t="t" r="r" b="b"/>
            <a:pathLst>
              <a:path w="2527287" h="2526970">
                <a:moveTo>
                  <a:pt x="1269790" y="1248158"/>
                </a:moveTo>
                <a:lnTo>
                  <a:pt x="1269790" y="0"/>
                </a:lnTo>
                <a:lnTo>
                  <a:pt x="2518308" y="0"/>
                </a:lnTo>
                <a:lnTo>
                  <a:pt x="1269790" y="1248158"/>
                </a:lnTo>
                <a:moveTo>
                  <a:pt x="0" y="8981"/>
                </a:moveTo>
                <a:lnTo>
                  <a:pt x="1248112" y="1257136"/>
                </a:lnTo>
                <a:lnTo>
                  <a:pt x="1248105" y="1257136"/>
                </a:lnTo>
                <a:lnTo>
                  <a:pt x="0" y="1257136"/>
                </a:lnTo>
                <a:lnTo>
                  <a:pt x="0" y="8981"/>
                </a:lnTo>
                <a:moveTo>
                  <a:pt x="8979" y="2526971"/>
                </a:moveTo>
                <a:lnTo>
                  <a:pt x="1257090" y="1278812"/>
                </a:lnTo>
                <a:lnTo>
                  <a:pt x="1257090" y="2526971"/>
                </a:lnTo>
                <a:lnTo>
                  <a:pt x="8979" y="2526971"/>
                </a:lnTo>
                <a:moveTo>
                  <a:pt x="2527287" y="2517993"/>
                </a:moveTo>
                <a:lnTo>
                  <a:pt x="1278769" y="1269835"/>
                </a:lnTo>
                <a:lnTo>
                  <a:pt x="2527287" y="1269835"/>
                </a:lnTo>
                <a:lnTo>
                  <a:pt x="2527287" y="2517993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513209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41520" y="269942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Physical models: tangible representations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Conceptual models: theoretical frameworks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models: equations and formulas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41520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Models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4891" y="2698554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Representations of real-world phenomena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to explain, predict, and understand natural processes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4891" y="2169806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Scientific Models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34400" y="0"/>
            <a:ext cx="3657600" cy="6857999"/>
          </a:xfrm>
          <a:custGeom>
            <a:avLst/>
            <a:gdLst/>
            <a:ahLst/>
            <a:cxnLst/>
            <a:rect l="l" t="t" r="r" b="b"/>
            <a:pathLst>
              <a:path w="3657600" h="6857999">
                <a:moveTo>
                  <a:pt x="0" y="6857999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9"/>
                </a:lnTo>
                <a:lnTo>
                  <a:pt x="0" y="6857999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" y="890092"/>
            <a:ext cx="7354201" cy="889012"/>
          </a:xfrm>
          <a:custGeom>
            <a:avLst/>
            <a:gdLst/>
            <a:ahLst/>
            <a:cxnLst/>
            <a:rect l="l" t="t" r="r" b="b"/>
            <a:pathLst>
              <a:path w="7354201" h="889012">
                <a:moveTo>
                  <a:pt x="0" y="889012"/>
                </a:moveTo>
                <a:lnTo>
                  <a:pt x="0" y="0"/>
                </a:lnTo>
                <a:lnTo>
                  <a:pt x="7354201" y="0"/>
                </a:lnTo>
                <a:lnTo>
                  <a:pt x="7354201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Models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4347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307489" y="4382993"/>
            <a:ext cx="3549632" cy="2119221"/>
          </a:xfrm>
          <a:custGeom>
            <a:avLst/>
            <a:gdLst/>
            <a:ahLst/>
            <a:cxnLst/>
            <a:rect l="l" t="t" r="r" b="b"/>
            <a:pathLst>
              <a:path w="3549632" h="2119221">
                <a:moveTo>
                  <a:pt x="91720" y="2119221"/>
                </a:moveTo>
                <a:cubicBezTo>
                  <a:pt x="41064" y="2119221"/>
                  <a:pt x="0" y="2078157"/>
                  <a:pt x="0" y="2027501"/>
                </a:cubicBezTo>
                <a:lnTo>
                  <a:pt x="0" y="91720"/>
                </a:lnTo>
                <a:cubicBezTo>
                  <a:pt x="0" y="41064"/>
                  <a:pt x="41064" y="0"/>
                  <a:pt x="91720" y="0"/>
                </a:cubicBezTo>
                <a:lnTo>
                  <a:pt x="3457912" y="0"/>
                </a:lnTo>
                <a:cubicBezTo>
                  <a:pt x="3508568" y="0"/>
                  <a:pt x="3549632" y="41064"/>
                  <a:pt x="3549632" y="91720"/>
                </a:cubicBezTo>
                <a:lnTo>
                  <a:pt x="3549632" y="2027501"/>
                </a:lnTo>
                <a:cubicBezTo>
                  <a:pt x="3549632" y="2078157"/>
                  <a:pt x="3508568" y="2119221"/>
                  <a:pt x="3457912" y="2119221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41520" y="5041122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Solar system model for planetary motion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double helix model for genetic structure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1520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Examples of Scientific Models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4891" y="5040248"/>
            <a:ext cx="3108960" cy="1391345"/>
          </a:xfrm>
          <a:custGeom>
            <a:avLst/>
            <a:gdLst/>
            <a:ahLst/>
            <a:cxnLst/>
            <a:rect l="l" t="t" r="r" b="b"/>
            <a:pathLst>
              <a:path w="3108960" h="1391345">
                <a:moveTo>
                  <a:pt x="0" y="1391345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391345"/>
                </a:lnTo>
                <a:lnTo>
                  <a:pt x="0" y="139134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Aid in visualization and conceptualization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communication and collaboration in science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24891" y="4511500"/>
            <a:ext cx="3108960" cy="365910"/>
          </a:xfrm>
          <a:custGeom>
            <a:avLst/>
            <a:gdLst/>
            <a:ahLst/>
            <a:cxnLst/>
            <a:rect l="l" t="t" r="r" b="b"/>
            <a:pathLst>
              <a:path w="3108960" h="365910">
                <a:moveTo>
                  <a:pt x="0" y="36591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65910"/>
                </a:lnTo>
                <a:lnTo>
                  <a:pt x="0" y="36591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Models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338253"/>
            <a:ext cx="2520063" cy="2519747"/>
          </a:xfrm>
          <a:custGeom>
            <a:avLst/>
            <a:gdLst/>
            <a:ahLst/>
            <a:cxnLst/>
            <a:rect l="l" t="t" r="r" b="b"/>
            <a:pathLst>
              <a:path w="2520063" h="2519747">
                <a:moveTo>
                  <a:pt x="1249828" y="1270040"/>
                </a:moveTo>
                <a:lnTo>
                  <a:pt x="0" y="1270040"/>
                </a:lnTo>
                <a:lnTo>
                  <a:pt x="0" y="2519710"/>
                </a:lnTo>
                <a:cubicBezTo>
                  <a:pt x="330566" y="2517037"/>
                  <a:pt x="647007" y="2384593"/>
                  <a:pt x="880914" y="2150709"/>
                </a:cubicBezTo>
                <a:cubicBezTo>
                  <a:pt x="1114828" y="1916830"/>
                  <a:pt x="1247238" y="1600476"/>
                  <a:pt x="1249828" y="1270040"/>
                </a:cubicBezTo>
                <a:lnTo>
                  <a:pt x="1249828" y="1270040"/>
                </a:lnTo>
                <a:moveTo>
                  <a:pt x="1249828" y="1270040"/>
                </a:moveTo>
                <a:lnTo>
                  <a:pt x="1249867" y="1270040"/>
                </a:lnTo>
                <a:lnTo>
                  <a:pt x="1249867" y="1418890"/>
                </a:lnTo>
                <a:moveTo>
                  <a:pt x="2047651" y="95881"/>
                </a:moveTo>
                <a:cubicBezTo>
                  <a:pt x="2197517" y="33830"/>
                  <a:pt x="2357923" y="1298"/>
                  <a:pt x="2520063" y="38"/>
                </a:cubicBezTo>
                <a:lnTo>
                  <a:pt x="2520063" y="1250123"/>
                </a:lnTo>
                <a:lnTo>
                  <a:pt x="1269825" y="1250123"/>
                </a:lnTo>
                <a:cubicBezTo>
                  <a:pt x="1271044" y="1088041"/>
                  <a:pt x="1303543" y="927686"/>
                  <a:pt x="1365582" y="777865"/>
                </a:cubicBezTo>
                <a:cubicBezTo>
                  <a:pt x="1428885" y="624977"/>
                  <a:pt x="1521709" y="486058"/>
                  <a:pt x="1638739" y="369040"/>
                </a:cubicBezTo>
                <a:cubicBezTo>
                  <a:pt x="1755775" y="252023"/>
                  <a:pt x="1894725" y="159202"/>
                  <a:pt x="2047651" y="95881"/>
                </a:cubicBezTo>
                <a:lnTo>
                  <a:pt x="2047651" y="95881"/>
                </a:lnTo>
                <a:moveTo>
                  <a:pt x="1249867" y="0"/>
                </a:moveTo>
                <a:lnTo>
                  <a:pt x="1249867" y="1250078"/>
                </a:lnTo>
                <a:cubicBezTo>
                  <a:pt x="919249" y="1247361"/>
                  <a:pt x="602768" y="1114847"/>
                  <a:pt x="368855" y="880887"/>
                </a:cubicBezTo>
                <a:cubicBezTo>
                  <a:pt x="134942" y="646926"/>
                  <a:pt x="2561" y="330496"/>
                  <a:pt x="37" y="0"/>
                </a:cubicBezTo>
                <a:lnTo>
                  <a:pt x="1249867" y="0"/>
                </a:lnTo>
                <a:moveTo>
                  <a:pt x="1269786" y="2519748"/>
                </a:moveTo>
                <a:lnTo>
                  <a:pt x="1269786" y="1270078"/>
                </a:lnTo>
                <a:cubicBezTo>
                  <a:pt x="1431895" y="1271335"/>
                  <a:pt x="1592269" y="1303856"/>
                  <a:pt x="1742110" y="1365881"/>
                </a:cubicBezTo>
                <a:cubicBezTo>
                  <a:pt x="1895011" y="1429176"/>
                  <a:pt x="2033941" y="1521963"/>
                  <a:pt x="2150971" y="1638940"/>
                </a:cubicBezTo>
                <a:cubicBezTo>
                  <a:pt x="2267995" y="1755911"/>
                  <a:pt x="2360825" y="1894786"/>
                  <a:pt x="2424153" y="2047623"/>
                </a:cubicBezTo>
                <a:cubicBezTo>
                  <a:pt x="2486218" y="2197394"/>
                  <a:pt x="2518755" y="2357704"/>
                  <a:pt x="2520025" y="2519748"/>
                </a:cubicBezTo>
                <a:lnTo>
                  <a:pt x="1269786" y="2519748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2247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141853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034" y="1955244"/>
            <a:ext cx="2641586" cy="4554886"/>
          </a:xfrm>
          <a:custGeom>
            <a:avLst/>
            <a:gdLst/>
            <a:ahLst/>
            <a:cxnLst/>
            <a:rect l="l" t="t" r="r" b="b"/>
            <a:pathLst>
              <a:path w="2641586" h="4554886">
                <a:moveTo>
                  <a:pt x="139344" y="4554886"/>
                </a:moveTo>
                <a:cubicBezTo>
                  <a:pt x="62386" y="4554886"/>
                  <a:pt x="0" y="4492500"/>
                  <a:pt x="0" y="4415542"/>
                </a:cubicBezTo>
                <a:lnTo>
                  <a:pt x="0" y="139344"/>
                </a:lnTo>
                <a:cubicBezTo>
                  <a:pt x="0" y="62386"/>
                  <a:pt x="62386" y="0"/>
                  <a:pt x="139344" y="0"/>
                </a:cubicBezTo>
                <a:lnTo>
                  <a:pt x="2502242" y="0"/>
                </a:lnTo>
                <a:cubicBezTo>
                  <a:pt x="2579200" y="0"/>
                  <a:pt x="2641586" y="62386"/>
                  <a:pt x="2641586" y="139344"/>
                </a:cubicBezTo>
                <a:lnTo>
                  <a:pt x="2641586" y="4415542"/>
                </a:lnTo>
                <a:cubicBezTo>
                  <a:pt x="2641586" y="4492500"/>
                  <a:pt x="2579200" y="4554886"/>
                  <a:pt x="2502242" y="4554886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19646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Interactions between organisms in an ecosystem determine the balance of the ecosystem.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Predation, competition, and symbiosis are examples of interactions in ecosystems.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19646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Interactions in Ecosystems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00267" y="2612004"/>
            <a:ext cx="2286000" cy="3616041"/>
          </a:xfrm>
          <a:custGeom>
            <a:avLst/>
            <a:gdLst/>
            <a:ahLst/>
            <a:cxnLst/>
            <a:rect l="l" t="t" r="r" b="b"/>
            <a:pathLst>
              <a:path w="2286000" h="3616041">
                <a:moveTo>
                  <a:pt x="0" y="3616041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Models are used to represent interactions between variables in scientific investigations.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Scientists use models to simulate complex interactions in natural phenomena.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00267" y="2120980"/>
            <a:ext cx="2286000" cy="347155"/>
          </a:xfrm>
          <a:custGeom>
            <a:avLst/>
            <a:gdLst/>
            <a:ahLst/>
            <a:cxnLst/>
            <a:rect l="l" t="t" r="r" b="b"/>
            <a:pathLst>
              <a:path w="2286000" h="347155">
                <a:moveTo>
                  <a:pt x="0" y="347155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Model Interactions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0888" y="2612004"/>
            <a:ext cx="2283878" cy="3616041"/>
          </a:xfrm>
          <a:custGeom>
            <a:avLst/>
            <a:gdLst/>
            <a:ahLst/>
            <a:cxnLst/>
            <a:rect l="l" t="t" r="r" b="b"/>
            <a:pathLst>
              <a:path w="2283878" h="3616041">
                <a:moveTo>
                  <a:pt x="0" y="3616041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616041"/>
                </a:lnTo>
                <a:lnTo>
                  <a:pt x="0" y="361604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Systems within living organisms interact to maintain homeostasis.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include the respiratory and circulatory systems working together to deliver oxygen to cells.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888" y="2120980"/>
            <a:ext cx="2283878" cy="347155"/>
          </a:xfrm>
          <a:custGeom>
            <a:avLst/>
            <a:gdLst/>
            <a:ahLst/>
            <a:cxnLst/>
            <a:rect l="l" t="t" r="r" b="b"/>
            <a:pathLst>
              <a:path w="2283878" h="347155">
                <a:moveTo>
                  <a:pt x="0" y="347155"/>
                </a:moveTo>
                <a:lnTo>
                  <a:pt x="0" y="0"/>
                </a:lnTo>
                <a:lnTo>
                  <a:pt x="2283878" y="0"/>
                </a:lnTo>
                <a:lnTo>
                  <a:pt x="2283878" y="347155"/>
                </a:lnTo>
                <a:lnTo>
                  <a:pt x="0" y="3471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Systems Interactions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1" y="890092"/>
            <a:ext cx="7898130" cy="889012"/>
          </a:xfrm>
          <a:custGeom>
            <a:avLst/>
            <a:gdLst/>
            <a:ahLst/>
            <a:cxnLst/>
            <a:rect l="l" t="t" r="r" b="b"/>
            <a:pathLst>
              <a:path w="7898130" h="889012">
                <a:moveTo>
                  <a:pt x="0" y="889012"/>
                </a:moveTo>
                <a:lnTo>
                  <a:pt x="0" y="0"/>
                </a:lnTo>
                <a:lnTo>
                  <a:pt x="7898130" y="0"/>
                </a:lnTo>
                <a:lnTo>
                  <a:pt x="7898130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Interactions</a:t>
            </a: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Scientific Methodology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4630" r="24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Model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International Baccalaureate Middle Years Programme (IB MYP)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Grade Level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MYP Year 1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Disciplinary Focus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Integrated Science Approach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Observation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Scientists carefully observe natural phenomena to gather information and identify patterns.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How do scientists investigate the natural world?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Hypothesis Formation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Based on observations, scientists formulate educated guesses or hypotheses to explain the observed phenomena.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Scientists design experiments to test their hypotheses and gather empirical evidence.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During experiments, scientists collect data through measurements and observations to analyze and draw conclusions.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Analysis and Interpretation</a:t>
            </a:r>
            <a:endParaRPr lang="en-US" sz="1327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Scientists critically analyze the collected data to draw meaningful conclusions and interpret the results.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makes a valid scientific investigation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379" r="253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Clear Research Question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valid scientific investigation starts with a well-defined research question that can be tested through experimentation.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Controlled Variables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Ensuring that all variables, except the one being tested, are kept constant to accurately measure the impact of the independent variable.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Reproducibility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ability for other scientists to replicate the experiment and achieve similar results, indicating the reliability of the investigation.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 Methods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appropriate methods to collect data, such as quantitative measurements or qualitative observations, to support the conclusions drawn.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Peer Review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Subjecting the investigation to scrutiny by other experts in the field to validate the methodology and findings.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6766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4058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Laboratory Equipment</a:t>
            </a:r>
            <a:endParaRPr lang="en-US" sz="1327" dirty="0"/>
          </a:p>
        </p:txBody>
      </p:sp>
      <p:sp>
        <p:nvSpPr>
          <p:cNvPr id="6" name="Text 4"/>
          <p:cNvSpPr/>
          <p:nvPr/>
        </p:nvSpPr>
        <p:spPr>
          <a:xfrm>
            <a:off x="814058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Familiarize students with common laboratory tools such as microscopes, beakers, test tubes, and pipettes.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5463" y="512177"/>
            <a:ext cx="7315200" cy="182880"/>
          </a:xfrm>
          <a:custGeom>
            <a:avLst/>
            <a:gdLst/>
            <a:ahLst/>
            <a:cxnLst/>
            <a:rect l="l" t="t" r="r" b="b"/>
            <a:pathLst>
              <a:path w="7315200" h="182880">
                <a:moveTo>
                  <a:pt x="0" y="182880"/>
                </a:moveTo>
                <a:lnTo>
                  <a:pt x="0" y="0"/>
                </a:lnTo>
                <a:lnTo>
                  <a:pt x="7315200" y="0"/>
                </a:lnTo>
                <a:lnTo>
                  <a:pt x="731520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" y="890092"/>
            <a:ext cx="11161969" cy="889012"/>
          </a:xfrm>
          <a:custGeom>
            <a:avLst/>
            <a:gdLst/>
            <a:ahLst/>
            <a:cxnLst/>
            <a:rect l="l" t="t" r="r" b="b"/>
            <a:pathLst>
              <a:path w="11161969" h="889012">
                <a:moveTo>
                  <a:pt x="0" y="889012"/>
                </a:moveTo>
                <a:lnTo>
                  <a:pt x="0" y="0"/>
                </a:lnTo>
                <a:lnTo>
                  <a:pt x="11161969" y="0"/>
                </a:lnTo>
                <a:lnTo>
                  <a:pt x="11161969" y="889012"/>
                </a:lnTo>
                <a:lnTo>
                  <a:pt x="0" y="8890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basic laboratory skills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023846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Safety Protocols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23846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 students proper safety procedures including handling chemicals, using protective gear, and emergency protocols.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3634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Measurement Techniques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16978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33634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Train students on accurate measurement techniques using graduated cylinders, balances, and rulers.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36554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46342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56129" y="24569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443422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Experimental Design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43422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 students in designing experiments, identifying variables, and developing hypotheses.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53209" y="3583123"/>
            <a:ext cx="1920240" cy="411653"/>
          </a:xfrm>
          <a:custGeom>
            <a:avLst/>
            <a:gdLst/>
            <a:ahLst/>
            <a:cxnLst/>
            <a:rect l="l" t="t" r="r" b="b"/>
            <a:pathLst>
              <a:path w="1920240" h="411653">
                <a:moveTo>
                  <a:pt x="0" y="411653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 Collection and Analysis</a:t>
            </a:r>
            <a:endParaRPr lang="en-US" sz="1327" dirty="0"/>
          </a:p>
        </p:txBody>
      </p:sp>
      <p:sp>
        <p:nvSpPr>
          <p:cNvPr id="20" name="Text 18"/>
          <p:cNvSpPr/>
          <p:nvPr/>
        </p:nvSpPr>
        <p:spPr>
          <a:xfrm>
            <a:off x="9653209" y="4156001"/>
            <a:ext cx="1920240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Instruct students on recording observations, organizing data, and analyzing results to draw conclusions.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41166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45578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755366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65154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174942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84729" y="26855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231378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50954" y="2914166"/>
            <a:ext cx="1295388" cy="0"/>
          </a:xfrm>
          <a:custGeom>
            <a:avLst/>
            <a:gdLst/>
            <a:ahLst/>
            <a:cxnLst/>
            <a:rect l="l" t="t" r="r" b="b"/>
            <a:pathLst>
              <a:path w="1295388" h="0">
                <a:moveTo>
                  <a:pt x="0" y="0"/>
                </a:moveTo>
                <a:lnTo>
                  <a:pt x="1295388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860742" y="2914166"/>
            <a:ext cx="1295387" cy="0"/>
          </a:xfrm>
          <a:custGeom>
            <a:avLst/>
            <a:gdLst/>
            <a:ahLst/>
            <a:cxnLst/>
            <a:rect l="l" t="t" r="r" b="b"/>
            <a:pathLst>
              <a:path w="1295387" h="0">
                <a:moveTo>
                  <a:pt x="0" y="0"/>
                </a:moveTo>
                <a:lnTo>
                  <a:pt x="1295387" y="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 scientific method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7426" r="274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007"/>
              </a:spcBef>
              <a:buNone/>
            </a:pPr>
            <a:r>
              <a:rPr lang="en-US" sz="1505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Definition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systematic approach used by scientists to investigate natural phenomena and acquire knowledge.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2007"/>
              </a:spcBef>
              <a:buNone/>
            </a:pPr>
            <a:r>
              <a:rPr lang="en-US" sz="1505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Steps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Observation: Noticing and describing a phenomenon.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Question: Formulating a question based on the observation.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Hypothesis: Proposing a testable explanation for the phenomenon.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Experiment: Designing and conducting experiments to test the hypothesis.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Analysis: Collecting and analyzing data to draw conclusions.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Conclusion: Reflecting on the results and communicating findings.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2007"/>
              </a:spcBef>
              <a:buNone/>
            </a:pPr>
            <a:r>
              <a:rPr lang="en-US" sz="1505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Ensures systematic and reliable results.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Fosters critical thinking and problem-solving skills.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Forms the basis for scientific discoveries and advancements.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2007"/>
              </a:spcBef>
              <a:buNone/>
            </a:pPr>
            <a:r>
              <a:rPr lang="en-US" sz="1505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Application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across various scientific disciplines, from biology to physics.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Guides research in fields such as medicine, environmental science, and technology.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2007"/>
              </a:spcBef>
              <a:buNone/>
            </a:pPr>
            <a:r>
              <a:rPr lang="en-US" sz="1505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Remember</a:t>
            </a:r>
            <a:endParaRPr lang="en-US" sz="1505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scientific method is essential for conducting valid and impactful scientific investigations.</a:t>
            </a:r>
            <a:endParaRPr lang="en-US" sz="150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858444" y="4252139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9" y="825021"/>
                </a:moveTo>
                <a:lnTo>
                  <a:pt x="1881421" y="830493"/>
                </a:lnTo>
                <a:lnTo>
                  <a:pt x="1886155" y="827763"/>
                </a:lnTo>
                <a:cubicBezTo>
                  <a:pt x="2015469" y="753326"/>
                  <a:pt x="2139523" y="697895"/>
                  <a:pt x="2230569" y="673626"/>
                </a:cubicBezTo>
                <a:lnTo>
                  <a:pt x="2229758" y="670560"/>
                </a:lnTo>
                <a:lnTo>
                  <a:pt x="2230569" y="673626"/>
                </a:lnTo>
                <a:cubicBezTo>
                  <a:pt x="2552957" y="587673"/>
                  <a:pt x="2884755" y="779581"/>
                  <a:pt x="2971650" y="1102253"/>
                </a:cubicBezTo>
                <a:lnTo>
                  <a:pt x="2974705" y="1101421"/>
                </a:lnTo>
                <a:lnTo>
                  <a:pt x="2971650" y="1102253"/>
                </a:lnTo>
                <a:cubicBezTo>
                  <a:pt x="3058539" y="1424918"/>
                  <a:pt x="2867620" y="1756191"/>
                  <a:pt x="2545232" y="1842137"/>
                </a:cubicBezTo>
                <a:cubicBezTo>
                  <a:pt x="2452469" y="1866863"/>
                  <a:pt x="2313770" y="1880632"/>
                  <a:pt x="2161011" y="1879966"/>
                </a:cubicBezTo>
                <a:lnTo>
                  <a:pt x="2155466" y="1879940"/>
                </a:lnTo>
                <a:lnTo>
                  <a:pt x="2158261" y="1884733"/>
                </a:lnTo>
                <a:cubicBezTo>
                  <a:pt x="2235214" y="2016931"/>
                  <a:pt x="2292656" y="2144165"/>
                  <a:pt x="2317661" y="2237012"/>
                </a:cubicBezTo>
                <a:cubicBezTo>
                  <a:pt x="2404557" y="2559677"/>
                  <a:pt x="2213631" y="2890950"/>
                  <a:pt x="1891250" y="2976897"/>
                </a:cubicBezTo>
                <a:cubicBezTo>
                  <a:pt x="1568862" y="3062849"/>
                  <a:pt x="1237062" y="2870941"/>
                  <a:pt x="1150171" y="2548270"/>
                </a:cubicBezTo>
                <a:cubicBezTo>
                  <a:pt x="1125630" y="2457150"/>
                  <a:pt x="1111522" y="2321809"/>
                  <a:pt x="1111218" y="2172401"/>
                </a:cubicBezTo>
                <a:lnTo>
                  <a:pt x="1111207" y="2166929"/>
                </a:lnTo>
                <a:lnTo>
                  <a:pt x="1106471" y="2169653"/>
                </a:lnTo>
                <a:cubicBezTo>
                  <a:pt x="977159" y="2244096"/>
                  <a:pt x="853101" y="2299521"/>
                  <a:pt x="762060" y="2323796"/>
                </a:cubicBezTo>
                <a:cubicBezTo>
                  <a:pt x="439672" y="2409749"/>
                  <a:pt x="107871" y="2217841"/>
                  <a:pt x="20982" y="1895169"/>
                </a:cubicBezTo>
                <a:cubicBezTo>
                  <a:pt x="-65914" y="1572504"/>
                  <a:pt x="125012" y="1241231"/>
                  <a:pt x="447395" y="1155278"/>
                </a:cubicBezTo>
                <a:cubicBezTo>
                  <a:pt x="540159" y="1130559"/>
                  <a:pt x="678860" y="1116790"/>
                  <a:pt x="831618" y="1117456"/>
                </a:cubicBezTo>
                <a:lnTo>
                  <a:pt x="837161" y="1117482"/>
                </a:lnTo>
                <a:lnTo>
                  <a:pt x="834369" y="1112683"/>
                </a:lnTo>
                <a:cubicBezTo>
                  <a:pt x="757413" y="980491"/>
                  <a:pt x="699975" y="853250"/>
                  <a:pt x="674967" y="760410"/>
                </a:cubicBezTo>
                <a:cubicBezTo>
                  <a:pt x="588074" y="437745"/>
                  <a:pt x="778995" y="106469"/>
                  <a:pt x="1101380" y="20522"/>
                </a:cubicBezTo>
                <a:lnTo>
                  <a:pt x="1100565" y="17454"/>
                </a:lnTo>
                <a:lnTo>
                  <a:pt x="1101380" y="20522"/>
                </a:lnTo>
                <a:cubicBezTo>
                  <a:pt x="1423769" y="-65430"/>
                  <a:pt x="1755568" y="126477"/>
                  <a:pt x="1842457" y="449147"/>
                </a:cubicBezTo>
                <a:cubicBezTo>
                  <a:pt x="1866993" y="540269"/>
                  <a:pt x="1881105" y="675613"/>
                  <a:pt x="1881409" y="825021"/>
                </a:cubicBezTo>
                <a:lnTo>
                  <a:pt x="1881409" y="825021"/>
                </a:lnTo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92440" y="1271820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0" y="4955811"/>
                </a:move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</a:path>
            </a:pathLst>
          </a:custGeom>
          <a:solidFill>
            <a:srgbClr val="251257">
              <a:alpha val="2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890092"/>
            <a:ext cx="7188200" cy="789621"/>
          </a:xfrm>
          <a:custGeom>
            <a:avLst/>
            <a:gdLst/>
            <a:ahLst/>
            <a:cxnLst/>
            <a:rect l="l" t="t" r="r" b="b"/>
            <a:pathLst>
              <a:path w="7188200" h="789621">
                <a:moveTo>
                  <a:pt x="0" y="789621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789621"/>
                </a:lnTo>
                <a:lnTo>
                  <a:pt x="0" y="7896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Create and interpret scientific models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93729" y="1170224"/>
            <a:ext cx="3657600" cy="4955811"/>
          </a:xfrm>
          <a:custGeom>
            <a:avLst/>
            <a:gdLst/>
            <a:ahLst/>
            <a:cxnLst/>
            <a:rect l="l" t="t" r="r" b="b"/>
            <a:pathLst>
              <a:path w="3657600" h="4955811">
                <a:moveTo>
                  <a:pt x="1828800" y="0"/>
                </a:moveTo>
                <a:lnTo>
                  <a:pt x="1828800" y="0"/>
                </a:lnTo>
                <a:cubicBezTo>
                  <a:pt x="2838818" y="0"/>
                  <a:pt x="3657600" y="818782"/>
                  <a:pt x="3657600" y="1828800"/>
                </a:cubicBezTo>
                <a:lnTo>
                  <a:pt x="3657600" y="4955811"/>
                </a:lnTo>
                <a:lnTo>
                  <a:pt x="3657600" y="4955811"/>
                </a:lnTo>
                <a:lnTo>
                  <a:pt x="0" y="4955811"/>
                </a:lnTo>
                <a:lnTo>
                  <a:pt x="0" y="4955811"/>
                </a:lnTo>
                <a:lnTo>
                  <a:pt x="0" y="1828800"/>
                </a:lnTo>
                <a:cubicBezTo>
                  <a:pt x="0" y="818782"/>
                  <a:pt x="818782" y="0"/>
                  <a:pt x="1828800" y="0"/>
                </a:cubicBezTo>
              </a:path>
            </a:pathLst>
          </a:custGeom>
          <a:blipFill>
            <a:blip r:embed="rId2"/>
            <a:srcRect l="25408" r="254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512177"/>
            <a:ext cx="7188200" cy="168990"/>
          </a:xfrm>
          <a:custGeom>
            <a:avLst/>
            <a:gdLst/>
            <a:ahLst/>
            <a:cxnLst/>
            <a:rect l="l" t="t" r="r" b="b"/>
            <a:pathLst>
              <a:path w="7188200" h="168990">
                <a:moveTo>
                  <a:pt x="0" y="168990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168990"/>
                </a:lnTo>
                <a:lnTo>
                  <a:pt x="0" y="168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Science: A Comprehensive Curriculum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888637"/>
            <a:ext cx="7188200" cy="4237397"/>
          </a:xfrm>
          <a:custGeom>
            <a:avLst/>
            <a:gdLst/>
            <a:ahLst/>
            <a:cxnLst/>
            <a:rect l="l" t="t" r="r" b="b"/>
            <a:pathLst>
              <a:path w="7188200" h="4237397">
                <a:moveTo>
                  <a:pt x="0" y="4237397"/>
                </a:moveTo>
                <a:lnTo>
                  <a:pt x="0" y="0"/>
                </a:lnTo>
                <a:lnTo>
                  <a:pt x="7188200" y="0"/>
                </a:lnTo>
                <a:lnTo>
                  <a:pt x="7188200" y="4237397"/>
                </a:lnTo>
                <a:lnTo>
                  <a:pt x="0" y="423739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720000"/>
          <a:lstStyle/>
          <a:p>
            <a:pPr algn="l" marL="0" indent="0">
              <a:lnSpc>
                <a:spcPct val="100000"/>
              </a:lnSpc>
              <a:spcBef>
                <a:spcPts val="2366"/>
              </a:spcBef>
              <a:buNone/>
            </a:pPr>
            <a:r>
              <a:rPr lang="en-US" sz="177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Developing Models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scientific data to construct accurate models.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key concepts of systems, models, and interactions into model creation.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2366"/>
              </a:spcBef>
              <a:buNone/>
            </a:pPr>
            <a:r>
              <a:rPr lang="en-US" sz="177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Interpreting Models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and interpret scientific models to draw conclusions.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the effectiveness of models in representing real-world phenomena.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2366"/>
              </a:spcBef>
              <a:buNone/>
            </a:pPr>
            <a:r>
              <a:rPr lang="en-US" sz="177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Application in Unit 1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Unit 1: Introduction to Scientific Methodology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will create models to visualize scientific concepts.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Models will aid in understanding the scientific method and experimental design.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2366"/>
              </a:spcBef>
              <a:buNone/>
            </a:pPr>
            <a:r>
              <a:rPr lang="en-US" sz="177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Enhancing Understanding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Models serve as tools for simplifying complex scientific ideas.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refine and improve models based on new information.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2366"/>
              </a:spcBef>
              <a:buNone/>
            </a:pPr>
            <a:r>
              <a:rPr lang="en-US" sz="1774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Takeaway</a:t>
            </a:r>
            <a:endParaRPr lang="en-US" sz="1774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38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and interpreting scientific models is essential for understanding and explaining natural phenomena effectively.</a:t>
            </a:r>
            <a:endParaRPr lang="en-US" sz="17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2024-11-12T17:25:06Z</dcterms:created>
  <dcterms:modified xsi:type="dcterms:W3CDTF">2024-11-12T17:25:06Z</dcterms:modified>
</cp:coreProperties>
</file>