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736c9fad0cd006cd92a644102bb0a96e4581a8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e79cffb15ca0450d58186be8e4020b90ea48a1f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87dc1782fd502ff3ba35aa4c384b0648cf142b8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a95c667fcacea358c999f61dd7d08818e3f484c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97681d190204549914752ff9adde8d2de4fc5d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bdc5017fb2094b4e0f141c81f49df0da235cb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b17ecf7312811f04981c7bdaeb26ddf56bd21a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680e109dcae87df0fd6030dc028eb2ac75af518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841fc9c3270980a0f39dd907b69dbc58292003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07abb48df6ca76f6e14c7c9bc3348da80372db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1529f73fc9de652a6fb7c71014df85348c63a7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6665fb1c2b59cb3e785736bca63f597d9c9d5e9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846" r="-608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Insights and Applications of Developmental Psychology in Personal and Professional Growth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Human Development Across the Lifespan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Developmental Psychology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Stages of Human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Developmental Psychology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Development and Developmental Psychology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from the American Psychological Asso…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Example: Grit and Perseverance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Multiple Choice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Activity 1: Case Study Analysis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Activity 2: Career Development Worksh…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Activity 3: Group Discussion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Human Development Across the Lifespan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06377" r="-1063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Developmental Psychology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Developmental psychology provides insights into changes that occur throughout a person's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perspective helps in understanding the interconnectedness of various life stages.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Lifespan Perspective</a:t>
            </a:r>
            <a:endParaRPr lang="en-US" sz="1431" dirty="0"/>
          </a:p>
        </p:txBody>
      </p:sp>
      <p:sp>
        <p:nvSpPr>
          <p:cNvPr id="14" name="Text 12"/>
          <p:cNvSpPr/>
          <p:nvPr/>
        </p:nvSpPr>
        <p:spPr>
          <a:xfrm>
            <a:off x="6335885" y="1656374"/>
            <a:ext cx="320081" cy="365760"/>
          </a:xfrm>
          <a:custGeom>
            <a:avLst/>
            <a:gdLst/>
            <a:ahLst/>
            <a:cxnLst/>
            <a:rect l="l" t="t" r="r" b="b"/>
            <a:pathLst>
              <a:path w="320081" h="365760">
                <a:moveTo>
                  <a:pt x="172741" y="5644"/>
                </a:moveTo>
                <a:cubicBezTo>
                  <a:pt x="169528" y="2070"/>
                  <a:pt x="164883" y="0"/>
                  <a:pt x="160024" y="0"/>
                </a:cubicBezTo>
                <a:cubicBezTo>
                  <a:pt x="155166" y="0"/>
                  <a:pt x="150524" y="2070"/>
                  <a:pt x="147308" y="5644"/>
                </a:cubicBezTo>
                <a:lnTo>
                  <a:pt x="44437" y="119944"/>
                </a:lnTo>
                <a:cubicBezTo>
                  <a:pt x="39936" y="124944"/>
                  <a:pt x="38794" y="132230"/>
                  <a:pt x="41508" y="138374"/>
                </a:cubicBezTo>
                <a:cubicBezTo>
                  <a:pt x="44222" y="144519"/>
                  <a:pt x="50368" y="148590"/>
                  <a:pt x="57154" y="148590"/>
                </a:cubicBezTo>
                <a:lnTo>
                  <a:pt x="65585" y="148590"/>
                </a:lnTo>
                <a:lnTo>
                  <a:pt x="21292" y="200312"/>
                </a:lnTo>
                <a:cubicBezTo>
                  <a:pt x="16936" y="205385"/>
                  <a:pt x="15934" y="212528"/>
                  <a:pt x="18722" y="218600"/>
                </a:cubicBezTo>
                <a:cubicBezTo>
                  <a:pt x="21506" y="224672"/>
                  <a:pt x="27581" y="228600"/>
                  <a:pt x="34294" y="228600"/>
                </a:cubicBezTo>
                <a:lnTo>
                  <a:pt x="51437" y="228600"/>
                </a:lnTo>
                <a:lnTo>
                  <a:pt x="3431" y="292608"/>
                </a:lnTo>
                <a:cubicBezTo>
                  <a:pt x="-499" y="297824"/>
                  <a:pt x="-1069" y="304751"/>
                  <a:pt x="1789" y="310538"/>
                </a:cubicBezTo>
                <a:cubicBezTo>
                  <a:pt x="4648" y="316324"/>
                  <a:pt x="10649" y="320040"/>
                  <a:pt x="17147" y="320040"/>
                </a:cubicBezTo>
                <a:lnTo>
                  <a:pt x="114301" y="320040"/>
                </a:lnTo>
                <a:lnTo>
                  <a:pt x="142875" y="320040"/>
                </a:lnTo>
                <a:lnTo>
                  <a:pt x="142875" y="348617"/>
                </a:lnTo>
                <a:cubicBezTo>
                  <a:pt x="142875" y="358119"/>
                  <a:pt x="150518" y="365764"/>
                  <a:pt x="160018" y="365764"/>
                </a:cubicBezTo>
                <a:cubicBezTo>
                  <a:pt x="169518" y="365764"/>
                  <a:pt x="177162" y="358119"/>
                  <a:pt x="177162" y="348620"/>
                </a:cubicBezTo>
                <a:lnTo>
                  <a:pt x="177162" y="320047"/>
                </a:lnTo>
                <a:lnTo>
                  <a:pt x="205735" y="320047"/>
                </a:lnTo>
                <a:lnTo>
                  <a:pt x="302889" y="320047"/>
                </a:lnTo>
                <a:cubicBezTo>
                  <a:pt x="309390" y="320047"/>
                  <a:pt x="315318" y="316404"/>
                  <a:pt x="318247" y="310545"/>
                </a:cubicBezTo>
                <a:cubicBezTo>
                  <a:pt x="321176" y="304685"/>
                  <a:pt x="320532" y="297758"/>
                  <a:pt x="316605" y="292615"/>
                </a:cubicBezTo>
                <a:lnTo>
                  <a:pt x="268599" y="228607"/>
                </a:lnTo>
                <a:lnTo>
                  <a:pt x="285743" y="228607"/>
                </a:lnTo>
                <a:cubicBezTo>
                  <a:pt x="292458" y="228607"/>
                  <a:pt x="298530" y="224679"/>
                  <a:pt x="301315" y="218607"/>
                </a:cubicBezTo>
                <a:cubicBezTo>
                  <a:pt x="304099" y="212536"/>
                  <a:pt x="303101" y="205392"/>
                  <a:pt x="298744" y="200319"/>
                </a:cubicBezTo>
                <a:lnTo>
                  <a:pt x="254452" y="148597"/>
                </a:lnTo>
                <a:lnTo>
                  <a:pt x="262883" y="148597"/>
                </a:lnTo>
                <a:cubicBezTo>
                  <a:pt x="269668" y="148597"/>
                  <a:pt x="275814" y="144596"/>
                  <a:pt x="278528" y="138455"/>
                </a:cubicBezTo>
                <a:cubicBezTo>
                  <a:pt x="281242" y="132310"/>
                  <a:pt x="280170" y="125024"/>
                  <a:pt x="275599" y="120024"/>
                </a:cubicBezTo>
                <a:lnTo>
                  <a:pt x="172729" y="5724"/>
                </a:lnTo>
                <a:lnTo>
                  <a:pt x="172741" y="5644"/>
                </a:lnTo>
                <a:moveTo>
                  <a:pt x="177171" y="285750"/>
                </a:moveTo>
                <a:lnTo>
                  <a:pt x="177171" y="154307"/>
                </a:lnTo>
                <a:cubicBezTo>
                  <a:pt x="177171" y="144804"/>
                  <a:pt x="169528" y="137164"/>
                  <a:pt x="160028" y="137164"/>
                </a:cubicBezTo>
                <a:cubicBezTo>
                  <a:pt x="150528" y="137164"/>
                  <a:pt x="142884" y="144808"/>
                  <a:pt x="142884" y="154310"/>
                </a:cubicBezTo>
                <a:lnTo>
                  <a:pt x="142884" y="285757"/>
                </a:lnTo>
                <a:lnTo>
                  <a:pt x="114310" y="285757"/>
                </a:lnTo>
                <a:lnTo>
                  <a:pt x="51447" y="285757"/>
                </a:lnTo>
                <a:lnTo>
                  <a:pt x="99452" y="221749"/>
                </a:lnTo>
                <a:cubicBezTo>
                  <a:pt x="103383" y="216534"/>
                  <a:pt x="103953" y="209606"/>
                  <a:pt x="101094" y="203820"/>
                </a:cubicBezTo>
                <a:cubicBezTo>
                  <a:pt x="98236" y="198033"/>
                  <a:pt x="92234" y="194317"/>
                  <a:pt x="85737" y="194317"/>
                </a:cubicBezTo>
                <a:lnTo>
                  <a:pt x="71592" y="194317"/>
                </a:lnTo>
                <a:lnTo>
                  <a:pt x="115885" y="142595"/>
                </a:lnTo>
                <a:cubicBezTo>
                  <a:pt x="120242" y="137522"/>
                  <a:pt x="121243" y="130379"/>
                  <a:pt x="118455" y="124307"/>
                </a:cubicBezTo>
                <a:cubicBezTo>
                  <a:pt x="115671" y="118236"/>
                  <a:pt x="109596" y="114307"/>
                  <a:pt x="102884" y="114307"/>
                </a:cubicBezTo>
                <a:lnTo>
                  <a:pt x="95669" y="114307"/>
                </a:lnTo>
                <a:lnTo>
                  <a:pt x="160034" y="42798"/>
                </a:lnTo>
                <a:lnTo>
                  <a:pt x="224399" y="114307"/>
                </a:lnTo>
                <a:lnTo>
                  <a:pt x="217184" y="114307"/>
                </a:lnTo>
                <a:cubicBezTo>
                  <a:pt x="210469" y="114307"/>
                  <a:pt x="204397" y="118236"/>
                  <a:pt x="201612" y="124307"/>
                </a:cubicBezTo>
                <a:cubicBezTo>
                  <a:pt x="198828" y="130379"/>
                  <a:pt x="199826" y="137522"/>
                  <a:pt x="204183" y="142595"/>
                </a:cubicBezTo>
                <a:lnTo>
                  <a:pt x="248475" y="194317"/>
                </a:lnTo>
                <a:lnTo>
                  <a:pt x="234331" y="194317"/>
                </a:lnTo>
                <a:cubicBezTo>
                  <a:pt x="227830" y="194317"/>
                  <a:pt x="221902" y="197960"/>
                  <a:pt x="218974" y="203820"/>
                </a:cubicBezTo>
                <a:cubicBezTo>
                  <a:pt x="216045" y="209679"/>
                  <a:pt x="216688" y="216607"/>
                  <a:pt x="220616" y="221749"/>
                </a:cubicBezTo>
                <a:lnTo>
                  <a:pt x="268621" y="285757"/>
                </a:lnTo>
                <a:lnTo>
                  <a:pt x="205757" y="285757"/>
                </a:lnTo>
                <a:lnTo>
                  <a:pt x="177171" y="2857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developmental psychology is essential for making informed decisions about personal and professional relationships.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aids in career choices and strategies for personal growth and development.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Understanding Development</a:t>
            </a:r>
            <a:endParaRPr lang="en-US" sz="1431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Developmental psychology is the study of human development across the lifespan.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examines the cognitive, social, and emotional changes that occur from infancy to old age.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Scope of Developmental Psychology</a:t>
            </a:r>
            <a:endParaRPr lang="en-US" sz="1431" dirty="0"/>
          </a:p>
        </p:txBody>
      </p:sp>
      <p:sp>
        <p:nvSpPr>
          <p:cNvPr id="20" name="Text 18"/>
          <p:cNvSpPr/>
          <p:nvPr/>
        </p:nvSpPr>
        <p:spPr>
          <a:xfrm>
            <a:off x="747998" y="1656374"/>
            <a:ext cx="274302" cy="365760"/>
          </a:xfrm>
          <a:custGeom>
            <a:avLst/>
            <a:gdLst/>
            <a:ahLst/>
            <a:cxnLst/>
            <a:rect l="l" t="t" r="r" b="b"/>
            <a:pathLst>
              <a:path w="274302" h="365760">
                <a:moveTo>
                  <a:pt x="137187" y="80006"/>
                </a:moveTo>
                <a:cubicBezTo>
                  <a:pt x="149810" y="80006"/>
                  <a:pt x="160044" y="69772"/>
                  <a:pt x="160044" y="57146"/>
                </a:cubicBezTo>
                <a:cubicBezTo>
                  <a:pt x="160044" y="44520"/>
                  <a:pt x="149810" y="34286"/>
                  <a:pt x="137187" y="34286"/>
                </a:cubicBezTo>
                <a:cubicBezTo>
                  <a:pt x="124563" y="34286"/>
                  <a:pt x="114329" y="44520"/>
                  <a:pt x="114329" y="57146"/>
                </a:cubicBezTo>
                <a:cubicBezTo>
                  <a:pt x="114329" y="69772"/>
                  <a:pt x="124563" y="80006"/>
                  <a:pt x="137187" y="80006"/>
                </a:cubicBezTo>
                <a:lnTo>
                  <a:pt x="137187" y="80006"/>
                </a:lnTo>
                <a:moveTo>
                  <a:pt x="137187" y="0"/>
                </a:moveTo>
                <a:cubicBezTo>
                  <a:pt x="168748" y="0"/>
                  <a:pt x="194332" y="25585"/>
                  <a:pt x="194332" y="57146"/>
                </a:cubicBezTo>
                <a:cubicBezTo>
                  <a:pt x="194332" y="88708"/>
                  <a:pt x="168748" y="114293"/>
                  <a:pt x="137187" y="114293"/>
                </a:cubicBezTo>
                <a:cubicBezTo>
                  <a:pt x="105626" y="114293"/>
                  <a:pt x="80041" y="88708"/>
                  <a:pt x="80041" y="57146"/>
                </a:cubicBezTo>
                <a:cubicBezTo>
                  <a:pt x="80041" y="25585"/>
                  <a:pt x="105626" y="0"/>
                  <a:pt x="137187" y="0"/>
                </a:cubicBezTo>
                <a:lnTo>
                  <a:pt x="137187" y="0"/>
                </a:lnTo>
                <a:moveTo>
                  <a:pt x="53824" y="129080"/>
                </a:moveTo>
                <a:cubicBezTo>
                  <a:pt x="49394" y="124651"/>
                  <a:pt x="42108" y="124651"/>
                  <a:pt x="37681" y="129080"/>
                </a:cubicBezTo>
                <a:cubicBezTo>
                  <a:pt x="33251" y="133510"/>
                  <a:pt x="33251" y="140796"/>
                  <a:pt x="37681" y="145225"/>
                </a:cubicBezTo>
                <a:lnTo>
                  <a:pt x="51039" y="158583"/>
                </a:lnTo>
                <a:cubicBezTo>
                  <a:pt x="60182" y="167727"/>
                  <a:pt x="70682" y="175298"/>
                  <a:pt x="82041" y="181084"/>
                </a:cubicBezTo>
                <a:cubicBezTo>
                  <a:pt x="87826" y="184014"/>
                  <a:pt x="91398" y="189943"/>
                  <a:pt x="91398" y="196369"/>
                </a:cubicBezTo>
                <a:lnTo>
                  <a:pt x="91398" y="205656"/>
                </a:lnTo>
                <a:lnTo>
                  <a:pt x="91398" y="205656"/>
                </a:lnTo>
                <a:lnTo>
                  <a:pt x="182831" y="205656"/>
                </a:lnTo>
                <a:lnTo>
                  <a:pt x="182831" y="196369"/>
                </a:lnTo>
                <a:cubicBezTo>
                  <a:pt x="182831" y="189939"/>
                  <a:pt x="186474" y="184010"/>
                  <a:pt x="192187" y="181084"/>
                </a:cubicBezTo>
                <a:cubicBezTo>
                  <a:pt x="203546" y="175298"/>
                  <a:pt x="214047" y="167796"/>
                  <a:pt x="223189" y="158583"/>
                </a:cubicBezTo>
                <a:lnTo>
                  <a:pt x="236548" y="145225"/>
                </a:lnTo>
                <a:cubicBezTo>
                  <a:pt x="240978" y="140796"/>
                  <a:pt x="240978" y="133510"/>
                  <a:pt x="236548" y="129080"/>
                </a:cubicBezTo>
                <a:cubicBezTo>
                  <a:pt x="232118" y="124651"/>
                  <a:pt x="224832" y="124651"/>
                  <a:pt x="220405" y="129080"/>
                </a:cubicBezTo>
                <a:lnTo>
                  <a:pt x="207046" y="142438"/>
                </a:lnTo>
                <a:cubicBezTo>
                  <a:pt x="188473" y="161011"/>
                  <a:pt x="163331" y="171439"/>
                  <a:pt x="137113" y="171439"/>
                </a:cubicBezTo>
                <a:cubicBezTo>
                  <a:pt x="110898" y="171439"/>
                  <a:pt x="85681" y="161011"/>
                  <a:pt x="67180" y="142438"/>
                </a:cubicBezTo>
                <a:lnTo>
                  <a:pt x="53824" y="129080"/>
                </a:lnTo>
                <a:moveTo>
                  <a:pt x="194763" y="243944"/>
                </a:moveTo>
                <a:lnTo>
                  <a:pt x="177548" y="259017"/>
                </a:lnTo>
                <a:lnTo>
                  <a:pt x="194335" y="280662"/>
                </a:lnTo>
                <a:cubicBezTo>
                  <a:pt x="199193" y="286950"/>
                  <a:pt x="199122" y="295735"/>
                  <a:pt x="194192" y="301876"/>
                </a:cubicBezTo>
                <a:lnTo>
                  <a:pt x="185407" y="312878"/>
                </a:lnTo>
                <a:cubicBezTo>
                  <a:pt x="181479" y="317809"/>
                  <a:pt x="182263" y="325022"/>
                  <a:pt x="187192" y="328950"/>
                </a:cubicBezTo>
                <a:cubicBezTo>
                  <a:pt x="192122" y="332878"/>
                  <a:pt x="199336" y="332092"/>
                  <a:pt x="203264" y="327165"/>
                </a:cubicBezTo>
                <a:lnTo>
                  <a:pt x="226121" y="298592"/>
                </a:lnTo>
                <a:cubicBezTo>
                  <a:pt x="229407" y="294448"/>
                  <a:pt x="229479" y="288592"/>
                  <a:pt x="226193" y="284448"/>
                </a:cubicBezTo>
                <a:lnTo>
                  <a:pt x="194692" y="243944"/>
                </a:lnTo>
                <a:lnTo>
                  <a:pt x="194763" y="243944"/>
                </a:lnTo>
                <a:moveTo>
                  <a:pt x="96900" y="259017"/>
                </a:moveTo>
                <a:lnTo>
                  <a:pt x="79685" y="243944"/>
                </a:lnTo>
                <a:lnTo>
                  <a:pt x="48184" y="284448"/>
                </a:lnTo>
                <a:cubicBezTo>
                  <a:pt x="44969" y="288592"/>
                  <a:pt x="44969" y="294448"/>
                  <a:pt x="48255" y="298592"/>
                </a:cubicBezTo>
                <a:lnTo>
                  <a:pt x="71113" y="327165"/>
                </a:lnTo>
                <a:cubicBezTo>
                  <a:pt x="75041" y="332096"/>
                  <a:pt x="82255" y="332878"/>
                  <a:pt x="87184" y="328950"/>
                </a:cubicBezTo>
                <a:cubicBezTo>
                  <a:pt x="92114" y="325022"/>
                  <a:pt x="92898" y="317805"/>
                  <a:pt x="88970" y="312878"/>
                </a:cubicBezTo>
                <a:lnTo>
                  <a:pt x="80184" y="301876"/>
                </a:lnTo>
                <a:cubicBezTo>
                  <a:pt x="75255" y="295662"/>
                  <a:pt x="75184" y="286877"/>
                  <a:pt x="80042" y="280662"/>
                </a:cubicBezTo>
                <a:lnTo>
                  <a:pt x="96900" y="259017"/>
                </a:lnTo>
                <a:moveTo>
                  <a:pt x="13394" y="104794"/>
                </a:moveTo>
                <a:cubicBezTo>
                  <a:pt x="31251" y="86934"/>
                  <a:pt x="60182" y="86934"/>
                  <a:pt x="78042" y="104794"/>
                </a:cubicBezTo>
                <a:lnTo>
                  <a:pt x="91472" y="118225"/>
                </a:lnTo>
                <a:cubicBezTo>
                  <a:pt x="103615" y="130368"/>
                  <a:pt x="120046" y="137153"/>
                  <a:pt x="137190" y="137153"/>
                </a:cubicBezTo>
                <a:cubicBezTo>
                  <a:pt x="154333" y="137153"/>
                  <a:pt x="170764" y="130368"/>
                  <a:pt x="182908" y="118225"/>
                </a:cubicBezTo>
                <a:lnTo>
                  <a:pt x="196266" y="104867"/>
                </a:lnTo>
                <a:cubicBezTo>
                  <a:pt x="214123" y="87007"/>
                  <a:pt x="243054" y="87007"/>
                  <a:pt x="260914" y="104867"/>
                </a:cubicBezTo>
                <a:cubicBezTo>
                  <a:pt x="278771" y="122727"/>
                  <a:pt x="278771" y="151655"/>
                  <a:pt x="260914" y="169515"/>
                </a:cubicBezTo>
                <a:lnTo>
                  <a:pt x="247555" y="182873"/>
                </a:lnTo>
                <a:cubicBezTo>
                  <a:pt x="238341" y="192086"/>
                  <a:pt x="228126" y="199946"/>
                  <a:pt x="217195" y="206515"/>
                </a:cubicBezTo>
                <a:lnTo>
                  <a:pt x="217195" y="216943"/>
                </a:lnTo>
                <a:lnTo>
                  <a:pt x="253269" y="263376"/>
                </a:lnTo>
                <a:cubicBezTo>
                  <a:pt x="266271" y="280092"/>
                  <a:pt x="266128" y="303522"/>
                  <a:pt x="252912" y="320022"/>
                </a:cubicBezTo>
                <a:lnTo>
                  <a:pt x="230055" y="348595"/>
                </a:lnTo>
                <a:cubicBezTo>
                  <a:pt x="214269" y="368309"/>
                  <a:pt x="185481" y="371524"/>
                  <a:pt x="165764" y="355738"/>
                </a:cubicBezTo>
                <a:cubicBezTo>
                  <a:pt x="146047" y="339952"/>
                  <a:pt x="142835" y="311163"/>
                  <a:pt x="158621" y="291449"/>
                </a:cubicBezTo>
                <a:lnTo>
                  <a:pt x="158978" y="291021"/>
                </a:lnTo>
                <a:lnTo>
                  <a:pt x="154836" y="285735"/>
                </a:lnTo>
                <a:lnTo>
                  <a:pt x="119547" y="285735"/>
                </a:lnTo>
                <a:lnTo>
                  <a:pt x="115405" y="291021"/>
                </a:lnTo>
                <a:lnTo>
                  <a:pt x="115761" y="291449"/>
                </a:lnTo>
                <a:cubicBezTo>
                  <a:pt x="131547" y="311163"/>
                  <a:pt x="128333" y="339952"/>
                  <a:pt x="108619" y="355738"/>
                </a:cubicBezTo>
                <a:cubicBezTo>
                  <a:pt x="88904" y="371524"/>
                  <a:pt x="60116" y="368309"/>
                  <a:pt x="44330" y="348595"/>
                </a:cubicBezTo>
                <a:lnTo>
                  <a:pt x="21473" y="320022"/>
                </a:lnTo>
                <a:cubicBezTo>
                  <a:pt x="8257" y="303522"/>
                  <a:pt x="8114" y="280092"/>
                  <a:pt x="21116" y="263376"/>
                </a:cubicBezTo>
                <a:lnTo>
                  <a:pt x="57190" y="216943"/>
                </a:lnTo>
                <a:lnTo>
                  <a:pt x="57190" y="206515"/>
                </a:lnTo>
                <a:cubicBezTo>
                  <a:pt x="46190" y="199943"/>
                  <a:pt x="35975" y="192013"/>
                  <a:pt x="26830" y="182873"/>
                </a:cubicBezTo>
                <a:lnTo>
                  <a:pt x="13400" y="169515"/>
                </a:lnTo>
                <a:cubicBezTo>
                  <a:pt x="-4457" y="151655"/>
                  <a:pt x="-4457" y="122727"/>
                  <a:pt x="13400" y="104867"/>
                </a:cubicBezTo>
                <a:lnTo>
                  <a:pt x="13394" y="1047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Human Development Across the Lifespan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Stages of Human Development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Adulthood (18+ years): development of a sense of purpose and meaning.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stage involves contributing to society and achieving personal goals.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Adulthood: Finding Purpose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Adolescence (12-18 years): identity formation and independence.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Teenagers explore their individuality and establish personal values.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Adolescence: Shaping Identity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96990" y="1631405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Childhood (1-12 years): language and social skills development.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period is crucial for cognitive growth and forming friendships.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Childhood: Learning and Socializing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89020" y="1628043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Infancy (0-1 year): basic trust and attachment to caregivers.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stage lays the foundation for emotional security and relationships.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Infancy: Building Trust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92489" y="1624894"/>
            <a:ext cx="274302" cy="365760"/>
          </a:xfrm>
          <a:custGeom>
            <a:avLst/>
            <a:gdLst/>
            <a:ahLst/>
            <a:cxnLst/>
            <a:rect l="l" t="t" r="r" b="b"/>
            <a:pathLst>
              <a:path w="274302" h="365760">
                <a:moveTo>
                  <a:pt x="137187" y="80006"/>
                </a:moveTo>
                <a:cubicBezTo>
                  <a:pt x="149810" y="80006"/>
                  <a:pt x="160044" y="69772"/>
                  <a:pt x="160044" y="57146"/>
                </a:cubicBezTo>
                <a:cubicBezTo>
                  <a:pt x="160044" y="44520"/>
                  <a:pt x="149810" y="34286"/>
                  <a:pt x="137187" y="34286"/>
                </a:cubicBezTo>
                <a:cubicBezTo>
                  <a:pt x="124563" y="34286"/>
                  <a:pt x="114329" y="44520"/>
                  <a:pt x="114329" y="57146"/>
                </a:cubicBezTo>
                <a:cubicBezTo>
                  <a:pt x="114329" y="69772"/>
                  <a:pt x="124563" y="80006"/>
                  <a:pt x="137187" y="80006"/>
                </a:cubicBezTo>
                <a:lnTo>
                  <a:pt x="137187" y="80006"/>
                </a:lnTo>
                <a:moveTo>
                  <a:pt x="137187" y="0"/>
                </a:moveTo>
                <a:cubicBezTo>
                  <a:pt x="168748" y="0"/>
                  <a:pt x="194332" y="25585"/>
                  <a:pt x="194332" y="57146"/>
                </a:cubicBezTo>
                <a:cubicBezTo>
                  <a:pt x="194332" y="88708"/>
                  <a:pt x="168748" y="114293"/>
                  <a:pt x="137187" y="114293"/>
                </a:cubicBezTo>
                <a:cubicBezTo>
                  <a:pt x="105626" y="114293"/>
                  <a:pt x="80041" y="88708"/>
                  <a:pt x="80041" y="57146"/>
                </a:cubicBezTo>
                <a:cubicBezTo>
                  <a:pt x="80041" y="25585"/>
                  <a:pt x="105626" y="0"/>
                  <a:pt x="137187" y="0"/>
                </a:cubicBezTo>
                <a:lnTo>
                  <a:pt x="137187" y="0"/>
                </a:lnTo>
                <a:moveTo>
                  <a:pt x="53824" y="129080"/>
                </a:moveTo>
                <a:cubicBezTo>
                  <a:pt x="49394" y="124651"/>
                  <a:pt x="42108" y="124651"/>
                  <a:pt x="37681" y="129080"/>
                </a:cubicBezTo>
                <a:cubicBezTo>
                  <a:pt x="33251" y="133510"/>
                  <a:pt x="33251" y="140796"/>
                  <a:pt x="37681" y="145225"/>
                </a:cubicBezTo>
                <a:lnTo>
                  <a:pt x="51039" y="158583"/>
                </a:lnTo>
                <a:cubicBezTo>
                  <a:pt x="60182" y="167727"/>
                  <a:pt x="70682" y="175298"/>
                  <a:pt x="82041" y="181084"/>
                </a:cubicBezTo>
                <a:cubicBezTo>
                  <a:pt x="87826" y="184014"/>
                  <a:pt x="91398" y="189943"/>
                  <a:pt x="91398" y="196369"/>
                </a:cubicBezTo>
                <a:lnTo>
                  <a:pt x="91398" y="205656"/>
                </a:lnTo>
                <a:lnTo>
                  <a:pt x="91398" y="205656"/>
                </a:lnTo>
                <a:lnTo>
                  <a:pt x="182831" y="205656"/>
                </a:lnTo>
                <a:lnTo>
                  <a:pt x="182831" y="196369"/>
                </a:lnTo>
                <a:cubicBezTo>
                  <a:pt x="182831" y="189939"/>
                  <a:pt x="186474" y="184010"/>
                  <a:pt x="192187" y="181084"/>
                </a:cubicBezTo>
                <a:cubicBezTo>
                  <a:pt x="203546" y="175298"/>
                  <a:pt x="214047" y="167796"/>
                  <a:pt x="223189" y="158583"/>
                </a:cubicBezTo>
                <a:lnTo>
                  <a:pt x="236548" y="145225"/>
                </a:lnTo>
                <a:cubicBezTo>
                  <a:pt x="240978" y="140796"/>
                  <a:pt x="240978" y="133510"/>
                  <a:pt x="236548" y="129080"/>
                </a:cubicBezTo>
                <a:cubicBezTo>
                  <a:pt x="232118" y="124651"/>
                  <a:pt x="224832" y="124651"/>
                  <a:pt x="220405" y="129080"/>
                </a:cubicBezTo>
                <a:lnTo>
                  <a:pt x="207046" y="142438"/>
                </a:lnTo>
                <a:cubicBezTo>
                  <a:pt x="188473" y="161011"/>
                  <a:pt x="163331" y="171439"/>
                  <a:pt x="137113" y="171439"/>
                </a:cubicBezTo>
                <a:cubicBezTo>
                  <a:pt x="110898" y="171439"/>
                  <a:pt x="85681" y="161011"/>
                  <a:pt x="67180" y="142438"/>
                </a:cubicBezTo>
                <a:lnTo>
                  <a:pt x="53824" y="129080"/>
                </a:lnTo>
                <a:moveTo>
                  <a:pt x="194763" y="243944"/>
                </a:moveTo>
                <a:lnTo>
                  <a:pt x="177548" y="259017"/>
                </a:lnTo>
                <a:lnTo>
                  <a:pt x="194335" y="280662"/>
                </a:lnTo>
                <a:cubicBezTo>
                  <a:pt x="199193" y="286950"/>
                  <a:pt x="199122" y="295735"/>
                  <a:pt x="194192" y="301876"/>
                </a:cubicBezTo>
                <a:lnTo>
                  <a:pt x="185407" y="312878"/>
                </a:lnTo>
                <a:cubicBezTo>
                  <a:pt x="181479" y="317809"/>
                  <a:pt x="182263" y="325022"/>
                  <a:pt x="187192" y="328950"/>
                </a:cubicBezTo>
                <a:cubicBezTo>
                  <a:pt x="192122" y="332878"/>
                  <a:pt x="199336" y="332092"/>
                  <a:pt x="203264" y="327165"/>
                </a:cubicBezTo>
                <a:lnTo>
                  <a:pt x="226121" y="298592"/>
                </a:lnTo>
                <a:cubicBezTo>
                  <a:pt x="229407" y="294448"/>
                  <a:pt x="229479" y="288592"/>
                  <a:pt x="226193" y="284448"/>
                </a:cubicBezTo>
                <a:lnTo>
                  <a:pt x="194692" y="243944"/>
                </a:lnTo>
                <a:lnTo>
                  <a:pt x="194763" y="243944"/>
                </a:lnTo>
                <a:moveTo>
                  <a:pt x="96900" y="259017"/>
                </a:moveTo>
                <a:lnTo>
                  <a:pt x="79685" y="243944"/>
                </a:lnTo>
                <a:lnTo>
                  <a:pt x="48184" y="284448"/>
                </a:lnTo>
                <a:cubicBezTo>
                  <a:pt x="44969" y="288592"/>
                  <a:pt x="44969" y="294448"/>
                  <a:pt x="48255" y="298592"/>
                </a:cubicBezTo>
                <a:lnTo>
                  <a:pt x="71113" y="327165"/>
                </a:lnTo>
                <a:cubicBezTo>
                  <a:pt x="75041" y="332096"/>
                  <a:pt x="82255" y="332878"/>
                  <a:pt x="87184" y="328950"/>
                </a:cubicBezTo>
                <a:cubicBezTo>
                  <a:pt x="92114" y="325022"/>
                  <a:pt x="92898" y="317805"/>
                  <a:pt x="88970" y="312878"/>
                </a:cubicBezTo>
                <a:lnTo>
                  <a:pt x="80184" y="301876"/>
                </a:lnTo>
                <a:cubicBezTo>
                  <a:pt x="75255" y="295662"/>
                  <a:pt x="75184" y="286877"/>
                  <a:pt x="80042" y="280662"/>
                </a:cubicBezTo>
                <a:lnTo>
                  <a:pt x="96900" y="259017"/>
                </a:lnTo>
                <a:moveTo>
                  <a:pt x="13394" y="104794"/>
                </a:moveTo>
                <a:cubicBezTo>
                  <a:pt x="31251" y="86934"/>
                  <a:pt x="60182" y="86934"/>
                  <a:pt x="78042" y="104794"/>
                </a:cubicBezTo>
                <a:lnTo>
                  <a:pt x="91472" y="118225"/>
                </a:lnTo>
                <a:cubicBezTo>
                  <a:pt x="103615" y="130368"/>
                  <a:pt x="120046" y="137153"/>
                  <a:pt x="137190" y="137153"/>
                </a:cubicBezTo>
                <a:cubicBezTo>
                  <a:pt x="154333" y="137153"/>
                  <a:pt x="170764" y="130368"/>
                  <a:pt x="182908" y="118225"/>
                </a:cubicBezTo>
                <a:lnTo>
                  <a:pt x="196266" y="104867"/>
                </a:lnTo>
                <a:cubicBezTo>
                  <a:pt x="214123" y="87007"/>
                  <a:pt x="243054" y="87007"/>
                  <a:pt x="260914" y="104867"/>
                </a:cubicBezTo>
                <a:cubicBezTo>
                  <a:pt x="278771" y="122727"/>
                  <a:pt x="278771" y="151655"/>
                  <a:pt x="260914" y="169515"/>
                </a:cubicBezTo>
                <a:lnTo>
                  <a:pt x="247555" y="182873"/>
                </a:lnTo>
                <a:cubicBezTo>
                  <a:pt x="238341" y="192086"/>
                  <a:pt x="228126" y="199946"/>
                  <a:pt x="217195" y="206515"/>
                </a:cubicBezTo>
                <a:lnTo>
                  <a:pt x="217195" y="216943"/>
                </a:lnTo>
                <a:lnTo>
                  <a:pt x="253269" y="263376"/>
                </a:lnTo>
                <a:cubicBezTo>
                  <a:pt x="266271" y="280092"/>
                  <a:pt x="266128" y="303522"/>
                  <a:pt x="252912" y="320022"/>
                </a:cubicBezTo>
                <a:lnTo>
                  <a:pt x="230055" y="348595"/>
                </a:lnTo>
                <a:cubicBezTo>
                  <a:pt x="214269" y="368309"/>
                  <a:pt x="185481" y="371524"/>
                  <a:pt x="165764" y="355738"/>
                </a:cubicBezTo>
                <a:cubicBezTo>
                  <a:pt x="146047" y="339952"/>
                  <a:pt x="142835" y="311163"/>
                  <a:pt x="158621" y="291449"/>
                </a:cubicBezTo>
                <a:lnTo>
                  <a:pt x="158978" y="291021"/>
                </a:lnTo>
                <a:lnTo>
                  <a:pt x="154836" y="285735"/>
                </a:lnTo>
                <a:lnTo>
                  <a:pt x="119547" y="285735"/>
                </a:lnTo>
                <a:lnTo>
                  <a:pt x="115405" y="291021"/>
                </a:lnTo>
                <a:lnTo>
                  <a:pt x="115761" y="291449"/>
                </a:lnTo>
                <a:cubicBezTo>
                  <a:pt x="131547" y="311163"/>
                  <a:pt x="128333" y="339952"/>
                  <a:pt x="108619" y="355738"/>
                </a:cubicBezTo>
                <a:cubicBezTo>
                  <a:pt x="88904" y="371524"/>
                  <a:pt x="60116" y="368309"/>
                  <a:pt x="44330" y="348595"/>
                </a:cubicBezTo>
                <a:lnTo>
                  <a:pt x="21473" y="320022"/>
                </a:lnTo>
                <a:cubicBezTo>
                  <a:pt x="8257" y="303522"/>
                  <a:pt x="8114" y="280092"/>
                  <a:pt x="21116" y="263376"/>
                </a:cubicBezTo>
                <a:lnTo>
                  <a:pt x="57190" y="216943"/>
                </a:lnTo>
                <a:lnTo>
                  <a:pt x="57190" y="206515"/>
                </a:lnTo>
                <a:cubicBezTo>
                  <a:pt x="46190" y="199943"/>
                  <a:pt x="35975" y="192013"/>
                  <a:pt x="26830" y="182873"/>
                </a:cubicBezTo>
                <a:lnTo>
                  <a:pt x="13400" y="169515"/>
                </a:lnTo>
                <a:cubicBezTo>
                  <a:pt x="-4457" y="151655"/>
                  <a:pt x="-4457" y="122727"/>
                  <a:pt x="13400" y="104867"/>
                </a:cubicBezTo>
                <a:lnTo>
                  <a:pt x="13394" y="1047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Developmental Psychology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Informing human resource management and organizational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Optimizing workplace dynamics through understanding developmental needs.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Business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interventions and treatments for individuals at different stages of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Promoting mental and physical well-being across the lifespan.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Healthcare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Informing teaching methods and curriculum design.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learning experiences tailored to developmental stages.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76963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Human Development Across the Lifespan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7094" r="-10709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Development and Developmental Psychology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Human Development Across the Lifespan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Informed Career Choices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83"/>
              </a:spcBef>
              <a:buNone/>
            </a:pPr>
            <a:r>
              <a:rPr lang="en-US" sz="93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developmental changes, individuals can make informed decisions about their career choices.</a:t>
            </a:r>
            <a:endParaRPr lang="en-US" sz="932" dirty="0"/>
          </a:p>
          <a:p>
            <a:pPr algn="l" marL="0" indent="0">
              <a:lnSpc>
                <a:spcPct val="90000"/>
              </a:lnSpc>
              <a:spcBef>
                <a:spcPts val="583"/>
              </a:spcBef>
              <a:buNone/>
            </a:pPr>
            <a:r>
              <a:rPr lang="en-US" sz="93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enables them to develop strategies for achieving their career goals.</a:t>
            </a:r>
            <a:endParaRPr lang="en-US" sz="93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Developmental Psychology Insights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83"/>
              </a:spcBef>
              <a:buNone/>
            </a:pPr>
            <a:r>
              <a:rPr lang="en-US" sz="93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Developmental psychology provides a framework for understanding the cognitive, social, and emotional changes that occur across the lifespan.</a:t>
            </a:r>
            <a:endParaRPr lang="en-US" sz="932" dirty="0"/>
          </a:p>
          <a:p>
            <a:pPr algn="l" marL="0" indent="0">
              <a:lnSpc>
                <a:spcPct val="90000"/>
              </a:lnSpc>
              <a:spcBef>
                <a:spcPts val="583"/>
              </a:spcBef>
              <a:buNone/>
            </a:pPr>
            <a:r>
              <a:rPr lang="en-US" sz="93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insights help individuals navigate personal and professional growth effectively.</a:t>
            </a:r>
            <a:endParaRPr lang="en-US" sz="932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Developmental Psychology Insights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83"/>
              </a:spcBef>
              <a:buNone/>
            </a:pPr>
            <a:r>
              <a:rPr lang="en-US" sz="93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Career development is the process of choosing and pursuing a career.</a:t>
            </a:r>
            <a:endParaRPr lang="en-US" sz="932" dirty="0"/>
          </a:p>
          <a:p>
            <a:pPr algn="l" marL="0" indent="0">
              <a:lnSpc>
                <a:spcPct val="90000"/>
              </a:lnSpc>
              <a:spcBef>
                <a:spcPts val="583"/>
              </a:spcBef>
              <a:buNone/>
            </a:pPr>
            <a:r>
              <a:rPr lang="en-US" sz="93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involves making decisions and setting goals to achieve professional growth.</a:t>
            </a:r>
            <a:endParaRPr lang="en-US" sz="932" dirty="0"/>
          </a:p>
        </p:txBody>
      </p:sp>
      <p:sp>
        <p:nvSpPr>
          <p:cNvPr id="21" name="Text 19"/>
          <p:cNvSpPr/>
          <p:nvPr/>
        </p:nvSpPr>
        <p:spPr>
          <a:xfrm>
            <a:off x="3885670" y="4919730"/>
            <a:ext cx="228600" cy="214313"/>
          </a:xfrm>
          <a:custGeom>
            <a:avLst/>
            <a:gdLst/>
            <a:ahLst/>
            <a:cxnLst/>
            <a:rect l="l" t="t" r="r" b="b"/>
            <a:pathLst>
              <a:path w="228600" h="214313">
                <a:moveTo>
                  <a:pt x="78581" y="25004"/>
                </a:moveTo>
                <a:lnTo>
                  <a:pt x="78581" y="42863"/>
                </a:lnTo>
                <a:lnTo>
                  <a:pt x="150019" y="42863"/>
                </a:lnTo>
                <a:lnTo>
                  <a:pt x="150019" y="25004"/>
                </a:lnTo>
                <a:cubicBezTo>
                  <a:pt x="150019" y="23039"/>
                  <a:pt x="148412" y="21431"/>
                  <a:pt x="146448" y="21431"/>
                </a:cubicBezTo>
                <a:lnTo>
                  <a:pt x="82154" y="21431"/>
                </a:lnTo>
                <a:cubicBezTo>
                  <a:pt x="80191" y="21431"/>
                  <a:pt x="78584" y="23039"/>
                  <a:pt x="78584" y="25004"/>
                </a:cubicBezTo>
                <a:lnTo>
                  <a:pt x="78581" y="25004"/>
                </a:lnTo>
                <a:moveTo>
                  <a:pt x="57150" y="42863"/>
                </a:moveTo>
                <a:lnTo>
                  <a:pt x="57150" y="25004"/>
                </a:lnTo>
                <a:cubicBezTo>
                  <a:pt x="57150" y="11209"/>
                  <a:pt x="68356" y="0"/>
                  <a:pt x="82154" y="0"/>
                </a:cubicBezTo>
                <a:lnTo>
                  <a:pt x="146448" y="0"/>
                </a:lnTo>
                <a:cubicBezTo>
                  <a:pt x="160244" y="0"/>
                  <a:pt x="171452" y="11207"/>
                  <a:pt x="171452" y="25004"/>
                </a:cubicBezTo>
                <a:lnTo>
                  <a:pt x="171452" y="42863"/>
                </a:lnTo>
                <a:lnTo>
                  <a:pt x="200027" y="42863"/>
                </a:lnTo>
                <a:cubicBezTo>
                  <a:pt x="215789" y="42863"/>
                  <a:pt x="228602" y="55676"/>
                  <a:pt x="228602" y="71437"/>
                </a:cubicBezTo>
                <a:lnTo>
                  <a:pt x="228602" y="125015"/>
                </a:lnTo>
                <a:lnTo>
                  <a:pt x="228602" y="185736"/>
                </a:lnTo>
                <a:cubicBezTo>
                  <a:pt x="228602" y="201497"/>
                  <a:pt x="215789" y="214310"/>
                  <a:pt x="200027" y="214310"/>
                </a:cubicBezTo>
                <a:lnTo>
                  <a:pt x="28577" y="214310"/>
                </a:lnTo>
                <a:cubicBezTo>
                  <a:pt x="12815" y="214310"/>
                  <a:pt x="2" y="201497"/>
                  <a:pt x="2" y="185736"/>
                </a:cubicBezTo>
                <a:lnTo>
                  <a:pt x="2" y="125015"/>
                </a:lnTo>
                <a:lnTo>
                  <a:pt x="2" y="71437"/>
                </a:lnTo>
                <a:cubicBezTo>
                  <a:pt x="2" y="55676"/>
                  <a:pt x="12815" y="42863"/>
                  <a:pt x="28577" y="42863"/>
                </a:cubicBezTo>
                <a:lnTo>
                  <a:pt x="57150" y="42863"/>
                </a:lnTo>
                <a:moveTo>
                  <a:pt x="21431" y="135731"/>
                </a:moveTo>
                <a:lnTo>
                  <a:pt x="21431" y="185736"/>
                </a:lnTo>
                <a:cubicBezTo>
                  <a:pt x="21431" y="189664"/>
                  <a:pt x="24645" y="192879"/>
                  <a:pt x="28575" y="192879"/>
                </a:cubicBezTo>
                <a:lnTo>
                  <a:pt x="200025" y="192879"/>
                </a:lnTo>
                <a:cubicBezTo>
                  <a:pt x="203955" y="192879"/>
                  <a:pt x="207169" y="189664"/>
                  <a:pt x="207169" y="185736"/>
                </a:cubicBezTo>
                <a:lnTo>
                  <a:pt x="207169" y="135731"/>
                </a:lnTo>
                <a:lnTo>
                  <a:pt x="142875" y="135731"/>
                </a:lnTo>
                <a:lnTo>
                  <a:pt x="142875" y="142874"/>
                </a:lnTo>
                <a:cubicBezTo>
                  <a:pt x="142875" y="150775"/>
                  <a:pt x="136490" y="157162"/>
                  <a:pt x="128588" y="157162"/>
                </a:cubicBezTo>
                <a:lnTo>
                  <a:pt x="100013" y="157162"/>
                </a:lnTo>
                <a:cubicBezTo>
                  <a:pt x="92110" y="157162"/>
                  <a:pt x="85725" y="150777"/>
                  <a:pt x="85725" y="142874"/>
                </a:cubicBezTo>
                <a:lnTo>
                  <a:pt x="85725" y="135731"/>
                </a:lnTo>
                <a:lnTo>
                  <a:pt x="21431" y="135731"/>
                </a:lnTo>
                <a:moveTo>
                  <a:pt x="85725" y="114299"/>
                </a:moveTo>
                <a:lnTo>
                  <a:pt x="142875" y="114299"/>
                </a:lnTo>
                <a:lnTo>
                  <a:pt x="207169" y="114299"/>
                </a:lnTo>
                <a:lnTo>
                  <a:pt x="207169" y="71437"/>
                </a:lnTo>
                <a:cubicBezTo>
                  <a:pt x="207169" y="67508"/>
                  <a:pt x="203955" y="64294"/>
                  <a:pt x="200025" y="64294"/>
                </a:cubicBezTo>
                <a:lnTo>
                  <a:pt x="160736" y="64294"/>
                </a:lnTo>
                <a:lnTo>
                  <a:pt x="67867" y="64294"/>
                </a:lnTo>
                <a:lnTo>
                  <a:pt x="28577" y="64294"/>
                </a:lnTo>
                <a:cubicBezTo>
                  <a:pt x="24648" y="64294"/>
                  <a:pt x="21434" y="67508"/>
                  <a:pt x="21434" y="71437"/>
                </a:cubicBezTo>
                <a:lnTo>
                  <a:pt x="21434" y="114299"/>
                </a:lnTo>
                <a:lnTo>
                  <a:pt x="85725" y="1142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534" y="34336"/>
                </a:moveTo>
                <a:cubicBezTo>
                  <a:pt x="67686" y="37372"/>
                  <a:pt x="65498" y="39872"/>
                  <a:pt x="62641" y="41166"/>
                </a:cubicBezTo>
                <a:cubicBezTo>
                  <a:pt x="55230" y="44515"/>
                  <a:pt x="50050" y="51926"/>
                  <a:pt x="50006" y="60588"/>
                </a:cubicBezTo>
                <a:cubicBezTo>
                  <a:pt x="49961" y="64650"/>
                  <a:pt x="47684" y="68313"/>
                  <a:pt x="44067" y="70098"/>
                </a:cubicBezTo>
                <a:cubicBezTo>
                  <a:pt x="36969" y="73625"/>
                  <a:pt x="32146" y="80904"/>
                  <a:pt x="32146" y="89296"/>
                </a:cubicBezTo>
                <a:cubicBezTo>
                  <a:pt x="32146" y="92466"/>
                  <a:pt x="32816" y="95413"/>
                  <a:pt x="34020" y="98092"/>
                </a:cubicBezTo>
                <a:cubicBezTo>
                  <a:pt x="35984" y="102424"/>
                  <a:pt x="34868" y="107469"/>
                  <a:pt x="31298" y="110594"/>
                </a:cubicBezTo>
                <a:cubicBezTo>
                  <a:pt x="25226" y="115818"/>
                  <a:pt x="21431" y="123542"/>
                  <a:pt x="21431" y="132161"/>
                </a:cubicBezTo>
                <a:cubicBezTo>
                  <a:pt x="21431" y="141179"/>
                  <a:pt x="25583" y="149171"/>
                  <a:pt x="32102" y="154440"/>
                </a:cubicBezTo>
                <a:cubicBezTo>
                  <a:pt x="35095" y="156852"/>
                  <a:pt x="36567" y="160690"/>
                  <a:pt x="35986" y="164487"/>
                </a:cubicBezTo>
                <a:cubicBezTo>
                  <a:pt x="35808" y="165602"/>
                  <a:pt x="35719" y="166720"/>
                  <a:pt x="35719" y="167879"/>
                </a:cubicBezTo>
                <a:cubicBezTo>
                  <a:pt x="35719" y="179533"/>
                  <a:pt x="45004" y="188997"/>
                  <a:pt x="56569" y="189311"/>
                </a:cubicBezTo>
                <a:cubicBezTo>
                  <a:pt x="60677" y="189445"/>
                  <a:pt x="64337" y="191855"/>
                  <a:pt x="66036" y="195606"/>
                </a:cubicBezTo>
                <a:cubicBezTo>
                  <a:pt x="69117" y="202437"/>
                  <a:pt x="75991" y="207171"/>
                  <a:pt x="83940" y="207171"/>
                </a:cubicBezTo>
                <a:cubicBezTo>
                  <a:pt x="94789" y="207171"/>
                  <a:pt x="103586" y="198375"/>
                  <a:pt x="103586" y="187525"/>
                </a:cubicBezTo>
                <a:lnTo>
                  <a:pt x="103586" y="39292"/>
                </a:lnTo>
                <a:cubicBezTo>
                  <a:pt x="103586" y="29425"/>
                  <a:pt x="95594" y="21434"/>
                  <a:pt x="85727" y="21434"/>
                </a:cubicBezTo>
                <a:cubicBezTo>
                  <a:pt x="77601" y="21434"/>
                  <a:pt x="70681" y="26881"/>
                  <a:pt x="68537" y="34338"/>
                </a:cubicBezTo>
                <a:lnTo>
                  <a:pt x="68534" y="34336"/>
                </a:lnTo>
                <a:moveTo>
                  <a:pt x="114300" y="215206"/>
                </a:moveTo>
                <a:cubicBezTo>
                  <a:pt x="106800" y="223466"/>
                  <a:pt x="95950" y="228600"/>
                  <a:pt x="83940" y="228600"/>
                </a:cubicBezTo>
                <a:cubicBezTo>
                  <a:pt x="69563" y="228600"/>
                  <a:pt x="56928" y="221232"/>
                  <a:pt x="49604" y="210072"/>
                </a:cubicBezTo>
                <a:cubicBezTo>
                  <a:pt x="29512" y="206501"/>
                  <a:pt x="14287" y="188954"/>
                  <a:pt x="14287" y="167879"/>
                </a:cubicBezTo>
                <a:cubicBezTo>
                  <a:pt x="14287" y="167655"/>
                  <a:pt x="14287" y="167388"/>
                  <a:pt x="14287" y="167164"/>
                </a:cubicBezTo>
                <a:cubicBezTo>
                  <a:pt x="5448" y="158145"/>
                  <a:pt x="0" y="145778"/>
                  <a:pt x="0" y="132161"/>
                </a:cubicBezTo>
                <a:cubicBezTo>
                  <a:pt x="0" y="119748"/>
                  <a:pt x="4510" y="108407"/>
                  <a:pt x="11965" y="99702"/>
                </a:cubicBezTo>
                <a:cubicBezTo>
                  <a:pt x="11160" y="96353"/>
                  <a:pt x="10714" y="92871"/>
                  <a:pt x="10714" y="89298"/>
                </a:cubicBezTo>
                <a:cubicBezTo>
                  <a:pt x="10714" y="74743"/>
                  <a:pt x="17993" y="61839"/>
                  <a:pt x="29064" y="54114"/>
                </a:cubicBezTo>
                <a:cubicBezTo>
                  <a:pt x="31074" y="41210"/>
                  <a:pt x="38798" y="30228"/>
                  <a:pt x="49558" y="23843"/>
                </a:cubicBezTo>
                <a:cubicBezTo>
                  <a:pt x="55586" y="9823"/>
                  <a:pt x="69515" y="0"/>
                  <a:pt x="85723" y="0"/>
                </a:cubicBezTo>
                <a:cubicBezTo>
                  <a:pt x="96974" y="0"/>
                  <a:pt x="107154" y="4732"/>
                  <a:pt x="114298" y="12324"/>
                </a:cubicBezTo>
                <a:cubicBezTo>
                  <a:pt x="121441" y="4734"/>
                  <a:pt x="131621" y="0"/>
                  <a:pt x="142873" y="0"/>
                </a:cubicBezTo>
                <a:cubicBezTo>
                  <a:pt x="159080" y="0"/>
                  <a:pt x="173011" y="9823"/>
                  <a:pt x="178994" y="23843"/>
                </a:cubicBezTo>
                <a:cubicBezTo>
                  <a:pt x="189754" y="30228"/>
                  <a:pt x="197522" y="41212"/>
                  <a:pt x="199488" y="54114"/>
                </a:cubicBezTo>
                <a:cubicBezTo>
                  <a:pt x="210605" y="61839"/>
                  <a:pt x="217883" y="74741"/>
                  <a:pt x="217883" y="89298"/>
                </a:cubicBezTo>
                <a:cubicBezTo>
                  <a:pt x="217883" y="92871"/>
                  <a:pt x="217437" y="96353"/>
                  <a:pt x="216633" y="99702"/>
                </a:cubicBezTo>
                <a:cubicBezTo>
                  <a:pt x="224090" y="108452"/>
                  <a:pt x="228598" y="119793"/>
                  <a:pt x="228598" y="132161"/>
                </a:cubicBezTo>
                <a:cubicBezTo>
                  <a:pt x="228598" y="145778"/>
                  <a:pt x="223150" y="158145"/>
                  <a:pt x="214310" y="167164"/>
                </a:cubicBezTo>
                <a:cubicBezTo>
                  <a:pt x="214310" y="167388"/>
                  <a:pt x="214310" y="167655"/>
                  <a:pt x="214310" y="167879"/>
                </a:cubicBezTo>
                <a:cubicBezTo>
                  <a:pt x="214310" y="188997"/>
                  <a:pt x="199085" y="206501"/>
                  <a:pt x="178994" y="210072"/>
                </a:cubicBezTo>
                <a:cubicBezTo>
                  <a:pt x="171672" y="221235"/>
                  <a:pt x="159037" y="228600"/>
                  <a:pt x="144658" y="228600"/>
                </a:cubicBezTo>
                <a:cubicBezTo>
                  <a:pt x="132647" y="228600"/>
                  <a:pt x="121798" y="223420"/>
                  <a:pt x="114298" y="215206"/>
                </a:cubicBezTo>
                <a:lnTo>
                  <a:pt x="114300" y="215206"/>
                </a:lnTo>
                <a:moveTo>
                  <a:pt x="125017" y="187523"/>
                </a:moveTo>
                <a:cubicBezTo>
                  <a:pt x="125017" y="198372"/>
                  <a:pt x="133813" y="207169"/>
                  <a:pt x="144663" y="207169"/>
                </a:cubicBezTo>
                <a:cubicBezTo>
                  <a:pt x="152611" y="207169"/>
                  <a:pt x="159485" y="202437"/>
                  <a:pt x="162567" y="195604"/>
                </a:cubicBezTo>
                <a:cubicBezTo>
                  <a:pt x="164263" y="191853"/>
                  <a:pt x="167925" y="189397"/>
                  <a:pt x="172033" y="189308"/>
                </a:cubicBezTo>
                <a:cubicBezTo>
                  <a:pt x="183598" y="188995"/>
                  <a:pt x="192884" y="179531"/>
                  <a:pt x="192884" y="167877"/>
                </a:cubicBezTo>
                <a:cubicBezTo>
                  <a:pt x="192884" y="166716"/>
                  <a:pt x="192794" y="165554"/>
                  <a:pt x="192616" y="164485"/>
                </a:cubicBezTo>
                <a:cubicBezTo>
                  <a:pt x="191992" y="160690"/>
                  <a:pt x="193510" y="156849"/>
                  <a:pt x="196500" y="154438"/>
                </a:cubicBezTo>
                <a:cubicBezTo>
                  <a:pt x="203020" y="149168"/>
                  <a:pt x="207171" y="141177"/>
                  <a:pt x="207171" y="132158"/>
                </a:cubicBezTo>
                <a:cubicBezTo>
                  <a:pt x="207171" y="123540"/>
                  <a:pt x="203376" y="115818"/>
                  <a:pt x="197305" y="110592"/>
                </a:cubicBezTo>
                <a:cubicBezTo>
                  <a:pt x="193734" y="107511"/>
                  <a:pt x="192616" y="102422"/>
                  <a:pt x="194582" y="98090"/>
                </a:cubicBezTo>
                <a:cubicBezTo>
                  <a:pt x="195787" y="95411"/>
                  <a:pt x="196457" y="92464"/>
                  <a:pt x="196457" y="89293"/>
                </a:cubicBezTo>
                <a:cubicBezTo>
                  <a:pt x="196457" y="80899"/>
                  <a:pt x="191635" y="73623"/>
                  <a:pt x="184535" y="70096"/>
                </a:cubicBezTo>
                <a:cubicBezTo>
                  <a:pt x="180919" y="68310"/>
                  <a:pt x="178596" y="64605"/>
                  <a:pt x="178596" y="60586"/>
                </a:cubicBezTo>
                <a:cubicBezTo>
                  <a:pt x="178550" y="51968"/>
                  <a:pt x="173373" y="44513"/>
                  <a:pt x="165961" y="41164"/>
                </a:cubicBezTo>
                <a:cubicBezTo>
                  <a:pt x="163104" y="39870"/>
                  <a:pt x="160916" y="37369"/>
                  <a:pt x="160068" y="34333"/>
                </a:cubicBezTo>
                <a:cubicBezTo>
                  <a:pt x="157926" y="26877"/>
                  <a:pt x="151004" y="21429"/>
                  <a:pt x="142877" y="21429"/>
                </a:cubicBezTo>
                <a:cubicBezTo>
                  <a:pt x="133011" y="21429"/>
                  <a:pt x="125019" y="29421"/>
                  <a:pt x="125019" y="39289"/>
                </a:cubicBezTo>
                <a:lnTo>
                  <a:pt x="125017" y="1875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136936" y="145152"/>
                </a:moveTo>
                <a:lnTo>
                  <a:pt x="72507" y="169932"/>
                </a:lnTo>
                <a:cubicBezTo>
                  <a:pt x="63846" y="173281"/>
                  <a:pt x="55317" y="164752"/>
                  <a:pt x="58666" y="156090"/>
                </a:cubicBezTo>
                <a:lnTo>
                  <a:pt x="83446" y="91662"/>
                </a:lnTo>
                <a:cubicBezTo>
                  <a:pt x="84920" y="87867"/>
                  <a:pt x="87867" y="84920"/>
                  <a:pt x="91662" y="83446"/>
                </a:cubicBezTo>
                <a:lnTo>
                  <a:pt x="156090" y="58666"/>
                </a:lnTo>
                <a:cubicBezTo>
                  <a:pt x="164752" y="55317"/>
                  <a:pt x="173281" y="63846"/>
                  <a:pt x="169932" y="72507"/>
                </a:cubicBezTo>
                <a:lnTo>
                  <a:pt x="145152" y="136936"/>
                </a:lnTo>
                <a:cubicBezTo>
                  <a:pt x="143723" y="140731"/>
                  <a:pt x="140731" y="143677"/>
                  <a:pt x="136936" y="145152"/>
                </a:cubicBezTo>
                <a:lnTo>
                  <a:pt x="136936" y="145152"/>
                </a:lnTo>
                <a:moveTo>
                  <a:pt x="128588" y="114300"/>
                </a:moveTo>
                <a:cubicBezTo>
                  <a:pt x="128588" y="106409"/>
                  <a:pt x="122191" y="100013"/>
                  <a:pt x="114300" y="100013"/>
                </a:cubicBezTo>
                <a:cubicBezTo>
                  <a:pt x="106409" y="100013"/>
                  <a:pt x="100013" y="106409"/>
                  <a:pt x="100013" y="114300"/>
                </a:cubicBezTo>
                <a:cubicBezTo>
                  <a:pt x="100013" y="122191"/>
                  <a:pt x="106409" y="128588"/>
                  <a:pt x="114300" y="128588"/>
                </a:cubicBezTo>
                <a:cubicBezTo>
                  <a:pt x="122191" y="128588"/>
                  <a:pt x="128588" y="122191"/>
                  <a:pt x="128588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7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from the American Psychological Association</a:t>
            </a:r>
            <a:endParaRPr lang="en-US" sz="2371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71313" r="-7131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APA's PsycNet database contains a vast collection of articles, books, and other publications on psychology.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database is an essential tool for researchers and students seeking in-depth psychological studies and materials.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PsycNet Database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4484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APA website (https://www.apa.org) provides a wealth of resources on developmental psychology, including articles, research papers, and videos.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comprehensive platform for accessing information related to various aspects of psychology.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APA Website Resources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Human Development Across the Lifespan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98148" r="-9814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Example: Grit and Perseverance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Example: Grit and Perseverance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Watch the TED Talk by Dr. Angela Duckworth on "Grit: The power of passion and perseverance"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(https://www.ted.com/talks/angela_lee_duckworth_grit_the_power_of_passion_and_perseverance)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267" y="1682223"/>
            <a:ext cx="411400" cy="411480"/>
          </a:xfrm>
          <a:custGeom>
            <a:avLst/>
            <a:gdLst/>
            <a:ahLst/>
            <a:cxnLst/>
            <a:rect l="l" t="t" r="r" b="b"/>
            <a:pathLst>
              <a:path w="411400" h="411480">
                <a:moveTo>
                  <a:pt x="25712" y="0"/>
                </a:moveTo>
                <a:lnTo>
                  <a:pt x="282837" y="0"/>
                </a:lnTo>
                <a:cubicBezTo>
                  <a:pt x="297059" y="0"/>
                  <a:pt x="308550" y="11488"/>
                  <a:pt x="308550" y="25713"/>
                </a:cubicBezTo>
                <a:lnTo>
                  <a:pt x="308550" y="77140"/>
                </a:lnTo>
                <a:cubicBezTo>
                  <a:pt x="308550" y="91361"/>
                  <a:pt x="297059" y="102854"/>
                  <a:pt x="282837" y="102854"/>
                </a:cubicBezTo>
                <a:lnTo>
                  <a:pt x="0" y="102854"/>
                </a:lnTo>
                <a:lnTo>
                  <a:pt x="0" y="25718"/>
                </a:lnTo>
                <a:cubicBezTo>
                  <a:pt x="0" y="11497"/>
                  <a:pt x="11490" y="4"/>
                  <a:pt x="25712" y="4"/>
                </a:cubicBezTo>
                <a:lnTo>
                  <a:pt x="25712" y="0"/>
                </a:lnTo>
              </a:path>
              <a:path w="411400" h="411480">
                <a:moveTo>
                  <a:pt x="0" y="372830"/>
                </a:moveTo>
                <a:lnTo>
                  <a:pt x="0" y="367526"/>
                </a:lnTo>
                <a:lnTo>
                  <a:pt x="0" y="359971"/>
                </a:lnTo>
                <a:lnTo>
                  <a:pt x="0" y="334257"/>
                </a:lnTo>
                <a:lnTo>
                  <a:pt x="0" y="128559"/>
                </a:lnTo>
                <a:lnTo>
                  <a:pt x="38569" y="128559"/>
                </a:lnTo>
                <a:lnTo>
                  <a:pt x="38569" y="334257"/>
                </a:lnTo>
                <a:lnTo>
                  <a:pt x="372831" y="334257"/>
                </a:lnTo>
                <a:lnTo>
                  <a:pt x="372831" y="288777"/>
                </a:lnTo>
                <a:cubicBezTo>
                  <a:pt x="372831" y="271741"/>
                  <a:pt x="361661" y="256718"/>
                  <a:pt x="345349" y="251813"/>
                </a:cubicBezTo>
                <a:lnTo>
                  <a:pt x="277209" y="231404"/>
                </a:lnTo>
                <a:lnTo>
                  <a:pt x="192839" y="231404"/>
                </a:lnTo>
                <a:cubicBezTo>
                  <a:pt x="185768" y="231404"/>
                  <a:pt x="179983" y="225618"/>
                  <a:pt x="179983" y="218549"/>
                </a:cubicBezTo>
                <a:cubicBezTo>
                  <a:pt x="179983" y="211480"/>
                  <a:pt x="185767" y="205695"/>
                  <a:pt x="192839" y="205695"/>
                </a:cubicBezTo>
                <a:lnTo>
                  <a:pt x="246433" y="205695"/>
                </a:lnTo>
                <a:cubicBezTo>
                  <a:pt x="244984" y="201679"/>
                  <a:pt x="244264" y="197337"/>
                  <a:pt x="244264" y="192840"/>
                </a:cubicBezTo>
                <a:lnTo>
                  <a:pt x="244264" y="179985"/>
                </a:lnTo>
                <a:lnTo>
                  <a:pt x="192839" y="179985"/>
                </a:lnTo>
                <a:cubicBezTo>
                  <a:pt x="185768" y="179985"/>
                  <a:pt x="179983" y="174200"/>
                  <a:pt x="179983" y="167131"/>
                </a:cubicBezTo>
                <a:cubicBezTo>
                  <a:pt x="179983" y="160061"/>
                  <a:pt x="185767" y="154276"/>
                  <a:pt x="192839" y="154276"/>
                </a:cubicBezTo>
                <a:lnTo>
                  <a:pt x="244264" y="154276"/>
                </a:lnTo>
                <a:lnTo>
                  <a:pt x="244264" y="128563"/>
                </a:lnTo>
                <a:lnTo>
                  <a:pt x="282833" y="128563"/>
                </a:lnTo>
                <a:lnTo>
                  <a:pt x="282833" y="192844"/>
                </a:lnTo>
                <a:lnTo>
                  <a:pt x="356437" y="214940"/>
                </a:lnTo>
                <a:cubicBezTo>
                  <a:pt x="389061" y="224742"/>
                  <a:pt x="411396" y="254796"/>
                  <a:pt x="411396" y="288863"/>
                </a:cubicBezTo>
                <a:lnTo>
                  <a:pt x="411396" y="334344"/>
                </a:lnTo>
                <a:lnTo>
                  <a:pt x="411396" y="360057"/>
                </a:lnTo>
                <a:lnTo>
                  <a:pt x="411396" y="367612"/>
                </a:lnTo>
                <a:lnTo>
                  <a:pt x="411396" y="372916"/>
                </a:lnTo>
                <a:lnTo>
                  <a:pt x="411075" y="372916"/>
                </a:lnTo>
                <a:cubicBezTo>
                  <a:pt x="409869" y="382557"/>
                  <a:pt x="405529" y="391638"/>
                  <a:pt x="398539" y="398629"/>
                </a:cubicBezTo>
                <a:cubicBezTo>
                  <a:pt x="390344" y="406826"/>
                  <a:pt x="379175" y="411484"/>
                  <a:pt x="367524" y="411484"/>
                </a:cubicBezTo>
                <a:lnTo>
                  <a:pt x="355552" y="411484"/>
                </a:lnTo>
                <a:cubicBezTo>
                  <a:pt x="341894" y="411484"/>
                  <a:pt x="328795" y="406102"/>
                  <a:pt x="319152" y="396457"/>
                </a:cubicBezTo>
                <a:lnTo>
                  <a:pt x="313046" y="390350"/>
                </a:lnTo>
                <a:cubicBezTo>
                  <a:pt x="310557" y="387861"/>
                  <a:pt x="306456" y="387861"/>
                  <a:pt x="303967" y="390350"/>
                </a:cubicBezTo>
                <a:lnTo>
                  <a:pt x="297862" y="396457"/>
                </a:lnTo>
                <a:cubicBezTo>
                  <a:pt x="288218" y="406098"/>
                  <a:pt x="275124" y="411484"/>
                  <a:pt x="261461" y="411484"/>
                </a:cubicBezTo>
                <a:lnTo>
                  <a:pt x="252624" y="411484"/>
                </a:lnTo>
                <a:cubicBezTo>
                  <a:pt x="238966" y="411484"/>
                  <a:pt x="225867" y="406102"/>
                  <a:pt x="216224" y="396457"/>
                </a:cubicBezTo>
                <a:lnTo>
                  <a:pt x="210118" y="390350"/>
                </a:lnTo>
                <a:cubicBezTo>
                  <a:pt x="207629" y="387861"/>
                  <a:pt x="203528" y="387861"/>
                  <a:pt x="201039" y="390350"/>
                </a:cubicBezTo>
                <a:lnTo>
                  <a:pt x="194934" y="396457"/>
                </a:lnTo>
                <a:cubicBezTo>
                  <a:pt x="185290" y="406098"/>
                  <a:pt x="172196" y="411484"/>
                  <a:pt x="158533" y="411484"/>
                </a:cubicBezTo>
                <a:lnTo>
                  <a:pt x="149696" y="411484"/>
                </a:lnTo>
                <a:cubicBezTo>
                  <a:pt x="136038" y="411484"/>
                  <a:pt x="122939" y="406102"/>
                  <a:pt x="113295" y="396457"/>
                </a:cubicBezTo>
                <a:lnTo>
                  <a:pt x="107190" y="390350"/>
                </a:lnTo>
                <a:cubicBezTo>
                  <a:pt x="104701" y="387861"/>
                  <a:pt x="100600" y="387861"/>
                  <a:pt x="98111" y="390350"/>
                </a:cubicBezTo>
                <a:lnTo>
                  <a:pt x="92006" y="396457"/>
                </a:lnTo>
                <a:cubicBezTo>
                  <a:pt x="82362" y="406098"/>
                  <a:pt x="69268" y="411484"/>
                  <a:pt x="55605" y="411484"/>
                </a:cubicBezTo>
                <a:lnTo>
                  <a:pt x="43633" y="411484"/>
                </a:lnTo>
                <a:cubicBezTo>
                  <a:pt x="31982" y="411484"/>
                  <a:pt x="20813" y="406822"/>
                  <a:pt x="12618" y="398629"/>
                </a:cubicBezTo>
                <a:cubicBezTo>
                  <a:pt x="5867" y="391560"/>
                  <a:pt x="1531" y="382479"/>
                  <a:pt x="325" y="372838"/>
                </a:cubicBezTo>
                <a:lnTo>
                  <a:pt x="0" y="3728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Human Development Across the Lifespan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Multiple Choice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658177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01"/>
              </a:spcBef>
              <a:buNone/>
            </a:pPr>
            <a:r>
              <a:rPr lang="en-US" sz="108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tests foundational knowledge in psychology.</a:t>
            </a:r>
            <a:endParaRPr lang="en-US" sz="1081" dirty="0"/>
          </a:p>
          <a:p>
            <a:pPr algn="l" marL="0" indent="0">
              <a:lnSpc>
                <a:spcPct val="100000"/>
              </a:lnSpc>
              <a:spcBef>
                <a:spcPts val="901"/>
              </a:spcBef>
              <a:buNone/>
            </a:pPr>
            <a:r>
              <a:rPr lang="en-US" sz="108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crucial for students to differentiate developmental psychology from other branches.</a:t>
            </a:r>
            <a:endParaRPr lang="en-US" sz="1081" dirty="0"/>
          </a:p>
        </p:txBody>
      </p:sp>
      <p:sp>
        <p:nvSpPr>
          <p:cNvPr id="12" name="Text 10"/>
          <p:cNvSpPr/>
          <p:nvPr/>
        </p:nvSpPr>
        <p:spPr>
          <a:xfrm>
            <a:off x="3658177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the Question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58177" y="4010950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01"/>
              </a:spcBef>
              <a:buNone/>
            </a:pPr>
            <a:r>
              <a:rPr lang="en-US" sz="108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correct answer is: b) The study of human development across the lifespan.</a:t>
            </a:r>
            <a:endParaRPr lang="en-US" sz="1081" dirty="0"/>
          </a:p>
          <a:p>
            <a:pPr algn="l" marL="0" indent="0">
              <a:lnSpc>
                <a:spcPct val="100000"/>
              </a:lnSpc>
              <a:spcBef>
                <a:spcPts val="901"/>
              </a:spcBef>
              <a:buNone/>
            </a:pPr>
            <a:r>
              <a:rPr lang="en-US" sz="108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emphasizes the central theme of developmental psychology.</a:t>
            </a:r>
            <a:endParaRPr lang="en-US" sz="1081" dirty="0"/>
          </a:p>
        </p:txBody>
      </p:sp>
      <p:sp>
        <p:nvSpPr>
          <p:cNvPr id="15" name="Text 13"/>
          <p:cNvSpPr/>
          <p:nvPr/>
        </p:nvSpPr>
        <p:spPr>
          <a:xfrm>
            <a:off x="731519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Correct Answer Highlighted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052542"/>
            <a:ext cx="274320" cy="191063"/>
          </a:xfrm>
          <a:custGeom>
            <a:avLst/>
            <a:gdLst/>
            <a:ahLst/>
            <a:cxnLst/>
            <a:rect l="l" t="t" r="r" b="b"/>
            <a:pathLst>
              <a:path w="274320" h="191063">
                <a:moveTo>
                  <a:pt x="270005" y="4316"/>
                </a:moveTo>
                <a:cubicBezTo>
                  <a:pt x="275760" y="10071"/>
                  <a:pt x="275760" y="19376"/>
                  <a:pt x="270005" y="25069"/>
                </a:cubicBezTo>
                <a:lnTo>
                  <a:pt x="108389" y="186747"/>
                </a:lnTo>
                <a:cubicBezTo>
                  <a:pt x="102634" y="192502"/>
                  <a:pt x="93329" y="192502"/>
                  <a:pt x="87637" y="186747"/>
                </a:cubicBezTo>
                <a:lnTo>
                  <a:pt x="4318" y="103489"/>
                </a:lnTo>
                <a:cubicBezTo>
                  <a:pt x="-1437" y="97734"/>
                  <a:pt x="-1437" y="88430"/>
                  <a:pt x="4318" y="82736"/>
                </a:cubicBezTo>
                <a:cubicBezTo>
                  <a:pt x="10073" y="77042"/>
                  <a:pt x="19378" y="76981"/>
                  <a:pt x="25070" y="82736"/>
                </a:cubicBezTo>
                <a:lnTo>
                  <a:pt x="97921" y="155586"/>
                </a:lnTo>
                <a:lnTo>
                  <a:pt x="249192" y="4316"/>
                </a:lnTo>
                <a:cubicBezTo>
                  <a:pt x="254948" y="-1439"/>
                  <a:pt x="264253" y="-1439"/>
                  <a:pt x="269945" y="4316"/>
                </a:cubicBezTo>
                <a:lnTo>
                  <a:pt x="270005" y="431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584835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01"/>
              </a:spcBef>
              <a:buNone/>
            </a:pPr>
            <a:r>
              <a:rPr lang="en-US" sz="108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options include studying abnormal behavior, human development, social psychology, and cognitive psychology.</a:t>
            </a:r>
            <a:endParaRPr lang="en-US" sz="1081" dirty="0"/>
          </a:p>
          <a:p>
            <a:pPr algn="l" marL="0" indent="0">
              <a:lnSpc>
                <a:spcPct val="100000"/>
              </a:lnSpc>
              <a:spcBef>
                <a:spcPts val="901"/>
              </a:spcBef>
              <a:buNone/>
            </a:pPr>
            <a:r>
              <a:rPr lang="en-US" sz="108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choices provide a broad perspective on related psychological fields.</a:t>
            </a:r>
            <a:endParaRPr lang="en-US" sz="1081" dirty="0"/>
          </a:p>
        </p:txBody>
      </p:sp>
      <p:sp>
        <p:nvSpPr>
          <p:cNvPr id="18" name="Text 16"/>
          <p:cNvSpPr/>
          <p:nvPr/>
        </p:nvSpPr>
        <p:spPr>
          <a:xfrm>
            <a:off x="6584835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Multiple Choice Options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601980" y="156530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658177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01"/>
              </a:spcBef>
              <a:buNone/>
            </a:pPr>
            <a:r>
              <a:rPr lang="en-US" sz="108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the primary focus of developmental psychology?</a:t>
            </a:r>
            <a:endParaRPr lang="en-US" sz="1081" dirty="0"/>
          </a:p>
          <a:p>
            <a:pPr algn="l" marL="0" indent="0">
              <a:lnSpc>
                <a:spcPct val="100000"/>
              </a:lnSpc>
              <a:spcBef>
                <a:spcPts val="901"/>
              </a:spcBef>
              <a:buNone/>
            </a:pPr>
            <a:r>
              <a:rPr lang="en-US" sz="108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helps in understanding the scope of the field.</a:t>
            </a:r>
            <a:endParaRPr lang="en-US" sz="1081" dirty="0"/>
          </a:p>
        </p:txBody>
      </p:sp>
      <p:sp>
        <p:nvSpPr>
          <p:cNvPr id="21" name="Text 19"/>
          <p:cNvSpPr/>
          <p:nvPr/>
        </p:nvSpPr>
        <p:spPr>
          <a:xfrm>
            <a:off x="3658177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Question in Developmental Psychology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707174" y="1565309"/>
            <a:ext cx="176327" cy="274320"/>
          </a:xfrm>
          <a:custGeom>
            <a:avLst/>
            <a:gdLst/>
            <a:ahLst/>
            <a:cxnLst/>
            <a:rect l="l" t="t" r="r" b="b"/>
            <a:pathLst>
              <a:path w="176327" h="274320">
                <a:moveTo>
                  <a:pt x="29397" y="78335"/>
                </a:moveTo>
                <a:cubicBezTo>
                  <a:pt x="29397" y="51265"/>
                  <a:pt x="51323" y="29339"/>
                  <a:pt x="78393" y="29339"/>
                </a:cubicBezTo>
                <a:lnTo>
                  <a:pt x="97992" y="29339"/>
                </a:lnTo>
                <a:cubicBezTo>
                  <a:pt x="125063" y="29339"/>
                  <a:pt x="146988" y="51265"/>
                  <a:pt x="146988" y="78335"/>
                </a:cubicBezTo>
                <a:lnTo>
                  <a:pt x="146988" y="81152"/>
                </a:lnTo>
                <a:cubicBezTo>
                  <a:pt x="146988" y="95913"/>
                  <a:pt x="139638" y="109692"/>
                  <a:pt x="127327" y="117840"/>
                </a:cubicBezTo>
                <a:lnTo>
                  <a:pt x="95296" y="139215"/>
                </a:lnTo>
                <a:cubicBezTo>
                  <a:pt x="81699" y="148278"/>
                  <a:pt x="73493" y="163591"/>
                  <a:pt x="73493" y="180003"/>
                </a:cubicBezTo>
                <a:lnTo>
                  <a:pt x="73493" y="181230"/>
                </a:lnTo>
                <a:cubicBezTo>
                  <a:pt x="73493" y="189374"/>
                  <a:pt x="80047" y="195928"/>
                  <a:pt x="88191" y="195928"/>
                </a:cubicBezTo>
                <a:cubicBezTo>
                  <a:pt x="96338" y="195928"/>
                  <a:pt x="102890" y="189374"/>
                  <a:pt x="102890" y="181230"/>
                </a:cubicBezTo>
                <a:lnTo>
                  <a:pt x="102890" y="180003"/>
                </a:lnTo>
                <a:cubicBezTo>
                  <a:pt x="102890" y="173450"/>
                  <a:pt x="106136" y="167324"/>
                  <a:pt x="111586" y="163712"/>
                </a:cubicBezTo>
                <a:lnTo>
                  <a:pt x="143618" y="142336"/>
                </a:lnTo>
                <a:cubicBezTo>
                  <a:pt x="164074" y="128678"/>
                  <a:pt x="176323" y="105772"/>
                  <a:pt x="176323" y="81212"/>
                </a:cubicBezTo>
                <a:lnTo>
                  <a:pt x="176323" y="78395"/>
                </a:lnTo>
                <a:cubicBezTo>
                  <a:pt x="176323" y="35094"/>
                  <a:pt x="141229" y="0"/>
                  <a:pt x="97928" y="0"/>
                </a:cubicBezTo>
                <a:lnTo>
                  <a:pt x="78329" y="0"/>
                </a:lnTo>
                <a:cubicBezTo>
                  <a:pt x="35091" y="-60"/>
                  <a:pt x="-4" y="35033"/>
                  <a:pt x="-4" y="78332"/>
                </a:cubicBezTo>
                <a:cubicBezTo>
                  <a:pt x="-4" y="86477"/>
                  <a:pt x="6550" y="93030"/>
                  <a:pt x="14695" y="93030"/>
                </a:cubicBezTo>
                <a:cubicBezTo>
                  <a:pt x="22841" y="93030"/>
                  <a:pt x="29393" y="86477"/>
                  <a:pt x="29393" y="78332"/>
                </a:cubicBezTo>
                <a:lnTo>
                  <a:pt x="29397" y="78335"/>
                </a:lnTo>
                <a:moveTo>
                  <a:pt x="88193" y="274320"/>
                </a:moveTo>
                <a:cubicBezTo>
                  <a:pt x="99018" y="274320"/>
                  <a:pt x="107792" y="265545"/>
                  <a:pt x="107792" y="254723"/>
                </a:cubicBezTo>
                <a:cubicBezTo>
                  <a:pt x="107792" y="243898"/>
                  <a:pt x="99018" y="235125"/>
                  <a:pt x="88193" y="235125"/>
                </a:cubicBezTo>
                <a:cubicBezTo>
                  <a:pt x="77369" y="235125"/>
                  <a:pt x="68595" y="243901"/>
                  <a:pt x="68595" y="254723"/>
                </a:cubicBezTo>
                <a:cubicBezTo>
                  <a:pt x="68595" y="265547"/>
                  <a:pt x="77369" y="274320"/>
                  <a:pt x="88193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31519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01"/>
              </a:spcBef>
              <a:buNone/>
            </a:pPr>
            <a:r>
              <a:rPr lang="en-US" sz="108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Developmental psychology focuses on understanding human growth and changes.</a:t>
            </a:r>
            <a:endParaRPr lang="en-US" sz="1081" dirty="0"/>
          </a:p>
          <a:p>
            <a:pPr algn="l" marL="0" indent="0">
              <a:lnSpc>
                <a:spcPct val="100000"/>
              </a:lnSpc>
              <a:spcBef>
                <a:spcPts val="901"/>
              </a:spcBef>
              <a:buNone/>
            </a:pPr>
            <a:r>
              <a:rPr lang="en-US" sz="108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spans across the entire lifespan, from infancy to old age.</a:t>
            </a:r>
            <a:endParaRPr lang="en-US" sz="1081" dirty="0"/>
          </a:p>
        </p:txBody>
      </p:sp>
      <p:sp>
        <p:nvSpPr>
          <p:cNvPr id="24" name="Text 22"/>
          <p:cNvSpPr/>
          <p:nvPr/>
        </p:nvSpPr>
        <p:spPr>
          <a:xfrm>
            <a:off x="731519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Developmental Psychology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Human Development Across the Lifespan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Human Development Across the Lifespan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Activity 1: Case Study Analysis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Recommendations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9"/>
              </a:spcBef>
              <a:buNone/>
            </a:pPr>
            <a:r>
              <a:rPr lang="en-US" sz="96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recommendations for how the individual could continue to apply developmental psychology principles.</a:t>
            </a:r>
            <a:endParaRPr lang="en-US" sz="964" dirty="0"/>
          </a:p>
          <a:p>
            <a:pPr algn="l" marL="0" indent="0">
              <a:lnSpc>
                <a:spcPct val="90000"/>
              </a:lnSpc>
              <a:spcBef>
                <a:spcPts val="689"/>
              </a:spcBef>
              <a:buNone/>
            </a:pPr>
            <a:r>
              <a:rPr lang="en-US" sz="96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strategies to ensure sustained success and personal growth.</a:t>
            </a:r>
            <a:endParaRPr lang="en-US" sz="964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Principles Identified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9"/>
              </a:spcBef>
              <a:buNone/>
            </a:pPr>
            <a:r>
              <a:rPr lang="en-US" sz="96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the developmental psychology principles that contributed to the individual's career success.</a:t>
            </a:r>
            <a:endParaRPr lang="en-US" sz="964" dirty="0"/>
          </a:p>
          <a:p>
            <a:pPr algn="l" marL="0" indent="0">
              <a:lnSpc>
                <a:spcPct val="90000"/>
              </a:lnSpc>
              <a:spcBef>
                <a:spcPts val="689"/>
              </a:spcBef>
              <a:buNone/>
            </a:pPr>
            <a:r>
              <a:rPr lang="en-US" sz="96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how these principles were effectively implemented in their professional journey.</a:t>
            </a:r>
            <a:endParaRPr lang="en-US" sz="964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 Analysis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9"/>
              </a:spcBef>
              <a:buNone/>
            </a:pPr>
            <a:r>
              <a:rPr lang="en-US" sz="96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a case study of an individual who has applied developmental psychology principles to achieve success in their career.</a:t>
            </a:r>
            <a:endParaRPr lang="en-US" sz="964" dirty="0"/>
          </a:p>
          <a:p>
            <a:pPr algn="l" marL="0" indent="0">
              <a:lnSpc>
                <a:spcPct val="90000"/>
              </a:lnSpc>
              <a:spcBef>
                <a:spcPts val="689"/>
              </a:spcBef>
              <a:buNone/>
            </a:pPr>
            <a:r>
              <a:rPr lang="en-US" sz="96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the key developmental psychology principles that were applied.</a:t>
            </a:r>
            <a:endParaRPr lang="en-US" sz="964" dirty="0"/>
          </a:p>
        </p:txBody>
      </p:sp>
      <p:sp>
        <p:nvSpPr>
          <p:cNvPr id="21" name="Text 19"/>
          <p:cNvSpPr/>
          <p:nvPr/>
        </p:nvSpPr>
        <p:spPr>
          <a:xfrm>
            <a:off x="946694" y="491258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8119" y="3340517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57629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Human Development Across the Lifespan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Activity 2: Career Development Workshop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25"/>
              </a:spcBef>
              <a:buNone/>
            </a:pPr>
            <a:r>
              <a:rPr lang="en-US" sz="12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Present your career development plan to the class.</a:t>
            </a:r>
            <a:endParaRPr lang="en-US" sz="1294" dirty="0"/>
          </a:p>
          <a:p>
            <a:pPr algn="ctr" marL="0" indent="0">
              <a:lnSpc>
                <a:spcPct val="90000"/>
              </a:lnSpc>
              <a:spcBef>
                <a:spcPts val="925"/>
              </a:spcBef>
              <a:buNone/>
            </a:pPr>
            <a:r>
              <a:rPr lang="en-US" sz="12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Receive constructive feedback on your plan.</a:t>
            </a:r>
            <a:endParaRPr lang="en-US" sz="1294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Presentation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25"/>
              </a:spcBef>
              <a:buNone/>
            </a:pPr>
            <a:r>
              <a:rPr lang="en-US" sz="12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 in groups to create a career development plan.</a:t>
            </a:r>
            <a:endParaRPr lang="en-US" sz="1294" dirty="0"/>
          </a:p>
          <a:p>
            <a:pPr algn="ctr" marL="0" indent="0">
              <a:lnSpc>
                <a:spcPct val="90000"/>
              </a:lnSpc>
              <a:spcBef>
                <a:spcPts val="925"/>
              </a:spcBef>
              <a:buNone/>
            </a:pPr>
            <a:r>
              <a:rPr lang="en-US" sz="12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developmental psychology principles into your plan.</a:t>
            </a:r>
            <a:endParaRPr lang="en-US" sz="1294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25"/>
              </a:spcBef>
              <a:buNone/>
            </a:pPr>
            <a:r>
              <a:rPr lang="en-US" sz="12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a workshop on career development, where you will learn about the different stages of career development.</a:t>
            </a:r>
            <a:endParaRPr lang="en-US" sz="1294" dirty="0"/>
          </a:p>
          <a:p>
            <a:pPr algn="ctr" marL="0" indent="0">
              <a:lnSpc>
                <a:spcPct val="90000"/>
              </a:lnSpc>
              <a:spcBef>
                <a:spcPts val="925"/>
              </a:spcBef>
              <a:buNone/>
            </a:pPr>
            <a:r>
              <a:rPr lang="en-US" sz="12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how developmental psychology principles can be applied to each stage.</a:t>
            </a:r>
            <a:endParaRPr lang="en-US" sz="1294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Workshop Overview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698186"/>
            <a:ext cx="228600" cy="203220"/>
          </a:xfrm>
          <a:custGeom>
            <a:avLst/>
            <a:gdLst/>
            <a:ahLst/>
            <a:cxnLst/>
            <a:rect l="l" t="t" r="r" b="b"/>
            <a:pathLst>
              <a:path w="228600" h="203220">
                <a:moveTo>
                  <a:pt x="9526" y="0"/>
                </a:moveTo>
                <a:cubicBezTo>
                  <a:pt x="4247" y="0"/>
                  <a:pt x="0" y="4247"/>
                  <a:pt x="0" y="9525"/>
                </a:cubicBezTo>
                <a:cubicBezTo>
                  <a:pt x="0" y="14803"/>
                  <a:pt x="4247" y="19050"/>
                  <a:pt x="9526" y="19050"/>
                </a:cubicBezTo>
                <a:lnTo>
                  <a:pt x="219077" y="19050"/>
                </a:lnTo>
                <a:cubicBezTo>
                  <a:pt x="224355" y="19050"/>
                  <a:pt x="228602" y="14803"/>
                  <a:pt x="228602" y="9525"/>
                </a:cubicBezTo>
                <a:cubicBezTo>
                  <a:pt x="228602" y="4247"/>
                  <a:pt x="224355" y="0"/>
                  <a:pt x="219077" y="0"/>
                </a:cubicBezTo>
                <a:lnTo>
                  <a:pt x="9526" y="0"/>
                </a:lnTo>
                <a:moveTo>
                  <a:pt x="12701" y="31749"/>
                </a:moveTo>
                <a:lnTo>
                  <a:pt x="12701" y="117473"/>
                </a:lnTo>
                <a:cubicBezTo>
                  <a:pt x="12701" y="129738"/>
                  <a:pt x="22663" y="139697"/>
                  <a:pt x="34926" y="139697"/>
                </a:cubicBezTo>
                <a:lnTo>
                  <a:pt x="104777" y="139697"/>
                </a:lnTo>
                <a:lnTo>
                  <a:pt x="104777" y="157993"/>
                </a:lnTo>
                <a:lnTo>
                  <a:pt x="75804" y="186964"/>
                </a:lnTo>
                <a:cubicBezTo>
                  <a:pt x="72073" y="190695"/>
                  <a:pt x="72073" y="196727"/>
                  <a:pt x="75804" y="200417"/>
                </a:cubicBezTo>
                <a:cubicBezTo>
                  <a:pt x="79535" y="204108"/>
                  <a:pt x="85567" y="204149"/>
                  <a:pt x="89257" y="200417"/>
                </a:cubicBezTo>
                <a:lnTo>
                  <a:pt x="114259" y="175415"/>
                </a:lnTo>
                <a:lnTo>
                  <a:pt x="139263" y="200417"/>
                </a:lnTo>
                <a:cubicBezTo>
                  <a:pt x="142994" y="204149"/>
                  <a:pt x="149027" y="204149"/>
                  <a:pt x="152716" y="200417"/>
                </a:cubicBezTo>
                <a:cubicBezTo>
                  <a:pt x="156408" y="196686"/>
                  <a:pt x="156447" y="190655"/>
                  <a:pt x="152716" y="186964"/>
                </a:cubicBezTo>
                <a:lnTo>
                  <a:pt x="123743" y="157993"/>
                </a:lnTo>
                <a:lnTo>
                  <a:pt x="123743" y="139697"/>
                </a:lnTo>
                <a:lnTo>
                  <a:pt x="193594" y="139697"/>
                </a:lnTo>
                <a:cubicBezTo>
                  <a:pt x="205859" y="139697"/>
                  <a:pt x="215819" y="129736"/>
                  <a:pt x="215819" y="117473"/>
                </a:cubicBezTo>
                <a:lnTo>
                  <a:pt x="215819" y="31749"/>
                </a:lnTo>
                <a:lnTo>
                  <a:pt x="196770" y="31749"/>
                </a:lnTo>
                <a:lnTo>
                  <a:pt x="196770" y="117473"/>
                </a:lnTo>
                <a:cubicBezTo>
                  <a:pt x="196770" y="119219"/>
                  <a:pt x="195341" y="120648"/>
                  <a:pt x="193594" y="120648"/>
                </a:cubicBezTo>
                <a:lnTo>
                  <a:pt x="114220" y="120648"/>
                </a:lnTo>
                <a:lnTo>
                  <a:pt x="34926" y="120648"/>
                </a:lnTo>
                <a:cubicBezTo>
                  <a:pt x="33179" y="120648"/>
                  <a:pt x="31750" y="119219"/>
                  <a:pt x="31750" y="117473"/>
                </a:cubicBezTo>
                <a:lnTo>
                  <a:pt x="31750" y="31749"/>
                </a:lnTo>
                <a:lnTo>
                  <a:pt x="12701" y="317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017419" y="368549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92640"/>
            <a:ext cx="228600" cy="214313"/>
          </a:xfrm>
          <a:custGeom>
            <a:avLst/>
            <a:gdLst/>
            <a:ahLst/>
            <a:cxnLst/>
            <a:rect l="l" t="t" r="r" b="b"/>
            <a:pathLst>
              <a:path w="228600" h="214313">
                <a:moveTo>
                  <a:pt x="78581" y="25004"/>
                </a:moveTo>
                <a:lnTo>
                  <a:pt x="78581" y="42863"/>
                </a:lnTo>
                <a:lnTo>
                  <a:pt x="150019" y="42863"/>
                </a:lnTo>
                <a:lnTo>
                  <a:pt x="150019" y="25004"/>
                </a:lnTo>
                <a:cubicBezTo>
                  <a:pt x="150019" y="23039"/>
                  <a:pt x="148412" y="21431"/>
                  <a:pt x="146448" y="21431"/>
                </a:cubicBezTo>
                <a:lnTo>
                  <a:pt x="82154" y="21431"/>
                </a:lnTo>
                <a:cubicBezTo>
                  <a:pt x="80191" y="21431"/>
                  <a:pt x="78584" y="23039"/>
                  <a:pt x="78584" y="25004"/>
                </a:cubicBezTo>
                <a:lnTo>
                  <a:pt x="78581" y="25004"/>
                </a:lnTo>
                <a:moveTo>
                  <a:pt x="57150" y="42863"/>
                </a:moveTo>
                <a:lnTo>
                  <a:pt x="57150" y="25004"/>
                </a:lnTo>
                <a:cubicBezTo>
                  <a:pt x="57150" y="11209"/>
                  <a:pt x="68356" y="0"/>
                  <a:pt x="82154" y="0"/>
                </a:cubicBezTo>
                <a:lnTo>
                  <a:pt x="146448" y="0"/>
                </a:lnTo>
                <a:cubicBezTo>
                  <a:pt x="160244" y="0"/>
                  <a:pt x="171452" y="11207"/>
                  <a:pt x="171452" y="25004"/>
                </a:cubicBezTo>
                <a:lnTo>
                  <a:pt x="171452" y="42863"/>
                </a:lnTo>
                <a:lnTo>
                  <a:pt x="200027" y="42863"/>
                </a:lnTo>
                <a:cubicBezTo>
                  <a:pt x="215789" y="42863"/>
                  <a:pt x="228602" y="55676"/>
                  <a:pt x="228602" y="71437"/>
                </a:cubicBezTo>
                <a:lnTo>
                  <a:pt x="228602" y="125015"/>
                </a:lnTo>
                <a:lnTo>
                  <a:pt x="228602" y="185736"/>
                </a:lnTo>
                <a:cubicBezTo>
                  <a:pt x="228602" y="201497"/>
                  <a:pt x="215789" y="214310"/>
                  <a:pt x="200027" y="214310"/>
                </a:cubicBezTo>
                <a:lnTo>
                  <a:pt x="28577" y="214310"/>
                </a:lnTo>
                <a:cubicBezTo>
                  <a:pt x="12815" y="214310"/>
                  <a:pt x="2" y="201497"/>
                  <a:pt x="2" y="185736"/>
                </a:cubicBezTo>
                <a:lnTo>
                  <a:pt x="2" y="125015"/>
                </a:lnTo>
                <a:lnTo>
                  <a:pt x="2" y="71437"/>
                </a:lnTo>
                <a:cubicBezTo>
                  <a:pt x="2" y="55676"/>
                  <a:pt x="12815" y="42863"/>
                  <a:pt x="28577" y="42863"/>
                </a:cubicBezTo>
                <a:lnTo>
                  <a:pt x="57150" y="42863"/>
                </a:lnTo>
                <a:moveTo>
                  <a:pt x="21431" y="135731"/>
                </a:moveTo>
                <a:lnTo>
                  <a:pt x="21431" y="185736"/>
                </a:lnTo>
                <a:cubicBezTo>
                  <a:pt x="21431" y="189664"/>
                  <a:pt x="24645" y="192879"/>
                  <a:pt x="28575" y="192879"/>
                </a:cubicBezTo>
                <a:lnTo>
                  <a:pt x="200025" y="192879"/>
                </a:lnTo>
                <a:cubicBezTo>
                  <a:pt x="203955" y="192879"/>
                  <a:pt x="207169" y="189664"/>
                  <a:pt x="207169" y="185736"/>
                </a:cubicBezTo>
                <a:lnTo>
                  <a:pt x="207169" y="135731"/>
                </a:lnTo>
                <a:lnTo>
                  <a:pt x="142875" y="135731"/>
                </a:lnTo>
                <a:lnTo>
                  <a:pt x="142875" y="142874"/>
                </a:lnTo>
                <a:cubicBezTo>
                  <a:pt x="142875" y="150775"/>
                  <a:pt x="136490" y="157162"/>
                  <a:pt x="128588" y="157162"/>
                </a:cubicBezTo>
                <a:lnTo>
                  <a:pt x="100013" y="157162"/>
                </a:lnTo>
                <a:cubicBezTo>
                  <a:pt x="92110" y="157162"/>
                  <a:pt x="85725" y="150777"/>
                  <a:pt x="85725" y="142874"/>
                </a:cubicBezTo>
                <a:lnTo>
                  <a:pt x="85725" y="135731"/>
                </a:lnTo>
                <a:lnTo>
                  <a:pt x="21431" y="135731"/>
                </a:lnTo>
                <a:moveTo>
                  <a:pt x="85725" y="114299"/>
                </a:moveTo>
                <a:lnTo>
                  <a:pt x="142875" y="114299"/>
                </a:lnTo>
                <a:lnTo>
                  <a:pt x="207169" y="114299"/>
                </a:lnTo>
                <a:lnTo>
                  <a:pt x="207169" y="71437"/>
                </a:lnTo>
                <a:cubicBezTo>
                  <a:pt x="207169" y="67508"/>
                  <a:pt x="203955" y="64294"/>
                  <a:pt x="200025" y="64294"/>
                </a:cubicBezTo>
                <a:lnTo>
                  <a:pt x="160736" y="64294"/>
                </a:lnTo>
                <a:lnTo>
                  <a:pt x="67867" y="64294"/>
                </a:lnTo>
                <a:lnTo>
                  <a:pt x="28577" y="64294"/>
                </a:lnTo>
                <a:cubicBezTo>
                  <a:pt x="24648" y="64294"/>
                  <a:pt x="21434" y="67508"/>
                  <a:pt x="21434" y="71437"/>
                </a:cubicBezTo>
                <a:lnTo>
                  <a:pt x="21434" y="114299"/>
                </a:lnTo>
                <a:lnTo>
                  <a:pt x="85725" y="1142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Human Development Across the Lifespan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Activity 3: Group Discussion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potential career paths related to the field of developmental psychology.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how these careers contribute to societal growth and individual well-being.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Opportunities in the Field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the importance of developmental psychology in education, healthcare, and business.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Examine how these sectors benefit from understanding human development.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Across Sectors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a group discussion on the applications of developmental psychology in real-world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how these applications influence various aspects of daily life.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Real-World Applications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76565" y="1656374"/>
            <a:ext cx="217169" cy="365760"/>
          </a:xfrm>
          <a:custGeom>
            <a:avLst/>
            <a:gdLst/>
            <a:ahLst/>
            <a:cxnLst/>
            <a:rect l="l" t="t" r="r" b="b"/>
            <a:pathLst>
              <a:path w="217169" h="365760">
                <a:moveTo>
                  <a:pt x="74287" y="34290"/>
                </a:moveTo>
                <a:cubicBezTo>
                  <a:pt x="74287" y="15351"/>
                  <a:pt x="89639" y="0"/>
                  <a:pt x="108578" y="0"/>
                </a:cubicBezTo>
                <a:cubicBezTo>
                  <a:pt x="127515" y="0"/>
                  <a:pt x="142869" y="15351"/>
                  <a:pt x="142869" y="34290"/>
                </a:cubicBezTo>
                <a:cubicBezTo>
                  <a:pt x="142869" y="53229"/>
                  <a:pt x="127517" y="68580"/>
                  <a:pt x="108578" y="68580"/>
                </a:cubicBezTo>
                <a:cubicBezTo>
                  <a:pt x="89641" y="68580"/>
                  <a:pt x="74287" y="53229"/>
                  <a:pt x="74287" y="34290"/>
                </a:cubicBezTo>
                <a:lnTo>
                  <a:pt x="74287" y="34290"/>
                </a:lnTo>
                <a:moveTo>
                  <a:pt x="97146" y="125803"/>
                </a:moveTo>
                <a:lnTo>
                  <a:pt x="97146" y="217170"/>
                </a:lnTo>
                <a:lnTo>
                  <a:pt x="120005" y="217170"/>
                </a:lnTo>
                <a:lnTo>
                  <a:pt x="120005" y="125803"/>
                </a:lnTo>
                <a:cubicBezTo>
                  <a:pt x="119506" y="125803"/>
                  <a:pt x="118935" y="125730"/>
                  <a:pt x="118361" y="125730"/>
                </a:cubicBezTo>
                <a:lnTo>
                  <a:pt x="98716" y="125730"/>
                </a:lnTo>
                <a:cubicBezTo>
                  <a:pt x="98145" y="125730"/>
                  <a:pt x="97646" y="125730"/>
                  <a:pt x="97072" y="125803"/>
                </a:cubicBezTo>
                <a:lnTo>
                  <a:pt x="97146" y="125803"/>
                </a:lnTo>
                <a:moveTo>
                  <a:pt x="97146" y="251460"/>
                </a:moveTo>
                <a:lnTo>
                  <a:pt x="97146" y="348617"/>
                </a:lnTo>
                <a:cubicBezTo>
                  <a:pt x="97146" y="358119"/>
                  <a:pt x="89502" y="365764"/>
                  <a:pt x="80001" y="365764"/>
                </a:cubicBezTo>
                <a:cubicBezTo>
                  <a:pt x="70500" y="365764"/>
                  <a:pt x="62855" y="358119"/>
                  <a:pt x="62855" y="348620"/>
                </a:cubicBezTo>
                <a:lnTo>
                  <a:pt x="62855" y="159738"/>
                </a:lnTo>
                <a:lnTo>
                  <a:pt x="32065" y="214174"/>
                </a:lnTo>
                <a:cubicBezTo>
                  <a:pt x="27422" y="222389"/>
                  <a:pt x="16920" y="225319"/>
                  <a:pt x="8704" y="220674"/>
                </a:cubicBezTo>
                <a:cubicBezTo>
                  <a:pt x="489" y="216029"/>
                  <a:pt x="-2441" y="205528"/>
                  <a:pt x="2204" y="197313"/>
                </a:cubicBezTo>
                <a:lnTo>
                  <a:pt x="44066" y="123374"/>
                </a:lnTo>
                <a:cubicBezTo>
                  <a:pt x="55211" y="103656"/>
                  <a:pt x="76142" y="91444"/>
                  <a:pt x="98786" y="91444"/>
                </a:cubicBezTo>
                <a:lnTo>
                  <a:pt x="118431" y="91444"/>
                </a:lnTo>
                <a:cubicBezTo>
                  <a:pt x="141077" y="91444"/>
                  <a:pt x="162008" y="103660"/>
                  <a:pt x="173151" y="123374"/>
                </a:cubicBezTo>
                <a:lnTo>
                  <a:pt x="214943" y="197313"/>
                </a:lnTo>
                <a:cubicBezTo>
                  <a:pt x="219586" y="205528"/>
                  <a:pt x="216728" y="216029"/>
                  <a:pt x="208443" y="220674"/>
                </a:cubicBezTo>
                <a:cubicBezTo>
                  <a:pt x="200156" y="225319"/>
                  <a:pt x="189728" y="222459"/>
                  <a:pt x="185082" y="214174"/>
                </a:cubicBezTo>
                <a:lnTo>
                  <a:pt x="154292" y="159738"/>
                </a:lnTo>
                <a:lnTo>
                  <a:pt x="154292" y="348620"/>
                </a:lnTo>
                <a:cubicBezTo>
                  <a:pt x="154292" y="358123"/>
                  <a:pt x="146648" y="365767"/>
                  <a:pt x="137147" y="365767"/>
                </a:cubicBezTo>
                <a:cubicBezTo>
                  <a:pt x="127646" y="365767"/>
                  <a:pt x="120001" y="358123"/>
                  <a:pt x="120001" y="348624"/>
                </a:cubicBezTo>
                <a:lnTo>
                  <a:pt x="120001" y="251471"/>
                </a:lnTo>
                <a:lnTo>
                  <a:pt x="97146" y="2514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13" r="-9061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 principles of developmental psychology, individuals can make informed decisions about their personal and professional lives.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principles help in developing effective strategies for achieving personal and professional goals.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Developmental Principles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756197" y="15776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Developmental psychology is a crucial aspect of understanding human behavior and development.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studying developmental psychology, individuals gain insights into the factors that shape human growth and actions.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Human Behavior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37069" y="68671"/>
                </a:moveTo>
                <a:cubicBezTo>
                  <a:pt x="135372" y="74743"/>
                  <a:pt x="130997" y="79745"/>
                  <a:pt x="125282" y="82333"/>
                </a:cubicBezTo>
                <a:cubicBezTo>
                  <a:pt x="110460" y="89031"/>
                  <a:pt x="100099" y="103853"/>
                  <a:pt x="100013" y="121176"/>
                </a:cubicBezTo>
                <a:cubicBezTo>
                  <a:pt x="99921" y="129301"/>
                  <a:pt x="95367" y="136625"/>
                  <a:pt x="88134" y="140196"/>
                </a:cubicBezTo>
                <a:cubicBezTo>
                  <a:pt x="73938" y="147250"/>
                  <a:pt x="64291" y="161808"/>
                  <a:pt x="64291" y="178591"/>
                </a:cubicBezTo>
                <a:cubicBezTo>
                  <a:pt x="64291" y="184933"/>
                  <a:pt x="65631" y="190826"/>
                  <a:pt x="68041" y="196185"/>
                </a:cubicBezTo>
                <a:cubicBezTo>
                  <a:pt x="71968" y="204848"/>
                  <a:pt x="69737" y="214939"/>
                  <a:pt x="62595" y="221189"/>
                </a:cubicBezTo>
                <a:cubicBezTo>
                  <a:pt x="50452" y="231636"/>
                  <a:pt x="42863" y="247085"/>
                  <a:pt x="42863" y="264321"/>
                </a:cubicBezTo>
                <a:cubicBezTo>
                  <a:pt x="42863" y="282358"/>
                  <a:pt x="51165" y="298341"/>
                  <a:pt x="64205" y="308880"/>
                </a:cubicBezTo>
                <a:cubicBezTo>
                  <a:pt x="70189" y="313703"/>
                  <a:pt x="73134" y="321380"/>
                  <a:pt x="71972" y="328974"/>
                </a:cubicBezTo>
                <a:cubicBezTo>
                  <a:pt x="71616" y="331205"/>
                  <a:pt x="71438" y="333441"/>
                  <a:pt x="71438" y="335759"/>
                </a:cubicBezTo>
                <a:cubicBezTo>
                  <a:pt x="71438" y="359067"/>
                  <a:pt x="90009" y="377995"/>
                  <a:pt x="113139" y="378621"/>
                </a:cubicBezTo>
                <a:cubicBezTo>
                  <a:pt x="121355" y="378891"/>
                  <a:pt x="128674" y="383710"/>
                  <a:pt x="132071" y="391212"/>
                </a:cubicBezTo>
                <a:cubicBezTo>
                  <a:pt x="138234" y="404873"/>
                  <a:pt x="151982" y="414342"/>
                  <a:pt x="167879" y="414342"/>
                </a:cubicBezTo>
                <a:cubicBezTo>
                  <a:pt x="189578" y="414342"/>
                  <a:pt x="207171" y="396749"/>
                  <a:pt x="207171" y="375050"/>
                </a:cubicBezTo>
                <a:lnTo>
                  <a:pt x="207171" y="78584"/>
                </a:lnTo>
                <a:cubicBezTo>
                  <a:pt x="207171" y="58851"/>
                  <a:pt x="191187" y="42867"/>
                  <a:pt x="171455" y="42867"/>
                </a:cubicBezTo>
                <a:cubicBezTo>
                  <a:pt x="155201" y="42867"/>
                  <a:pt x="141362" y="53762"/>
                  <a:pt x="137073" y="68676"/>
                </a:cubicBezTo>
                <a:lnTo>
                  <a:pt x="137069" y="68671"/>
                </a:lnTo>
                <a:moveTo>
                  <a:pt x="228600" y="430413"/>
                </a:moveTo>
                <a:cubicBezTo>
                  <a:pt x="213599" y="446931"/>
                  <a:pt x="191901" y="457200"/>
                  <a:pt x="167879" y="457200"/>
                </a:cubicBezTo>
                <a:cubicBezTo>
                  <a:pt x="139126" y="457200"/>
                  <a:pt x="113857" y="442464"/>
                  <a:pt x="99208" y="420144"/>
                </a:cubicBezTo>
                <a:cubicBezTo>
                  <a:pt x="59025" y="413002"/>
                  <a:pt x="28575" y="377908"/>
                  <a:pt x="28575" y="335759"/>
                </a:cubicBezTo>
                <a:cubicBezTo>
                  <a:pt x="28575" y="335310"/>
                  <a:pt x="28575" y="334776"/>
                  <a:pt x="28575" y="334328"/>
                </a:cubicBezTo>
                <a:cubicBezTo>
                  <a:pt x="10895" y="316291"/>
                  <a:pt x="0" y="291556"/>
                  <a:pt x="0" y="264321"/>
                </a:cubicBezTo>
                <a:cubicBezTo>
                  <a:pt x="0" y="239495"/>
                  <a:pt x="9021" y="216813"/>
                  <a:pt x="23930" y="199403"/>
                </a:cubicBezTo>
                <a:cubicBezTo>
                  <a:pt x="22321" y="192705"/>
                  <a:pt x="21429" y="185742"/>
                  <a:pt x="21429" y="178596"/>
                </a:cubicBezTo>
                <a:cubicBezTo>
                  <a:pt x="21429" y="149486"/>
                  <a:pt x="35986" y="123677"/>
                  <a:pt x="58128" y="108228"/>
                </a:cubicBezTo>
                <a:cubicBezTo>
                  <a:pt x="62147" y="82419"/>
                  <a:pt x="77596" y="60456"/>
                  <a:pt x="99116" y="47686"/>
                </a:cubicBezTo>
                <a:cubicBezTo>
                  <a:pt x="111173" y="19646"/>
                  <a:pt x="139030" y="0"/>
                  <a:pt x="171445" y="0"/>
                </a:cubicBezTo>
                <a:cubicBezTo>
                  <a:pt x="193949" y="0"/>
                  <a:pt x="214308" y="9464"/>
                  <a:pt x="228595" y="24648"/>
                </a:cubicBezTo>
                <a:cubicBezTo>
                  <a:pt x="242883" y="9469"/>
                  <a:pt x="263242" y="0"/>
                  <a:pt x="285745" y="0"/>
                </a:cubicBezTo>
                <a:cubicBezTo>
                  <a:pt x="318161" y="0"/>
                  <a:pt x="346023" y="19646"/>
                  <a:pt x="357988" y="47686"/>
                </a:cubicBezTo>
                <a:cubicBezTo>
                  <a:pt x="379508" y="60456"/>
                  <a:pt x="395044" y="82424"/>
                  <a:pt x="398976" y="108228"/>
                </a:cubicBezTo>
                <a:cubicBezTo>
                  <a:pt x="421209" y="123677"/>
                  <a:pt x="435766" y="149482"/>
                  <a:pt x="435766" y="178596"/>
                </a:cubicBezTo>
                <a:cubicBezTo>
                  <a:pt x="435766" y="185742"/>
                  <a:pt x="434875" y="192705"/>
                  <a:pt x="433266" y="199403"/>
                </a:cubicBezTo>
                <a:cubicBezTo>
                  <a:pt x="448179" y="216905"/>
                  <a:pt x="457195" y="239587"/>
                  <a:pt x="457195" y="264321"/>
                </a:cubicBezTo>
                <a:cubicBezTo>
                  <a:pt x="457195" y="291556"/>
                  <a:pt x="446300" y="316291"/>
                  <a:pt x="428620" y="334328"/>
                </a:cubicBezTo>
                <a:cubicBezTo>
                  <a:pt x="428620" y="334776"/>
                  <a:pt x="428620" y="335310"/>
                  <a:pt x="428620" y="335759"/>
                </a:cubicBezTo>
                <a:cubicBezTo>
                  <a:pt x="428620" y="377995"/>
                  <a:pt x="398171" y="413002"/>
                  <a:pt x="357988" y="420144"/>
                </a:cubicBezTo>
                <a:cubicBezTo>
                  <a:pt x="343343" y="442469"/>
                  <a:pt x="318074" y="457200"/>
                  <a:pt x="289316" y="457200"/>
                </a:cubicBezTo>
                <a:cubicBezTo>
                  <a:pt x="265295" y="457200"/>
                  <a:pt x="243596" y="446840"/>
                  <a:pt x="228595" y="430413"/>
                </a:cubicBezTo>
                <a:lnTo>
                  <a:pt x="228600" y="430413"/>
                </a:lnTo>
                <a:moveTo>
                  <a:pt x="250034" y="375046"/>
                </a:moveTo>
                <a:cubicBezTo>
                  <a:pt x="250034" y="396744"/>
                  <a:pt x="267627" y="414338"/>
                  <a:pt x="289325" y="414338"/>
                </a:cubicBezTo>
                <a:cubicBezTo>
                  <a:pt x="305222" y="414338"/>
                  <a:pt x="318970" y="404873"/>
                  <a:pt x="325133" y="391208"/>
                </a:cubicBezTo>
                <a:cubicBezTo>
                  <a:pt x="328526" y="383705"/>
                  <a:pt x="335850" y="378795"/>
                  <a:pt x="344066" y="378616"/>
                </a:cubicBezTo>
                <a:cubicBezTo>
                  <a:pt x="367196" y="377990"/>
                  <a:pt x="385767" y="359062"/>
                  <a:pt x="385767" y="335754"/>
                </a:cubicBezTo>
                <a:cubicBezTo>
                  <a:pt x="385767" y="333431"/>
                  <a:pt x="385589" y="331109"/>
                  <a:pt x="385232" y="328969"/>
                </a:cubicBezTo>
                <a:cubicBezTo>
                  <a:pt x="383984" y="321380"/>
                  <a:pt x="387020" y="313699"/>
                  <a:pt x="393000" y="308875"/>
                </a:cubicBezTo>
                <a:cubicBezTo>
                  <a:pt x="406039" y="298337"/>
                  <a:pt x="414342" y="282353"/>
                  <a:pt x="414342" y="264316"/>
                </a:cubicBezTo>
                <a:cubicBezTo>
                  <a:pt x="414342" y="247080"/>
                  <a:pt x="406753" y="231636"/>
                  <a:pt x="394609" y="221184"/>
                </a:cubicBezTo>
                <a:cubicBezTo>
                  <a:pt x="387468" y="215021"/>
                  <a:pt x="385232" y="204844"/>
                  <a:pt x="389164" y="196180"/>
                </a:cubicBezTo>
                <a:cubicBezTo>
                  <a:pt x="391574" y="190822"/>
                  <a:pt x="392913" y="184928"/>
                  <a:pt x="392913" y="178587"/>
                </a:cubicBezTo>
                <a:cubicBezTo>
                  <a:pt x="392913" y="161799"/>
                  <a:pt x="383271" y="147246"/>
                  <a:pt x="369070" y="140191"/>
                </a:cubicBezTo>
                <a:cubicBezTo>
                  <a:pt x="361837" y="136621"/>
                  <a:pt x="357192" y="129209"/>
                  <a:pt x="357192" y="121172"/>
                </a:cubicBezTo>
                <a:cubicBezTo>
                  <a:pt x="357101" y="103935"/>
                  <a:pt x="346745" y="89026"/>
                  <a:pt x="331923" y="82328"/>
                </a:cubicBezTo>
                <a:cubicBezTo>
                  <a:pt x="326208" y="79740"/>
                  <a:pt x="321832" y="74738"/>
                  <a:pt x="320136" y="68667"/>
                </a:cubicBezTo>
                <a:cubicBezTo>
                  <a:pt x="315852" y="53753"/>
                  <a:pt x="302008" y="42858"/>
                  <a:pt x="285755" y="42858"/>
                </a:cubicBezTo>
                <a:cubicBezTo>
                  <a:pt x="266022" y="42858"/>
                  <a:pt x="250038" y="58842"/>
                  <a:pt x="250038" y="78579"/>
                </a:cubicBezTo>
                <a:lnTo>
                  <a:pt x="250034" y="3750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Human Development Across the Lifespan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Human Development Across the Lifespan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Duckworth, A. L. (2013). Grit: The power of passion and perseverance.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Retrieved from https://www.ted.com/talks/angela_lee_duckworth_grit_the_power_of_passion_and_perseverance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Grit and Perseverance Talk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48122" y="1616390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5127" y="47756"/>
                </a:moveTo>
                <a:lnTo>
                  <a:pt x="133015" y="239403"/>
                </a:lnTo>
                <a:cubicBezTo>
                  <a:pt x="147020" y="224898"/>
                  <a:pt x="162644" y="212026"/>
                  <a:pt x="179645" y="201145"/>
                </a:cubicBezTo>
                <a:lnTo>
                  <a:pt x="85508" y="60001"/>
                </a:lnTo>
                <a:lnTo>
                  <a:pt x="166146" y="60001"/>
                </a:lnTo>
                <a:lnTo>
                  <a:pt x="234781" y="174390"/>
                </a:lnTo>
                <a:cubicBezTo>
                  <a:pt x="254534" y="167515"/>
                  <a:pt x="275286" y="163016"/>
                  <a:pt x="296786" y="161140"/>
                </a:cubicBezTo>
                <a:lnTo>
                  <a:pt x="289163" y="148511"/>
                </a:lnTo>
                <a:lnTo>
                  <a:pt x="211655" y="19369"/>
                </a:lnTo>
                <a:cubicBezTo>
                  <a:pt x="204403" y="7367"/>
                  <a:pt x="191403" y="-6"/>
                  <a:pt x="177398" y="-6"/>
                </a:cubicBezTo>
                <a:lnTo>
                  <a:pt x="30756" y="-6"/>
                </a:lnTo>
                <a:cubicBezTo>
                  <a:pt x="13755" y="-6"/>
                  <a:pt x="0" y="13743"/>
                  <a:pt x="0" y="30749"/>
                </a:cubicBezTo>
                <a:cubicBezTo>
                  <a:pt x="0" y="36753"/>
                  <a:pt x="1748" y="42751"/>
                  <a:pt x="5127" y="47750"/>
                </a:cubicBezTo>
                <a:lnTo>
                  <a:pt x="5127" y="47756"/>
                </a:lnTo>
                <a:moveTo>
                  <a:pt x="350917" y="148396"/>
                </a:moveTo>
                <a:lnTo>
                  <a:pt x="343294" y="161025"/>
                </a:lnTo>
                <a:cubicBezTo>
                  <a:pt x="364794" y="162900"/>
                  <a:pt x="385552" y="167528"/>
                  <a:pt x="405305" y="174275"/>
                </a:cubicBezTo>
                <a:lnTo>
                  <a:pt x="474062" y="60008"/>
                </a:lnTo>
                <a:lnTo>
                  <a:pt x="554700" y="60008"/>
                </a:lnTo>
                <a:lnTo>
                  <a:pt x="460563" y="201152"/>
                </a:lnTo>
                <a:cubicBezTo>
                  <a:pt x="477564" y="212027"/>
                  <a:pt x="493195" y="224905"/>
                  <a:pt x="507193" y="239409"/>
                </a:cubicBezTo>
                <a:lnTo>
                  <a:pt x="634959" y="47763"/>
                </a:lnTo>
                <a:cubicBezTo>
                  <a:pt x="638333" y="42764"/>
                  <a:pt x="640086" y="36760"/>
                  <a:pt x="640086" y="30762"/>
                </a:cubicBezTo>
                <a:cubicBezTo>
                  <a:pt x="640086" y="13762"/>
                  <a:pt x="626338" y="6"/>
                  <a:pt x="609331" y="6"/>
                </a:cubicBezTo>
                <a:lnTo>
                  <a:pt x="462688" y="6"/>
                </a:lnTo>
                <a:cubicBezTo>
                  <a:pt x="448690" y="6"/>
                  <a:pt x="435562" y="7380"/>
                  <a:pt x="428431" y="19382"/>
                </a:cubicBezTo>
                <a:lnTo>
                  <a:pt x="351046" y="148396"/>
                </a:lnTo>
                <a:lnTo>
                  <a:pt x="350917" y="148396"/>
                </a:lnTo>
                <a:moveTo>
                  <a:pt x="320040" y="260033"/>
                </a:moveTo>
                <a:cubicBezTo>
                  <a:pt x="408416" y="260033"/>
                  <a:pt x="480060" y="331677"/>
                  <a:pt x="480060" y="420053"/>
                </a:cubicBezTo>
                <a:cubicBezTo>
                  <a:pt x="480060" y="508428"/>
                  <a:pt x="408416" y="580073"/>
                  <a:pt x="320040" y="580073"/>
                </a:cubicBezTo>
                <a:cubicBezTo>
                  <a:pt x="231664" y="580073"/>
                  <a:pt x="160020" y="508428"/>
                  <a:pt x="160020" y="420053"/>
                </a:cubicBezTo>
                <a:cubicBezTo>
                  <a:pt x="160020" y="331677"/>
                  <a:pt x="231664" y="260033"/>
                  <a:pt x="320040" y="260033"/>
                </a:cubicBezTo>
                <a:lnTo>
                  <a:pt x="320040" y="260033"/>
                </a:lnTo>
                <a:moveTo>
                  <a:pt x="320040" y="640080"/>
                </a:moveTo>
                <a:cubicBezTo>
                  <a:pt x="441559" y="640080"/>
                  <a:pt x="540068" y="541572"/>
                  <a:pt x="540068" y="420053"/>
                </a:cubicBezTo>
                <a:cubicBezTo>
                  <a:pt x="540068" y="298533"/>
                  <a:pt x="441559" y="200025"/>
                  <a:pt x="320040" y="200025"/>
                </a:cubicBezTo>
                <a:cubicBezTo>
                  <a:pt x="198521" y="200025"/>
                  <a:pt x="100013" y="298533"/>
                  <a:pt x="100013" y="420053"/>
                </a:cubicBezTo>
                <a:cubicBezTo>
                  <a:pt x="100013" y="541572"/>
                  <a:pt x="198521" y="640080"/>
                  <a:pt x="320040" y="640080"/>
                </a:cubicBezTo>
                <a:moveTo>
                  <a:pt x="329040" y="318165"/>
                </a:moveTo>
                <a:cubicBezTo>
                  <a:pt x="325417" y="310791"/>
                  <a:pt x="314785" y="310791"/>
                  <a:pt x="311162" y="318165"/>
                </a:cubicBezTo>
                <a:lnTo>
                  <a:pt x="287159" y="366798"/>
                </a:lnTo>
                <a:cubicBezTo>
                  <a:pt x="285661" y="369800"/>
                  <a:pt x="282909" y="371797"/>
                  <a:pt x="279657" y="372296"/>
                </a:cubicBezTo>
                <a:lnTo>
                  <a:pt x="225903" y="380047"/>
                </a:lnTo>
                <a:cubicBezTo>
                  <a:pt x="217653" y="381296"/>
                  <a:pt x="214401" y="391300"/>
                  <a:pt x="220405" y="397048"/>
                </a:cubicBezTo>
                <a:lnTo>
                  <a:pt x="259162" y="434800"/>
                </a:lnTo>
                <a:cubicBezTo>
                  <a:pt x="261537" y="437053"/>
                  <a:pt x="262535" y="440426"/>
                  <a:pt x="262036" y="443678"/>
                </a:cubicBezTo>
                <a:lnTo>
                  <a:pt x="252908" y="497061"/>
                </a:lnTo>
                <a:cubicBezTo>
                  <a:pt x="251532" y="505190"/>
                  <a:pt x="260033" y="511437"/>
                  <a:pt x="267413" y="507564"/>
                </a:cubicBezTo>
                <a:lnTo>
                  <a:pt x="315419" y="482563"/>
                </a:lnTo>
                <a:cubicBezTo>
                  <a:pt x="318293" y="481065"/>
                  <a:pt x="321794" y="481065"/>
                  <a:pt x="324668" y="482563"/>
                </a:cubicBezTo>
                <a:lnTo>
                  <a:pt x="372674" y="507814"/>
                </a:lnTo>
                <a:cubicBezTo>
                  <a:pt x="380047" y="511686"/>
                  <a:pt x="388548" y="505439"/>
                  <a:pt x="387178" y="497310"/>
                </a:cubicBezTo>
                <a:lnTo>
                  <a:pt x="378050" y="443806"/>
                </a:lnTo>
                <a:cubicBezTo>
                  <a:pt x="377551" y="440554"/>
                  <a:pt x="378550" y="437303"/>
                  <a:pt x="380924" y="434928"/>
                </a:cubicBezTo>
                <a:lnTo>
                  <a:pt x="419681" y="397176"/>
                </a:lnTo>
                <a:cubicBezTo>
                  <a:pt x="425557" y="391428"/>
                  <a:pt x="422306" y="381302"/>
                  <a:pt x="414183" y="380176"/>
                </a:cubicBezTo>
                <a:lnTo>
                  <a:pt x="360551" y="372424"/>
                </a:lnTo>
                <a:cubicBezTo>
                  <a:pt x="357299" y="371925"/>
                  <a:pt x="354425" y="369921"/>
                  <a:pt x="353049" y="366926"/>
                </a:cubicBezTo>
                <a:lnTo>
                  <a:pt x="329046" y="318293"/>
                </a:lnTo>
                <a:lnTo>
                  <a:pt x="329040" y="318165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American Psychological Association. (n.d.). Developmental Psychology.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Retrieved from https://www.apa.org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Developmental Psychology Resource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78205" y="1616390"/>
            <a:ext cx="560070" cy="640080"/>
          </a:xfrm>
          <a:custGeom>
            <a:avLst/>
            <a:gdLst/>
            <a:ahLst/>
            <a:cxnLst/>
            <a:rect l="l" t="t" r="r" b="b"/>
            <a:pathLst>
              <a:path w="560070" h="640080">
                <a:moveTo>
                  <a:pt x="0" y="110017"/>
                </a:moveTo>
                <a:cubicBezTo>
                  <a:pt x="0" y="49261"/>
                  <a:pt x="49258" y="6"/>
                  <a:pt x="110015" y="6"/>
                </a:cubicBezTo>
                <a:lnTo>
                  <a:pt x="490061" y="6"/>
                </a:lnTo>
                <a:cubicBezTo>
                  <a:pt x="528689" y="6"/>
                  <a:pt x="560070" y="31383"/>
                  <a:pt x="560070" y="70018"/>
                </a:cubicBezTo>
                <a:lnTo>
                  <a:pt x="560070" y="430063"/>
                </a:lnTo>
                <a:cubicBezTo>
                  <a:pt x="560070" y="457939"/>
                  <a:pt x="543694" y="482070"/>
                  <a:pt x="520064" y="493323"/>
                </a:cubicBezTo>
                <a:lnTo>
                  <a:pt x="520064" y="580085"/>
                </a:lnTo>
                <a:lnTo>
                  <a:pt x="530067" y="580085"/>
                </a:lnTo>
                <a:cubicBezTo>
                  <a:pt x="546696" y="580085"/>
                  <a:pt x="560070" y="593463"/>
                  <a:pt x="560070" y="610092"/>
                </a:cubicBezTo>
                <a:cubicBezTo>
                  <a:pt x="560070" y="626722"/>
                  <a:pt x="546696" y="640099"/>
                  <a:pt x="530067" y="640099"/>
                </a:cubicBezTo>
                <a:lnTo>
                  <a:pt x="100012" y="640099"/>
                </a:lnTo>
                <a:cubicBezTo>
                  <a:pt x="44755" y="640099"/>
                  <a:pt x="0" y="595345"/>
                  <a:pt x="0" y="540087"/>
                </a:cubicBezTo>
                <a:cubicBezTo>
                  <a:pt x="0" y="536714"/>
                  <a:pt x="123" y="533334"/>
                  <a:pt x="498" y="530089"/>
                </a:cubicBezTo>
                <a:lnTo>
                  <a:pt x="0" y="530089"/>
                </a:lnTo>
                <a:lnTo>
                  <a:pt x="0" y="110017"/>
                </a:lnTo>
                <a:moveTo>
                  <a:pt x="100012" y="500063"/>
                </a:moveTo>
                <a:cubicBezTo>
                  <a:pt x="77883" y="500063"/>
                  <a:pt x="60006" y="517940"/>
                  <a:pt x="60006" y="540068"/>
                </a:cubicBezTo>
                <a:cubicBezTo>
                  <a:pt x="60006" y="562195"/>
                  <a:pt x="77883" y="580073"/>
                  <a:pt x="100012" y="580073"/>
                </a:cubicBezTo>
                <a:lnTo>
                  <a:pt x="460058" y="580073"/>
                </a:lnTo>
                <a:lnTo>
                  <a:pt x="460058" y="500063"/>
                </a:lnTo>
                <a:lnTo>
                  <a:pt x="100012" y="500063"/>
                </a:lnTo>
                <a:moveTo>
                  <a:pt x="60006" y="448434"/>
                </a:moveTo>
                <a:cubicBezTo>
                  <a:pt x="72255" y="443057"/>
                  <a:pt x="85758" y="440055"/>
                  <a:pt x="100012" y="440055"/>
                </a:cubicBezTo>
                <a:lnTo>
                  <a:pt x="490061" y="440055"/>
                </a:lnTo>
                <a:cubicBezTo>
                  <a:pt x="495561" y="440055"/>
                  <a:pt x="500064" y="435555"/>
                  <a:pt x="500064" y="430057"/>
                </a:cubicBezTo>
                <a:lnTo>
                  <a:pt x="500064" y="70012"/>
                </a:lnTo>
                <a:cubicBezTo>
                  <a:pt x="500064" y="64514"/>
                  <a:pt x="495561" y="60014"/>
                  <a:pt x="490061" y="60014"/>
                </a:cubicBezTo>
                <a:lnTo>
                  <a:pt x="110014" y="60014"/>
                </a:lnTo>
                <a:cubicBezTo>
                  <a:pt x="82386" y="60014"/>
                  <a:pt x="60006" y="82391"/>
                  <a:pt x="60006" y="110023"/>
                </a:cubicBezTo>
                <a:lnTo>
                  <a:pt x="60006" y="448434"/>
                </a:lnTo>
                <a:moveTo>
                  <a:pt x="190026" y="140017"/>
                </a:moveTo>
                <a:lnTo>
                  <a:pt x="410055" y="140017"/>
                </a:lnTo>
                <a:cubicBezTo>
                  <a:pt x="426684" y="140017"/>
                  <a:pt x="440058" y="153395"/>
                  <a:pt x="440058" y="170024"/>
                </a:cubicBezTo>
                <a:cubicBezTo>
                  <a:pt x="440058" y="186654"/>
                  <a:pt x="426684" y="200031"/>
                  <a:pt x="410055" y="200031"/>
                </a:cubicBezTo>
                <a:lnTo>
                  <a:pt x="190026" y="200031"/>
                </a:lnTo>
                <a:cubicBezTo>
                  <a:pt x="173398" y="200031"/>
                  <a:pt x="160023" y="186654"/>
                  <a:pt x="160023" y="170031"/>
                </a:cubicBezTo>
                <a:cubicBezTo>
                  <a:pt x="160023" y="153402"/>
                  <a:pt x="173398" y="140030"/>
                  <a:pt x="190026" y="140030"/>
                </a:cubicBezTo>
                <a:lnTo>
                  <a:pt x="190026" y="140017"/>
                </a:lnTo>
                <a:moveTo>
                  <a:pt x="190026" y="240030"/>
                </a:moveTo>
                <a:lnTo>
                  <a:pt x="410055" y="240030"/>
                </a:lnTo>
                <a:cubicBezTo>
                  <a:pt x="426684" y="240030"/>
                  <a:pt x="440058" y="253408"/>
                  <a:pt x="440058" y="270037"/>
                </a:cubicBezTo>
                <a:cubicBezTo>
                  <a:pt x="440058" y="286666"/>
                  <a:pt x="426684" y="300044"/>
                  <a:pt x="410055" y="300044"/>
                </a:cubicBezTo>
                <a:lnTo>
                  <a:pt x="190026" y="300044"/>
                </a:lnTo>
                <a:cubicBezTo>
                  <a:pt x="173398" y="300044"/>
                  <a:pt x="160023" y="286666"/>
                  <a:pt x="160023" y="270043"/>
                </a:cubicBezTo>
                <a:cubicBezTo>
                  <a:pt x="160023" y="253414"/>
                  <a:pt x="173398" y="240043"/>
                  <a:pt x="190026" y="240043"/>
                </a:cubicBezTo>
                <a:lnTo>
                  <a:pt x="190026" y="240030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34738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42414" r="-424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Integrate the concepts of developmental psychology into your daily life and workplace practices.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these principles to foster personal growth and improve professional interactions.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 Developmental Psychology Principles</a:t>
            </a:r>
            <a:endParaRPr lang="en-US" sz="1668" dirty="0"/>
          </a:p>
        </p:txBody>
      </p:sp>
      <p:sp>
        <p:nvSpPr>
          <p:cNvPr id="9" name="Text 7"/>
          <p:cNvSpPr/>
          <p:nvPr/>
        </p:nvSpPr>
        <p:spPr>
          <a:xfrm>
            <a:off x="468476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37069" y="68671"/>
                </a:moveTo>
                <a:cubicBezTo>
                  <a:pt x="135372" y="74743"/>
                  <a:pt x="130997" y="79745"/>
                  <a:pt x="125282" y="82333"/>
                </a:cubicBezTo>
                <a:cubicBezTo>
                  <a:pt x="110460" y="89031"/>
                  <a:pt x="100099" y="103853"/>
                  <a:pt x="100013" y="121176"/>
                </a:cubicBezTo>
                <a:cubicBezTo>
                  <a:pt x="99921" y="129301"/>
                  <a:pt x="95367" y="136625"/>
                  <a:pt x="88134" y="140196"/>
                </a:cubicBezTo>
                <a:cubicBezTo>
                  <a:pt x="73938" y="147250"/>
                  <a:pt x="64291" y="161808"/>
                  <a:pt x="64291" y="178591"/>
                </a:cubicBezTo>
                <a:cubicBezTo>
                  <a:pt x="64291" y="184933"/>
                  <a:pt x="65631" y="190826"/>
                  <a:pt x="68041" y="196185"/>
                </a:cubicBezTo>
                <a:cubicBezTo>
                  <a:pt x="71968" y="204848"/>
                  <a:pt x="69737" y="214939"/>
                  <a:pt x="62595" y="221189"/>
                </a:cubicBezTo>
                <a:cubicBezTo>
                  <a:pt x="50452" y="231636"/>
                  <a:pt x="42863" y="247085"/>
                  <a:pt x="42863" y="264321"/>
                </a:cubicBezTo>
                <a:cubicBezTo>
                  <a:pt x="42863" y="282358"/>
                  <a:pt x="51165" y="298341"/>
                  <a:pt x="64205" y="308880"/>
                </a:cubicBezTo>
                <a:cubicBezTo>
                  <a:pt x="70189" y="313703"/>
                  <a:pt x="73134" y="321380"/>
                  <a:pt x="71972" y="328974"/>
                </a:cubicBezTo>
                <a:cubicBezTo>
                  <a:pt x="71616" y="331205"/>
                  <a:pt x="71438" y="333441"/>
                  <a:pt x="71438" y="335759"/>
                </a:cubicBezTo>
                <a:cubicBezTo>
                  <a:pt x="71438" y="359067"/>
                  <a:pt x="90009" y="377995"/>
                  <a:pt x="113139" y="378621"/>
                </a:cubicBezTo>
                <a:cubicBezTo>
                  <a:pt x="121355" y="378891"/>
                  <a:pt x="128674" y="383710"/>
                  <a:pt x="132071" y="391212"/>
                </a:cubicBezTo>
                <a:cubicBezTo>
                  <a:pt x="138234" y="404873"/>
                  <a:pt x="151982" y="414342"/>
                  <a:pt x="167879" y="414342"/>
                </a:cubicBezTo>
                <a:cubicBezTo>
                  <a:pt x="189578" y="414342"/>
                  <a:pt x="207171" y="396749"/>
                  <a:pt x="207171" y="375050"/>
                </a:cubicBezTo>
                <a:lnTo>
                  <a:pt x="207171" y="78584"/>
                </a:lnTo>
                <a:cubicBezTo>
                  <a:pt x="207171" y="58851"/>
                  <a:pt x="191187" y="42867"/>
                  <a:pt x="171455" y="42867"/>
                </a:cubicBezTo>
                <a:cubicBezTo>
                  <a:pt x="155201" y="42867"/>
                  <a:pt x="141362" y="53762"/>
                  <a:pt x="137073" y="68676"/>
                </a:cubicBezTo>
                <a:lnTo>
                  <a:pt x="137069" y="68671"/>
                </a:lnTo>
                <a:moveTo>
                  <a:pt x="228600" y="430413"/>
                </a:moveTo>
                <a:cubicBezTo>
                  <a:pt x="213599" y="446931"/>
                  <a:pt x="191901" y="457200"/>
                  <a:pt x="167879" y="457200"/>
                </a:cubicBezTo>
                <a:cubicBezTo>
                  <a:pt x="139126" y="457200"/>
                  <a:pt x="113857" y="442464"/>
                  <a:pt x="99208" y="420144"/>
                </a:cubicBezTo>
                <a:cubicBezTo>
                  <a:pt x="59025" y="413002"/>
                  <a:pt x="28575" y="377908"/>
                  <a:pt x="28575" y="335759"/>
                </a:cubicBezTo>
                <a:cubicBezTo>
                  <a:pt x="28575" y="335310"/>
                  <a:pt x="28575" y="334776"/>
                  <a:pt x="28575" y="334328"/>
                </a:cubicBezTo>
                <a:cubicBezTo>
                  <a:pt x="10895" y="316291"/>
                  <a:pt x="0" y="291556"/>
                  <a:pt x="0" y="264321"/>
                </a:cubicBezTo>
                <a:cubicBezTo>
                  <a:pt x="0" y="239495"/>
                  <a:pt x="9021" y="216813"/>
                  <a:pt x="23930" y="199403"/>
                </a:cubicBezTo>
                <a:cubicBezTo>
                  <a:pt x="22321" y="192705"/>
                  <a:pt x="21429" y="185742"/>
                  <a:pt x="21429" y="178596"/>
                </a:cubicBezTo>
                <a:cubicBezTo>
                  <a:pt x="21429" y="149486"/>
                  <a:pt x="35986" y="123677"/>
                  <a:pt x="58128" y="108228"/>
                </a:cubicBezTo>
                <a:cubicBezTo>
                  <a:pt x="62147" y="82419"/>
                  <a:pt x="77596" y="60456"/>
                  <a:pt x="99116" y="47686"/>
                </a:cubicBezTo>
                <a:cubicBezTo>
                  <a:pt x="111173" y="19646"/>
                  <a:pt x="139030" y="0"/>
                  <a:pt x="171445" y="0"/>
                </a:cubicBezTo>
                <a:cubicBezTo>
                  <a:pt x="193949" y="0"/>
                  <a:pt x="214308" y="9464"/>
                  <a:pt x="228595" y="24648"/>
                </a:cubicBezTo>
                <a:cubicBezTo>
                  <a:pt x="242883" y="9469"/>
                  <a:pt x="263242" y="0"/>
                  <a:pt x="285745" y="0"/>
                </a:cubicBezTo>
                <a:cubicBezTo>
                  <a:pt x="318161" y="0"/>
                  <a:pt x="346023" y="19646"/>
                  <a:pt x="357988" y="47686"/>
                </a:cubicBezTo>
                <a:cubicBezTo>
                  <a:pt x="379508" y="60456"/>
                  <a:pt x="395044" y="82424"/>
                  <a:pt x="398976" y="108228"/>
                </a:cubicBezTo>
                <a:cubicBezTo>
                  <a:pt x="421209" y="123677"/>
                  <a:pt x="435766" y="149482"/>
                  <a:pt x="435766" y="178596"/>
                </a:cubicBezTo>
                <a:cubicBezTo>
                  <a:pt x="435766" y="185742"/>
                  <a:pt x="434875" y="192705"/>
                  <a:pt x="433266" y="199403"/>
                </a:cubicBezTo>
                <a:cubicBezTo>
                  <a:pt x="448179" y="216905"/>
                  <a:pt x="457195" y="239587"/>
                  <a:pt x="457195" y="264321"/>
                </a:cubicBezTo>
                <a:cubicBezTo>
                  <a:pt x="457195" y="291556"/>
                  <a:pt x="446300" y="316291"/>
                  <a:pt x="428620" y="334328"/>
                </a:cubicBezTo>
                <a:cubicBezTo>
                  <a:pt x="428620" y="334776"/>
                  <a:pt x="428620" y="335310"/>
                  <a:pt x="428620" y="335759"/>
                </a:cubicBezTo>
                <a:cubicBezTo>
                  <a:pt x="428620" y="377995"/>
                  <a:pt x="398171" y="413002"/>
                  <a:pt x="357988" y="420144"/>
                </a:cubicBezTo>
                <a:cubicBezTo>
                  <a:pt x="343343" y="442469"/>
                  <a:pt x="318074" y="457200"/>
                  <a:pt x="289316" y="457200"/>
                </a:cubicBezTo>
                <a:cubicBezTo>
                  <a:pt x="265295" y="457200"/>
                  <a:pt x="243596" y="446840"/>
                  <a:pt x="228595" y="430413"/>
                </a:cubicBezTo>
                <a:lnTo>
                  <a:pt x="228600" y="430413"/>
                </a:lnTo>
                <a:moveTo>
                  <a:pt x="250034" y="375046"/>
                </a:moveTo>
                <a:cubicBezTo>
                  <a:pt x="250034" y="396744"/>
                  <a:pt x="267627" y="414338"/>
                  <a:pt x="289325" y="414338"/>
                </a:cubicBezTo>
                <a:cubicBezTo>
                  <a:pt x="305222" y="414338"/>
                  <a:pt x="318970" y="404873"/>
                  <a:pt x="325133" y="391208"/>
                </a:cubicBezTo>
                <a:cubicBezTo>
                  <a:pt x="328526" y="383705"/>
                  <a:pt x="335850" y="378795"/>
                  <a:pt x="344066" y="378616"/>
                </a:cubicBezTo>
                <a:cubicBezTo>
                  <a:pt x="367196" y="377990"/>
                  <a:pt x="385767" y="359062"/>
                  <a:pt x="385767" y="335754"/>
                </a:cubicBezTo>
                <a:cubicBezTo>
                  <a:pt x="385767" y="333431"/>
                  <a:pt x="385589" y="331109"/>
                  <a:pt x="385232" y="328969"/>
                </a:cubicBezTo>
                <a:cubicBezTo>
                  <a:pt x="383984" y="321380"/>
                  <a:pt x="387020" y="313699"/>
                  <a:pt x="393000" y="308875"/>
                </a:cubicBezTo>
                <a:cubicBezTo>
                  <a:pt x="406039" y="298337"/>
                  <a:pt x="414342" y="282353"/>
                  <a:pt x="414342" y="264316"/>
                </a:cubicBezTo>
                <a:cubicBezTo>
                  <a:pt x="414342" y="247080"/>
                  <a:pt x="406753" y="231636"/>
                  <a:pt x="394609" y="221184"/>
                </a:cubicBezTo>
                <a:cubicBezTo>
                  <a:pt x="387468" y="215021"/>
                  <a:pt x="385232" y="204844"/>
                  <a:pt x="389164" y="196180"/>
                </a:cubicBezTo>
                <a:cubicBezTo>
                  <a:pt x="391574" y="190822"/>
                  <a:pt x="392913" y="184928"/>
                  <a:pt x="392913" y="178587"/>
                </a:cubicBezTo>
                <a:cubicBezTo>
                  <a:pt x="392913" y="161799"/>
                  <a:pt x="383271" y="147246"/>
                  <a:pt x="369070" y="140191"/>
                </a:cubicBezTo>
                <a:cubicBezTo>
                  <a:pt x="361837" y="136621"/>
                  <a:pt x="357192" y="129209"/>
                  <a:pt x="357192" y="121172"/>
                </a:cubicBezTo>
                <a:cubicBezTo>
                  <a:pt x="357101" y="103935"/>
                  <a:pt x="346745" y="89026"/>
                  <a:pt x="331923" y="82328"/>
                </a:cubicBezTo>
                <a:cubicBezTo>
                  <a:pt x="326208" y="79740"/>
                  <a:pt x="321832" y="74738"/>
                  <a:pt x="320136" y="68667"/>
                </a:cubicBezTo>
                <a:cubicBezTo>
                  <a:pt x="315852" y="53753"/>
                  <a:pt x="302008" y="42858"/>
                  <a:pt x="285755" y="42858"/>
                </a:cubicBezTo>
                <a:cubicBezTo>
                  <a:pt x="266022" y="42858"/>
                  <a:pt x="250038" y="58842"/>
                  <a:pt x="250038" y="78579"/>
                </a:cubicBezTo>
                <a:lnTo>
                  <a:pt x="250034" y="3750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Visit the APA website (https://www.apa.org) to access a wealth of information on developmental psychology.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tools, articles, and research that can enhance your understanding of this field.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APA Resources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805815" y="15776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Human Development Across the Lifespan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2025-09-21T04:31:42Z</dcterms:created>
  <dcterms:modified xsi:type="dcterms:W3CDTF">2025-09-21T04:31:42Z</dcterms:modified>
</cp:coreProperties>
</file>